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41"/>
  </p:notesMasterIdLst>
  <p:sldIdLst>
    <p:sldId id="271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  <p:sldId id="303" r:id="rId17"/>
    <p:sldId id="309" r:id="rId18"/>
    <p:sldId id="304" r:id="rId19"/>
    <p:sldId id="305" r:id="rId20"/>
    <p:sldId id="306" r:id="rId21"/>
    <p:sldId id="317" r:id="rId22"/>
    <p:sldId id="307" r:id="rId23"/>
    <p:sldId id="308" r:id="rId24"/>
    <p:sldId id="284" r:id="rId25"/>
    <p:sldId id="285" r:id="rId26"/>
    <p:sldId id="281" r:id="rId27"/>
    <p:sldId id="263" r:id="rId28"/>
    <p:sldId id="266" r:id="rId29"/>
    <p:sldId id="313" r:id="rId30"/>
    <p:sldId id="318" r:id="rId31"/>
    <p:sldId id="316" r:id="rId32"/>
    <p:sldId id="311" r:id="rId33"/>
    <p:sldId id="312" r:id="rId34"/>
    <p:sldId id="315" r:id="rId35"/>
    <p:sldId id="319" r:id="rId36"/>
    <p:sldId id="320" r:id="rId37"/>
    <p:sldId id="314" r:id="rId38"/>
    <p:sldId id="289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7CBCF-2493-A04A-B57D-2E38759ED368}" type="doc">
      <dgm:prSet loTypeId="urn:microsoft.com/office/officeart/2005/8/layout/lis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C5463C-46A0-824C-A086-C872AFD2891A}">
      <dgm:prSet phldrT="[Text]" custT="1"/>
      <dgm:spPr/>
      <dgm:t>
        <a:bodyPr/>
        <a:lstStyle/>
        <a:p>
          <a:r>
            <a:rPr lang="en-US" sz="3200" smtClean="0"/>
            <a:t>Landasan Filosofis</a:t>
          </a:r>
          <a:endParaRPr lang="en-US" sz="3200" dirty="0"/>
        </a:p>
      </dgm:t>
    </dgm:pt>
    <dgm:pt modelId="{A1D0409B-79E5-1B45-ACB4-749EBE0E5A46}" type="parTrans" cxnId="{86A6546A-FB0E-2A49-8036-DE1B43E8071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5D9E773-D05A-204F-859D-525884B930CB}" type="sibTrans" cxnId="{86A6546A-FB0E-2A49-8036-DE1B43E8071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8F03F73-9B72-C046-ACD5-77086D7CF604}">
      <dgm:prSet phldrT="[Text]" custT="1"/>
      <dgm:spPr/>
      <dgm:t>
        <a:bodyPr/>
        <a:lstStyle/>
        <a:p>
          <a:r>
            <a:rPr lang="en-US" sz="3200" smtClean="0"/>
            <a:t>Landasan Sosiologis</a:t>
          </a:r>
          <a:endParaRPr lang="en-US" sz="3200" dirty="0"/>
        </a:p>
      </dgm:t>
    </dgm:pt>
    <dgm:pt modelId="{75F8FFD7-C0F4-DB4C-8D81-B5F844870C6F}" type="parTrans" cxnId="{A68972C3-132F-FA4C-B8BE-CE6154E7FDA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6E0B09B-F6FF-0042-B547-3D87242F6233}" type="sibTrans" cxnId="{A68972C3-132F-FA4C-B8BE-CE6154E7FDA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4533809-5EF3-ED43-BD19-8DBDFC3821D1}">
      <dgm:prSet phldrT="[Text]" custT="1"/>
      <dgm:spPr/>
      <dgm:t>
        <a:bodyPr/>
        <a:lstStyle/>
        <a:p>
          <a:r>
            <a:rPr lang="en-US" sz="3200" smtClean="0"/>
            <a:t>Landasan Yuridis</a:t>
          </a:r>
          <a:endParaRPr lang="en-US" sz="3200" dirty="0"/>
        </a:p>
      </dgm:t>
    </dgm:pt>
    <dgm:pt modelId="{B6FDA6D9-1C77-8F4C-B3B4-8300B3C7BEDF}" type="parTrans" cxnId="{49CE1BA8-F32D-6C45-8EAF-DB25E983A4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B8478B7-F9B9-0A43-832B-2A6B2BC6EFA9}" type="sibTrans" cxnId="{49CE1BA8-F32D-6C45-8EAF-DB25E983A4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BCB057DA-550E-934B-BBE1-77F354C3B704}">
      <dgm:prSet custT="1"/>
      <dgm:spPr/>
      <dgm:t>
        <a:bodyPr/>
        <a:lstStyle/>
        <a:p>
          <a:r>
            <a:rPr lang="en-US" sz="3200" smtClean="0"/>
            <a:t>Landasan Teknis</a:t>
          </a:r>
          <a:endParaRPr lang="en-US" sz="3200" dirty="0"/>
        </a:p>
      </dgm:t>
    </dgm:pt>
    <dgm:pt modelId="{8DE31BB7-D6E3-1C48-B4A9-50B670272241}" type="parTrans" cxnId="{765D52A3-0517-D04E-B6C8-195612FAA94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AE645F8-568E-594B-8320-F2BD5C611B98}" type="sibTrans" cxnId="{765D52A3-0517-D04E-B6C8-195612FAA94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BFBDDF33-2DD1-A54C-8EA5-0B4B2EFEED83}" type="pres">
      <dgm:prSet presAssocID="{5217CBCF-2493-A04A-B57D-2E38759ED3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BB813-86E6-C64F-95A6-A3F8A6CCD9F5}" type="pres">
      <dgm:prSet presAssocID="{6DC5463C-46A0-824C-A086-C872AFD2891A}" presName="parentLin" presStyleCnt="0"/>
      <dgm:spPr/>
    </dgm:pt>
    <dgm:pt modelId="{7EC3F91D-0AE1-6C47-8037-19C7440410F0}" type="pres">
      <dgm:prSet presAssocID="{6DC5463C-46A0-824C-A086-C872AFD2891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39B460-15EC-8A44-9851-C8606DF203BE}" type="pres">
      <dgm:prSet presAssocID="{6DC5463C-46A0-824C-A086-C872AFD289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56077-CE3B-0242-A6C9-CBD6F15D0FAD}" type="pres">
      <dgm:prSet presAssocID="{6DC5463C-46A0-824C-A086-C872AFD2891A}" presName="negativeSpace" presStyleCnt="0"/>
      <dgm:spPr/>
    </dgm:pt>
    <dgm:pt modelId="{636B3A38-A9B0-614F-B2BB-32CB80947174}" type="pres">
      <dgm:prSet presAssocID="{6DC5463C-46A0-824C-A086-C872AFD2891A}" presName="childText" presStyleLbl="conFgAcc1" presStyleIdx="0" presStyleCnt="4">
        <dgm:presLayoutVars>
          <dgm:bulletEnabled val="1"/>
        </dgm:presLayoutVars>
      </dgm:prSet>
      <dgm:spPr/>
    </dgm:pt>
    <dgm:pt modelId="{58286D1B-3811-E54B-B760-4DBB79A64EEE}" type="pres">
      <dgm:prSet presAssocID="{45D9E773-D05A-204F-859D-525884B930CB}" presName="spaceBetweenRectangles" presStyleCnt="0"/>
      <dgm:spPr/>
    </dgm:pt>
    <dgm:pt modelId="{F39A09EB-35E3-5D4B-BA94-C02CE2FE6343}" type="pres">
      <dgm:prSet presAssocID="{A8F03F73-9B72-C046-ACD5-77086D7CF604}" presName="parentLin" presStyleCnt="0"/>
      <dgm:spPr/>
    </dgm:pt>
    <dgm:pt modelId="{2AF8BA59-600C-EA42-B7ED-4CCAE39063C6}" type="pres">
      <dgm:prSet presAssocID="{A8F03F73-9B72-C046-ACD5-77086D7CF60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8AB3080-CEE0-8046-ABDF-D803C37DCE7C}" type="pres">
      <dgm:prSet presAssocID="{A8F03F73-9B72-C046-ACD5-77086D7CF6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FA0B-CFCD-CB45-A783-70E5FA3970E7}" type="pres">
      <dgm:prSet presAssocID="{A8F03F73-9B72-C046-ACD5-77086D7CF604}" presName="negativeSpace" presStyleCnt="0"/>
      <dgm:spPr/>
    </dgm:pt>
    <dgm:pt modelId="{147D75A8-0EA7-A745-A2E2-FA830171BD1F}" type="pres">
      <dgm:prSet presAssocID="{A8F03F73-9B72-C046-ACD5-77086D7CF604}" presName="childText" presStyleLbl="conFgAcc1" presStyleIdx="1" presStyleCnt="4">
        <dgm:presLayoutVars>
          <dgm:bulletEnabled val="1"/>
        </dgm:presLayoutVars>
      </dgm:prSet>
      <dgm:spPr/>
    </dgm:pt>
    <dgm:pt modelId="{B94A147E-75B3-7142-B32F-6118EC431E84}" type="pres">
      <dgm:prSet presAssocID="{36E0B09B-F6FF-0042-B547-3D87242F6233}" presName="spaceBetweenRectangles" presStyleCnt="0"/>
      <dgm:spPr/>
    </dgm:pt>
    <dgm:pt modelId="{CBB1212F-59F1-8341-96D3-F288F859C20D}" type="pres">
      <dgm:prSet presAssocID="{14533809-5EF3-ED43-BD19-8DBDFC3821D1}" presName="parentLin" presStyleCnt="0"/>
      <dgm:spPr/>
    </dgm:pt>
    <dgm:pt modelId="{1FB68773-9ACF-4D4D-BFF7-7AA6AE3CB4D4}" type="pres">
      <dgm:prSet presAssocID="{14533809-5EF3-ED43-BD19-8DBDFC3821D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6A5C7FE-B205-D24D-8FB1-654D7BE13A1B}" type="pres">
      <dgm:prSet presAssocID="{14533809-5EF3-ED43-BD19-8DBDFC3821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B7298-2844-D441-BB28-03C4C03280B0}" type="pres">
      <dgm:prSet presAssocID="{14533809-5EF3-ED43-BD19-8DBDFC3821D1}" presName="negativeSpace" presStyleCnt="0"/>
      <dgm:spPr/>
    </dgm:pt>
    <dgm:pt modelId="{D38FBE54-CE13-4246-A99D-541FCCE42267}" type="pres">
      <dgm:prSet presAssocID="{14533809-5EF3-ED43-BD19-8DBDFC3821D1}" presName="childText" presStyleLbl="conFgAcc1" presStyleIdx="2" presStyleCnt="4">
        <dgm:presLayoutVars>
          <dgm:bulletEnabled val="1"/>
        </dgm:presLayoutVars>
      </dgm:prSet>
      <dgm:spPr/>
    </dgm:pt>
    <dgm:pt modelId="{17998EE0-73B3-D34A-92DC-67C4899841D2}" type="pres">
      <dgm:prSet presAssocID="{DB8478B7-F9B9-0A43-832B-2A6B2BC6EFA9}" presName="spaceBetweenRectangles" presStyleCnt="0"/>
      <dgm:spPr/>
    </dgm:pt>
    <dgm:pt modelId="{365F6ACB-FAD5-D743-B03B-F5C332E1DD94}" type="pres">
      <dgm:prSet presAssocID="{BCB057DA-550E-934B-BBE1-77F354C3B704}" presName="parentLin" presStyleCnt="0"/>
      <dgm:spPr/>
    </dgm:pt>
    <dgm:pt modelId="{4FD1A932-03F2-2443-AEA0-D44D339B949F}" type="pres">
      <dgm:prSet presAssocID="{BCB057DA-550E-934B-BBE1-77F354C3B70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5469B04-2CC4-A744-943C-88C07DAD0E4F}" type="pres">
      <dgm:prSet presAssocID="{BCB057DA-550E-934B-BBE1-77F354C3B7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C3F4-4C63-2D40-A6BC-C0C0CD204993}" type="pres">
      <dgm:prSet presAssocID="{BCB057DA-550E-934B-BBE1-77F354C3B704}" presName="negativeSpace" presStyleCnt="0"/>
      <dgm:spPr/>
    </dgm:pt>
    <dgm:pt modelId="{C6247CE9-5B5C-3C4E-802B-2B8501529BAE}" type="pres">
      <dgm:prSet presAssocID="{BCB057DA-550E-934B-BBE1-77F354C3B70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A6546A-FB0E-2A49-8036-DE1B43E8071C}" srcId="{5217CBCF-2493-A04A-B57D-2E38759ED368}" destId="{6DC5463C-46A0-824C-A086-C872AFD2891A}" srcOrd="0" destOrd="0" parTransId="{A1D0409B-79E5-1B45-ACB4-749EBE0E5A46}" sibTransId="{45D9E773-D05A-204F-859D-525884B930CB}"/>
    <dgm:cxn modelId="{A68972C3-132F-FA4C-B8BE-CE6154E7FDAD}" srcId="{5217CBCF-2493-A04A-B57D-2E38759ED368}" destId="{A8F03F73-9B72-C046-ACD5-77086D7CF604}" srcOrd="1" destOrd="0" parTransId="{75F8FFD7-C0F4-DB4C-8D81-B5F844870C6F}" sibTransId="{36E0B09B-F6FF-0042-B547-3D87242F6233}"/>
    <dgm:cxn modelId="{908DD8FB-141F-B843-92EE-1207A4C467A2}" type="presOf" srcId="{14533809-5EF3-ED43-BD19-8DBDFC3821D1}" destId="{1FB68773-9ACF-4D4D-BFF7-7AA6AE3CB4D4}" srcOrd="0" destOrd="0" presId="urn:microsoft.com/office/officeart/2005/8/layout/list1"/>
    <dgm:cxn modelId="{7A9B2255-0C7A-5F48-8F13-BDCFFC88ECB4}" type="presOf" srcId="{BCB057DA-550E-934B-BBE1-77F354C3B704}" destId="{4FD1A932-03F2-2443-AEA0-D44D339B949F}" srcOrd="0" destOrd="0" presId="urn:microsoft.com/office/officeart/2005/8/layout/list1"/>
    <dgm:cxn modelId="{49CE1BA8-F32D-6C45-8EAF-DB25E983A47B}" srcId="{5217CBCF-2493-A04A-B57D-2E38759ED368}" destId="{14533809-5EF3-ED43-BD19-8DBDFC3821D1}" srcOrd="2" destOrd="0" parTransId="{B6FDA6D9-1C77-8F4C-B3B4-8300B3C7BEDF}" sibTransId="{DB8478B7-F9B9-0A43-832B-2A6B2BC6EFA9}"/>
    <dgm:cxn modelId="{8596A095-1600-CC40-B16E-166906B31677}" type="presOf" srcId="{5217CBCF-2493-A04A-B57D-2E38759ED368}" destId="{BFBDDF33-2DD1-A54C-8EA5-0B4B2EFEED83}" srcOrd="0" destOrd="0" presId="urn:microsoft.com/office/officeart/2005/8/layout/list1"/>
    <dgm:cxn modelId="{84B43677-58A1-F14E-92CE-193CC4C25B56}" type="presOf" srcId="{6DC5463C-46A0-824C-A086-C872AFD2891A}" destId="{DE39B460-15EC-8A44-9851-C8606DF203BE}" srcOrd="1" destOrd="0" presId="urn:microsoft.com/office/officeart/2005/8/layout/list1"/>
    <dgm:cxn modelId="{40F15177-2BDD-EC4F-A187-64A01FD076EF}" type="presOf" srcId="{BCB057DA-550E-934B-BBE1-77F354C3B704}" destId="{E5469B04-2CC4-A744-943C-88C07DAD0E4F}" srcOrd="1" destOrd="0" presId="urn:microsoft.com/office/officeart/2005/8/layout/list1"/>
    <dgm:cxn modelId="{765D52A3-0517-D04E-B6C8-195612FAA940}" srcId="{5217CBCF-2493-A04A-B57D-2E38759ED368}" destId="{BCB057DA-550E-934B-BBE1-77F354C3B704}" srcOrd="3" destOrd="0" parTransId="{8DE31BB7-D6E3-1C48-B4A9-50B670272241}" sibTransId="{EAE645F8-568E-594B-8320-F2BD5C611B98}"/>
    <dgm:cxn modelId="{28CDB8C8-33C0-1641-BD9F-8C85DDA779CD}" type="presOf" srcId="{6DC5463C-46A0-824C-A086-C872AFD2891A}" destId="{7EC3F91D-0AE1-6C47-8037-19C7440410F0}" srcOrd="0" destOrd="0" presId="urn:microsoft.com/office/officeart/2005/8/layout/list1"/>
    <dgm:cxn modelId="{257E29A5-853E-F84E-8365-2565B68C12A4}" type="presOf" srcId="{14533809-5EF3-ED43-BD19-8DBDFC3821D1}" destId="{B6A5C7FE-B205-D24D-8FB1-654D7BE13A1B}" srcOrd="1" destOrd="0" presId="urn:microsoft.com/office/officeart/2005/8/layout/list1"/>
    <dgm:cxn modelId="{B8F662F5-FD50-7F41-93FD-5845A14597D0}" type="presOf" srcId="{A8F03F73-9B72-C046-ACD5-77086D7CF604}" destId="{D8AB3080-CEE0-8046-ABDF-D803C37DCE7C}" srcOrd="1" destOrd="0" presId="urn:microsoft.com/office/officeart/2005/8/layout/list1"/>
    <dgm:cxn modelId="{73F1BFC9-AA34-D446-9800-D82ECB872741}" type="presOf" srcId="{A8F03F73-9B72-C046-ACD5-77086D7CF604}" destId="{2AF8BA59-600C-EA42-B7ED-4CCAE39063C6}" srcOrd="0" destOrd="0" presId="urn:microsoft.com/office/officeart/2005/8/layout/list1"/>
    <dgm:cxn modelId="{2F409F1E-F5C4-514C-BF51-E1D1BF9599DD}" type="presParOf" srcId="{BFBDDF33-2DD1-A54C-8EA5-0B4B2EFEED83}" destId="{764BB813-86E6-C64F-95A6-A3F8A6CCD9F5}" srcOrd="0" destOrd="0" presId="urn:microsoft.com/office/officeart/2005/8/layout/list1"/>
    <dgm:cxn modelId="{4683D951-DBA4-2546-B7B3-5971A0128F8A}" type="presParOf" srcId="{764BB813-86E6-C64F-95A6-A3F8A6CCD9F5}" destId="{7EC3F91D-0AE1-6C47-8037-19C7440410F0}" srcOrd="0" destOrd="0" presId="urn:microsoft.com/office/officeart/2005/8/layout/list1"/>
    <dgm:cxn modelId="{7314C9E1-2616-8940-BB91-78A27A38F772}" type="presParOf" srcId="{764BB813-86E6-C64F-95A6-A3F8A6CCD9F5}" destId="{DE39B460-15EC-8A44-9851-C8606DF203BE}" srcOrd="1" destOrd="0" presId="urn:microsoft.com/office/officeart/2005/8/layout/list1"/>
    <dgm:cxn modelId="{3F09342F-D508-564E-A656-B2E3413F2FB3}" type="presParOf" srcId="{BFBDDF33-2DD1-A54C-8EA5-0B4B2EFEED83}" destId="{B6656077-CE3B-0242-A6C9-CBD6F15D0FAD}" srcOrd="1" destOrd="0" presId="urn:microsoft.com/office/officeart/2005/8/layout/list1"/>
    <dgm:cxn modelId="{550F8505-93F9-1F4E-8127-8D35BC350A8F}" type="presParOf" srcId="{BFBDDF33-2DD1-A54C-8EA5-0B4B2EFEED83}" destId="{636B3A38-A9B0-614F-B2BB-32CB80947174}" srcOrd="2" destOrd="0" presId="urn:microsoft.com/office/officeart/2005/8/layout/list1"/>
    <dgm:cxn modelId="{DF422F2A-2B6B-B546-B8FC-2D9925FCA6F8}" type="presParOf" srcId="{BFBDDF33-2DD1-A54C-8EA5-0B4B2EFEED83}" destId="{58286D1B-3811-E54B-B760-4DBB79A64EEE}" srcOrd="3" destOrd="0" presId="urn:microsoft.com/office/officeart/2005/8/layout/list1"/>
    <dgm:cxn modelId="{F876A3DE-D973-3943-8BE7-A4C5982B40EB}" type="presParOf" srcId="{BFBDDF33-2DD1-A54C-8EA5-0B4B2EFEED83}" destId="{F39A09EB-35E3-5D4B-BA94-C02CE2FE6343}" srcOrd="4" destOrd="0" presId="urn:microsoft.com/office/officeart/2005/8/layout/list1"/>
    <dgm:cxn modelId="{FD3431FE-22F3-A74E-B47B-E450CE7289C9}" type="presParOf" srcId="{F39A09EB-35E3-5D4B-BA94-C02CE2FE6343}" destId="{2AF8BA59-600C-EA42-B7ED-4CCAE39063C6}" srcOrd="0" destOrd="0" presId="urn:microsoft.com/office/officeart/2005/8/layout/list1"/>
    <dgm:cxn modelId="{FE32F9BA-C286-1545-BB91-6F3B12A387A6}" type="presParOf" srcId="{F39A09EB-35E3-5D4B-BA94-C02CE2FE6343}" destId="{D8AB3080-CEE0-8046-ABDF-D803C37DCE7C}" srcOrd="1" destOrd="0" presId="urn:microsoft.com/office/officeart/2005/8/layout/list1"/>
    <dgm:cxn modelId="{8B330E09-424E-A546-8686-CEE0D2F9FD88}" type="presParOf" srcId="{BFBDDF33-2DD1-A54C-8EA5-0B4B2EFEED83}" destId="{3EA2FA0B-CFCD-CB45-A783-70E5FA3970E7}" srcOrd="5" destOrd="0" presId="urn:microsoft.com/office/officeart/2005/8/layout/list1"/>
    <dgm:cxn modelId="{3D676C18-AE8D-D847-80FA-DF8328F5E565}" type="presParOf" srcId="{BFBDDF33-2DD1-A54C-8EA5-0B4B2EFEED83}" destId="{147D75A8-0EA7-A745-A2E2-FA830171BD1F}" srcOrd="6" destOrd="0" presId="urn:microsoft.com/office/officeart/2005/8/layout/list1"/>
    <dgm:cxn modelId="{52988D03-1987-584B-B579-458A0E81B0A8}" type="presParOf" srcId="{BFBDDF33-2DD1-A54C-8EA5-0B4B2EFEED83}" destId="{B94A147E-75B3-7142-B32F-6118EC431E84}" srcOrd="7" destOrd="0" presId="urn:microsoft.com/office/officeart/2005/8/layout/list1"/>
    <dgm:cxn modelId="{BFAA026B-9265-2340-950C-4F25591D6B2F}" type="presParOf" srcId="{BFBDDF33-2DD1-A54C-8EA5-0B4B2EFEED83}" destId="{CBB1212F-59F1-8341-96D3-F288F859C20D}" srcOrd="8" destOrd="0" presId="urn:microsoft.com/office/officeart/2005/8/layout/list1"/>
    <dgm:cxn modelId="{626CC001-5C5F-2647-8397-606E6E32CFCB}" type="presParOf" srcId="{CBB1212F-59F1-8341-96D3-F288F859C20D}" destId="{1FB68773-9ACF-4D4D-BFF7-7AA6AE3CB4D4}" srcOrd="0" destOrd="0" presId="urn:microsoft.com/office/officeart/2005/8/layout/list1"/>
    <dgm:cxn modelId="{6D10B9BB-40C2-2240-9A27-B3E16D3513BB}" type="presParOf" srcId="{CBB1212F-59F1-8341-96D3-F288F859C20D}" destId="{B6A5C7FE-B205-D24D-8FB1-654D7BE13A1B}" srcOrd="1" destOrd="0" presId="urn:microsoft.com/office/officeart/2005/8/layout/list1"/>
    <dgm:cxn modelId="{65E9C26B-0725-A74B-9E94-690974F0702C}" type="presParOf" srcId="{BFBDDF33-2DD1-A54C-8EA5-0B4B2EFEED83}" destId="{61EB7298-2844-D441-BB28-03C4C03280B0}" srcOrd="9" destOrd="0" presId="urn:microsoft.com/office/officeart/2005/8/layout/list1"/>
    <dgm:cxn modelId="{B6499319-1BE3-2445-9BE1-0AD2FE11A1C6}" type="presParOf" srcId="{BFBDDF33-2DD1-A54C-8EA5-0B4B2EFEED83}" destId="{D38FBE54-CE13-4246-A99D-541FCCE42267}" srcOrd="10" destOrd="0" presId="urn:microsoft.com/office/officeart/2005/8/layout/list1"/>
    <dgm:cxn modelId="{E9C18097-388D-3447-8913-FB0B6E1617B3}" type="presParOf" srcId="{BFBDDF33-2DD1-A54C-8EA5-0B4B2EFEED83}" destId="{17998EE0-73B3-D34A-92DC-67C4899841D2}" srcOrd="11" destOrd="0" presId="urn:microsoft.com/office/officeart/2005/8/layout/list1"/>
    <dgm:cxn modelId="{96A8FB37-9B64-4F43-B2B3-D09BE84492CF}" type="presParOf" srcId="{BFBDDF33-2DD1-A54C-8EA5-0B4B2EFEED83}" destId="{365F6ACB-FAD5-D743-B03B-F5C332E1DD94}" srcOrd="12" destOrd="0" presId="urn:microsoft.com/office/officeart/2005/8/layout/list1"/>
    <dgm:cxn modelId="{BB6C73F9-A7D1-C34E-8D66-88A65395C14F}" type="presParOf" srcId="{365F6ACB-FAD5-D743-B03B-F5C332E1DD94}" destId="{4FD1A932-03F2-2443-AEA0-D44D339B949F}" srcOrd="0" destOrd="0" presId="urn:microsoft.com/office/officeart/2005/8/layout/list1"/>
    <dgm:cxn modelId="{46C1EEDE-BE4B-8349-8261-743F82B671FD}" type="presParOf" srcId="{365F6ACB-FAD5-D743-B03B-F5C332E1DD94}" destId="{E5469B04-2CC4-A744-943C-88C07DAD0E4F}" srcOrd="1" destOrd="0" presId="urn:microsoft.com/office/officeart/2005/8/layout/list1"/>
    <dgm:cxn modelId="{DEDDC871-9005-0149-8E37-96D680DDC2C1}" type="presParOf" srcId="{BFBDDF33-2DD1-A54C-8EA5-0B4B2EFEED83}" destId="{704EC3F4-4C63-2D40-A6BC-C0C0CD204993}" srcOrd="13" destOrd="0" presId="urn:microsoft.com/office/officeart/2005/8/layout/list1"/>
    <dgm:cxn modelId="{E8119E48-A994-1448-A5FC-7DB0CF839D96}" type="presParOf" srcId="{BFBDDF33-2DD1-A54C-8EA5-0B4B2EFEED83}" destId="{C6247CE9-5B5C-3C4E-802B-2B8501529B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26784-9B2F-5F46-AA2D-223ED8C7434A}" type="doc">
      <dgm:prSet loTypeId="urn:microsoft.com/office/officeart/2005/8/layout/vList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35C787-0BEB-3846-94C5-BD8649123FBA}">
      <dgm:prSet phldrT="[Text]" custT="1"/>
      <dgm:spPr/>
      <dgm:t>
        <a:bodyPr/>
        <a:lstStyle/>
        <a:p>
          <a:pPr algn="ctr"/>
          <a:r>
            <a:rPr lang="en-US" sz="2600" dirty="0" err="1" smtClean="0"/>
            <a:t>Sistem</a:t>
          </a:r>
          <a:r>
            <a:rPr lang="en-US" sz="2600" dirty="0" smtClean="0"/>
            <a:t> </a:t>
          </a:r>
          <a:r>
            <a:rPr lang="en-US" sz="2600" dirty="0" err="1" smtClean="0"/>
            <a:t>Pendidikan</a:t>
          </a:r>
          <a:r>
            <a:rPr lang="en-US" sz="2600" dirty="0" smtClean="0"/>
            <a:t> &amp; </a:t>
          </a:r>
          <a:r>
            <a:rPr lang="en-US" sz="2600" dirty="0" err="1" smtClean="0"/>
            <a:t>Penjaminan</a:t>
          </a:r>
          <a:r>
            <a:rPr lang="en-US" sz="2600" dirty="0" smtClean="0"/>
            <a:t> </a:t>
          </a:r>
          <a:r>
            <a:rPr lang="en-US" sz="2600" dirty="0" err="1" smtClean="0"/>
            <a:t>Mutu</a:t>
          </a:r>
          <a:endParaRPr lang="en-US" sz="2600" dirty="0"/>
        </a:p>
      </dgm:t>
    </dgm:pt>
    <dgm:pt modelId="{23A43C96-12F9-CB49-A16E-6F7FA49DFDB0}" type="parTrans" cxnId="{46480AF1-F4D9-0945-A4A9-27FEF5B2437B}">
      <dgm:prSet/>
      <dgm:spPr/>
      <dgm:t>
        <a:bodyPr/>
        <a:lstStyle/>
        <a:p>
          <a:endParaRPr lang="en-US"/>
        </a:p>
      </dgm:t>
    </dgm:pt>
    <dgm:pt modelId="{7D72A2CB-B5A8-814C-B414-9322DD468CA4}" type="sibTrans" cxnId="{46480AF1-F4D9-0945-A4A9-27FEF5B2437B}">
      <dgm:prSet/>
      <dgm:spPr/>
      <dgm:t>
        <a:bodyPr/>
        <a:lstStyle/>
        <a:p>
          <a:endParaRPr lang="en-US"/>
        </a:p>
      </dgm:t>
    </dgm:pt>
    <dgm:pt modelId="{4AA4933D-6616-8742-8EAB-9FC6590308FC}">
      <dgm:prSet phldrT="[Text]" custT="1"/>
      <dgm:spPr/>
      <dgm:t>
        <a:bodyPr/>
        <a:lstStyle/>
        <a:p>
          <a:r>
            <a:rPr lang="en-US" sz="1800" dirty="0" err="1" smtClean="0"/>
            <a:t>Integrasi</a:t>
          </a:r>
          <a:r>
            <a:rPr lang="en-US" sz="1800" dirty="0" smtClean="0"/>
            <a:t> </a:t>
          </a:r>
          <a:r>
            <a:rPr lang="en-US" sz="1800" dirty="0" err="1" smtClean="0"/>
            <a:t>akademik-profesi</a:t>
          </a:r>
          <a:endParaRPr lang="en-US" sz="1800" dirty="0"/>
        </a:p>
      </dgm:t>
    </dgm:pt>
    <dgm:pt modelId="{ED8122CE-CC13-6C4E-9C2E-2912905AB3A3}" type="parTrans" cxnId="{C27D6B4F-5DE5-404C-BF93-BADA9B042DEA}">
      <dgm:prSet/>
      <dgm:spPr/>
      <dgm:t>
        <a:bodyPr/>
        <a:lstStyle/>
        <a:p>
          <a:endParaRPr lang="en-US"/>
        </a:p>
      </dgm:t>
    </dgm:pt>
    <dgm:pt modelId="{30B69CE8-FD19-CF40-ACC4-D244EC92B662}" type="sibTrans" cxnId="{C27D6B4F-5DE5-404C-BF93-BADA9B042DEA}">
      <dgm:prSet/>
      <dgm:spPr/>
      <dgm:t>
        <a:bodyPr/>
        <a:lstStyle/>
        <a:p>
          <a:endParaRPr lang="en-US"/>
        </a:p>
      </dgm:t>
    </dgm:pt>
    <dgm:pt modelId="{199FC6F0-7C3E-3340-A6BD-7CBB6814DD46}">
      <dgm:prSet phldrT="[Text]" custT="1"/>
      <dgm:spPr/>
      <dgm:t>
        <a:bodyPr/>
        <a:lstStyle/>
        <a:p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akreditasi</a:t>
          </a:r>
          <a:r>
            <a:rPr lang="en-US" sz="1800" dirty="0" smtClean="0"/>
            <a:t> </a:t>
          </a:r>
          <a:endParaRPr lang="en-US" sz="1800" dirty="0"/>
        </a:p>
      </dgm:t>
    </dgm:pt>
    <dgm:pt modelId="{AFD82AD6-81A3-774F-A8FE-657D6E0970C3}" type="parTrans" cxnId="{4E23CD5E-30FD-0D47-864E-DE4EB42D1AA0}">
      <dgm:prSet/>
      <dgm:spPr/>
      <dgm:t>
        <a:bodyPr/>
        <a:lstStyle/>
        <a:p>
          <a:endParaRPr lang="en-US"/>
        </a:p>
      </dgm:t>
    </dgm:pt>
    <dgm:pt modelId="{B38B866E-CDA3-2A44-9099-C33A47330E43}" type="sibTrans" cxnId="{4E23CD5E-30FD-0D47-864E-DE4EB42D1AA0}">
      <dgm:prSet/>
      <dgm:spPr/>
      <dgm:t>
        <a:bodyPr/>
        <a:lstStyle/>
        <a:p>
          <a:endParaRPr lang="en-US"/>
        </a:p>
      </dgm:t>
    </dgm:pt>
    <dgm:pt modelId="{FE7B9CB9-5136-2D45-84D8-C90FF3999351}">
      <dgm:prSet phldrT="[Text]" custT="1"/>
      <dgm:spPr/>
      <dgm:t>
        <a:bodyPr/>
        <a:lstStyle/>
        <a:p>
          <a:pPr algn="ctr"/>
          <a:r>
            <a:rPr lang="en-US" sz="2600" dirty="0" smtClean="0"/>
            <a:t>SDM</a:t>
          </a:r>
          <a:endParaRPr lang="en-US" sz="2600" dirty="0"/>
        </a:p>
      </dgm:t>
    </dgm:pt>
    <dgm:pt modelId="{D44B6923-ED70-A441-82DA-439CB57CC617}" type="parTrans" cxnId="{A1FAB43B-0D1E-1942-8940-B6DBE7CB0AEB}">
      <dgm:prSet/>
      <dgm:spPr/>
      <dgm:t>
        <a:bodyPr/>
        <a:lstStyle/>
        <a:p>
          <a:endParaRPr lang="en-US"/>
        </a:p>
      </dgm:t>
    </dgm:pt>
    <dgm:pt modelId="{A8CBD359-9A20-0D49-8EC9-DC0D7F64A98C}" type="sibTrans" cxnId="{A1FAB43B-0D1E-1942-8940-B6DBE7CB0AEB}">
      <dgm:prSet/>
      <dgm:spPr/>
      <dgm:t>
        <a:bodyPr/>
        <a:lstStyle/>
        <a:p>
          <a:endParaRPr lang="en-US"/>
        </a:p>
      </dgm:t>
    </dgm:pt>
    <dgm:pt modelId="{5A1FFE2E-9895-EF4E-B3CB-08FD297B20E7}">
      <dgm:prSet phldrT="[Text]" custT="1"/>
      <dgm:spPr/>
      <dgm:t>
        <a:bodyPr/>
        <a:lstStyle/>
        <a:p>
          <a:r>
            <a:rPr lang="en-US" sz="1800" dirty="0" err="1" smtClean="0"/>
            <a:t>Bersama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Kemkes</a:t>
          </a:r>
          <a:r>
            <a:rPr lang="en-US" sz="1800" dirty="0" smtClean="0"/>
            <a:t> </a:t>
          </a:r>
          <a:r>
            <a:rPr lang="en-US" sz="1800" dirty="0" err="1" smtClean="0"/>
            <a:t>menyusun</a:t>
          </a:r>
          <a:r>
            <a:rPr lang="en-US" sz="1800" dirty="0" smtClean="0"/>
            <a:t> </a:t>
          </a:r>
          <a:r>
            <a:rPr lang="en-US" sz="1800" dirty="0" err="1" smtClean="0"/>
            <a:t>kebijakan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peraturan</a:t>
          </a:r>
          <a:r>
            <a:rPr lang="en-US" sz="1800" dirty="0" smtClean="0"/>
            <a:t> </a:t>
          </a:r>
          <a:r>
            <a:rPr lang="en-US" sz="1800" dirty="0" err="1" smtClean="0"/>
            <a:t>mengenai</a:t>
          </a:r>
          <a:r>
            <a:rPr lang="en-US" sz="1800" dirty="0" smtClean="0"/>
            <a:t> RSP</a:t>
          </a:r>
          <a:endParaRPr lang="en-US" sz="1800" dirty="0"/>
        </a:p>
      </dgm:t>
    </dgm:pt>
    <dgm:pt modelId="{118A1914-06C6-674A-AFE4-ADFB7B6DAABC}" type="parTrans" cxnId="{732357AD-F2C5-D141-A1FB-07697B8A5880}">
      <dgm:prSet/>
      <dgm:spPr/>
      <dgm:t>
        <a:bodyPr/>
        <a:lstStyle/>
        <a:p>
          <a:endParaRPr lang="en-US"/>
        </a:p>
      </dgm:t>
    </dgm:pt>
    <dgm:pt modelId="{D38BCF06-2F55-AE42-B09D-35F17B6B3E0E}" type="sibTrans" cxnId="{732357AD-F2C5-D141-A1FB-07697B8A5880}">
      <dgm:prSet/>
      <dgm:spPr/>
      <dgm:t>
        <a:bodyPr/>
        <a:lstStyle/>
        <a:p>
          <a:endParaRPr lang="en-US"/>
        </a:p>
      </dgm:t>
    </dgm:pt>
    <dgm:pt modelId="{C3BF2D63-CB06-3E48-8221-188C12D31B34}">
      <dgm:prSet custT="1"/>
      <dgm:spPr/>
      <dgm:t>
        <a:bodyPr/>
        <a:lstStyle/>
        <a:p>
          <a:pPr algn="ctr"/>
          <a:r>
            <a:rPr lang="en-US" sz="2600" dirty="0" err="1" smtClean="0"/>
            <a:t>Sarana</a:t>
          </a:r>
          <a:r>
            <a:rPr lang="en-US" sz="2600" dirty="0" smtClean="0"/>
            <a:t> &amp; </a:t>
          </a:r>
          <a:r>
            <a:rPr lang="en-US" sz="2600" dirty="0" err="1" smtClean="0"/>
            <a:t>Prasarana</a:t>
          </a:r>
          <a:endParaRPr lang="en-US" sz="2600" dirty="0"/>
        </a:p>
      </dgm:t>
    </dgm:pt>
    <dgm:pt modelId="{1C17863B-4ABE-5E40-89D4-3C2646C86CB2}" type="parTrans" cxnId="{BA551543-A286-DF45-9227-97A539087E05}">
      <dgm:prSet/>
      <dgm:spPr/>
      <dgm:t>
        <a:bodyPr/>
        <a:lstStyle/>
        <a:p>
          <a:endParaRPr lang="en-US"/>
        </a:p>
      </dgm:t>
    </dgm:pt>
    <dgm:pt modelId="{DBA21F7F-BFC9-064F-943D-65D99BA10A35}" type="sibTrans" cxnId="{BA551543-A286-DF45-9227-97A539087E05}">
      <dgm:prSet/>
      <dgm:spPr/>
      <dgm:t>
        <a:bodyPr/>
        <a:lstStyle/>
        <a:p>
          <a:endParaRPr lang="en-US"/>
        </a:p>
      </dgm:t>
    </dgm:pt>
    <dgm:pt modelId="{108D95AB-53D2-1046-9EC9-64C02BA5D9B8}">
      <dgm:prSet custT="1"/>
      <dgm:spPr/>
      <dgm:t>
        <a:bodyPr/>
        <a:lstStyle/>
        <a:p>
          <a:pPr algn="ctr"/>
          <a:r>
            <a:rPr lang="en-US" sz="2600" dirty="0" err="1" smtClean="0"/>
            <a:t>Pendanaan</a:t>
          </a:r>
          <a:endParaRPr lang="en-US" sz="2600" dirty="0"/>
        </a:p>
      </dgm:t>
    </dgm:pt>
    <dgm:pt modelId="{AE30C41C-B20C-4A43-BD83-A2496B57F909}" type="parTrans" cxnId="{25609AC7-D8BF-B844-B073-14E4261ECFCF}">
      <dgm:prSet/>
      <dgm:spPr/>
      <dgm:t>
        <a:bodyPr/>
        <a:lstStyle/>
        <a:p>
          <a:endParaRPr lang="en-US"/>
        </a:p>
      </dgm:t>
    </dgm:pt>
    <dgm:pt modelId="{32E04BCA-B8F4-284D-A096-9899CE93799E}" type="sibTrans" cxnId="{25609AC7-D8BF-B844-B073-14E4261ECFCF}">
      <dgm:prSet/>
      <dgm:spPr/>
      <dgm:t>
        <a:bodyPr/>
        <a:lstStyle/>
        <a:p>
          <a:endParaRPr lang="en-US"/>
        </a:p>
      </dgm:t>
    </dgm:pt>
    <dgm:pt modelId="{2C1B5099-FAF1-C941-91A3-60681FABD999}">
      <dgm:prSet phldrT="[Text]" custT="1"/>
      <dgm:spPr/>
      <dgm:t>
        <a:bodyPr/>
        <a:lstStyle/>
        <a:p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uji</a:t>
          </a:r>
          <a:r>
            <a:rPr lang="en-US" sz="1800" dirty="0" smtClean="0"/>
            <a:t> </a:t>
          </a:r>
          <a:r>
            <a:rPr lang="en-US" sz="1800" dirty="0" err="1" smtClean="0"/>
            <a:t>kompetensi</a:t>
          </a:r>
          <a:endParaRPr lang="en-US" sz="1800" dirty="0"/>
        </a:p>
      </dgm:t>
    </dgm:pt>
    <dgm:pt modelId="{EE6240A1-1A6A-9544-909E-25D383919BD2}" type="parTrans" cxnId="{525A8AFB-12E7-5A42-80B2-2E72A55ECEC7}">
      <dgm:prSet/>
      <dgm:spPr/>
      <dgm:t>
        <a:bodyPr/>
        <a:lstStyle/>
        <a:p>
          <a:endParaRPr lang="en-US"/>
        </a:p>
      </dgm:t>
    </dgm:pt>
    <dgm:pt modelId="{C6B2C86B-FDC9-C444-AFE3-B10F5E70549A}" type="sibTrans" cxnId="{525A8AFB-12E7-5A42-80B2-2E72A55ECEC7}">
      <dgm:prSet/>
      <dgm:spPr/>
      <dgm:t>
        <a:bodyPr/>
        <a:lstStyle/>
        <a:p>
          <a:endParaRPr lang="en-US"/>
        </a:p>
      </dgm:t>
    </dgm:pt>
    <dgm:pt modelId="{180C5C7B-9D59-4349-8C49-2209E61B945E}">
      <dgm:prSet custT="1"/>
      <dgm:spPr/>
      <dgm:t>
        <a:bodyPr/>
        <a:lstStyle/>
        <a:p>
          <a:r>
            <a:rPr lang="en-US" sz="1800" dirty="0" err="1" smtClean="0"/>
            <a:t>Pengakuan</a:t>
          </a:r>
          <a:r>
            <a:rPr lang="en-US" sz="1800" dirty="0" smtClean="0"/>
            <a:t> </a:t>
          </a:r>
          <a:r>
            <a:rPr lang="en-US" sz="1800" dirty="0" err="1" smtClean="0"/>
            <a:t>pendidik</a:t>
          </a:r>
          <a:r>
            <a:rPr lang="en-US" sz="1800" dirty="0" smtClean="0"/>
            <a:t> (</a:t>
          </a:r>
          <a:r>
            <a:rPr lang="en-US" sz="1800" dirty="0" smtClean="0">
              <a:solidFill>
                <a:schemeClr val="tx1"/>
              </a:solidFill>
            </a:rPr>
            <a:t>non</a:t>
          </a:r>
          <a:r>
            <a:rPr lang="en-US" sz="1800" dirty="0" smtClean="0"/>
            <a:t> </a:t>
          </a:r>
          <a:r>
            <a:rPr lang="en-US" sz="1800" dirty="0" err="1" smtClean="0"/>
            <a:t>Kemdikbud</a:t>
          </a:r>
          <a:r>
            <a:rPr lang="en-US" sz="1800" dirty="0" smtClean="0"/>
            <a:t>) </a:t>
          </a:r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dirty="0" err="1" smtClean="0"/>
            <a:t>periode</a:t>
          </a:r>
          <a:r>
            <a:rPr lang="en-US" sz="1800" dirty="0" smtClean="0"/>
            <a:t> </a:t>
          </a:r>
          <a:r>
            <a:rPr lang="en-US" sz="1800" dirty="0" err="1" smtClean="0"/>
            <a:t>klinik</a:t>
          </a:r>
          <a:endParaRPr lang="en-US" sz="1800" dirty="0"/>
        </a:p>
      </dgm:t>
    </dgm:pt>
    <dgm:pt modelId="{5B1E729C-ECFD-EE49-89E6-41A09E7F579E}" type="parTrans" cxnId="{9BE19C92-446C-BE4E-BF1B-7AB797BF517F}">
      <dgm:prSet/>
      <dgm:spPr/>
      <dgm:t>
        <a:bodyPr/>
        <a:lstStyle/>
        <a:p>
          <a:endParaRPr lang="en-US"/>
        </a:p>
      </dgm:t>
    </dgm:pt>
    <dgm:pt modelId="{5099BDD1-D7FD-C94F-905C-716206E6F6DB}" type="sibTrans" cxnId="{9BE19C92-446C-BE4E-BF1B-7AB797BF517F}">
      <dgm:prSet/>
      <dgm:spPr/>
      <dgm:t>
        <a:bodyPr/>
        <a:lstStyle/>
        <a:p>
          <a:endParaRPr lang="en-US"/>
        </a:p>
      </dgm:t>
    </dgm:pt>
    <dgm:pt modelId="{A8C2E0E4-8626-D347-AFC4-C45650417D94}">
      <dgm:prSet phldrT="[Text]" custT="1"/>
      <dgm:spPr/>
      <dgm:t>
        <a:bodyPr/>
        <a:lstStyle/>
        <a:p>
          <a:r>
            <a:rPr lang="en-US" sz="1800" dirty="0" err="1" smtClean="0"/>
            <a:t>Kebijakan</a:t>
          </a:r>
          <a:r>
            <a:rPr lang="en-US" sz="1800" dirty="0" smtClean="0"/>
            <a:t> </a:t>
          </a:r>
          <a:r>
            <a:rPr lang="en-US" sz="1800" i="1" dirty="0" smtClean="0"/>
            <a:t>resource sharing</a:t>
          </a:r>
          <a:r>
            <a:rPr lang="en-US" sz="1800" dirty="0" smtClean="0"/>
            <a:t> (</a:t>
          </a:r>
          <a:r>
            <a:rPr lang="en-US" sz="1800" dirty="0" err="1" smtClean="0"/>
            <a:t>termasuk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bidang</a:t>
          </a:r>
          <a:r>
            <a:rPr lang="en-US" sz="1800" dirty="0" smtClean="0"/>
            <a:t> lain)</a:t>
          </a:r>
          <a:endParaRPr lang="en-US" sz="1800" dirty="0"/>
        </a:p>
      </dgm:t>
    </dgm:pt>
    <dgm:pt modelId="{3E7FF049-D7C0-AA4E-ACD4-23E005CE233E}" type="parTrans" cxnId="{AFA91836-DD67-7840-B59C-106EF7A14DBD}">
      <dgm:prSet/>
      <dgm:spPr/>
      <dgm:t>
        <a:bodyPr/>
        <a:lstStyle/>
        <a:p>
          <a:endParaRPr lang="en-US"/>
        </a:p>
      </dgm:t>
    </dgm:pt>
    <dgm:pt modelId="{8169E255-014A-944D-AC83-F68D6C39C802}" type="sibTrans" cxnId="{AFA91836-DD67-7840-B59C-106EF7A14DBD}">
      <dgm:prSet/>
      <dgm:spPr/>
      <dgm:t>
        <a:bodyPr/>
        <a:lstStyle/>
        <a:p>
          <a:endParaRPr lang="en-US"/>
        </a:p>
      </dgm:t>
    </dgm:pt>
    <dgm:pt modelId="{C068A6AC-CF8B-7049-A0E9-B8E1E91063C3}">
      <dgm:prSet custT="1"/>
      <dgm:spPr/>
      <dgm:t>
        <a:bodyPr/>
        <a:lstStyle/>
        <a:p>
          <a:r>
            <a:rPr lang="en-US" sz="1800" dirty="0" err="1" smtClean="0">
              <a:sym typeface="Wingdings"/>
            </a:rPr>
            <a:t>Aturan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turunan</a:t>
          </a:r>
          <a:r>
            <a:rPr lang="en-US" sz="1800" dirty="0" smtClean="0">
              <a:sym typeface="Wingdings"/>
            </a:rPr>
            <a:t> UU No.12/2012 </a:t>
          </a:r>
          <a:r>
            <a:rPr lang="en-US" sz="1800" dirty="0" smtClean="0">
              <a:sym typeface="Wingdings"/>
            </a:rPr>
            <a:t>yang </a:t>
          </a:r>
          <a:r>
            <a:rPr lang="en-US" sz="1800" dirty="0" err="1" smtClean="0">
              <a:sym typeface="Wingdings"/>
            </a:rPr>
            <a:t>mendukung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pembiayaan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pendidikan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tinggi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kesehatan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secara</a:t>
          </a:r>
          <a:r>
            <a:rPr lang="en-US" sz="1800" dirty="0" smtClean="0">
              <a:sym typeface="Wingdings"/>
            </a:rPr>
            <a:t> </a:t>
          </a:r>
          <a:r>
            <a:rPr lang="en-US" sz="1800" dirty="0" err="1" smtClean="0">
              <a:sym typeface="Wingdings"/>
            </a:rPr>
            <a:t>berkeadilan</a:t>
          </a:r>
          <a:endParaRPr lang="en-US" sz="1500" dirty="0"/>
        </a:p>
      </dgm:t>
    </dgm:pt>
    <dgm:pt modelId="{E0F64B16-48B8-3A4A-8FA8-8BB98E2DFEE6}" type="parTrans" cxnId="{9ED8A4AA-326E-4544-A1E7-7E6EB7B9DE38}">
      <dgm:prSet/>
      <dgm:spPr/>
      <dgm:t>
        <a:bodyPr/>
        <a:lstStyle/>
        <a:p>
          <a:endParaRPr lang="en-US"/>
        </a:p>
      </dgm:t>
    </dgm:pt>
    <dgm:pt modelId="{70CDFCE1-A1FD-254B-9E7A-64AAB1EA8271}" type="sibTrans" cxnId="{9ED8A4AA-326E-4544-A1E7-7E6EB7B9DE38}">
      <dgm:prSet/>
      <dgm:spPr/>
      <dgm:t>
        <a:bodyPr/>
        <a:lstStyle/>
        <a:p>
          <a:endParaRPr lang="en-US"/>
        </a:p>
      </dgm:t>
    </dgm:pt>
    <dgm:pt modelId="{7A314349-2A9F-8B46-BB8D-485E11588DFD}" type="pres">
      <dgm:prSet presAssocID="{54E26784-9B2F-5F46-AA2D-223ED8C743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6C19AA-CAC6-BD49-90CD-D358629536AE}" type="pres">
      <dgm:prSet presAssocID="{E435C787-0BEB-3846-94C5-BD8649123FBA}" presName="linNode" presStyleCnt="0"/>
      <dgm:spPr/>
    </dgm:pt>
    <dgm:pt modelId="{325D977A-A4D3-5648-9586-93C597E219C3}" type="pres">
      <dgm:prSet presAssocID="{E435C787-0BEB-3846-94C5-BD8649123FBA}" presName="parentShp" presStyleLbl="node1" presStyleIdx="0" presStyleCnt="4" custScaleX="91142" custLinFactNeighborY="1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19349-A67A-0C46-BE5F-C6B707662DDB}" type="pres">
      <dgm:prSet presAssocID="{E435C787-0BEB-3846-94C5-BD8649123FBA}" presName="childShp" presStyleLbl="bgAccFollowNode1" presStyleIdx="0" presStyleCnt="4" custScaleY="134201" custLinFactNeighborY="1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4DCC7-8DAB-C444-B736-CCD7026BD85E}" type="pres">
      <dgm:prSet presAssocID="{7D72A2CB-B5A8-814C-B414-9322DD468CA4}" presName="spacing" presStyleCnt="0"/>
      <dgm:spPr/>
    </dgm:pt>
    <dgm:pt modelId="{F8B29FC5-704F-884E-BDF2-10EBAA4839E9}" type="pres">
      <dgm:prSet presAssocID="{FE7B9CB9-5136-2D45-84D8-C90FF3999351}" presName="linNode" presStyleCnt="0"/>
      <dgm:spPr/>
    </dgm:pt>
    <dgm:pt modelId="{5D0D01F4-A884-EA43-81EE-5CFED9CCC337}" type="pres">
      <dgm:prSet presAssocID="{FE7B9CB9-5136-2D45-84D8-C90FF3999351}" presName="parentShp" presStyleLbl="node1" presStyleIdx="1" presStyleCnt="4" custScaleX="91142" custLinFactNeighborY="-18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6D203-08D1-4046-BC72-177ECDFF76FA}" type="pres">
      <dgm:prSet presAssocID="{FE7B9CB9-5136-2D45-84D8-C90FF3999351}" presName="childShp" presStyleLbl="bgAccFollowNode1" presStyleIdx="1" presStyleCnt="4" custScaleY="146451" custLinFactY="16683" custLinFactNeighborX="10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C33BE-01CC-224B-B537-AD305D0D0AC2}" type="pres">
      <dgm:prSet presAssocID="{A8CBD359-9A20-0D49-8EC9-DC0D7F64A98C}" presName="spacing" presStyleCnt="0"/>
      <dgm:spPr/>
    </dgm:pt>
    <dgm:pt modelId="{3BFBDD49-5C24-3040-AD6B-83926747B3D3}" type="pres">
      <dgm:prSet presAssocID="{C3BF2D63-CB06-3E48-8221-188C12D31B34}" presName="linNode" presStyleCnt="0"/>
      <dgm:spPr/>
    </dgm:pt>
    <dgm:pt modelId="{DD283477-0982-104F-A6E5-E3CD9B2A6AAF}" type="pres">
      <dgm:prSet presAssocID="{C3BF2D63-CB06-3E48-8221-188C12D31B34}" presName="parentShp" presStyleLbl="node1" presStyleIdx="2" presStyleCnt="4" custScaleX="91142" custLinFactNeighborX="373" custLinFactNeighborY="-27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441F2-F267-9B41-AA23-02E770471396}" type="pres">
      <dgm:prSet presAssocID="{C3BF2D63-CB06-3E48-8221-188C12D31B34}" presName="childShp" presStyleLbl="bgAccFollowNode1" presStyleIdx="2" presStyleCnt="4" custLinFactY="-50484" custLinFactNeighborX="-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70FD-F0B1-0742-AA5C-EF9238157564}" type="pres">
      <dgm:prSet presAssocID="{DBA21F7F-BFC9-064F-943D-65D99BA10A35}" presName="spacing" presStyleCnt="0"/>
      <dgm:spPr/>
    </dgm:pt>
    <dgm:pt modelId="{70E9074A-E442-6041-A7BD-52A46E0E97DA}" type="pres">
      <dgm:prSet presAssocID="{108D95AB-53D2-1046-9EC9-64C02BA5D9B8}" presName="linNode" presStyleCnt="0"/>
      <dgm:spPr/>
    </dgm:pt>
    <dgm:pt modelId="{19EE37ED-7B2B-1044-AC22-BAFFA90A36CA}" type="pres">
      <dgm:prSet presAssocID="{108D95AB-53D2-1046-9EC9-64C02BA5D9B8}" presName="parentShp" presStyleLbl="node1" presStyleIdx="3" presStyleCnt="4" custScaleX="9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6517-49AA-FA4F-9B1C-AF14E24C8CFE}" type="pres">
      <dgm:prSet presAssocID="{108D95AB-53D2-1046-9EC9-64C02BA5D9B8}" presName="childShp" presStyleLbl="bgAccFollowNode1" presStyleIdx="3" presStyleCnt="4" custScaleY="100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8A4AA-326E-4544-A1E7-7E6EB7B9DE38}" srcId="{108D95AB-53D2-1046-9EC9-64C02BA5D9B8}" destId="{C068A6AC-CF8B-7049-A0E9-B8E1E91063C3}" srcOrd="0" destOrd="0" parTransId="{E0F64B16-48B8-3A4A-8FA8-8BB98E2DFEE6}" sibTransId="{70CDFCE1-A1FD-254B-9E7A-64AAB1EA8271}"/>
    <dgm:cxn modelId="{D1B399E7-6E9C-6349-9ADE-B1BDA0BDCDF2}" type="presOf" srcId="{C068A6AC-CF8B-7049-A0E9-B8E1E91063C3}" destId="{B05C6517-49AA-FA4F-9B1C-AF14E24C8CFE}" srcOrd="0" destOrd="0" presId="urn:microsoft.com/office/officeart/2005/8/layout/vList6"/>
    <dgm:cxn modelId="{92C84B08-B998-C544-896C-A1F137C137E5}" type="presOf" srcId="{A8C2E0E4-8626-D347-AFC4-C45650417D94}" destId="{A4F6D203-08D1-4046-BC72-177ECDFF76FA}" srcOrd="0" destOrd="1" presId="urn:microsoft.com/office/officeart/2005/8/layout/vList6"/>
    <dgm:cxn modelId="{C64192CD-A2A4-8748-8742-467DA69C919E}" type="presOf" srcId="{5A1FFE2E-9895-EF4E-B3CB-08FD297B20E7}" destId="{A4F6D203-08D1-4046-BC72-177ECDFF76FA}" srcOrd="0" destOrd="0" presId="urn:microsoft.com/office/officeart/2005/8/layout/vList6"/>
    <dgm:cxn modelId="{9BE19C92-446C-BE4E-BF1B-7AB797BF517F}" srcId="{C3BF2D63-CB06-3E48-8221-188C12D31B34}" destId="{180C5C7B-9D59-4349-8C49-2209E61B945E}" srcOrd="0" destOrd="0" parTransId="{5B1E729C-ECFD-EE49-89E6-41A09E7F579E}" sibTransId="{5099BDD1-D7FD-C94F-905C-716206E6F6DB}"/>
    <dgm:cxn modelId="{C9FD8F22-3AAA-FC46-907E-9DEBA755C6BF}" type="presOf" srcId="{FE7B9CB9-5136-2D45-84D8-C90FF3999351}" destId="{5D0D01F4-A884-EA43-81EE-5CFED9CCC337}" srcOrd="0" destOrd="0" presId="urn:microsoft.com/office/officeart/2005/8/layout/vList6"/>
    <dgm:cxn modelId="{AFA91836-DD67-7840-B59C-106EF7A14DBD}" srcId="{FE7B9CB9-5136-2D45-84D8-C90FF3999351}" destId="{A8C2E0E4-8626-D347-AFC4-C45650417D94}" srcOrd="1" destOrd="0" parTransId="{3E7FF049-D7C0-AA4E-ACD4-23E005CE233E}" sibTransId="{8169E255-014A-944D-AC83-F68D6C39C802}"/>
    <dgm:cxn modelId="{A1FAB43B-0D1E-1942-8940-B6DBE7CB0AEB}" srcId="{54E26784-9B2F-5F46-AA2D-223ED8C7434A}" destId="{FE7B9CB9-5136-2D45-84D8-C90FF3999351}" srcOrd="1" destOrd="0" parTransId="{D44B6923-ED70-A441-82DA-439CB57CC617}" sibTransId="{A8CBD359-9A20-0D49-8EC9-DC0D7F64A98C}"/>
    <dgm:cxn modelId="{C27D6B4F-5DE5-404C-BF93-BADA9B042DEA}" srcId="{E435C787-0BEB-3846-94C5-BD8649123FBA}" destId="{4AA4933D-6616-8742-8EAB-9FC6590308FC}" srcOrd="0" destOrd="0" parTransId="{ED8122CE-CC13-6C4E-9C2E-2912905AB3A3}" sibTransId="{30B69CE8-FD19-CF40-ACC4-D244EC92B662}"/>
    <dgm:cxn modelId="{4E23CD5E-30FD-0D47-864E-DE4EB42D1AA0}" srcId="{E435C787-0BEB-3846-94C5-BD8649123FBA}" destId="{199FC6F0-7C3E-3340-A6BD-7CBB6814DD46}" srcOrd="1" destOrd="0" parTransId="{AFD82AD6-81A3-774F-A8FE-657D6E0970C3}" sibTransId="{B38B866E-CDA3-2A44-9099-C33A47330E43}"/>
    <dgm:cxn modelId="{25609AC7-D8BF-B844-B073-14E4261ECFCF}" srcId="{54E26784-9B2F-5F46-AA2D-223ED8C7434A}" destId="{108D95AB-53D2-1046-9EC9-64C02BA5D9B8}" srcOrd="3" destOrd="0" parTransId="{AE30C41C-B20C-4A43-BD83-A2496B57F909}" sibTransId="{32E04BCA-B8F4-284D-A096-9899CE93799E}"/>
    <dgm:cxn modelId="{525A8AFB-12E7-5A42-80B2-2E72A55ECEC7}" srcId="{E435C787-0BEB-3846-94C5-BD8649123FBA}" destId="{2C1B5099-FAF1-C941-91A3-60681FABD999}" srcOrd="2" destOrd="0" parTransId="{EE6240A1-1A6A-9544-909E-25D383919BD2}" sibTransId="{C6B2C86B-FDC9-C444-AFE3-B10F5E70549A}"/>
    <dgm:cxn modelId="{6FC1A5A9-EE6C-3245-81EB-D7E46607C176}" type="presOf" srcId="{180C5C7B-9D59-4349-8C49-2209E61B945E}" destId="{8BB441F2-F267-9B41-AA23-02E770471396}" srcOrd="0" destOrd="0" presId="urn:microsoft.com/office/officeart/2005/8/layout/vList6"/>
    <dgm:cxn modelId="{A8F6480D-2DDC-7547-9B83-025320BB8654}" type="presOf" srcId="{199FC6F0-7C3E-3340-A6BD-7CBB6814DD46}" destId="{B6419349-A67A-0C46-BE5F-C6B707662DDB}" srcOrd="0" destOrd="1" presId="urn:microsoft.com/office/officeart/2005/8/layout/vList6"/>
    <dgm:cxn modelId="{E6C03C64-0C5D-E645-98B1-4E9971BDFB67}" type="presOf" srcId="{54E26784-9B2F-5F46-AA2D-223ED8C7434A}" destId="{7A314349-2A9F-8B46-BB8D-485E11588DFD}" srcOrd="0" destOrd="0" presId="urn:microsoft.com/office/officeart/2005/8/layout/vList6"/>
    <dgm:cxn modelId="{ED4F6C13-EB8B-0846-978A-EC0E24596341}" type="presOf" srcId="{108D95AB-53D2-1046-9EC9-64C02BA5D9B8}" destId="{19EE37ED-7B2B-1044-AC22-BAFFA90A36CA}" srcOrd="0" destOrd="0" presId="urn:microsoft.com/office/officeart/2005/8/layout/vList6"/>
    <dgm:cxn modelId="{D50541AA-2CB1-544A-AE22-47FCDD2DA1A9}" type="presOf" srcId="{C3BF2D63-CB06-3E48-8221-188C12D31B34}" destId="{DD283477-0982-104F-A6E5-E3CD9B2A6AAF}" srcOrd="0" destOrd="0" presId="urn:microsoft.com/office/officeart/2005/8/layout/vList6"/>
    <dgm:cxn modelId="{46480AF1-F4D9-0945-A4A9-27FEF5B2437B}" srcId="{54E26784-9B2F-5F46-AA2D-223ED8C7434A}" destId="{E435C787-0BEB-3846-94C5-BD8649123FBA}" srcOrd="0" destOrd="0" parTransId="{23A43C96-12F9-CB49-A16E-6F7FA49DFDB0}" sibTransId="{7D72A2CB-B5A8-814C-B414-9322DD468CA4}"/>
    <dgm:cxn modelId="{732357AD-F2C5-D141-A1FB-07697B8A5880}" srcId="{FE7B9CB9-5136-2D45-84D8-C90FF3999351}" destId="{5A1FFE2E-9895-EF4E-B3CB-08FD297B20E7}" srcOrd="0" destOrd="0" parTransId="{118A1914-06C6-674A-AFE4-ADFB7B6DAABC}" sibTransId="{D38BCF06-2F55-AE42-B09D-35F17B6B3E0E}"/>
    <dgm:cxn modelId="{7A634A21-6F13-0944-9B9C-17BECC445A5B}" type="presOf" srcId="{2C1B5099-FAF1-C941-91A3-60681FABD999}" destId="{B6419349-A67A-0C46-BE5F-C6B707662DDB}" srcOrd="0" destOrd="2" presId="urn:microsoft.com/office/officeart/2005/8/layout/vList6"/>
    <dgm:cxn modelId="{BA551543-A286-DF45-9227-97A539087E05}" srcId="{54E26784-9B2F-5F46-AA2D-223ED8C7434A}" destId="{C3BF2D63-CB06-3E48-8221-188C12D31B34}" srcOrd="2" destOrd="0" parTransId="{1C17863B-4ABE-5E40-89D4-3C2646C86CB2}" sibTransId="{DBA21F7F-BFC9-064F-943D-65D99BA10A35}"/>
    <dgm:cxn modelId="{987AE1E5-BD62-0046-863F-8BDC258069C0}" type="presOf" srcId="{E435C787-0BEB-3846-94C5-BD8649123FBA}" destId="{325D977A-A4D3-5648-9586-93C597E219C3}" srcOrd="0" destOrd="0" presId="urn:microsoft.com/office/officeart/2005/8/layout/vList6"/>
    <dgm:cxn modelId="{FA783E08-15F1-A949-BE3C-A2F7FCE00E38}" type="presOf" srcId="{4AA4933D-6616-8742-8EAB-9FC6590308FC}" destId="{B6419349-A67A-0C46-BE5F-C6B707662DDB}" srcOrd="0" destOrd="0" presId="urn:microsoft.com/office/officeart/2005/8/layout/vList6"/>
    <dgm:cxn modelId="{B804B2CD-F3F5-AD4C-9075-2B3822DB4517}" type="presParOf" srcId="{7A314349-2A9F-8B46-BB8D-485E11588DFD}" destId="{316C19AA-CAC6-BD49-90CD-D358629536AE}" srcOrd="0" destOrd="0" presId="urn:microsoft.com/office/officeart/2005/8/layout/vList6"/>
    <dgm:cxn modelId="{E119DB69-4436-A34F-BF23-B97EE92ADC11}" type="presParOf" srcId="{316C19AA-CAC6-BD49-90CD-D358629536AE}" destId="{325D977A-A4D3-5648-9586-93C597E219C3}" srcOrd="0" destOrd="0" presId="urn:microsoft.com/office/officeart/2005/8/layout/vList6"/>
    <dgm:cxn modelId="{35BEBF43-3FAE-4242-A355-8A783D2D09A9}" type="presParOf" srcId="{316C19AA-CAC6-BD49-90CD-D358629536AE}" destId="{B6419349-A67A-0C46-BE5F-C6B707662DDB}" srcOrd="1" destOrd="0" presId="urn:microsoft.com/office/officeart/2005/8/layout/vList6"/>
    <dgm:cxn modelId="{4D5801F1-17BB-9047-87A5-5DB9E46481F8}" type="presParOf" srcId="{7A314349-2A9F-8B46-BB8D-485E11588DFD}" destId="{CEC4DCC7-8DAB-C444-B736-CCD7026BD85E}" srcOrd="1" destOrd="0" presId="urn:microsoft.com/office/officeart/2005/8/layout/vList6"/>
    <dgm:cxn modelId="{5CFC3164-9DDA-024A-9DC5-5ABB91D9CC57}" type="presParOf" srcId="{7A314349-2A9F-8B46-BB8D-485E11588DFD}" destId="{F8B29FC5-704F-884E-BDF2-10EBAA4839E9}" srcOrd="2" destOrd="0" presId="urn:microsoft.com/office/officeart/2005/8/layout/vList6"/>
    <dgm:cxn modelId="{DD273387-E302-D949-9C8A-3264341B6FDB}" type="presParOf" srcId="{F8B29FC5-704F-884E-BDF2-10EBAA4839E9}" destId="{5D0D01F4-A884-EA43-81EE-5CFED9CCC337}" srcOrd="0" destOrd="0" presId="urn:microsoft.com/office/officeart/2005/8/layout/vList6"/>
    <dgm:cxn modelId="{27C6DDB4-5D0D-7846-B4B2-AB8561F37149}" type="presParOf" srcId="{F8B29FC5-704F-884E-BDF2-10EBAA4839E9}" destId="{A4F6D203-08D1-4046-BC72-177ECDFF76FA}" srcOrd="1" destOrd="0" presId="urn:microsoft.com/office/officeart/2005/8/layout/vList6"/>
    <dgm:cxn modelId="{DE362AC3-A3DE-A642-AABF-D2A49C0F375A}" type="presParOf" srcId="{7A314349-2A9F-8B46-BB8D-485E11588DFD}" destId="{B0EC33BE-01CC-224B-B537-AD305D0D0AC2}" srcOrd="3" destOrd="0" presId="urn:microsoft.com/office/officeart/2005/8/layout/vList6"/>
    <dgm:cxn modelId="{8C758C26-2F97-7E40-95A0-B39AF024742C}" type="presParOf" srcId="{7A314349-2A9F-8B46-BB8D-485E11588DFD}" destId="{3BFBDD49-5C24-3040-AD6B-83926747B3D3}" srcOrd="4" destOrd="0" presId="urn:microsoft.com/office/officeart/2005/8/layout/vList6"/>
    <dgm:cxn modelId="{564AD9FF-47DA-B64F-9F79-78AE560D5B7D}" type="presParOf" srcId="{3BFBDD49-5C24-3040-AD6B-83926747B3D3}" destId="{DD283477-0982-104F-A6E5-E3CD9B2A6AAF}" srcOrd="0" destOrd="0" presId="urn:microsoft.com/office/officeart/2005/8/layout/vList6"/>
    <dgm:cxn modelId="{56BABC20-DA05-A548-9CF2-810D8329BEEF}" type="presParOf" srcId="{3BFBDD49-5C24-3040-AD6B-83926747B3D3}" destId="{8BB441F2-F267-9B41-AA23-02E770471396}" srcOrd="1" destOrd="0" presId="urn:microsoft.com/office/officeart/2005/8/layout/vList6"/>
    <dgm:cxn modelId="{3AE33F4E-AC93-4D44-AABB-C9FC78283442}" type="presParOf" srcId="{7A314349-2A9F-8B46-BB8D-485E11588DFD}" destId="{9A2070FD-F0B1-0742-AA5C-EF9238157564}" srcOrd="5" destOrd="0" presId="urn:microsoft.com/office/officeart/2005/8/layout/vList6"/>
    <dgm:cxn modelId="{70232647-FCBF-4940-A2E8-6AD367505FE8}" type="presParOf" srcId="{7A314349-2A9F-8B46-BB8D-485E11588DFD}" destId="{70E9074A-E442-6041-A7BD-52A46E0E97DA}" srcOrd="6" destOrd="0" presId="urn:microsoft.com/office/officeart/2005/8/layout/vList6"/>
    <dgm:cxn modelId="{A76915EF-F5AC-EA40-BEF3-14EF49F139CB}" type="presParOf" srcId="{70E9074A-E442-6041-A7BD-52A46E0E97DA}" destId="{19EE37ED-7B2B-1044-AC22-BAFFA90A36CA}" srcOrd="0" destOrd="0" presId="urn:microsoft.com/office/officeart/2005/8/layout/vList6"/>
    <dgm:cxn modelId="{2D92E475-C4A6-7441-B858-476634F4EF33}" type="presParOf" srcId="{70E9074A-E442-6041-A7BD-52A46E0E97DA}" destId="{B05C6517-49AA-FA4F-9B1C-AF14E24C8C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C752F-703C-FD4B-8F2C-C311EBF8F849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6465F-EE52-9943-8E65-88FC56FD48D5}">
      <dgm:prSet phldrT="[Text]" custT="1"/>
      <dgm:spPr/>
      <dgm:t>
        <a:bodyPr/>
        <a:lstStyle/>
        <a:p>
          <a:r>
            <a:rPr lang="en-US" sz="2000" dirty="0" err="1" smtClean="0"/>
            <a:t>Pengembangan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pelaksanaan</a:t>
          </a:r>
          <a:r>
            <a:rPr lang="en-US" sz="2000" dirty="0" smtClean="0"/>
            <a:t> </a:t>
          </a:r>
          <a:r>
            <a:rPr lang="en-US" sz="2000" dirty="0" err="1" smtClean="0"/>
            <a:t>sistem</a:t>
          </a:r>
          <a:r>
            <a:rPr lang="en-US" sz="2000" dirty="0" smtClean="0"/>
            <a:t> </a:t>
          </a:r>
          <a:r>
            <a:rPr lang="en-US" sz="2000" dirty="0" err="1" smtClean="0"/>
            <a:t>penjaminan</a:t>
          </a:r>
          <a:r>
            <a:rPr lang="en-US" sz="2000" dirty="0" smtClean="0"/>
            <a:t> </a:t>
          </a:r>
          <a:r>
            <a:rPr lang="en-US" sz="2000" dirty="0" err="1" smtClean="0"/>
            <a:t>mutu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yang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akuntabel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transparan</a:t>
          </a:r>
          <a:r>
            <a:rPr lang="en-US" sz="2000" dirty="0" smtClean="0"/>
            <a:t> </a:t>
          </a:r>
          <a:endParaRPr lang="en-US" sz="2000" dirty="0"/>
        </a:p>
      </dgm:t>
    </dgm:pt>
    <dgm:pt modelId="{5A085B20-5550-484C-B8AE-30157A697B6B}" type="parTrans" cxnId="{C96E379A-5B30-7D47-AEFE-3C64913C4ADF}">
      <dgm:prSet/>
      <dgm:spPr/>
      <dgm:t>
        <a:bodyPr/>
        <a:lstStyle/>
        <a:p>
          <a:endParaRPr lang="en-US"/>
        </a:p>
      </dgm:t>
    </dgm:pt>
    <dgm:pt modelId="{19E953D2-2C12-D146-B92D-821930CA00BA}" type="sibTrans" cxnId="{C96E379A-5B30-7D47-AEFE-3C64913C4ADF}">
      <dgm:prSet/>
      <dgm:spPr/>
      <dgm:t>
        <a:bodyPr/>
        <a:lstStyle/>
        <a:p>
          <a:endParaRPr lang="en-US"/>
        </a:p>
      </dgm:t>
    </dgm:pt>
    <dgm:pt modelId="{F1419D23-2CB2-DA4C-B023-901B984C6B0A}">
      <dgm:prSet phldrT="[Text]" custT="1"/>
      <dgm:spPr/>
      <dgm:t>
        <a:bodyPr/>
        <a:lstStyle/>
        <a:p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dirty="0" err="1" smtClean="0"/>
            <a:t>kapasitas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keterlibatan</a:t>
          </a:r>
          <a:r>
            <a:rPr lang="en-US" sz="1800" dirty="0" smtClean="0"/>
            <a:t> </a:t>
          </a:r>
          <a:r>
            <a:rPr lang="en-US" sz="1800" dirty="0" err="1" smtClean="0"/>
            <a:t>secara</a:t>
          </a:r>
          <a:r>
            <a:rPr lang="en-US" sz="1800" dirty="0" smtClean="0"/>
            <a:t> </a:t>
          </a:r>
          <a:r>
            <a:rPr lang="en-US" sz="1800" dirty="0" err="1" smtClean="0"/>
            <a:t>positif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proaktif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berbagai</a:t>
          </a:r>
          <a:r>
            <a:rPr lang="en-US" sz="1800" dirty="0" smtClean="0"/>
            <a:t> </a:t>
          </a:r>
          <a:r>
            <a:rPr lang="en-US" sz="1800" dirty="0" err="1" smtClean="0"/>
            <a:t>pemangku</a:t>
          </a:r>
          <a:r>
            <a:rPr lang="en-US" sz="1800" dirty="0" smtClean="0"/>
            <a:t> </a:t>
          </a:r>
          <a:r>
            <a:rPr lang="en-US" sz="1800" dirty="0" err="1" smtClean="0"/>
            <a:t>kepentingan</a:t>
          </a:r>
          <a:r>
            <a:rPr lang="en-US" sz="1800" dirty="0" smtClean="0"/>
            <a:t> </a:t>
          </a:r>
          <a:r>
            <a:rPr lang="en-US" sz="1800" dirty="0" err="1" smtClean="0"/>
            <a:t>profesi</a:t>
          </a:r>
          <a:r>
            <a:rPr lang="en-US" sz="1800" dirty="0" smtClean="0"/>
            <a:t> </a:t>
          </a:r>
          <a:r>
            <a:rPr lang="en-US" sz="1800" dirty="0" err="1" smtClean="0"/>
            <a:t>kesehatan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penjaminan</a:t>
          </a:r>
          <a:r>
            <a:rPr lang="en-US" sz="1800" dirty="0" smtClean="0"/>
            <a:t> </a:t>
          </a:r>
          <a:r>
            <a:rPr lang="en-US" sz="1800" dirty="0" err="1" smtClean="0"/>
            <a:t>mutu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regenerasi</a:t>
          </a:r>
          <a:r>
            <a:rPr lang="en-US" sz="1800" dirty="0" smtClean="0"/>
            <a:t> </a:t>
          </a:r>
          <a:r>
            <a:rPr lang="en-US" sz="1800" dirty="0" err="1" smtClean="0"/>
            <a:t>profesi</a:t>
          </a:r>
          <a:r>
            <a:rPr lang="en-US" sz="1800" dirty="0" smtClean="0"/>
            <a:t> yang </a:t>
          </a:r>
          <a:r>
            <a:rPr lang="en-US" sz="1800" dirty="0" err="1" smtClean="0"/>
            <a:t>sehat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berkualitas</a:t>
          </a:r>
          <a:endParaRPr lang="en-US" sz="1800" dirty="0"/>
        </a:p>
      </dgm:t>
    </dgm:pt>
    <dgm:pt modelId="{2DB56861-4CDF-F74C-95CE-ED4838DCD580}" type="parTrans" cxnId="{60208CAE-B46F-1246-AC5C-ABBBCA34C983}">
      <dgm:prSet/>
      <dgm:spPr/>
      <dgm:t>
        <a:bodyPr/>
        <a:lstStyle/>
        <a:p>
          <a:endParaRPr lang="en-US"/>
        </a:p>
      </dgm:t>
    </dgm:pt>
    <dgm:pt modelId="{BE00EAF7-D21D-CB45-AFB4-08163EFE7B4C}" type="sibTrans" cxnId="{60208CAE-B46F-1246-AC5C-ABBBCA34C983}">
      <dgm:prSet/>
      <dgm:spPr/>
      <dgm:t>
        <a:bodyPr/>
        <a:lstStyle/>
        <a:p>
          <a:endParaRPr lang="en-US"/>
        </a:p>
      </dgm:t>
    </dgm:pt>
    <dgm:pt modelId="{4F8F2480-803F-544C-B4BA-DD86F78C4D39}">
      <dgm:prSet phldrT="[Text]" custT="1"/>
      <dgm:spPr/>
      <dgm:t>
        <a:bodyPr/>
        <a:lstStyle/>
        <a:p>
          <a:r>
            <a:rPr lang="en-US" sz="2000" dirty="0" err="1" smtClean="0"/>
            <a:t>Peningkatan</a:t>
          </a:r>
          <a:r>
            <a:rPr lang="en-US" sz="2000" dirty="0" smtClean="0"/>
            <a:t>  </a:t>
          </a:r>
          <a:r>
            <a:rPr lang="en-US" sz="2000" dirty="0" err="1" smtClean="0"/>
            <a:t>pengakuan</a:t>
          </a:r>
          <a:r>
            <a:rPr lang="en-US" sz="2000" dirty="0" smtClean="0"/>
            <a:t> global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mutu</a:t>
          </a:r>
          <a:r>
            <a:rPr lang="en-US" sz="2000" dirty="0" smtClean="0"/>
            <a:t> </a:t>
          </a:r>
          <a:r>
            <a:rPr lang="en-US" sz="2000" dirty="0" err="1" smtClean="0"/>
            <a:t>pendidikan</a:t>
          </a:r>
          <a:r>
            <a:rPr lang="en-US" sz="2000" dirty="0" smtClean="0"/>
            <a:t> </a:t>
          </a:r>
          <a:r>
            <a:rPr lang="en-US" sz="2000" dirty="0" err="1" smtClean="0"/>
            <a:t>tinggi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kompetensi</a:t>
          </a:r>
          <a:r>
            <a:rPr lang="en-US" sz="2000" dirty="0" smtClean="0"/>
            <a:t> </a:t>
          </a:r>
          <a:r>
            <a:rPr lang="en-US" sz="2000" dirty="0" err="1" smtClean="0"/>
            <a:t>tenaga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 Indonesia</a:t>
          </a:r>
          <a:endParaRPr lang="en-US" sz="2000" dirty="0"/>
        </a:p>
      </dgm:t>
    </dgm:pt>
    <dgm:pt modelId="{5F7381B3-5D5A-C349-A926-7989DCA747F7}" type="parTrans" cxnId="{DB52580F-A354-3C49-83DE-25FC8213FEB7}">
      <dgm:prSet/>
      <dgm:spPr/>
      <dgm:t>
        <a:bodyPr/>
        <a:lstStyle/>
        <a:p>
          <a:endParaRPr lang="en-US"/>
        </a:p>
      </dgm:t>
    </dgm:pt>
    <dgm:pt modelId="{0291124D-FE5F-5546-82C5-97B7CE39096E}" type="sibTrans" cxnId="{DB52580F-A354-3C49-83DE-25FC8213FEB7}">
      <dgm:prSet/>
      <dgm:spPr/>
      <dgm:t>
        <a:bodyPr/>
        <a:lstStyle/>
        <a:p>
          <a:endParaRPr lang="en-US"/>
        </a:p>
      </dgm:t>
    </dgm:pt>
    <dgm:pt modelId="{4D64A4F7-8ABB-B04A-9047-D9223993DEDB}" type="pres">
      <dgm:prSet presAssocID="{06EC752F-703C-FD4B-8F2C-C311EBF8F8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4776D-2010-AB4A-9479-CDC19F3F9217}" type="pres">
      <dgm:prSet presAssocID="{8726465F-EE52-9943-8E65-88FC56FD48D5}" presName="composite" presStyleCnt="0"/>
      <dgm:spPr/>
    </dgm:pt>
    <dgm:pt modelId="{A10FFF6E-A8B4-EA43-8F45-D865C0623967}" type="pres">
      <dgm:prSet presAssocID="{8726465F-EE52-9943-8E65-88FC56FD48D5}" presName="rect1" presStyleLbl="trAlignAcc1" presStyleIdx="0" presStyleCnt="3" custScaleY="152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41A78-B12C-6D4D-ACE8-12D5F23A3050}" type="pres">
      <dgm:prSet presAssocID="{8726465F-EE52-9943-8E65-88FC56FD48D5}" presName="rect2" presStyleLbl="fgImgPlace1" presStyleIdx="0" presStyleCnt="3"/>
      <dgm:spPr/>
    </dgm:pt>
    <dgm:pt modelId="{D8A83149-002E-5541-9298-04A61B3A6867}" type="pres">
      <dgm:prSet presAssocID="{19E953D2-2C12-D146-B92D-821930CA00BA}" presName="sibTrans" presStyleCnt="0"/>
      <dgm:spPr/>
    </dgm:pt>
    <dgm:pt modelId="{4B7413CE-62E4-434B-9A12-59BCDC053C51}" type="pres">
      <dgm:prSet presAssocID="{F1419D23-2CB2-DA4C-B023-901B984C6B0A}" presName="composite" presStyleCnt="0"/>
      <dgm:spPr/>
    </dgm:pt>
    <dgm:pt modelId="{9607D02D-C1A6-9E46-8A8B-2CF15ED97907}" type="pres">
      <dgm:prSet presAssocID="{F1419D23-2CB2-DA4C-B023-901B984C6B0A}" presName="rect1" presStyleLbl="trAlignAcc1" presStyleIdx="1" presStyleCnt="3" custScaleY="167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4823B-D5F1-C64F-853B-19B4D195E26F}" type="pres">
      <dgm:prSet presAssocID="{F1419D23-2CB2-DA4C-B023-901B984C6B0A}" presName="rect2" presStyleLbl="fgImgPlace1" presStyleIdx="1" presStyleCnt="3"/>
      <dgm:spPr/>
    </dgm:pt>
    <dgm:pt modelId="{EFF96CBB-CF27-7849-B501-D60DDC93A09D}" type="pres">
      <dgm:prSet presAssocID="{BE00EAF7-D21D-CB45-AFB4-08163EFE7B4C}" presName="sibTrans" presStyleCnt="0"/>
      <dgm:spPr/>
    </dgm:pt>
    <dgm:pt modelId="{87E8D5F9-E3E9-984D-A940-D1B1C33CE186}" type="pres">
      <dgm:prSet presAssocID="{4F8F2480-803F-544C-B4BA-DD86F78C4D39}" presName="composite" presStyleCnt="0"/>
      <dgm:spPr/>
    </dgm:pt>
    <dgm:pt modelId="{901A1BDE-DD52-E443-90D2-06999BEF04BC}" type="pres">
      <dgm:prSet presAssocID="{4F8F2480-803F-544C-B4BA-DD86F78C4D39}" presName="rect1" presStyleLbl="trAlignAcc1" presStyleIdx="2" presStyleCnt="3" custScaleX="117337" custLinFactNeighborX="-5247" custLinFactNeighborY="-16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16759-7847-5746-80D6-D74B2ED6582C}" type="pres">
      <dgm:prSet presAssocID="{4F8F2480-803F-544C-B4BA-DD86F78C4D39}" presName="rect2" presStyleLbl="fgImgPlace1" presStyleIdx="2" presStyleCnt="3" custLinFactNeighborX="-69398" custLinFactNeighborY="-4796"/>
      <dgm:spPr/>
    </dgm:pt>
  </dgm:ptLst>
  <dgm:cxnLst>
    <dgm:cxn modelId="{5E82D706-0A86-FD4C-AD8B-F22889BCBA9D}" type="presOf" srcId="{4F8F2480-803F-544C-B4BA-DD86F78C4D39}" destId="{901A1BDE-DD52-E443-90D2-06999BEF04BC}" srcOrd="0" destOrd="0" presId="urn:microsoft.com/office/officeart/2008/layout/PictureStrips"/>
    <dgm:cxn modelId="{DB52580F-A354-3C49-83DE-25FC8213FEB7}" srcId="{06EC752F-703C-FD4B-8F2C-C311EBF8F849}" destId="{4F8F2480-803F-544C-B4BA-DD86F78C4D39}" srcOrd="2" destOrd="0" parTransId="{5F7381B3-5D5A-C349-A926-7989DCA747F7}" sibTransId="{0291124D-FE5F-5546-82C5-97B7CE39096E}"/>
    <dgm:cxn modelId="{3ABF1079-5F8D-2544-9161-50CB7600AD81}" type="presOf" srcId="{F1419D23-2CB2-DA4C-B023-901B984C6B0A}" destId="{9607D02D-C1A6-9E46-8A8B-2CF15ED97907}" srcOrd="0" destOrd="0" presId="urn:microsoft.com/office/officeart/2008/layout/PictureStrips"/>
    <dgm:cxn modelId="{A3525F45-070E-414C-9016-7A1ED655FECB}" type="presOf" srcId="{06EC752F-703C-FD4B-8F2C-C311EBF8F849}" destId="{4D64A4F7-8ABB-B04A-9047-D9223993DEDB}" srcOrd="0" destOrd="0" presId="urn:microsoft.com/office/officeart/2008/layout/PictureStrips"/>
    <dgm:cxn modelId="{C96E379A-5B30-7D47-AEFE-3C64913C4ADF}" srcId="{06EC752F-703C-FD4B-8F2C-C311EBF8F849}" destId="{8726465F-EE52-9943-8E65-88FC56FD48D5}" srcOrd="0" destOrd="0" parTransId="{5A085B20-5550-484C-B8AE-30157A697B6B}" sibTransId="{19E953D2-2C12-D146-B92D-821930CA00BA}"/>
    <dgm:cxn modelId="{60208CAE-B46F-1246-AC5C-ABBBCA34C983}" srcId="{06EC752F-703C-FD4B-8F2C-C311EBF8F849}" destId="{F1419D23-2CB2-DA4C-B023-901B984C6B0A}" srcOrd="1" destOrd="0" parTransId="{2DB56861-4CDF-F74C-95CE-ED4838DCD580}" sibTransId="{BE00EAF7-D21D-CB45-AFB4-08163EFE7B4C}"/>
    <dgm:cxn modelId="{ECBAAFC6-42E6-8E46-B2B8-8B99D92E9FFD}" type="presOf" srcId="{8726465F-EE52-9943-8E65-88FC56FD48D5}" destId="{A10FFF6E-A8B4-EA43-8F45-D865C0623967}" srcOrd="0" destOrd="0" presId="urn:microsoft.com/office/officeart/2008/layout/PictureStrips"/>
    <dgm:cxn modelId="{C70BC9BE-2589-9647-B8C4-8B11836042FE}" type="presParOf" srcId="{4D64A4F7-8ABB-B04A-9047-D9223993DEDB}" destId="{A474776D-2010-AB4A-9479-CDC19F3F9217}" srcOrd="0" destOrd="0" presId="urn:microsoft.com/office/officeart/2008/layout/PictureStrips"/>
    <dgm:cxn modelId="{B4D72BD4-6ADA-BA45-94D9-80AEAAD668F0}" type="presParOf" srcId="{A474776D-2010-AB4A-9479-CDC19F3F9217}" destId="{A10FFF6E-A8B4-EA43-8F45-D865C0623967}" srcOrd="0" destOrd="0" presId="urn:microsoft.com/office/officeart/2008/layout/PictureStrips"/>
    <dgm:cxn modelId="{D7AEE4FC-C3CC-C847-915A-8BCEF29E6B18}" type="presParOf" srcId="{A474776D-2010-AB4A-9479-CDC19F3F9217}" destId="{E9141A78-B12C-6D4D-ACE8-12D5F23A3050}" srcOrd="1" destOrd="0" presId="urn:microsoft.com/office/officeart/2008/layout/PictureStrips"/>
    <dgm:cxn modelId="{E594853D-6E94-C341-A023-DF02F9A5CCB7}" type="presParOf" srcId="{4D64A4F7-8ABB-B04A-9047-D9223993DEDB}" destId="{D8A83149-002E-5541-9298-04A61B3A6867}" srcOrd="1" destOrd="0" presId="urn:microsoft.com/office/officeart/2008/layout/PictureStrips"/>
    <dgm:cxn modelId="{9FCE6DA6-1206-CB4B-A8D7-DC19412ACA6D}" type="presParOf" srcId="{4D64A4F7-8ABB-B04A-9047-D9223993DEDB}" destId="{4B7413CE-62E4-434B-9A12-59BCDC053C51}" srcOrd="2" destOrd="0" presId="urn:microsoft.com/office/officeart/2008/layout/PictureStrips"/>
    <dgm:cxn modelId="{E61CFB2E-D7BD-6248-A824-D539E622E1BC}" type="presParOf" srcId="{4B7413CE-62E4-434B-9A12-59BCDC053C51}" destId="{9607D02D-C1A6-9E46-8A8B-2CF15ED97907}" srcOrd="0" destOrd="0" presId="urn:microsoft.com/office/officeart/2008/layout/PictureStrips"/>
    <dgm:cxn modelId="{84E44B53-BB4F-2245-89EB-DE19C6259CC1}" type="presParOf" srcId="{4B7413CE-62E4-434B-9A12-59BCDC053C51}" destId="{3784823B-D5F1-C64F-853B-19B4D195E26F}" srcOrd="1" destOrd="0" presId="urn:microsoft.com/office/officeart/2008/layout/PictureStrips"/>
    <dgm:cxn modelId="{BE840447-4B1B-6C44-A45E-F17246E4271E}" type="presParOf" srcId="{4D64A4F7-8ABB-B04A-9047-D9223993DEDB}" destId="{EFF96CBB-CF27-7849-B501-D60DDC93A09D}" srcOrd="3" destOrd="0" presId="urn:microsoft.com/office/officeart/2008/layout/PictureStrips"/>
    <dgm:cxn modelId="{96F4DE4B-8653-FE41-B688-DC0821410FD7}" type="presParOf" srcId="{4D64A4F7-8ABB-B04A-9047-D9223993DEDB}" destId="{87E8D5F9-E3E9-984D-A940-D1B1C33CE186}" srcOrd="4" destOrd="0" presId="urn:microsoft.com/office/officeart/2008/layout/PictureStrips"/>
    <dgm:cxn modelId="{7E183220-089B-AF4F-A2EC-B4D230B0DA4A}" type="presParOf" srcId="{87E8D5F9-E3E9-984D-A940-D1B1C33CE186}" destId="{901A1BDE-DD52-E443-90D2-06999BEF04BC}" srcOrd="0" destOrd="0" presId="urn:microsoft.com/office/officeart/2008/layout/PictureStrips"/>
    <dgm:cxn modelId="{57C739E8-4FA5-5545-A499-B88267DAFBD3}" type="presParOf" srcId="{87E8D5F9-E3E9-984D-A940-D1B1C33CE186}" destId="{07C16759-7847-5746-80D6-D74B2ED658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2DEAA-DB41-B44D-A25D-3853A562F9AF}" type="doc">
      <dgm:prSet loTypeId="urn:microsoft.com/office/officeart/2005/8/layout/radial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E4758A-8AB0-C54D-BF86-FBB90D6FF193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90"/>
              </a:solidFill>
            </a:rPr>
            <a:t>Standarisasi</a:t>
          </a:r>
          <a:r>
            <a:rPr lang="en-US" sz="1600" dirty="0" smtClean="0">
              <a:solidFill>
                <a:srgbClr val="000090"/>
              </a:solidFill>
            </a:rPr>
            <a:t> output  </a:t>
          </a:r>
          <a:r>
            <a:rPr lang="en-US" sz="1600" dirty="0" err="1" smtClean="0">
              <a:solidFill>
                <a:srgbClr val="000090"/>
              </a:solidFill>
            </a:rPr>
            <a:t>pendidikan</a:t>
          </a:r>
          <a:r>
            <a:rPr lang="en-US" sz="1600" dirty="0" smtClean="0">
              <a:solidFill>
                <a:srgbClr val="000090"/>
              </a:solidFill>
            </a:rPr>
            <a:t> &amp; </a:t>
          </a:r>
          <a:r>
            <a:rPr lang="en-US" sz="1600" dirty="0" err="1" smtClean="0">
              <a:solidFill>
                <a:srgbClr val="000090"/>
              </a:solidFill>
            </a:rPr>
            <a:t>kompetensi</a:t>
          </a:r>
          <a:r>
            <a:rPr lang="en-US" sz="1600" dirty="0" smtClean="0">
              <a:solidFill>
                <a:srgbClr val="000090"/>
              </a:solidFill>
            </a:rPr>
            <a:t> </a:t>
          </a:r>
          <a:r>
            <a:rPr lang="en-US" sz="1600" dirty="0" err="1" smtClean="0">
              <a:solidFill>
                <a:srgbClr val="000090"/>
              </a:solidFill>
            </a:rPr>
            <a:t>nakes</a:t>
          </a:r>
          <a:r>
            <a:rPr lang="en-US" sz="1600" dirty="0" smtClean="0">
              <a:solidFill>
                <a:srgbClr val="000090"/>
              </a:solidFill>
            </a:rPr>
            <a:t> </a:t>
          </a:r>
          <a:endParaRPr lang="en-US" sz="1600" dirty="0">
            <a:solidFill>
              <a:srgbClr val="000090"/>
            </a:solidFill>
          </a:endParaRPr>
        </a:p>
      </dgm:t>
    </dgm:pt>
    <dgm:pt modelId="{A8C17753-DCDE-8F48-9380-1053D703B2D7}" type="parTrans" cxnId="{AAD7A0FC-981B-AD4A-9EF7-4FAB654F1324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7B0C17BF-B2E5-8746-873A-BCE25034286C}" type="sibTrans" cxnId="{AAD7A0FC-981B-AD4A-9EF7-4FAB654F1324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6735A2D8-45B0-C547-BDE7-7C27B1C53F5A}">
      <dgm:prSet phldrT="[Text]"/>
      <dgm:spPr/>
      <dgm:t>
        <a:bodyPr/>
        <a:lstStyle/>
        <a:p>
          <a:r>
            <a:rPr lang="en-US" dirty="0" err="1" smtClean="0">
              <a:solidFill>
                <a:srgbClr val="000090"/>
              </a:solidFill>
            </a:rPr>
            <a:t>Globalisasi</a:t>
          </a:r>
          <a:r>
            <a:rPr lang="en-US" dirty="0" smtClean="0">
              <a:solidFill>
                <a:srgbClr val="000090"/>
              </a:solidFill>
            </a:rPr>
            <a:t> </a:t>
          </a:r>
          <a:endParaRPr lang="en-US" dirty="0">
            <a:solidFill>
              <a:srgbClr val="000090"/>
            </a:solidFill>
          </a:endParaRPr>
        </a:p>
      </dgm:t>
    </dgm:pt>
    <dgm:pt modelId="{B8CF6BCB-587E-3740-9BF1-35B069F633E1}" type="parTrans" cxnId="{20A8C6B4-9165-B84D-9857-B6422EFD6FBE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0922DF1-D7F8-7E47-90E1-7D5CA9454772}" type="sibTrans" cxnId="{20A8C6B4-9165-B84D-9857-B6422EFD6FBE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CA97F59A-D521-8848-945E-CB4B8CE54123}">
      <dgm:prSet phldrT="[Text]"/>
      <dgm:spPr/>
      <dgm:t>
        <a:bodyPr/>
        <a:lstStyle/>
        <a:p>
          <a:r>
            <a:rPr lang="en-US" smtClean="0">
              <a:solidFill>
                <a:srgbClr val="000090"/>
              </a:solidFill>
            </a:rPr>
            <a:t>Pelayanan kesehatan yang paripurna </a:t>
          </a:r>
          <a:endParaRPr lang="en-US" dirty="0">
            <a:solidFill>
              <a:srgbClr val="000090"/>
            </a:solidFill>
          </a:endParaRPr>
        </a:p>
      </dgm:t>
    </dgm:pt>
    <dgm:pt modelId="{9EAD516B-3EAA-2B49-9946-CACC3197A6F5}" type="parTrans" cxnId="{8D0C80BB-6ADF-7048-8109-96736166840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267A9BB-3661-F147-8119-31D5AD9920C7}" type="sibTrans" cxnId="{8D0C80BB-6ADF-7048-8109-96736166840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3FC5C6D5-3F9C-1341-A36D-D92D0C4E6E6D}">
      <dgm:prSet phldrT="[Text]"/>
      <dgm:spPr/>
      <dgm:t>
        <a:bodyPr/>
        <a:lstStyle/>
        <a:p>
          <a:r>
            <a:rPr lang="en-US" smtClean="0">
              <a:solidFill>
                <a:srgbClr val="000090"/>
              </a:solidFill>
            </a:rPr>
            <a:t>Kurikulum berbasis kompetensi </a:t>
          </a:r>
          <a:endParaRPr lang="en-US" dirty="0">
            <a:solidFill>
              <a:srgbClr val="000090"/>
            </a:solidFill>
          </a:endParaRPr>
        </a:p>
      </dgm:t>
    </dgm:pt>
    <dgm:pt modelId="{6C94BDB7-75B9-754C-9429-D42A4EED1D77}" type="parTrans" cxnId="{3BBDBAC1-A78B-FF47-BFC6-2CCCD14C0F57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16D26D9A-EC37-4E43-AE84-A5FE82DA2358}" type="sibTrans" cxnId="{3BBDBAC1-A78B-FF47-BFC6-2CCCD14C0F57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5F8AD2A-2268-554D-833F-B7BAC2BC8709}">
      <dgm:prSet phldrT="[Text]"/>
      <dgm:spPr/>
      <dgm:t>
        <a:bodyPr/>
        <a:lstStyle/>
        <a:p>
          <a:r>
            <a:rPr lang="en-US" smtClean="0">
              <a:solidFill>
                <a:srgbClr val="000090"/>
              </a:solidFill>
            </a:rPr>
            <a:t>Penerapan beberapa aturan hukum</a:t>
          </a:r>
          <a:endParaRPr lang="en-US" dirty="0">
            <a:solidFill>
              <a:srgbClr val="000090"/>
            </a:solidFill>
          </a:endParaRPr>
        </a:p>
      </dgm:t>
    </dgm:pt>
    <dgm:pt modelId="{564A9BAB-AA4F-A849-8DEF-7454FA9A8867}" type="parTrans" cxnId="{6F5450C4-91FE-4B43-AC20-E014E3CCB742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601DC123-A103-934A-903A-909F60272101}" type="sibTrans" cxnId="{6F5450C4-91FE-4B43-AC20-E014E3CCB742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27F4B5E-4EE3-E245-A8A8-769D30908FD9}" type="pres">
      <dgm:prSet presAssocID="{5B72DEAA-DB41-B44D-A25D-3853A562F9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E0F8A-AED2-314F-B6A9-5B4A848B0346}" type="pres">
      <dgm:prSet presAssocID="{B4E4758A-8AB0-C54D-BF86-FBB90D6FF193}" presName="centerShape" presStyleLbl="node0" presStyleIdx="0" presStyleCnt="1" custScaleX="152379" custScaleY="97464" custLinFactNeighborX="-448"/>
      <dgm:spPr/>
      <dgm:t>
        <a:bodyPr/>
        <a:lstStyle/>
        <a:p>
          <a:endParaRPr lang="en-US"/>
        </a:p>
      </dgm:t>
    </dgm:pt>
    <dgm:pt modelId="{E10E8A6B-8AF8-714E-9A14-64B9959D2473}" type="pres">
      <dgm:prSet presAssocID="{B8CF6BCB-587E-3740-9BF1-35B069F633E1}" presName="parTrans" presStyleLbl="bgSibTrans2D1" presStyleIdx="0" presStyleCnt="4" custLinFactNeighborX="9025"/>
      <dgm:spPr/>
      <dgm:t>
        <a:bodyPr/>
        <a:lstStyle/>
        <a:p>
          <a:endParaRPr lang="en-US"/>
        </a:p>
      </dgm:t>
    </dgm:pt>
    <dgm:pt modelId="{491BF456-91F9-C545-95DD-CF5E2CA823AE}" type="pres">
      <dgm:prSet presAssocID="{6735A2D8-45B0-C547-BDE7-7C27B1C53F5A}" presName="node" presStyleLbl="node1" presStyleIdx="0" presStyleCnt="4" custRadScaleRad="98269" custRadScaleInc="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2C7AE-2513-4444-ACAD-8E6D9044D281}" type="pres">
      <dgm:prSet presAssocID="{9EAD516B-3EAA-2B49-9946-CACC3197A6F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90F5008-93A6-304F-8DF6-D7127D123C28}" type="pres">
      <dgm:prSet presAssocID="{CA97F59A-D521-8848-945E-CB4B8CE54123}" presName="node" presStyleLbl="node1" presStyleIdx="1" presStyleCnt="4" custRadScaleRad="91581" custRadScaleInc="-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61359-4EB9-4843-A50F-9E6131D7EEA4}" type="pres">
      <dgm:prSet presAssocID="{564A9BAB-AA4F-A849-8DEF-7454FA9A886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A1E06FC2-8B8A-C54B-B43B-713D0F3ACE19}" type="pres">
      <dgm:prSet presAssocID="{B5F8AD2A-2268-554D-833F-B7BAC2BC8709}" presName="node" presStyleLbl="node1" presStyleIdx="2" presStyleCnt="4" custRadScaleRad="89951" custRadScaleInc="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39B17-5258-134A-9CE6-155D5D80B265}" type="pres">
      <dgm:prSet presAssocID="{6C94BDB7-75B9-754C-9429-D42A4EED1D77}" presName="parTrans" presStyleLbl="bgSibTrans2D1" presStyleIdx="3" presStyleCnt="4" custLinFactNeighborX="-9025"/>
      <dgm:spPr/>
      <dgm:t>
        <a:bodyPr/>
        <a:lstStyle/>
        <a:p>
          <a:endParaRPr lang="en-US"/>
        </a:p>
      </dgm:t>
    </dgm:pt>
    <dgm:pt modelId="{C6A7F715-8A84-0F4E-A3AD-3A23A98549F9}" type="pres">
      <dgm:prSet presAssocID="{3FC5C6D5-3F9C-1341-A36D-D92D0C4E6E6D}" presName="node" presStyleLbl="node1" presStyleIdx="3" presStyleCnt="4" custRadScaleRad="96873" custRadScaleInc="6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5C52C-54E7-4249-B72F-60DE4604C4F3}" type="presOf" srcId="{B4E4758A-8AB0-C54D-BF86-FBB90D6FF193}" destId="{1D0E0F8A-AED2-314F-B6A9-5B4A848B0346}" srcOrd="0" destOrd="0" presId="urn:microsoft.com/office/officeart/2005/8/layout/radial4"/>
    <dgm:cxn modelId="{B114E9C6-8EF6-E84F-8CAF-4D458F3561F2}" type="presOf" srcId="{6735A2D8-45B0-C547-BDE7-7C27B1C53F5A}" destId="{491BF456-91F9-C545-95DD-CF5E2CA823AE}" srcOrd="0" destOrd="0" presId="urn:microsoft.com/office/officeart/2005/8/layout/radial4"/>
    <dgm:cxn modelId="{704FE3BA-7461-A94D-8E75-13BFF9DC0901}" type="presOf" srcId="{B8CF6BCB-587E-3740-9BF1-35B069F633E1}" destId="{E10E8A6B-8AF8-714E-9A14-64B9959D2473}" srcOrd="0" destOrd="0" presId="urn:microsoft.com/office/officeart/2005/8/layout/radial4"/>
    <dgm:cxn modelId="{4DD41777-0BD6-0641-8AC9-276E75D1CED7}" type="presOf" srcId="{564A9BAB-AA4F-A849-8DEF-7454FA9A8867}" destId="{D1461359-4EB9-4843-A50F-9E6131D7EEA4}" srcOrd="0" destOrd="0" presId="urn:microsoft.com/office/officeart/2005/8/layout/radial4"/>
    <dgm:cxn modelId="{DF893BAC-C073-BE4C-8488-1A0FD28547AD}" type="presOf" srcId="{9EAD516B-3EAA-2B49-9946-CACC3197A6F5}" destId="{F112C7AE-2513-4444-ACAD-8E6D9044D281}" srcOrd="0" destOrd="0" presId="urn:microsoft.com/office/officeart/2005/8/layout/radial4"/>
    <dgm:cxn modelId="{3BBDBAC1-A78B-FF47-BFC6-2CCCD14C0F57}" srcId="{B4E4758A-8AB0-C54D-BF86-FBB90D6FF193}" destId="{3FC5C6D5-3F9C-1341-A36D-D92D0C4E6E6D}" srcOrd="3" destOrd="0" parTransId="{6C94BDB7-75B9-754C-9429-D42A4EED1D77}" sibTransId="{16D26D9A-EC37-4E43-AE84-A5FE82DA2358}"/>
    <dgm:cxn modelId="{20A8C6B4-9165-B84D-9857-B6422EFD6FBE}" srcId="{B4E4758A-8AB0-C54D-BF86-FBB90D6FF193}" destId="{6735A2D8-45B0-C547-BDE7-7C27B1C53F5A}" srcOrd="0" destOrd="0" parTransId="{B8CF6BCB-587E-3740-9BF1-35B069F633E1}" sibTransId="{B0922DF1-D7F8-7E47-90E1-7D5CA9454772}"/>
    <dgm:cxn modelId="{0EF62ECB-9293-2B4B-A4B0-D7C319B4C4E7}" type="presOf" srcId="{B5F8AD2A-2268-554D-833F-B7BAC2BC8709}" destId="{A1E06FC2-8B8A-C54B-B43B-713D0F3ACE19}" srcOrd="0" destOrd="0" presId="urn:microsoft.com/office/officeart/2005/8/layout/radial4"/>
    <dgm:cxn modelId="{2B90AAF9-A966-AD46-A2BA-FEB2E4CD057E}" type="presOf" srcId="{CA97F59A-D521-8848-945E-CB4B8CE54123}" destId="{190F5008-93A6-304F-8DF6-D7127D123C28}" srcOrd="0" destOrd="0" presId="urn:microsoft.com/office/officeart/2005/8/layout/radial4"/>
    <dgm:cxn modelId="{EBA9F61C-5C86-BD4D-B7FA-4649769763A3}" type="presOf" srcId="{5B72DEAA-DB41-B44D-A25D-3853A562F9AF}" destId="{427F4B5E-4EE3-E245-A8A8-769D30908FD9}" srcOrd="0" destOrd="0" presId="urn:microsoft.com/office/officeart/2005/8/layout/radial4"/>
    <dgm:cxn modelId="{6F5450C4-91FE-4B43-AC20-E014E3CCB742}" srcId="{B4E4758A-8AB0-C54D-BF86-FBB90D6FF193}" destId="{B5F8AD2A-2268-554D-833F-B7BAC2BC8709}" srcOrd="2" destOrd="0" parTransId="{564A9BAB-AA4F-A849-8DEF-7454FA9A8867}" sibTransId="{601DC123-A103-934A-903A-909F60272101}"/>
    <dgm:cxn modelId="{8D0C80BB-6ADF-7048-8109-967361668400}" srcId="{B4E4758A-8AB0-C54D-BF86-FBB90D6FF193}" destId="{CA97F59A-D521-8848-945E-CB4B8CE54123}" srcOrd="1" destOrd="0" parTransId="{9EAD516B-3EAA-2B49-9946-CACC3197A6F5}" sibTransId="{5267A9BB-3661-F147-8119-31D5AD9920C7}"/>
    <dgm:cxn modelId="{08FEA703-D516-584B-BF49-8620AB822CE3}" type="presOf" srcId="{6C94BDB7-75B9-754C-9429-D42A4EED1D77}" destId="{4C439B17-5258-134A-9CE6-155D5D80B265}" srcOrd="0" destOrd="0" presId="urn:microsoft.com/office/officeart/2005/8/layout/radial4"/>
    <dgm:cxn modelId="{AAD7A0FC-981B-AD4A-9EF7-4FAB654F1324}" srcId="{5B72DEAA-DB41-B44D-A25D-3853A562F9AF}" destId="{B4E4758A-8AB0-C54D-BF86-FBB90D6FF193}" srcOrd="0" destOrd="0" parTransId="{A8C17753-DCDE-8F48-9380-1053D703B2D7}" sibTransId="{7B0C17BF-B2E5-8746-873A-BCE25034286C}"/>
    <dgm:cxn modelId="{43E3C677-6074-E54D-9EA8-697CF1652B6E}" type="presOf" srcId="{3FC5C6D5-3F9C-1341-A36D-D92D0C4E6E6D}" destId="{C6A7F715-8A84-0F4E-A3AD-3A23A98549F9}" srcOrd="0" destOrd="0" presId="urn:microsoft.com/office/officeart/2005/8/layout/radial4"/>
    <dgm:cxn modelId="{5D42475C-87BC-D948-8E6E-C276D436F6C5}" type="presParOf" srcId="{427F4B5E-4EE3-E245-A8A8-769D30908FD9}" destId="{1D0E0F8A-AED2-314F-B6A9-5B4A848B0346}" srcOrd="0" destOrd="0" presId="urn:microsoft.com/office/officeart/2005/8/layout/radial4"/>
    <dgm:cxn modelId="{EFF1FFF5-80C2-E048-8C64-172FD30DB703}" type="presParOf" srcId="{427F4B5E-4EE3-E245-A8A8-769D30908FD9}" destId="{E10E8A6B-8AF8-714E-9A14-64B9959D2473}" srcOrd="1" destOrd="0" presId="urn:microsoft.com/office/officeart/2005/8/layout/radial4"/>
    <dgm:cxn modelId="{B1BB5966-970B-8541-AB61-9BE533CF7E0C}" type="presParOf" srcId="{427F4B5E-4EE3-E245-A8A8-769D30908FD9}" destId="{491BF456-91F9-C545-95DD-CF5E2CA823AE}" srcOrd="2" destOrd="0" presId="urn:microsoft.com/office/officeart/2005/8/layout/radial4"/>
    <dgm:cxn modelId="{55395DBD-B2EA-864E-A259-33C09ECA00C2}" type="presParOf" srcId="{427F4B5E-4EE3-E245-A8A8-769D30908FD9}" destId="{F112C7AE-2513-4444-ACAD-8E6D9044D281}" srcOrd="3" destOrd="0" presId="urn:microsoft.com/office/officeart/2005/8/layout/radial4"/>
    <dgm:cxn modelId="{8BBF4640-BB17-3244-BDD6-104FEDC92E93}" type="presParOf" srcId="{427F4B5E-4EE3-E245-A8A8-769D30908FD9}" destId="{190F5008-93A6-304F-8DF6-D7127D123C28}" srcOrd="4" destOrd="0" presId="urn:microsoft.com/office/officeart/2005/8/layout/radial4"/>
    <dgm:cxn modelId="{6535EBE2-4338-5943-8211-CF2604C6AF39}" type="presParOf" srcId="{427F4B5E-4EE3-E245-A8A8-769D30908FD9}" destId="{D1461359-4EB9-4843-A50F-9E6131D7EEA4}" srcOrd="5" destOrd="0" presId="urn:microsoft.com/office/officeart/2005/8/layout/radial4"/>
    <dgm:cxn modelId="{5BFD18C7-99CA-AE45-94D7-1759B73E8331}" type="presParOf" srcId="{427F4B5E-4EE3-E245-A8A8-769D30908FD9}" destId="{A1E06FC2-8B8A-C54B-B43B-713D0F3ACE19}" srcOrd="6" destOrd="0" presId="urn:microsoft.com/office/officeart/2005/8/layout/radial4"/>
    <dgm:cxn modelId="{85BA6549-2DDC-1842-8DA9-FF93290BB2A7}" type="presParOf" srcId="{427F4B5E-4EE3-E245-A8A8-769D30908FD9}" destId="{4C439B17-5258-134A-9CE6-155D5D80B265}" srcOrd="7" destOrd="0" presId="urn:microsoft.com/office/officeart/2005/8/layout/radial4"/>
    <dgm:cxn modelId="{3B17082B-E2BD-2B44-BF30-88C384C0045C}" type="presParOf" srcId="{427F4B5E-4EE3-E245-A8A8-769D30908FD9}" destId="{C6A7F715-8A84-0F4E-A3AD-3A23A98549F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F93B6-9977-3C4D-B2E4-46FFF9A5691A}" type="doc">
      <dgm:prSet loTypeId="urn:microsoft.com/office/officeart/2005/8/layout/hList7" loCatId="" qsTypeId="urn:microsoft.com/office/officeart/2005/8/quickstyle/simple4" qsCatId="simple" csTypeId="urn:microsoft.com/office/officeart/2005/8/colors/colorful4" csCatId="colorful" phldr="1"/>
      <dgm:spPr/>
    </dgm:pt>
    <dgm:pt modelId="{E0572235-391F-3F4E-9C8C-FCFE74BC131F}">
      <dgm:prSet phldrT="[Text]"/>
      <dgm:spPr/>
      <dgm:t>
        <a:bodyPr/>
        <a:lstStyle/>
        <a:p>
          <a:r>
            <a:rPr lang="en-US" dirty="0" err="1" smtClean="0">
              <a:solidFill>
                <a:srgbClr val="103154"/>
              </a:solidFill>
            </a:rPr>
            <a:t>Jumlah</a:t>
          </a:r>
          <a:r>
            <a:rPr lang="en-US" dirty="0" smtClean="0">
              <a:solidFill>
                <a:srgbClr val="103154"/>
              </a:solidFill>
            </a:rPr>
            <a:t> </a:t>
          </a:r>
          <a:endParaRPr lang="en-US" dirty="0">
            <a:solidFill>
              <a:srgbClr val="103154"/>
            </a:solidFill>
          </a:endParaRPr>
        </a:p>
      </dgm:t>
    </dgm:pt>
    <dgm:pt modelId="{CA85F938-193A-7B40-B6DF-8F0F9304F953}" type="parTrans" cxnId="{9598279E-C658-2D42-86D5-4C4D26828374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DE53E37-58C4-FA4E-AECC-26F8EFEC2BFC}" type="sibTrans" cxnId="{9598279E-C658-2D42-86D5-4C4D26828374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3B006E2-4EDF-7046-8323-63071148AEA8}">
      <dgm:prSet phldrT="[Text]"/>
      <dgm:spPr/>
      <dgm:t>
        <a:bodyPr/>
        <a:lstStyle/>
        <a:p>
          <a:r>
            <a:rPr lang="en-US" dirty="0" err="1" smtClean="0">
              <a:solidFill>
                <a:srgbClr val="103154"/>
              </a:solidFill>
            </a:rPr>
            <a:t>Distribusi</a:t>
          </a:r>
          <a:r>
            <a:rPr lang="en-US" dirty="0" smtClean="0">
              <a:solidFill>
                <a:srgbClr val="103154"/>
              </a:solidFill>
            </a:rPr>
            <a:t> </a:t>
          </a:r>
          <a:endParaRPr lang="en-US" dirty="0">
            <a:solidFill>
              <a:srgbClr val="103154"/>
            </a:solidFill>
          </a:endParaRPr>
        </a:p>
      </dgm:t>
    </dgm:pt>
    <dgm:pt modelId="{F22A2347-0E48-B148-958B-89A07B28F928}" type="parTrans" cxnId="{7FB805B0-66FF-5447-8735-0A454D1A708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3441A119-0083-C04E-B4C7-52D6C10FB343}" type="sibTrans" cxnId="{7FB805B0-66FF-5447-8735-0A454D1A708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2F5AAFC-2A0A-7742-8A63-6695C74A9D9D}">
      <dgm:prSet phldrT="[Text]" custT="1"/>
      <dgm:spPr/>
      <dgm:t>
        <a:bodyPr/>
        <a:lstStyle/>
        <a:p>
          <a:r>
            <a:rPr lang="en-US" sz="1200" dirty="0" err="1" smtClean="0">
              <a:solidFill>
                <a:srgbClr val="103154"/>
              </a:solidFill>
            </a:rPr>
            <a:t>Kualitas</a:t>
          </a:r>
          <a:r>
            <a:rPr lang="en-US" sz="1200" dirty="0" smtClean="0">
              <a:solidFill>
                <a:srgbClr val="103154"/>
              </a:solidFill>
            </a:rPr>
            <a:t> </a:t>
          </a:r>
          <a:r>
            <a:rPr lang="en-US" sz="1200" dirty="0" err="1" smtClean="0">
              <a:solidFill>
                <a:srgbClr val="103154"/>
              </a:solidFill>
            </a:rPr>
            <a:t>pendidikan</a:t>
          </a:r>
          <a:r>
            <a:rPr lang="en-US" sz="1200" dirty="0" smtClean="0">
              <a:solidFill>
                <a:srgbClr val="103154"/>
              </a:solidFill>
            </a:rPr>
            <a:t> </a:t>
          </a:r>
          <a:endParaRPr lang="en-US" sz="1200" dirty="0">
            <a:solidFill>
              <a:srgbClr val="103154"/>
            </a:solidFill>
          </a:endParaRPr>
        </a:p>
      </dgm:t>
    </dgm:pt>
    <dgm:pt modelId="{A409337E-1429-8D46-8E12-6ACECA5D0ED2}" type="parTrans" cxnId="{FC7FC6D9-B8C2-4A4A-8E59-EB67886B7C7E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70C22A1B-C9DC-594C-833A-7025ED723A88}" type="sibTrans" cxnId="{FC7FC6D9-B8C2-4A4A-8E59-EB67886B7C7E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AD0BF69-895D-004E-92E3-F2FAAC7E580D}" type="pres">
      <dgm:prSet presAssocID="{ECBF93B6-9977-3C4D-B2E4-46FFF9A5691A}" presName="Name0" presStyleCnt="0">
        <dgm:presLayoutVars>
          <dgm:dir/>
          <dgm:resizeHandles val="exact"/>
        </dgm:presLayoutVars>
      </dgm:prSet>
      <dgm:spPr/>
    </dgm:pt>
    <dgm:pt modelId="{40417F69-E0BC-2D46-A0DD-D413D7928C54}" type="pres">
      <dgm:prSet presAssocID="{ECBF93B6-9977-3C4D-B2E4-46FFF9A5691A}" presName="fgShape" presStyleLbl="fgShp" presStyleIdx="0" presStyleCnt="1"/>
      <dgm:spPr/>
    </dgm:pt>
    <dgm:pt modelId="{3858BE7C-9C6D-0D4E-A6A4-100A5D05EDC9}" type="pres">
      <dgm:prSet presAssocID="{ECBF93B6-9977-3C4D-B2E4-46FFF9A5691A}" presName="linComp" presStyleCnt="0"/>
      <dgm:spPr/>
    </dgm:pt>
    <dgm:pt modelId="{50E41B60-B9F2-2445-AA99-75F04A5DB41B}" type="pres">
      <dgm:prSet presAssocID="{E0572235-391F-3F4E-9C8C-FCFE74BC131F}" presName="compNode" presStyleCnt="0"/>
      <dgm:spPr/>
    </dgm:pt>
    <dgm:pt modelId="{6F01E04D-B1CA-BF42-8738-92AC39739DE0}" type="pres">
      <dgm:prSet presAssocID="{E0572235-391F-3F4E-9C8C-FCFE74BC131F}" presName="bkgdShape" presStyleLbl="node1" presStyleIdx="0" presStyleCnt="3"/>
      <dgm:spPr/>
      <dgm:t>
        <a:bodyPr/>
        <a:lstStyle/>
        <a:p>
          <a:endParaRPr lang="en-US"/>
        </a:p>
      </dgm:t>
    </dgm:pt>
    <dgm:pt modelId="{8D5667B6-9CD5-5542-A62C-1F0C6E06C35D}" type="pres">
      <dgm:prSet presAssocID="{E0572235-391F-3F4E-9C8C-FCFE74BC131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05C4-D674-3B40-B6C6-DA93A437F44C}" type="pres">
      <dgm:prSet presAssocID="{E0572235-391F-3F4E-9C8C-FCFE74BC131F}" presName="invisiNode" presStyleLbl="node1" presStyleIdx="0" presStyleCnt="3"/>
      <dgm:spPr/>
    </dgm:pt>
    <dgm:pt modelId="{0EE3599B-5FDB-D74E-9C26-A2198D9610DC}" type="pres">
      <dgm:prSet presAssocID="{E0572235-391F-3F4E-9C8C-FCFE74BC131F}" presName="imagNode" presStyleLbl="fgImgPlace1" presStyleIdx="0" presStyleCnt="3"/>
      <dgm:spPr/>
    </dgm:pt>
    <dgm:pt modelId="{02B58619-968C-DD4C-BB82-C50BD895C545}" type="pres">
      <dgm:prSet presAssocID="{BDE53E37-58C4-FA4E-AECC-26F8EFEC2B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22E394-886B-3B45-B526-99E31FCE473D}" type="pres">
      <dgm:prSet presAssocID="{53B006E2-4EDF-7046-8323-63071148AEA8}" presName="compNode" presStyleCnt="0"/>
      <dgm:spPr/>
    </dgm:pt>
    <dgm:pt modelId="{4B956299-9E00-B047-A9A7-F7CE1164A37B}" type="pres">
      <dgm:prSet presAssocID="{53B006E2-4EDF-7046-8323-63071148AEA8}" presName="bkgdShape" presStyleLbl="node1" presStyleIdx="1" presStyleCnt="3"/>
      <dgm:spPr/>
      <dgm:t>
        <a:bodyPr/>
        <a:lstStyle/>
        <a:p>
          <a:endParaRPr lang="en-US"/>
        </a:p>
      </dgm:t>
    </dgm:pt>
    <dgm:pt modelId="{07CB8FB3-A22E-C645-ABC1-8DCD36C6E132}" type="pres">
      <dgm:prSet presAssocID="{53B006E2-4EDF-7046-8323-63071148AEA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D99BB-A06D-F548-AA8E-1890444910E0}" type="pres">
      <dgm:prSet presAssocID="{53B006E2-4EDF-7046-8323-63071148AEA8}" presName="invisiNode" presStyleLbl="node1" presStyleIdx="1" presStyleCnt="3"/>
      <dgm:spPr/>
    </dgm:pt>
    <dgm:pt modelId="{E53E9E8E-B62A-894C-A293-DE0F7DBD8F63}" type="pres">
      <dgm:prSet presAssocID="{53B006E2-4EDF-7046-8323-63071148AEA8}" presName="imagNode" presStyleLbl="fgImgPlace1" presStyleIdx="1" presStyleCnt="3"/>
      <dgm:spPr/>
    </dgm:pt>
    <dgm:pt modelId="{C28FAFBD-CBB9-F74A-BC39-C279D5D2B074}" type="pres">
      <dgm:prSet presAssocID="{3441A119-0083-C04E-B4C7-52D6C10FB3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7177B0-268D-A548-8971-4DDFD6AEE7BE}" type="pres">
      <dgm:prSet presAssocID="{B2F5AAFC-2A0A-7742-8A63-6695C74A9D9D}" presName="compNode" presStyleCnt="0"/>
      <dgm:spPr/>
    </dgm:pt>
    <dgm:pt modelId="{EBCF72B2-BAC2-714E-AFF4-8674C039DCA0}" type="pres">
      <dgm:prSet presAssocID="{B2F5AAFC-2A0A-7742-8A63-6695C74A9D9D}" presName="bkgdShape" presStyleLbl="node1" presStyleIdx="2" presStyleCnt="3"/>
      <dgm:spPr/>
      <dgm:t>
        <a:bodyPr/>
        <a:lstStyle/>
        <a:p>
          <a:endParaRPr lang="en-US"/>
        </a:p>
      </dgm:t>
    </dgm:pt>
    <dgm:pt modelId="{3090B650-34DF-4245-BB36-B68079BEE165}" type="pres">
      <dgm:prSet presAssocID="{B2F5AAFC-2A0A-7742-8A63-6695C74A9D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62C91-418F-D648-83D5-B9247E53EE68}" type="pres">
      <dgm:prSet presAssocID="{B2F5AAFC-2A0A-7742-8A63-6695C74A9D9D}" presName="invisiNode" presStyleLbl="node1" presStyleIdx="2" presStyleCnt="3"/>
      <dgm:spPr/>
    </dgm:pt>
    <dgm:pt modelId="{A81867A3-6741-B24A-A96E-7B857453FF59}" type="pres">
      <dgm:prSet presAssocID="{B2F5AAFC-2A0A-7742-8A63-6695C74A9D9D}" presName="imagNode" presStyleLbl="fgImgPlace1" presStyleIdx="2" presStyleCnt="3"/>
      <dgm:spPr/>
    </dgm:pt>
  </dgm:ptLst>
  <dgm:cxnLst>
    <dgm:cxn modelId="{D77E008E-561C-B146-8B9C-516CFB974D8C}" type="presOf" srcId="{E0572235-391F-3F4E-9C8C-FCFE74BC131F}" destId="{6F01E04D-B1CA-BF42-8738-92AC39739DE0}" srcOrd="0" destOrd="0" presId="urn:microsoft.com/office/officeart/2005/8/layout/hList7"/>
    <dgm:cxn modelId="{A0181A24-1D01-004F-BD9F-23EEEEA9315E}" type="presOf" srcId="{3441A119-0083-C04E-B4C7-52D6C10FB343}" destId="{C28FAFBD-CBB9-F74A-BC39-C279D5D2B074}" srcOrd="0" destOrd="0" presId="urn:microsoft.com/office/officeart/2005/8/layout/hList7"/>
    <dgm:cxn modelId="{9598279E-C658-2D42-86D5-4C4D26828374}" srcId="{ECBF93B6-9977-3C4D-B2E4-46FFF9A5691A}" destId="{E0572235-391F-3F4E-9C8C-FCFE74BC131F}" srcOrd="0" destOrd="0" parTransId="{CA85F938-193A-7B40-B6DF-8F0F9304F953}" sibTransId="{BDE53E37-58C4-FA4E-AECC-26F8EFEC2BFC}"/>
    <dgm:cxn modelId="{14D41792-1D2F-CA42-B03A-EA5ED19B7A9E}" type="presOf" srcId="{E0572235-391F-3F4E-9C8C-FCFE74BC131F}" destId="{8D5667B6-9CD5-5542-A62C-1F0C6E06C35D}" srcOrd="1" destOrd="0" presId="urn:microsoft.com/office/officeart/2005/8/layout/hList7"/>
    <dgm:cxn modelId="{7FB805B0-66FF-5447-8735-0A454D1A708C}" srcId="{ECBF93B6-9977-3C4D-B2E4-46FFF9A5691A}" destId="{53B006E2-4EDF-7046-8323-63071148AEA8}" srcOrd="1" destOrd="0" parTransId="{F22A2347-0E48-B148-958B-89A07B28F928}" sibTransId="{3441A119-0083-C04E-B4C7-52D6C10FB343}"/>
    <dgm:cxn modelId="{B1B81964-0203-724D-8321-CCD8B1CA3DD4}" type="presOf" srcId="{B2F5AAFC-2A0A-7742-8A63-6695C74A9D9D}" destId="{3090B650-34DF-4245-BB36-B68079BEE165}" srcOrd="1" destOrd="0" presId="urn:microsoft.com/office/officeart/2005/8/layout/hList7"/>
    <dgm:cxn modelId="{D2DC74C1-5E3D-B146-A7DB-23213112F673}" type="presOf" srcId="{BDE53E37-58C4-FA4E-AECC-26F8EFEC2BFC}" destId="{02B58619-968C-DD4C-BB82-C50BD895C545}" srcOrd="0" destOrd="0" presId="urn:microsoft.com/office/officeart/2005/8/layout/hList7"/>
    <dgm:cxn modelId="{9587E3B7-465A-4848-8E5C-1771A35DB15B}" type="presOf" srcId="{ECBF93B6-9977-3C4D-B2E4-46FFF9A5691A}" destId="{8AD0BF69-895D-004E-92E3-F2FAAC7E580D}" srcOrd="0" destOrd="0" presId="urn:microsoft.com/office/officeart/2005/8/layout/hList7"/>
    <dgm:cxn modelId="{C1D290F3-C4D4-C94F-8486-09EB5E4390AC}" type="presOf" srcId="{53B006E2-4EDF-7046-8323-63071148AEA8}" destId="{07CB8FB3-A22E-C645-ABC1-8DCD36C6E132}" srcOrd="1" destOrd="0" presId="urn:microsoft.com/office/officeart/2005/8/layout/hList7"/>
    <dgm:cxn modelId="{149016AC-B1D9-B241-B41F-BF25046C8A4C}" type="presOf" srcId="{B2F5AAFC-2A0A-7742-8A63-6695C74A9D9D}" destId="{EBCF72B2-BAC2-714E-AFF4-8674C039DCA0}" srcOrd="0" destOrd="0" presId="urn:microsoft.com/office/officeart/2005/8/layout/hList7"/>
    <dgm:cxn modelId="{25AE1943-202B-034F-8CA4-F01730A067CA}" type="presOf" srcId="{53B006E2-4EDF-7046-8323-63071148AEA8}" destId="{4B956299-9E00-B047-A9A7-F7CE1164A37B}" srcOrd="0" destOrd="0" presId="urn:microsoft.com/office/officeart/2005/8/layout/hList7"/>
    <dgm:cxn modelId="{FC7FC6D9-B8C2-4A4A-8E59-EB67886B7C7E}" srcId="{ECBF93B6-9977-3C4D-B2E4-46FFF9A5691A}" destId="{B2F5AAFC-2A0A-7742-8A63-6695C74A9D9D}" srcOrd="2" destOrd="0" parTransId="{A409337E-1429-8D46-8E12-6ACECA5D0ED2}" sibTransId="{70C22A1B-C9DC-594C-833A-7025ED723A88}"/>
    <dgm:cxn modelId="{6DA6BB06-D2F8-A948-9E41-9E8CB3840E71}" type="presParOf" srcId="{8AD0BF69-895D-004E-92E3-F2FAAC7E580D}" destId="{40417F69-E0BC-2D46-A0DD-D413D7928C54}" srcOrd="0" destOrd="0" presId="urn:microsoft.com/office/officeart/2005/8/layout/hList7"/>
    <dgm:cxn modelId="{DAADD457-966D-1646-A2CF-1B1A9304C408}" type="presParOf" srcId="{8AD0BF69-895D-004E-92E3-F2FAAC7E580D}" destId="{3858BE7C-9C6D-0D4E-A6A4-100A5D05EDC9}" srcOrd="1" destOrd="0" presId="urn:microsoft.com/office/officeart/2005/8/layout/hList7"/>
    <dgm:cxn modelId="{0EBFD2F0-C2D7-A643-A235-169ED8D716EE}" type="presParOf" srcId="{3858BE7C-9C6D-0D4E-A6A4-100A5D05EDC9}" destId="{50E41B60-B9F2-2445-AA99-75F04A5DB41B}" srcOrd="0" destOrd="0" presId="urn:microsoft.com/office/officeart/2005/8/layout/hList7"/>
    <dgm:cxn modelId="{B4658BB5-4443-9146-B72A-E19D9D4BBE22}" type="presParOf" srcId="{50E41B60-B9F2-2445-AA99-75F04A5DB41B}" destId="{6F01E04D-B1CA-BF42-8738-92AC39739DE0}" srcOrd="0" destOrd="0" presId="urn:microsoft.com/office/officeart/2005/8/layout/hList7"/>
    <dgm:cxn modelId="{395D7BC5-01ED-FD46-91CB-CC2E04CBC3EA}" type="presParOf" srcId="{50E41B60-B9F2-2445-AA99-75F04A5DB41B}" destId="{8D5667B6-9CD5-5542-A62C-1F0C6E06C35D}" srcOrd="1" destOrd="0" presId="urn:microsoft.com/office/officeart/2005/8/layout/hList7"/>
    <dgm:cxn modelId="{5CD30435-21A1-224A-99F2-366BEEA2B83D}" type="presParOf" srcId="{50E41B60-B9F2-2445-AA99-75F04A5DB41B}" destId="{39F605C4-D674-3B40-B6C6-DA93A437F44C}" srcOrd="2" destOrd="0" presId="urn:microsoft.com/office/officeart/2005/8/layout/hList7"/>
    <dgm:cxn modelId="{75F6821D-8A96-2C45-8A82-23E4110096B9}" type="presParOf" srcId="{50E41B60-B9F2-2445-AA99-75F04A5DB41B}" destId="{0EE3599B-5FDB-D74E-9C26-A2198D9610DC}" srcOrd="3" destOrd="0" presId="urn:microsoft.com/office/officeart/2005/8/layout/hList7"/>
    <dgm:cxn modelId="{61E3A617-97CA-E849-BA2C-726C0D05497E}" type="presParOf" srcId="{3858BE7C-9C6D-0D4E-A6A4-100A5D05EDC9}" destId="{02B58619-968C-DD4C-BB82-C50BD895C545}" srcOrd="1" destOrd="0" presId="urn:microsoft.com/office/officeart/2005/8/layout/hList7"/>
    <dgm:cxn modelId="{97992885-0B52-0242-A83F-B88A12BDA404}" type="presParOf" srcId="{3858BE7C-9C6D-0D4E-A6A4-100A5D05EDC9}" destId="{5C22E394-886B-3B45-B526-99E31FCE473D}" srcOrd="2" destOrd="0" presId="urn:microsoft.com/office/officeart/2005/8/layout/hList7"/>
    <dgm:cxn modelId="{13DC6E47-F0B4-4946-9EE9-B83B12A6EB30}" type="presParOf" srcId="{5C22E394-886B-3B45-B526-99E31FCE473D}" destId="{4B956299-9E00-B047-A9A7-F7CE1164A37B}" srcOrd="0" destOrd="0" presId="urn:microsoft.com/office/officeart/2005/8/layout/hList7"/>
    <dgm:cxn modelId="{B1420AFD-7708-524F-BD8B-BD6A765B89C6}" type="presParOf" srcId="{5C22E394-886B-3B45-B526-99E31FCE473D}" destId="{07CB8FB3-A22E-C645-ABC1-8DCD36C6E132}" srcOrd="1" destOrd="0" presId="urn:microsoft.com/office/officeart/2005/8/layout/hList7"/>
    <dgm:cxn modelId="{8B923AF9-613A-A649-96B6-1C7F6BF34D51}" type="presParOf" srcId="{5C22E394-886B-3B45-B526-99E31FCE473D}" destId="{E58D99BB-A06D-F548-AA8E-1890444910E0}" srcOrd="2" destOrd="0" presId="urn:microsoft.com/office/officeart/2005/8/layout/hList7"/>
    <dgm:cxn modelId="{ACCD98C9-10FE-9940-B88A-E17B4B02EF42}" type="presParOf" srcId="{5C22E394-886B-3B45-B526-99E31FCE473D}" destId="{E53E9E8E-B62A-894C-A293-DE0F7DBD8F63}" srcOrd="3" destOrd="0" presId="urn:microsoft.com/office/officeart/2005/8/layout/hList7"/>
    <dgm:cxn modelId="{0EB28EF2-C812-D246-93E2-F7C05F4C7386}" type="presParOf" srcId="{3858BE7C-9C6D-0D4E-A6A4-100A5D05EDC9}" destId="{C28FAFBD-CBB9-F74A-BC39-C279D5D2B074}" srcOrd="3" destOrd="0" presId="urn:microsoft.com/office/officeart/2005/8/layout/hList7"/>
    <dgm:cxn modelId="{5337D39F-044C-0F4D-A7E4-03DFF87CE04E}" type="presParOf" srcId="{3858BE7C-9C6D-0D4E-A6A4-100A5D05EDC9}" destId="{B77177B0-268D-A548-8971-4DDFD6AEE7BE}" srcOrd="4" destOrd="0" presId="urn:microsoft.com/office/officeart/2005/8/layout/hList7"/>
    <dgm:cxn modelId="{B905F62A-78D7-6847-8396-C1A11A665952}" type="presParOf" srcId="{B77177B0-268D-A548-8971-4DDFD6AEE7BE}" destId="{EBCF72B2-BAC2-714E-AFF4-8674C039DCA0}" srcOrd="0" destOrd="0" presId="urn:microsoft.com/office/officeart/2005/8/layout/hList7"/>
    <dgm:cxn modelId="{A2BF5825-BBEA-0E46-B911-5B5EB11A7F5C}" type="presParOf" srcId="{B77177B0-268D-A548-8971-4DDFD6AEE7BE}" destId="{3090B650-34DF-4245-BB36-B68079BEE165}" srcOrd="1" destOrd="0" presId="urn:microsoft.com/office/officeart/2005/8/layout/hList7"/>
    <dgm:cxn modelId="{9BEE3C89-B871-5345-B6B5-B66E2223D477}" type="presParOf" srcId="{B77177B0-268D-A548-8971-4DDFD6AEE7BE}" destId="{D8562C91-418F-D648-83D5-B9247E53EE68}" srcOrd="2" destOrd="0" presId="urn:microsoft.com/office/officeart/2005/8/layout/hList7"/>
    <dgm:cxn modelId="{59F75220-8BEE-E24B-8BD1-A79CCCABA6D7}" type="presParOf" srcId="{B77177B0-268D-A548-8971-4DDFD6AEE7BE}" destId="{A81867A3-6741-B24A-A96E-7B857453FF59}" srcOrd="3" destOrd="0" presId="urn:microsoft.com/office/officeart/2005/8/layout/hList7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B79BD3-D5E5-0947-9C05-BC39EE05E45B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19EEFEFD-AFE4-BC4C-A7EA-86C89F6E3998}">
      <dgm:prSet phldrT="[Text]"/>
      <dgm:spPr>
        <a:xfrm>
          <a:off x="3239095" y="401400"/>
          <a:ext cx="2595165" cy="94511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Training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81EBB0-D85B-EF4A-8A70-903A5E38B4E5}" type="parTrans" cxnId="{80F9733F-0EF7-564F-B6CA-4BCCAA89E553}">
      <dgm:prSet/>
      <dgm:spPr/>
      <dgm:t>
        <a:bodyPr/>
        <a:lstStyle/>
        <a:p>
          <a:endParaRPr lang="en-US"/>
        </a:p>
      </dgm:t>
    </dgm:pt>
    <dgm:pt modelId="{19D06F02-E8AA-F24C-8E31-3DD933287FBE}" type="sibTrans" cxnId="{80F9733F-0EF7-564F-B6CA-4BCCAA89E553}">
      <dgm:prSet/>
      <dgm:spPr/>
      <dgm:t>
        <a:bodyPr/>
        <a:lstStyle/>
        <a:p>
          <a:endParaRPr lang="en-US"/>
        </a:p>
      </dgm:t>
    </dgm:pt>
    <dgm:pt modelId="{D7941020-1D61-DE4C-9239-17932FFBA376}">
      <dgm:prSet phldrT="[Text]"/>
      <dgm:spPr>
        <a:xfrm>
          <a:off x="3239095" y="1464654"/>
          <a:ext cx="2595165" cy="94511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Training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B88CF1C-3B87-1C4F-B676-1AE736538D7E}" type="parTrans" cxnId="{C98EAE41-690F-0D4E-9567-A2E5BB145C9F}">
      <dgm:prSet/>
      <dgm:spPr/>
      <dgm:t>
        <a:bodyPr/>
        <a:lstStyle/>
        <a:p>
          <a:endParaRPr lang="en-US"/>
        </a:p>
      </dgm:t>
    </dgm:pt>
    <dgm:pt modelId="{A9FF3D8E-7E44-A248-9663-A2701648E92B}" type="sibTrans" cxnId="{C98EAE41-690F-0D4E-9567-A2E5BB145C9F}">
      <dgm:prSet/>
      <dgm:spPr/>
      <dgm:t>
        <a:bodyPr/>
        <a:lstStyle/>
        <a:p>
          <a:endParaRPr lang="en-US"/>
        </a:p>
      </dgm:t>
    </dgm:pt>
    <dgm:pt modelId="{88BFCD3C-401B-B542-ADB5-F15A8AC030AF}">
      <dgm:prSet phldrT="[Text]"/>
      <dgm:spPr>
        <a:xfrm>
          <a:off x="3239095" y="2527908"/>
          <a:ext cx="2595165" cy="945114"/>
        </a:xfrm>
        <a:solidFill>
          <a:srgbClr val="FFBA00">
            <a:lumMod val="60000"/>
            <a:lumOff val="40000"/>
          </a:srgb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In-house training (independent)</a:t>
          </a:r>
          <a:endParaRPr lang="en-US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BB37084-81D4-5140-96F1-E343FD63C4C9}" type="parTrans" cxnId="{59E5A0AD-BAF1-4E4C-BBD3-FE5AB60BE5BF}">
      <dgm:prSet/>
      <dgm:spPr/>
      <dgm:t>
        <a:bodyPr/>
        <a:lstStyle/>
        <a:p>
          <a:endParaRPr lang="en-US"/>
        </a:p>
      </dgm:t>
    </dgm:pt>
    <dgm:pt modelId="{F157A9A3-8973-F64A-B2A7-57B4FE0B9964}" type="sibTrans" cxnId="{59E5A0AD-BAF1-4E4C-BBD3-FE5AB60BE5BF}">
      <dgm:prSet/>
      <dgm:spPr/>
      <dgm:t>
        <a:bodyPr/>
        <a:lstStyle/>
        <a:p>
          <a:endParaRPr lang="en-US"/>
        </a:p>
      </dgm:t>
    </dgm:pt>
    <dgm:pt modelId="{503FC89A-2A52-9C44-9423-133EED0B7BA1}" type="pres">
      <dgm:prSet presAssocID="{30B79BD3-D5E5-0947-9C05-BC39EE05E45B}" presName="compositeShape" presStyleCnt="0">
        <dgm:presLayoutVars>
          <dgm:dir/>
          <dgm:resizeHandles/>
        </dgm:presLayoutVars>
      </dgm:prSet>
      <dgm:spPr/>
    </dgm:pt>
    <dgm:pt modelId="{9009C9A3-AF13-EC4A-9130-C77185144578}" type="pres">
      <dgm:prSet presAssocID="{30B79BD3-D5E5-0947-9C05-BC39EE05E45B}" presName="pyramid" presStyleLbl="node1" presStyleIdx="0" presStyleCnt="1"/>
      <dgm:spPr>
        <a:xfrm>
          <a:off x="1242813" y="0"/>
          <a:ext cx="3992563" cy="3992563"/>
        </a:xfrm>
        <a:prstGeom prst="triangle">
          <a:avLst/>
        </a:prstGeom>
        <a:solidFill>
          <a:srgbClr val="528A02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gm:spPr>
    </dgm:pt>
    <dgm:pt modelId="{4C604D34-C42C-CF41-B2A1-15A2C2DFCC9C}" type="pres">
      <dgm:prSet presAssocID="{30B79BD3-D5E5-0947-9C05-BC39EE05E45B}" presName="theList" presStyleCnt="0"/>
      <dgm:spPr/>
    </dgm:pt>
    <dgm:pt modelId="{89CA6369-9D0F-6445-B083-7733C0BA83E1}" type="pres">
      <dgm:prSet presAssocID="{19EEFEFD-AFE4-BC4C-A7EA-86C89F6E3998}" presName="aNode" presStyleLbl="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C547955-256A-3240-AF81-F028839EDE42}" type="pres">
      <dgm:prSet presAssocID="{19EEFEFD-AFE4-BC4C-A7EA-86C89F6E3998}" presName="aSpace" presStyleCnt="0"/>
      <dgm:spPr/>
    </dgm:pt>
    <dgm:pt modelId="{1689C94F-FF43-FF46-996E-D88CB4A9A7C7}" type="pres">
      <dgm:prSet presAssocID="{D7941020-1D61-DE4C-9239-17932FFBA376}" presName="aNode" presStyleLbl="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FBB6499-9E61-C549-B532-95D02055C36F}" type="pres">
      <dgm:prSet presAssocID="{D7941020-1D61-DE4C-9239-17932FFBA376}" presName="aSpace" presStyleCnt="0"/>
      <dgm:spPr/>
    </dgm:pt>
    <dgm:pt modelId="{A9A90B39-5824-874D-AF86-77F16DD569E3}" type="pres">
      <dgm:prSet presAssocID="{88BFCD3C-401B-B542-ADB5-F15A8AC030AF}" presName="aNode" presStyleLbl="fgAcc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C3B846-BE59-134F-BB6D-F1909DAE4ECD}" type="pres">
      <dgm:prSet presAssocID="{88BFCD3C-401B-B542-ADB5-F15A8AC030AF}" presName="aSpace" presStyleCnt="0"/>
      <dgm:spPr/>
    </dgm:pt>
  </dgm:ptLst>
  <dgm:cxnLst>
    <dgm:cxn modelId="{C1D33B23-AB09-F348-8EE0-DD8363CE1390}" type="presOf" srcId="{19EEFEFD-AFE4-BC4C-A7EA-86C89F6E3998}" destId="{89CA6369-9D0F-6445-B083-7733C0BA83E1}" srcOrd="0" destOrd="0" presId="urn:microsoft.com/office/officeart/2005/8/layout/pyramid2"/>
    <dgm:cxn modelId="{1DF561A2-348F-E24A-816F-6BD970579C3D}" type="presOf" srcId="{88BFCD3C-401B-B542-ADB5-F15A8AC030AF}" destId="{A9A90B39-5824-874D-AF86-77F16DD569E3}" srcOrd="0" destOrd="0" presId="urn:microsoft.com/office/officeart/2005/8/layout/pyramid2"/>
    <dgm:cxn modelId="{59E5A0AD-BAF1-4E4C-BBD3-FE5AB60BE5BF}" srcId="{30B79BD3-D5E5-0947-9C05-BC39EE05E45B}" destId="{88BFCD3C-401B-B542-ADB5-F15A8AC030AF}" srcOrd="2" destOrd="0" parTransId="{0BB37084-81D4-5140-96F1-E343FD63C4C9}" sibTransId="{F157A9A3-8973-F64A-B2A7-57B4FE0B9964}"/>
    <dgm:cxn modelId="{C98EAE41-690F-0D4E-9567-A2E5BB145C9F}" srcId="{30B79BD3-D5E5-0947-9C05-BC39EE05E45B}" destId="{D7941020-1D61-DE4C-9239-17932FFBA376}" srcOrd="1" destOrd="0" parTransId="{CB88CF1C-3B87-1C4F-B676-1AE736538D7E}" sibTransId="{A9FF3D8E-7E44-A248-9663-A2701648E92B}"/>
    <dgm:cxn modelId="{A53BE146-AE38-074B-9F92-52C0591E710B}" type="presOf" srcId="{30B79BD3-D5E5-0947-9C05-BC39EE05E45B}" destId="{503FC89A-2A52-9C44-9423-133EED0B7BA1}" srcOrd="0" destOrd="0" presId="urn:microsoft.com/office/officeart/2005/8/layout/pyramid2"/>
    <dgm:cxn modelId="{80F9733F-0EF7-564F-B6CA-4BCCAA89E553}" srcId="{30B79BD3-D5E5-0947-9C05-BC39EE05E45B}" destId="{19EEFEFD-AFE4-BC4C-A7EA-86C89F6E3998}" srcOrd="0" destOrd="0" parTransId="{B181EBB0-D85B-EF4A-8A70-903A5E38B4E5}" sibTransId="{19D06F02-E8AA-F24C-8E31-3DD933287FBE}"/>
    <dgm:cxn modelId="{86020A94-11F1-6F47-BE92-7D97577E5D77}" type="presOf" srcId="{D7941020-1D61-DE4C-9239-17932FFBA376}" destId="{1689C94F-FF43-FF46-996E-D88CB4A9A7C7}" srcOrd="0" destOrd="0" presId="urn:microsoft.com/office/officeart/2005/8/layout/pyramid2"/>
    <dgm:cxn modelId="{7DE537C6-2361-CF4A-8C23-94A569B906C4}" type="presParOf" srcId="{503FC89A-2A52-9C44-9423-133EED0B7BA1}" destId="{9009C9A3-AF13-EC4A-9130-C77185144578}" srcOrd="0" destOrd="0" presId="urn:microsoft.com/office/officeart/2005/8/layout/pyramid2"/>
    <dgm:cxn modelId="{2DAF8F0E-F1F4-9540-8C52-EF61A0A47C16}" type="presParOf" srcId="{503FC89A-2A52-9C44-9423-133EED0B7BA1}" destId="{4C604D34-C42C-CF41-B2A1-15A2C2DFCC9C}" srcOrd="1" destOrd="0" presId="urn:microsoft.com/office/officeart/2005/8/layout/pyramid2"/>
    <dgm:cxn modelId="{77EA73D1-C788-2E4C-AA63-B65A7AA4466E}" type="presParOf" srcId="{4C604D34-C42C-CF41-B2A1-15A2C2DFCC9C}" destId="{89CA6369-9D0F-6445-B083-7733C0BA83E1}" srcOrd="0" destOrd="0" presId="urn:microsoft.com/office/officeart/2005/8/layout/pyramid2"/>
    <dgm:cxn modelId="{3BFED75C-5CB0-3B49-AF22-8ACA9C1DDEEA}" type="presParOf" srcId="{4C604D34-C42C-CF41-B2A1-15A2C2DFCC9C}" destId="{BC547955-256A-3240-AF81-F028839EDE42}" srcOrd="1" destOrd="0" presId="urn:microsoft.com/office/officeart/2005/8/layout/pyramid2"/>
    <dgm:cxn modelId="{93E830A4-11A5-E04B-9258-930F19A4208D}" type="presParOf" srcId="{4C604D34-C42C-CF41-B2A1-15A2C2DFCC9C}" destId="{1689C94F-FF43-FF46-996E-D88CB4A9A7C7}" srcOrd="2" destOrd="0" presId="urn:microsoft.com/office/officeart/2005/8/layout/pyramid2"/>
    <dgm:cxn modelId="{93D8D21D-C0D2-DB47-80BB-3C08E261665B}" type="presParOf" srcId="{4C604D34-C42C-CF41-B2A1-15A2C2DFCC9C}" destId="{FFBB6499-9E61-C549-B532-95D02055C36F}" srcOrd="3" destOrd="0" presId="urn:microsoft.com/office/officeart/2005/8/layout/pyramid2"/>
    <dgm:cxn modelId="{2284ED01-73E0-D043-8D12-6FD263D06F80}" type="presParOf" srcId="{4C604D34-C42C-CF41-B2A1-15A2C2DFCC9C}" destId="{A9A90B39-5824-874D-AF86-77F16DD569E3}" srcOrd="4" destOrd="0" presId="urn:microsoft.com/office/officeart/2005/8/layout/pyramid2"/>
    <dgm:cxn modelId="{AC0B0125-DA01-6D4D-8E3F-9C4C4DF16922}" type="presParOf" srcId="{4C604D34-C42C-CF41-B2A1-15A2C2DFCC9C}" destId="{33C3B846-BE59-134F-BB6D-F1909DAE4EC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0A535-928E-BF49-883F-2BB404DEA89D}" type="doc">
      <dgm:prSet loTypeId="urn:microsoft.com/office/officeart/2005/8/layout/hProcess4" loCatId="process" qsTypeId="urn:microsoft.com/office/officeart/2005/8/quickstyle/simple4" qsCatId="simple" csTypeId="urn:microsoft.com/office/officeart/2005/8/colors/colorful2" csCatId="colorful" phldr="1"/>
      <dgm:spPr/>
    </dgm:pt>
    <dgm:pt modelId="{06DC34B4-1785-7C40-A242-311D348A60C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Input</a:t>
          </a:r>
          <a:endParaRPr lang="en-US" sz="1600" dirty="0">
            <a:solidFill>
              <a:srgbClr val="000000"/>
            </a:solidFill>
          </a:endParaRPr>
        </a:p>
      </dgm:t>
    </dgm:pt>
    <dgm:pt modelId="{51C037F4-057C-A145-804D-C680471AFA75}" type="parTrans" cxnId="{221CA944-09BB-6941-8E58-2FC7918C0DA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85C22429-77EF-8345-8B12-50A6AC24EB05}" type="sibTrans" cxnId="{221CA944-09BB-6941-8E58-2FC7918C0DA4}">
      <dgm:prSet custT="1"/>
      <dgm:spPr>
        <a:solidFill>
          <a:srgbClr val="FF0000"/>
        </a:solidFill>
      </dgm:spPr>
      <dgm:t>
        <a:bodyPr/>
        <a:lstStyle/>
        <a:p>
          <a:endParaRPr lang="en-US" sz="1100">
            <a:solidFill>
              <a:srgbClr val="000000"/>
            </a:solidFill>
          </a:endParaRPr>
        </a:p>
      </dgm:t>
    </dgm:pt>
    <dgm:pt modelId="{AC2F7FBA-FAFF-7548-AD0E-CE59C44733A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Process</a:t>
          </a:r>
          <a:endParaRPr lang="en-US" sz="1600" dirty="0">
            <a:solidFill>
              <a:srgbClr val="000000"/>
            </a:solidFill>
          </a:endParaRPr>
        </a:p>
      </dgm:t>
    </dgm:pt>
    <dgm:pt modelId="{63147D2C-964A-C243-BCC1-A1E2DB24D7C8}" type="parTrans" cxnId="{12EF8E4A-2670-B842-98EE-839CADB8445C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D6454A47-D197-3F43-BC64-BCF23C586708}" type="sibTrans" cxnId="{12EF8E4A-2670-B842-98EE-839CADB8445C}">
      <dgm:prSet custT="1"/>
      <dgm:spPr>
        <a:solidFill>
          <a:srgbClr val="FF0000"/>
        </a:solidFill>
      </dgm:spPr>
      <dgm:t>
        <a:bodyPr/>
        <a:lstStyle/>
        <a:p>
          <a:endParaRPr lang="en-US" sz="1100">
            <a:solidFill>
              <a:srgbClr val="000000"/>
            </a:solidFill>
          </a:endParaRPr>
        </a:p>
      </dgm:t>
    </dgm:pt>
    <dgm:pt modelId="{12B5D6C3-83ED-8548-9713-5588590D6B0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Output</a:t>
          </a:r>
          <a:endParaRPr lang="en-US" sz="1600" dirty="0">
            <a:solidFill>
              <a:srgbClr val="000000"/>
            </a:solidFill>
          </a:endParaRPr>
        </a:p>
      </dgm:t>
    </dgm:pt>
    <dgm:pt modelId="{57BB5EDF-9605-3C47-B804-022D1F4CD0B8}" type="parTrans" cxnId="{F4C9A567-19AA-2F45-AFC8-37FB3E2B679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0330FCCA-0385-BD4C-9F55-9B92440A3ED0}" type="sibTrans" cxnId="{F4C9A567-19AA-2F45-AFC8-37FB3E2B679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1C2CF55-A493-054A-A78D-B563701B861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Item OSCE</a:t>
          </a:r>
          <a:endParaRPr lang="en-US" sz="1400" dirty="0">
            <a:solidFill>
              <a:srgbClr val="000000"/>
            </a:solidFill>
          </a:endParaRPr>
        </a:p>
      </dgm:t>
    </dgm:pt>
    <dgm:pt modelId="{31F911A5-7BAD-3A4B-B8A1-606ECFF60832}" type="parTrans" cxnId="{714D2C54-26C7-0D49-BE4B-5EFFB1A443EA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1D743838-BF84-924E-B1A9-ACCEAC49A22B}" type="sibTrans" cxnId="{714D2C54-26C7-0D49-BE4B-5EFFB1A443EA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F87C3536-D156-494B-A234-93E06E71D85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OSCE examiner</a:t>
          </a:r>
          <a:endParaRPr lang="en-US" sz="1400" dirty="0">
            <a:solidFill>
              <a:srgbClr val="000000"/>
            </a:solidFill>
          </a:endParaRPr>
        </a:p>
      </dgm:t>
    </dgm:pt>
    <dgm:pt modelId="{5CC22C54-6F3A-8242-9CFE-CD5585543447}" type="parTrans" cxnId="{477AF21E-121D-714B-9D03-B8CEF25FC696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8477935-C84E-9A4A-817B-53462EE5E063}" type="sibTrans" cxnId="{477AF21E-121D-714B-9D03-B8CEF25FC696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09FB11BE-976F-2347-931E-73CB2966E65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Standard Setting</a:t>
          </a:r>
          <a:endParaRPr lang="en-US" sz="1600" dirty="0">
            <a:solidFill>
              <a:srgbClr val="000000"/>
            </a:solidFill>
          </a:endParaRPr>
        </a:p>
      </dgm:t>
    </dgm:pt>
    <dgm:pt modelId="{E45A55CC-AE3C-9546-84B3-6726260857F0}" type="parTrans" cxnId="{5695659C-C68A-9940-83CD-811069A18D4B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CE1732AF-49C9-D440-8D5A-56328C0781B0}" type="sibTrans" cxnId="{5695659C-C68A-9940-83CD-811069A18D4B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16BAC948-057D-EA46-A4CA-761FFD84B66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SP Trainer</a:t>
          </a:r>
          <a:endParaRPr lang="en-US" sz="1400" dirty="0">
            <a:solidFill>
              <a:srgbClr val="000000"/>
            </a:solidFill>
          </a:endParaRPr>
        </a:p>
      </dgm:t>
    </dgm:pt>
    <dgm:pt modelId="{CE0BDFFC-6A0E-214E-88E8-D63F61C7BC2C}" type="parTrans" cxnId="{408F69F2-6960-DF4B-B2D2-4F4472CC8CA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0C9760D5-D79D-7149-B4F1-6652E4A26831}" type="sibTrans" cxnId="{408F69F2-6960-DF4B-B2D2-4F4472CC8CA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DE135A34-AF9D-4946-8CD4-8ADC087F44B7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OSCE and CBT Center Coordinator</a:t>
          </a:r>
          <a:endParaRPr lang="en-US" sz="1400" dirty="0">
            <a:solidFill>
              <a:srgbClr val="000000"/>
            </a:solidFill>
          </a:endParaRPr>
        </a:p>
      </dgm:t>
    </dgm:pt>
    <dgm:pt modelId="{41530E89-0BF6-EE46-B99A-CE4C7515F84D}" type="parTrans" cxnId="{5BB18FE4-0868-DE43-8DF9-6BFA5E5FD0E6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8A166229-B58F-3949-99B4-C69B28BD9C89}" type="sibTrans" cxnId="{5BB18FE4-0868-DE43-8DF9-6BFA5E5FD0E6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F9CDE233-DF8A-A447-829D-91AEBA17F327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Item Bank Administrator</a:t>
          </a:r>
          <a:endParaRPr lang="en-US" sz="1400" dirty="0">
            <a:solidFill>
              <a:srgbClr val="000000"/>
            </a:solidFill>
          </a:endParaRPr>
        </a:p>
      </dgm:t>
    </dgm:pt>
    <dgm:pt modelId="{DD2F0E01-81F6-4546-904B-75439766B427}" type="parTrans" cxnId="{48E9A039-3F99-0544-BB26-053E514916B1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59F35E0A-4058-8A49-8F26-2E42B0E6AB73}" type="sibTrans" cxnId="{48E9A039-3F99-0544-BB26-053E514916B1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0CF82688-556D-FD43-B900-62B06BA2EE7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Item CBT</a:t>
          </a:r>
          <a:endParaRPr lang="en-US" sz="1400" dirty="0">
            <a:solidFill>
              <a:srgbClr val="000000"/>
            </a:solidFill>
          </a:endParaRPr>
        </a:p>
      </dgm:t>
    </dgm:pt>
    <dgm:pt modelId="{E64F005E-E5C0-A449-AC98-B6622AD77346}" type="parTrans" cxnId="{7C48DB0C-D792-C243-81F4-9BF002CF2CCB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261DF99B-E3A8-7448-84E1-B0D7993A9026}" type="sibTrans" cxnId="{7C48DB0C-D792-C243-81F4-9BF002CF2CCB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371F092-D2F4-CA4C-B5DF-1AAFDE067772}" type="pres">
      <dgm:prSet presAssocID="{6CF0A535-928E-BF49-883F-2BB404DEA89D}" presName="Name0" presStyleCnt="0">
        <dgm:presLayoutVars>
          <dgm:dir/>
          <dgm:animLvl val="lvl"/>
          <dgm:resizeHandles val="exact"/>
        </dgm:presLayoutVars>
      </dgm:prSet>
      <dgm:spPr/>
    </dgm:pt>
    <dgm:pt modelId="{574B9352-2D5D-E34C-B408-8899A88D2605}" type="pres">
      <dgm:prSet presAssocID="{6CF0A535-928E-BF49-883F-2BB404DEA89D}" presName="tSp" presStyleCnt="0"/>
      <dgm:spPr/>
    </dgm:pt>
    <dgm:pt modelId="{B16B75F3-8244-1542-A362-69207C830219}" type="pres">
      <dgm:prSet presAssocID="{6CF0A535-928E-BF49-883F-2BB404DEA89D}" presName="bSp" presStyleCnt="0"/>
      <dgm:spPr/>
    </dgm:pt>
    <dgm:pt modelId="{59701611-4449-3645-8C95-C08432CA15AB}" type="pres">
      <dgm:prSet presAssocID="{6CF0A535-928E-BF49-883F-2BB404DEA89D}" presName="process" presStyleCnt="0"/>
      <dgm:spPr/>
    </dgm:pt>
    <dgm:pt modelId="{5B0D917C-C1D7-6744-893A-996584B4738E}" type="pres">
      <dgm:prSet presAssocID="{06DC34B4-1785-7C40-A242-311D348A60CF}" presName="composite1" presStyleCnt="0"/>
      <dgm:spPr/>
    </dgm:pt>
    <dgm:pt modelId="{3744F3F1-4A25-8246-AB02-AC1A5F46554B}" type="pres">
      <dgm:prSet presAssocID="{06DC34B4-1785-7C40-A242-311D348A60CF}" presName="dummyNode1" presStyleLbl="node1" presStyleIdx="0" presStyleCnt="3"/>
      <dgm:spPr/>
    </dgm:pt>
    <dgm:pt modelId="{7C45C4E9-17E6-204B-A20C-D7E22B0D10E3}" type="pres">
      <dgm:prSet presAssocID="{06DC34B4-1785-7C40-A242-311D348A60C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B6B43-079A-1345-A2DE-DE2191EDA255}" type="pres">
      <dgm:prSet presAssocID="{06DC34B4-1785-7C40-A242-311D348A60C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0384F-A608-714D-BBDA-9E7E4CCB406A}" type="pres">
      <dgm:prSet presAssocID="{06DC34B4-1785-7C40-A242-311D348A60C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59804-9E66-C44C-97C3-DC462DE33CF1}" type="pres">
      <dgm:prSet presAssocID="{06DC34B4-1785-7C40-A242-311D348A60CF}" presName="connSite1" presStyleCnt="0"/>
      <dgm:spPr/>
    </dgm:pt>
    <dgm:pt modelId="{5EB7DA35-0FCD-6546-B86F-35BF8590A950}" type="pres">
      <dgm:prSet presAssocID="{85C22429-77EF-8345-8B12-50A6AC24EB05}" presName="Name9" presStyleLbl="sibTrans2D1" presStyleIdx="0" presStyleCnt="2"/>
      <dgm:spPr/>
      <dgm:t>
        <a:bodyPr/>
        <a:lstStyle/>
        <a:p>
          <a:endParaRPr lang="en-US"/>
        </a:p>
      </dgm:t>
    </dgm:pt>
    <dgm:pt modelId="{DD8E7E8B-5D85-2E49-A8F5-08D7886381B2}" type="pres">
      <dgm:prSet presAssocID="{AC2F7FBA-FAFF-7548-AD0E-CE59C44733A5}" presName="composite2" presStyleCnt="0"/>
      <dgm:spPr/>
    </dgm:pt>
    <dgm:pt modelId="{612EEFB1-0D52-3A4D-84DC-A7EED679F2EC}" type="pres">
      <dgm:prSet presAssocID="{AC2F7FBA-FAFF-7548-AD0E-CE59C44733A5}" presName="dummyNode2" presStyleLbl="node1" presStyleIdx="0" presStyleCnt="3"/>
      <dgm:spPr/>
    </dgm:pt>
    <dgm:pt modelId="{FA43FFD5-5330-BE43-A757-E82A295DBC0D}" type="pres">
      <dgm:prSet presAssocID="{AC2F7FBA-FAFF-7548-AD0E-CE59C44733A5}" presName="childNode2" presStyleLbl="bgAcc1" presStyleIdx="1" presStyleCnt="3" custScaleY="115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D2730-5726-884A-843E-0CB64E2031C9}" type="pres">
      <dgm:prSet presAssocID="{AC2F7FBA-FAFF-7548-AD0E-CE59C44733A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4CD7A-8B88-B24F-9ED0-D572BE4DCDFA}" type="pres">
      <dgm:prSet presAssocID="{AC2F7FBA-FAFF-7548-AD0E-CE59C44733A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628E4-E676-C649-90BF-0114F6844CC3}" type="pres">
      <dgm:prSet presAssocID="{AC2F7FBA-FAFF-7548-AD0E-CE59C44733A5}" presName="connSite2" presStyleCnt="0"/>
      <dgm:spPr/>
    </dgm:pt>
    <dgm:pt modelId="{4EB28F2A-440E-F045-8F77-7B0BBA202BE6}" type="pres">
      <dgm:prSet presAssocID="{D6454A47-D197-3F43-BC64-BCF23C586708}" presName="Name18" presStyleLbl="sibTrans2D1" presStyleIdx="1" presStyleCnt="2"/>
      <dgm:spPr/>
      <dgm:t>
        <a:bodyPr/>
        <a:lstStyle/>
        <a:p>
          <a:endParaRPr lang="en-US"/>
        </a:p>
      </dgm:t>
    </dgm:pt>
    <dgm:pt modelId="{C709CE4C-8E1C-D542-96F5-72E6578AF003}" type="pres">
      <dgm:prSet presAssocID="{12B5D6C3-83ED-8548-9713-5588590D6B04}" presName="composite1" presStyleCnt="0"/>
      <dgm:spPr/>
    </dgm:pt>
    <dgm:pt modelId="{040F1A4A-7FE3-F04C-A883-8D99F1BC5FF8}" type="pres">
      <dgm:prSet presAssocID="{12B5D6C3-83ED-8548-9713-5588590D6B04}" presName="dummyNode1" presStyleLbl="node1" presStyleIdx="1" presStyleCnt="3"/>
      <dgm:spPr/>
    </dgm:pt>
    <dgm:pt modelId="{2D4B4E77-34BE-D04A-B55E-6DB4A595AED8}" type="pres">
      <dgm:prSet presAssocID="{12B5D6C3-83ED-8548-9713-5588590D6B0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F531B-148C-5A4B-851A-49CC07470F5A}" type="pres">
      <dgm:prSet presAssocID="{12B5D6C3-83ED-8548-9713-5588590D6B0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2F0C-6322-204D-B9F0-380844161454}" type="pres">
      <dgm:prSet presAssocID="{12B5D6C3-83ED-8548-9713-5588590D6B0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52372-6491-B34B-9496-7DB06E63D477}" type="pres">
      <dgm:prSet presAssocID="{12B5D6C3-83ED-8548-9713-5588590D6B04}" presName="connSite1" presStyleCnt="0"/>
      <dgm:spPr/>
    </dgm:pt>
  </dgm:ptLst>
  <dgm:cxnLst>
    <dgm:cxn modelId="{E479255B-69BC-0C43-B004-FF7B712B82B2}" type="presOf" srcId="{DE135A34-AF9D-4946-8CD4-8ADC087F44B7}" destId="{FA43FFD5-5330-BE43-A757-E82A295DBC0D}" srcOrd="0" destOrd="0" presId="urn:microsoft.com/office/officeart/2005/8/layout/hProcess4"/>
    <dgm:cxn modelId="{477AF21E-121D-714B-9D03-B8CEF25FC696}" srcId="{06DC34B4-1785-7C40-A242-311D348A60CF}" destId="{F87C3536-D156-494B-A234-93E06E71D851}" srcOrd="2" destOrd="0" parTransId="{5CC22C54-6F3A-8242-9CFE-CD5585543447}" sibTransId="{E8477935-C84E-9A4A-817B-53462EE5E063}"/>
    <dgm:cxn modelId="{758BFD21-9455-A84A-9073-31CF0144FD2F}" type="presOf" srcId="{09FB11BE-976F-2347-931E-73CB2966E65D}" destId="{2D4B4E77-34BE-D04A-B55E-6DB4A595AED8}" srcOrd="0" destOrd="0" presId="urn:microsoft.com/office/officeart/2005/8/layout/hProcess4"/>
    <dgm:cxn modelId="{7C48DB0C-D792-C243-81F4-9BF002CF2CCB}" srcId="{06DC34B4-1785-7C40-A242-311D348A60CF}" destId="{0CF82688-556D-FD43-B900-62B06BA2EE71}" srcOrd="1" destOrd="0" parTransId="{E64F005E-E5C0-A449-AC98-B6622AD77346}" sibTransId="{261DF99B-E3A8-7448-84E1-B0D7993A9026}"/>
    <dgm:cxn modelId="{F4C9A567-19AA-2F45-AFC8-37FB3E2B679F}" srcId="{6CF0A535-928E-BF49-883F-2BB404DEA89D}" destId="{12B5D6C3-83ED-8548-9713-5588590D6B04}" srcOrd="2" destOrd="0" parTransId="{57BB5EDF-9605-3C47-B804-022D1F4CD0B8}" sibTransId="{0330FCCA-0385-BD4C-9F55-9B92440A3ED0}"/>
    <dgm:cxn modelId="{221CA944-09BB-6941-8E58-2FC7918C0DA4}" srcId="{6CF0A535-928E-BF49-883F-2BB404DEA89D}" destId="{06DC34B4-1785-7C40-A242-311D348A60CF}" srcOrd="0" destOrd="0" parTransId="{51C037F4-057C-A145-804D-C680471AFA75}" sibTransId="{85C22429-77EF-8345-8B12-50A6AC24EB05}"/>
    <dgm:cxn modelId="{0A482193-464A-B943-B349-ECECC41DC695}" type="presOf" srcId="{6CF0A535-928E-BF49-883F-2BB404DEA89D}" destId="{E371F092-D2F4-CA4C-B5DF-1AAFDE067772}" srcOrd="0" destOrd="0" presId="urn:microsoft.com/office/officeart/2005/8/layout/hProcess4"/>
    <dgm:cxn modelId="{0B53BDEB-5B28-9349-851C-014AE1639CAF}" type="presOf" srcId="{85C22429-77EF-8345-8B12-50A6AC24EB05}" destId="{5EB7DA35-0FCD-6546-B86F-35BF8590A950}" srcOrd="0" destOrd="0" presId="urn:microsoft.com/office/officeart/2005/8/layout/hProcess4"/>
    <dgm:cxn modelId="{42BF7990-F7E0-E446-A643-9BAD2DF7FE42}" type="presOf" srcId="{AC2F7FBA-FAFF-7548-AD0E-CE59C44733A5}" destId="{17E4CD7A-8B88-B24F-9ED0-D572BE4DCDFA}" srcOrd="0" destOrd="0" presId="urn:microsoft.com/office/officeart/2005/8/layout/hProcess4"/>
    <dgm:cxn modelId="{408F69F2-6960-DF4B-B2D2-4F4472CC8CAF}" srcId="{06DC34B4-1785-7C40-A242-311D348A60CF}" destId="{16BAC948-057D-EA46-A4CA-761FFD84B669}" srcOrd="3" destOrd="0" parTransId="{CE0BDFFC-6A0E-214E-88E8-D63F61C7BC2C}" sibTransId="{0C9760D5-D79D-7149-B4F1-6652E4A26831}"/>
    <dgm:cxn modelId="{1ABA4C9C-C4EA-1C42-BE2E-F90CEDCDF260}" type="presOf" srcId="{F9CDE233-DF8A-A447-829D-91AEBA17F327}" destId="{FA43FFD5-5330-BE43-A757-E82A295DBC0D}" srcOrd="0" destOrd="1" presId="urn:microsoft.com/office/officeart/2005/8/layout/hProcess4"/>
    <dgm:cxn modelId="{1A93ED62-3022-124C-933B-8758B69E2F2E}" type="presOf" srcId="{0CF82688-556D-FD43-B900-62B06BA2EE71}" destId="{7C45C4E9-17E6-204B-A20C-D7E22B0D10E3}" srcOrd="0" destOrd="1" presId="urn:microsoft.com/office/officeart/2005/8/layout/hProcess4"/>
    <dgm:cxn modelId="{48E9A039-3F99-0544-BB26-053E514916B1}" srcId="{AC2F7FBA-FAFF-7548-AD0E-CE59C44733A5}" destId="{F9CDE233-DF8A-A447-829D-91AEBA17F327}" srcOrd="1" destOrd="0" parTransId="{DD2F0E01-81F6-4546-904B-75439766B427}" sibTransId="{59F35E0A-4058-8A49-8F26-2E42B0E6AB73}"/>
    <dgm:cxn modelId="{4441455C-8994-3A41-BDAB-77AB89662C94}" type="presOf" srcId="{16BAC948-057D-EA46-A4CA-761FFD84B669}" destId="{7C45C4E9-17E6-204B-A20C-D7E22B0D10E3}" srcOrd="0" destOrd="3" presId="urn:microsoft.com/office/officeart/2005/8/layout/hProcess4"/>
    <dgm:cxn modelId="{193AE91C-2117-0C4E-97E3-6C3992A2CDE1}" type="presOf" srcId="{09FB11BE-976F-2347-931E-73CB2966E65D}" destId="{F09F531B-148C-5A4B-851A-49CC07470F5A}" srcOrd="1" destOrd="0" presId="urn:microsoft.com/office/officeart/2005/8/layout/hProcess4"/>
    <dgm:cxn modelId="{714D2C54-26C7-0D49-BE4B-5EFFB1A443EA}" srcId="{06DC34B4-1785-7C40-A242-311D348A60CF}" destId="{91C2CF55-A493-054A-A78D-B563701B861F}" srcOrd="0" destOrd="0" parTransId="{31F911A5-7BAD-3A4B-B8A1-606ECFF60832}" sibTransId="{1D743838-BF84-924E-B1A9-ACCEAC49A22B}"/>
    <dgm:cxn modelId="{0CD83139-688A-7945-BD01-61430CFB8A7C}" type="presOf" srcId="{D6454A47-D197-3F43-BC64-BCF23C586708}" destId="{4EB28F2A-440E-F045-8F77-7B0BBA202BE6}" srcOrd="0" destOrd="0" presId="urn:microsoft.com/office/officeart/2005/8/layout/hProcess4"/>
    <dgm:cxn modelId="{A20EF434-BE01-CD42-96E3-59050F7AA38B}" type="presOf" srcId="{DE135A34-AF9D-4946-8CD4-8ADC087F44B7}" destId="{6FFD2730-5726-884A-843E-0CB64E2031C9}" srcOrd="1" destOrd="0" presId="urn:microsoft.com/office/officeart/2005/8/layout/hProcess4"/>
    <dgm:cxn modelId="{F9142156-FE44-C846-B8D0-C1B20413E96F}" type="presOf" srcId="{91C2CF55-A493-054A-A78D-B563701B861F}" destId="{7C45C4E9-17E6-204B-A20C-D7E22B0D10E3}" srcOrd="0" destOrd="0" presId="urn:microsoft.com/office/officeart/2005/8/layout/hProcess4"/>
    <dgm:cxn modelId="{5BB18FE4-0868-DE43-8DF9-6BFA5E5FD0E6}" srcId="{AC2F7FBA-FAFF-7548-AD0E-CE59C44733A5}" destId="{DE135A34-AF9D-4946-8CD4-8ADC087F44B7}" srcOrd="0" destOrd="0" parTransId="{41530E89-0BF6-EE46-B99A-CE4C7515F84D}" sibTransId="{8A166229-B58F-3949-99B4-C69B28BD9C89}"/>
    <dgm:cxn modelId="{5A4208B0-118B-8C4C-A98D-AF5456184EF8}" type="presOf" srcId="{0CF82688-556D-FD43-B900-62B06BA2EE71}" destId="{510B6B43-079A-1345-A2DE-DE2191EDA255}" srcOrd="1" destOrd="1" presId="urn:microsoft.com/office/officeart/2005/8/layout/hProcess4"/>
    <dgm:cxn modelId="{1123C6EF-A711-2B4E-8E45-3AB553A7EE6D}" type="presOf" srcId="{F87C3536-D156-494B-A234-93E06E71D851}" destId="{510B6B43-079A-1345-A2DE-DE2191EDA255}" srcOrd="1" destOrd="2" presId="urn:microsoft.com/office/officeart/2005/8/layout/hProcess4"/>
    <dgm:cxn modelId="{16207A6C-02FF-6943-9142-443639C17DD2}" type="presOf" srcId="{91C2CF55-A493-054A-A78D-B563701B861F}" destId="{510B6B43-079A-1345-A2DE-DE2191EDA255}" srcOrd="1" destOrd="0" presId="urn:microsoft.com/office/officeart/2005/8/layout/hProcess4"/>
    <dgm:cxn modelId="{C1969AFA-F732-BF45-8527-8D54F4CCA873}" type="presOf" srcId="{12B5D6C3-83ED-8548-9713-5588590D6B04}" destId="{B1822F0C-6322-204D-B9F0-380844161454}" srcOrd="0" destOrd="0" presId="urn:microsoft.com/office/officeart/2005/8/layout/hProcess4"/>
    <dgm:cxn modelId="{79BC9962-40AF-B246-B29B-9C0E20029D3D}" type="presOf" srcId="{16BAC948-057D-EA46-A4CA-761FFD84B669}" destId="{510B6B43-079A-1345-A2DE-DE2191EDA255}" srcOrd="1" destOrd="3" presId="urn:microsoft.com/office/officeart/2005/8/layout/hProcess4"/>
    <dgm:cxn modelId="{94652B73-8038-D441-9680-E323DB73BCB5}" type="presOf" srcId="{F9CDE233-DF8A-A447-829D-91AEBA17F327}" destId="{6FFD2730-5726-884A-843E-0CB64E2031C9}" srcOrd="1" destOrd="1" presId="urn:microsoft.com/office/officeart/2005/8/layout/hProcess4"/>
    <dgm:cxn modelId="{17EEC195-789E-F948-8377-D1EB9B1A3BE8}" type="presOf" srcId="{F87C3536-D156-494B-A234-93E06E71D851}" destId="{7C45C4E9-17E6-204B-A20C-D7E22B0D10E3}" srcOrd="0" destOrd="2" presId="urn:microsoft.com/office/officeart/2005/8/layout/hProcess4"/>
    <dgm:cxn modelId="{12EF8E4A-2670-B842-98EE-839CADB8445C}" srcId="{6CF0A535-928E-BF49-883F-2BB404DEA89D}" destId="{AC2F7FBA-FAFF-7548-AD0E-CE59C44733A5}" srcOrd="1" destOrd="0" parTransId="{63147D2C-964A-C243-BCC1-A1E2DB24D7C8}" sibTransId="{D6454A47-D197-3F43-BC64-BCF23C586708}"/>
    <dgm:cxn modelId="{9D63F16C-1012-8242-861E-3A51E066E816}" type="presOf" srcId="{06DC34B4-1785-7C40-A242-311D348A60CF}" destId="{3A70384F-A608-714D-BBDA-9E7E4CCB406A}" srcOrd="0" destOrd="0" presId="urn:microsoft.com/office/officeart/2005/8/layout/hProcess4"/>
    <dgm:cxn modelId="{5695659C-C68A-9940-83CD-811069A18D4B}" srcId="{12B5D6C3-83ED-8548-9713-5588590D6B04}" destId="{09FB11BE-976F-2347-931E-73CB2966E65D}" srcOrd="0" destOrd="0" parTransId="{E45A55CC-AE3C-9546-84B3-6726260857F0}" sibTransId="{CE1732AF-49C9-D440-8D5A-56328C0781B0}"/>
    <dgm:cxn modelId="{D96B6CA6-1027-9640-B033-C666F96591D6}" type="presParOf" srcId="{E371F092-D2F4-CA4C-B5DF-1AAFDE067772}" destId="{574B9352-2D5D-E34C-B408-8899A88D2605}" srcOrd="0" destOrd="0" presId="urn:microsoft.com/office/officeart/2005/8/layout/hProcess4"/>
    <dgm:cxn modelId="{CEF96EF5-B244-5B41-8B70-1EFED0BB2999}" type="presParOf" srcId="{E371F092-D2F4-CA4C-B5DF-1AAFDE067772}" destId="{B16B75F3-8244-1542-A362-69207C830219}" srcOrd="1" destOrd="0" presId="urn:microsoft.com/office/officeart/2005/8/layout/hProcess4"/>
    <dgm:cxn modelId="{9CCE59D9-619F-8843-93BB-3420581BCD75}" type="presParOf" srcId="{E371F092-D2F4-CA4C-B5DF-1AAFDE067772}" destId="{59701611-4449-3645-8C95-C08432CA15AB}" srcOrd="2" destOrd="0" presId="urn:microsoft.com/office/officeart/2005/8/layout/hProcess4"/>
    <dgm:cxn modelId="{B9D4AE6F-1A24-D249-9A0C-9DEDF5CF4A09}" type="presParOf" srcId="{59701611-4449-3645-8C95-C08432CA15AB}" destId="{5B0D917C-C1D7-6744-893A-996584B4738E}" srcOrd="0" destOrd="0" presId="urn:microsoft.com/office/officeart/2005/8/layout/hProcess4"/>
    <dgm:cxn modelId="{C1B10A66-39B8-F742-BF9A-216AEA730B44}" type="presParOf" srcId="{5B0D917C-C1D7-6744-893A-996584B4738E}" destId="{3744F3F1-4A25-8246-AB02-AC1A5F46554B}" srcOrd="0" destOrd="0" presId="urn:microsoft.com/office/officeart/2005/8/layout/hProcess4"/>
    <dgm:cxn modelId="{2C6664F7-9CA0-8448-B558-20981D148CA3}" type="presParOf" srcId="{5B0D917C-C1D7-6744-893A-996584B4738E}" destId="{7C45C4E9-17E6-204B-A20C-D7E22B0D10E3}" srcOrd="1" destOrd="0" presId="urn:microsoft.com/office/officeart/2005/8/layout/hProcess4"/>
    <dgm:cxn modelId="{267810E6-8C3C-5F43-8D1F-D65E213B3963}" type="presParOf" srcId="{5B0D917C-C1D7-6744-893A-996584B4738E}" destId="{510B6B43-079A-1345-A2DE-DE2191EDA255}" srcOrd="2" destOrd="0" presId="urn:microsoft.com/office/officeart/2005/8/layout/hProcess4"/>
    <dgm:cxn modelId="{04E3C04D-3BDA-DC4E-8137-74FF21B50A49}" type="presParOf" srcId="{5B0D917C-C1D7-6744-893A-996584B4738E}" destId="{3A70384F-A608-714D-BBDA-9E7E4CCB406A}" srcOrd="3" destOrd="0" presId="urn:microsoft.com/office/officeart/2005/8/layout/hProcess4"/>
    <dgm:cxn modelId="{5D7A5ABC-D033-4A41-A6B2-AE1A42B79B12}" type="presParOf" srcId="{5B0D917C-C1D7-6744-893A-996584B4738E}" destId="{38959804-9E66-C44C-97C3-DC462DE33CF1}" srcOrd="4" destOrd="0" presId="urn:microsoft.com/office/officeart/2005/8/layout/hProcess4"/>
    <dgm:cxn modelId="{E077D8DD-9306-F842-857E-CE947C63FDCC}" type="presParOf" srcId="{59701611-4449-3645-8C95-C08432CA15AB}" destId="{5EB7DA35-0FCD-6546-B86F-35BF8590A950}" srcOrd="1" destOrd="0" presId="urn:microsoft.com/office/officeart/2005/8/layout/hProcess4"/>
    <dgm:cxn modelId="{DD85605F-C756-E84A-9575-44B31F45FACF}" type="presParOf" srcId="{59701611-4449-3645-8C95-C08432CA15AB}" destId="{DD8E7E8B-5D85-2E49-A8F5-08D7886381B2}" srcOrd="2" destOrd="0" presId="urn:microsoft.com/office/officeart/2005/8/layout/hProcess4"/>
    <dgm:cxn modelId="{0F3E5BF1-4314-514A-96C8-2842087FD768}" type="presParOf" srcId="{DD8E7E8B-5D85-2E49-A8F5-08D7886381B2}" destId="{612EEFB1-0D52-3A4D-84DC-A7EED679F2EC}" srcOrd="0" destOrd="0" presId="urn:microsoft.com/office/officeart/2005/8/layout/hProcess4"/>
    <dgm:cxn modelId="{0B0B35BB-7550-CD47-A4D1-AA6C9244B853}" type="presParOf" srcId="{DD8E7E8B-5D85-2E49-A8F5-08D7886381B2}" destId="{FA43FFD5-5330-BE43-A757-E82A295DBC0D}" srcOrd="1" destOrd="0" presId="urn:microsoft.com/office/officeart/2005/8/layout/hProcess4"/>
    <dgm:cxn modelId="{01E4896B-9306-B849-A22D-AE5E662CF07D}" type="presParOf" srcId="{DD8E7E8B-5D85-2E49-A8F5-08D7886381B2}" destId="{6FFD2730-5726-884A-843E-0CB64E2031C9}" srcOrd="2" destOrd="0" presId="urn:microsoft.com/office/officeart/2005/8/layout/hProcess4"/>
    <dgm:cxn modelId="{028D6E0E-B5A6-604D-BAAC-AFF78DC42273}" type="presParOf" srcId="{DD8E7E8B-5D85-2E49-A8F5-08D7886381B2}" destId="{17E4CD7A-8B88-B24F-9ED0-D572BE4DCDFA}" srcOrd="3" destOrd="0" presId="urn:microsoft.com/office/officeart/2005/8/layout/hProcess4"/>
    <dgm:cxn modelId="{0F48151B-AA0E-1548-9595-F69C6662A9BF}" type="presParOf" srcId="{DD8E7E8B-5D85-2E49-A8F5-08D7886381B2}" destId="{DDE628E4-E676-C649-90BF-0114F6844CC3}" srcOrd="4" destOrd="0" presId="urn:microsoft.com/office/officeart/2005/8/layout/hProcess4"/>
    <dgm:cxn modelId="{A0E9839B-884B-C949-969F-BF03CF464B1D}" type="presParOf" srcId="{59701611-4449-3645-8C95-C08432CA15AB}" destId="{4EB28F2A-440E-F045-8F77-7B0BBA202BE6}" srcOrd="3" destOrd="0" presId="urn:microsoft.com/office/officeart/2005/8/layout/hProcess4"/>
    <dgm:cxn modelId="{5E5AED93-776B-F841-BD2C-DFB0C4166C13}" type="presParOf" srcId="{59701611-4449-3645-8C95-C08432CA15AB}" destId="{C709CE4C-8E1C-D542-96F5-72E6578AF003}" srcOrd="4" destOrd="0" presId="urn:microsoft.com/office/officeart/2005/8/layout/hProcess4"/>
    <dgm:cxn modelId="{22A72825-C7DF-0042-B635-C21F24CDFC77}" type="presParOf" srcId="{C709CE4C-8E1C-D542-96F5-72E6578AF003}" destId="{040F1A4A-7FE3-F04C-A883-8D99F1BC5FF8}" srcOrd="0" destOrd="0" presId="urn:microsoft.com/office/officeart/2005/8/layout/hProcess4"/>
    <dgm:cxn modelId="{214AC48C-B1EF-2345-90AF-F5A8C33ACEFC}" type="presParOf" srcId="{C709CE4C-8E1C-D542-96F5-72E6578AF003}" destId="{2D4B4E77-34BE-D04A-B55E-6DB4A595AED8}" srcOrd="1" destOrd="0" presId="urn:microsoft.com/office/officeart/2005/8/layout/hProcess4"/>
    <dgm:cxn modelId="{D80406BA-323C-D04C-A8C9-D5A4EA1B8317}" type="presParOf" srcId="{C709CE4C-8E1C-D542-96F5-72E6578AF003}" destId="{F09F531B-148C-5A4B-851A-49CC07470F5A}" srcOrd="2" destOrd="0" presId="urn:microsoft.com/office/officeart/2005/8/layout/hProcess4"/>
    <dgm:cxn modelId="{4C7D79E9-7FB5-2E4C-9FDC-B2E2197F9EA1}" type="presParOf" srcId="{C709CE4C-8E1C-D542-96F5-72E6578AF003}" destId="{B1822F0C-6322-204D-B9F0-380844161454}" srcOrd="3" destOrd="0" presId="urn:microsoft.com/office/officeart/2005/8/layout/hProcess4"/>
    <dgm:cxn modelId="{5FCE6010-52FF-0445-930D-F4F1E235D15C}" type="presParOf" srcId="{C709CE4C-8E1C-D542-96F5-72E6578AF003}" destId="{28E52372-6491-B34B-9496-7DB06E63D4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B3A38-A9B0-614F-B2BB-32CB80947174}">
      <dsp:nvSpPr>
        <dsp:cNvPr id="0" name=""/>
        <dsp:cNvSpPr/>
      </dsp:nvSpPr>
      <dsp:spPr>
        <a:xfrm>
          <a:off x="0" y="347020"/>
          <a:ext cx="73620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9B460-15EC-8A44-9851-C8606DF203BE}">
      <dsp:nvSpPr>
        <dsp:cNvPr id="0" name=""/>
        <dsp:cNvSpPr/>
      </dsp:nvSpPr>
      <dsp:spPr>
        <a:xfrm>
          <a:off x="368104" y="7539"/>
          <a:ext cx="5153460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789" tIns="0" rIns="1947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Landasan Filosofis</a:t>
          </a:r>
          <a:endParaRPr lang="en-US" sz="3200" kern="1200" dirty="0"/>
        </a:p>
      </dsp:txBody>
      <dsp:txXfrm>
        <a:off x="401248" y="40683"/>
        <a:ext cx="5087172" cy="612672"/>
      </dsp:txXfrm>
    </dsp:sp>
    <dsp:sp modelId="{147D75A8-0EA7-A745-A2E2-FA830171BD1F}">
      <dsp:nvSpPr>
        <dsp:cNvPr id="0" name=""/>
        <dsp:cNvSpPr/>
      </dsp:nvSpPr>
      <dsp:spPr>
        <a:xfrm>
          <a:off x="0" y="1390300"/>
          <a:ext cx="73620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B3080-CEE0-8046-ABDF-D803C37DCE7C}">
      <dsp:nvSpPr>
        <dsp:cNvPr id="0" name=""/>
        <dsp:cNvSpPr/>
      </dsp:nvSpPr>
      <dsp:spPr>
        <a:xfrm>
          <a:off x="368104" y="1050819"/>
          <a:ext cx="5153460" cy="67896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789" tIns="0" rIns="1947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Landasan Sosiologis</a:t>
          </a:r>
          <a:endParaRPr lang="en-US" sz="3200" kern="1200" dirty="0"/>
        </a:p>
      </dsp:txBody>
      <dsp:txXfrm>
        <a:off x="401248" y="1083963"/>
        <a:ext cx="5087172" cy="612672"/>
      </dsp:txXfrm>
    </dsp:sp>
    <dsp:sp modelId="{D38FBE54-CE13-4246-A99D-541FCCE42267}">
      <dsp:nvSpPr>
        <dsp:cNvPr id="0" name=""/>
        <dsp:cNvSpPr/>
      </dsp:nvSpPr>
      <dsp:spPr>
        <a:xfrm>
          <a:off x="0" y="2433580"/>
          <a:ext cx="73620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5C7FE-B205-D24D-8FB1-654D7BE13A1B}">
      <dsp:nvSpPr>
        <dsp:cNvPr id="0" name=""/>
        <dsp:cNvSpPr/>
      </dsp:nvSpPr>
      <dsp:spPr>
        <a:xfrm>
          <a:off x="368104" y="2094100"/>
          <a:ext cx="5153460" cy="678960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4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789" tIns="0" rIns="1947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Landasan Yuridis</a:t>
          </a:r>
          <a:endParaRPr lang="en-US" sz="3200" kern="1200" dirty="0"/>
        </a:p>
      </dsp:txBody>
      <dsp:txXfrm>
        <a:off x="401248" y="2127244"/>
        <a:ext cx="5087172" cy="612672"/>
      </dsp:txXfrm>
    </dsp:sp>
    <dsp:sp modelId="{C6247CE9-5B5C-3C4E-802B-2B8501529BAE}">
      <dsp:nvSpPr>
        <dsp:cNvPr id="0" name=""/>
        <dsp:cNvSpPr/>
      </dsp:nvSpPr>
      <dsp:spPr>
        <a:xfrm>
          <a:off x="0" y="3476860"/>
          <a:ext cx="736208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69B04-2CC4-A744-943C-88C07DAD0E4F}">
      <dsp:nvSpPr>
        <dsp:cNvPr id="0" name=""/>
        <dsp:cNvSpPr/>
      </dsp:nvSpPr>
      <dsp:spPr>
        <a:xfrm>
          <a:off x="368104" y="3137380"/>
          <a:ext cx="5153460" cy="67896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1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789" tIns="0" rIns="1947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Landasan Teknis</a:t>
          </a:r>
          <a:endParaRPr lang="en-US" sz="3200" kern="1200" dirty="0"/>
        </a:p>
      </dsp:txBody>
      <dsp:txXfrm>
        <a:off x="401248" y="3170524"/>
        <a:ext cx="508717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9349-A67A-0C46-BE5F-C6B707662DDB}">
      <dsp:nvSpPr>
        <dsp:cNvPr id="0" name=""/>
        <dsp:cNvSpPr/>
      </dsp:nvSpPr>
      <dsp:spPr>
        <a:xfrm>
          <a:off x="3240228" y="135470"/>
          <a:ext cx="5079089" cy="12453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Integrasi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akademik-profesi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Sistem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akreditasi</a:t>
          </a:r>
          <a:r>
            <a:rPr lang="en-US" sz="1800" kern="1200" dirty="0" smtClean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Sistem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uji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kompetensi</a:t>
          </a:r>
          <a:endParaRPr lang="en-US" sz="1800" kern="1200" dirty="0"/>
        </a:p>
      </dsp:txBody>
      <dsp:txXfrm>
        <a:off x="3240228" y="291140"/>
        <a:ext cx="4612078" cy="934022"/>
      </dsp:txXfrm>
    </dsp:sp>
    <dsp:sp modelId="{325D977A-A4D3-5648-9586-93C597E219C3}">
      <dsp:nvSpPr>
        <dsp:cNvPr id="0" name=""/>
        <dsp:cNvSpPr/>
      </dsp:nvSpPr>
      <dsp:spPr>
        <a:xfrm>
          <a:off x="154105" y="285390"/>
          <a:ext cx="3086122" cy="9279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Sistem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Pendidikan</a:t>
          </a:r>
          <a:r>
            <a:rPr lang="en-US" sz="2600" kern="1200" dirty="0" smtClean="0"/>
            <a:t> &amp; </a:t>
          </a:r>
          <a:r>
            <a:rPr lang="en-US" sz="2600" kern="1200" dirty="0" err="1" smtClean="0"/>
            <a:t>Penjaminan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Mutu</a:t>
          </a:r>
          <a:endParaRPr lang="en-US" sz="2600" kern="1200" dirty="0"/>
        </a:p>
      </dsp:txBody>
      <dsp:txXfrm>
        <a:off x="199405" y="330690"/>
        <a:ext cx="2995522" cy="837382"/>
      </dsp:txXfrm>
    </dsp:sp>
    <dsp:sp modelId="{A4F6D203-08D1-4046-BC72-177ECDFF76FA}">
      <dsp:nvSpPr>
        <dsp:cNvPr id="0" name=""/>
        <dsp:cNvSpPr/>
      </dsp:nvSpPr>
      <dsp:spPr>
        <a:xfrm>
          <a:off x="3276662" y="2423913"/>
          <a:ext cx="5079089" cy="1359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Bersama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Kemkes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menyusun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kebijakan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peraturan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mengenai</a:t>
          </a:r>
          <a:r>
            <a:rPr lang="en-US" sz="1800" kern="1200" dirty="0" smtClean="0"/>
            <a:t> RSP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Kebijakan</a:t>
          </a:r>
          <a:r>
            <a:rPr lang="en-US" sz="1800" kern="1200" dirty="0" smtClean="0"/>
            <a:t> </a:t>
          </a:r>
          <a:r>
            <a:rPr lang="en-US" sz="1800" i="1" kern="1200" dirty="0" smtClean="0"/>
            <a:t>resource sharing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termasuk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bidang</a:t>
          </a:r>
          <a:r>
            <a:rPr lang="en-US" sz="1800" kern="1200" dirty="0" smtClean="0"/>
            <a:t> lain)</a:t>
          </a:r>
          <a:endParaRPr lang="en-US" sz="1800" kern="1200" dirty="0"/>
        </a:p>
      </dsp:txBody>
      <dsp:txXfrm>
        <a:off x="3276662" y="2593793"/>
        <a:ext cx="4569449" cy="1019280"/>
      </dsp:txXfrm>
    </dsp:sp>
    <dsp:sp modelId="{5D0D01F4-A884-EA43-81EE-5CFED9CCC337}">
      <dsp:nvSpPr>
        <dsp:cNvPr id="0" name=""/>
        <dsp:cNvSpPr/>
      </dsp:nvSpPr>
      <dsp:spPr>
        <a:xfrm>
          <a:off x="154105" y="1386266"/>
          <a:ext cx="3086122" cy="92798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SDM</a:t>
          </a:r>
          <a:endParaRPr lang="en-US" sz="2600" kern="1200" dirty="0"/>
        </a:p>
      </dsp:txBody>
      <dsp:txXfrm>
        <a:off x="199405" y="1431566"/>
        <a:ext cx="2995522" cy="837382"/>
      </dsp:txXfrm>
    </dsp:sp>
    <dsp:sp modelId="{8BB441F2-F267-9B41-AA23-02E770471396}">
      <dsp:nvSpPr>
        <dsp:cNvPr id="0" name=""/>
        <dsp:cNvSpPr/>
      </dsp:nvSpPr>
      <dsp:spPr>
        <a:xfrm>
          <a:off x="3237729" y="1396488"/>
          <a:ext cx="5084054" cy="9279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Pengakuan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pendidik</a:t>
          </a:r>
          <a:r>
            <a:rPr lang="en-US" sz="1800" kern="1200" dirty="0" smtClean="0"/>
            <a:t> (</a:t>
          </a:r>
          <a:r>
            <a:rPr lang="en-US" sz="1800" kern="1200" dirty="0" smtClean="0">
              <a:solidFill>
                <a:schemeClr val="tx1"/>
              </a:solidFill>
            </a:rPr>
            <a:t>non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Kemdikbud</a:t>
          </a:r>
          <a:r>
            <a:rPr lang="en-US" sz="1800" kern="1200" dirty="0" smtClean="0"/>
            <a:t>)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periode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klinik</a:t>
          </a:r>
          <a:endParaRPr lang="en-US" sz="1800" kern="1200" dirty="0"/>
        </a:p>
      </dsp:txBody>
      <dsp:txXfrm>
        <a:off x="3237729" y="1512486"/>
        <a:ext cx="4736061" cy="695986"/>
      </dsp:txXfrm>
    </dsp:sp>
    <dsp:sp modelId="{DD283477-0982-104F-A6E5-E3CD9B2A6AAF}">
      <dsp:nvSpPr>
        <dsp:cNvPr id="0" name=""/>
        <dsp:cNvSpPr/>
      </dsp:nvSpPr>
      <dsp:spPr>
        <a:xfrm>
          <a:off x="169078" y="2536691"/>
          <a:ext cx="3089139" cy="927982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Sarana</a:t>
          </a:r>
          <a:r>
            <a:rPr lang="en-US" sz="2600" kern="1200" dirty="0" smtClean="0"/>
            <a:t> &amp; </a:t>
          </a:r>
          <a:r>
            <a:rPr lang="en-US" sz="2600" kern="1200" dirty="0" err="1" smtClean="0"/>
            <a:t>Prasarana</a:t>
          </a:r>
          <a:endParaRPr lang="en-US" sz="2600" kern="1200" dirty="0"/>
        </a:p>
      </dsp:txBody>
      <dsp:txXfrm>
        <a:off x="214378" y="2581991"/>
        <a:ext cx="2998539" cy="837382"/>
      </dsp:txXfrm>
    </dsp:sp>
    <dsp:sp modelId="{B05C6517-49AA-FA4F-9B1C-AF14E24C8CFE}">
      <dsp:nvSpPr>
        <dsp:cNvPr id="0" name=""/>
        <dsp:cNvSpPr/>
      </dsp:nvSpPr>
      <dsp:spPr>
        <a:xfrm>
          <a:off x="3240228" y="3813735"/>
          <a:ext cx="5079089" cy="928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ym typeface="Wingdings"/>
            </a:rPr>
            <a:t>Aturan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turunan</a:t>
          </a:r>
          <a:r>
            <a:rPr lang="en-US" sz="1800" kern="1200" dirty="0" smtClean="0">
              <a:sym typeface="Wingdings"/>
            </a:rPr>
            <a:t> UU No.12/2012 </a:t>
          </a:r>
          <a:r>
            <a:rPr lang="en-US" sz="1800" kern="1200" dirty="0" smtClean="0">
              <a:sym typeface="Wingdings"/>
            </a:rPr>
            <a:t>yang </a:t>
          </a:r>
          <a:r>
            <a:rPr lang="en-US" sz="1800" kern="1200" dirty="0" err="1" smtClean="0">
              <a:sym typeface="Wingdings"/>
            </a:rPr>
            <a:t>mendukung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pembiayaan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pendidikan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tinggi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kesehatan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secara</a:t>
          </a:r>
          <a:r>
            <a:rPr lang="en-US" sz="1800" kern="1200" dirty="0" smtClean="0">
              <a:sym typeface="Wingdings"/>
            </a:rPr>
            <a:t> </a:t>
          </a:r>
          <a:r>
            <a:rPr lang="en-US" sz="1800" kern="1200" dirty="0" err="1" smtClean="0">
              <a:sym typeface="Wingdings"/>
            </a:rPr>
            <a:t>berkeadilan</a:t>
          </a:r>
          <a:endParaRPr lang="en-US" sz="1500" kern="1200" dirty="0"/>
        </a:p>
      </dsp:txBody>
      <dsp:txXfrm>
        <a:off x="3240228" y="3929816"/>
        <a:ext cx="4730845" cy="696489"/>
      </dsp:txXfrm>
    </dsp:sp>
    <dsp:sp modelId="{19EE37ED-7B2B-1044-AC22-BAFFA90A36CA}">
      <dsp:nvSpPr>
        <dsp:cNvPr id="0" name=""/>
        <dsp:cNvSpPr/>
      </dsp:nvSpPr>
      <dsp:spPr>
        <a:xfrm>
          <a:off x="154105" y="3814069"/>
          <a:ext cx="3086122" cy="927982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Pendanaan</a:t>
          </a:r>
          <a:endParaRPr lang="en-US" sz="2600" kern="1200" dirty="0"/>
        </a:p>
      </dsp:txBody>
      <dsp:txXfrm>
        <a:off x="199405" y="3859369"/>
        <a:ext cx="2995522" cy="837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FFF6E-A8B4-EA43-8F45-D865C0623967}">
      <dsp:nvSpPr>
        <dsp:cNvPr id="0" name=""/>
        <dsp:cNvSpPr/>
      </dsp:nvSpPr>
      <dsp:spPr>
        <a:xfrm>
          <a:off x="167139" y="536062"/>
          <a:ext cx="3968518" cy="1892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0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Pengembangan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sistem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penjaminan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akuntabel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transparan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67139" y="536062"/>
        <a:ext cx="3968518" cy="1892611"/>
      </dsp:txXfrm>
    </dsp:sp>
    <dsp:sp modelId="{E9141A78-B12C-6D4D-ACE8-12D5F23A3050}">
      <dsp:nvSpPr>
        <dsp:cNvPr id="0" name=""/>
        <dsp:cNvSpPr/>
      </dsp:nvSpPr>
      <dsp:spPr>
        <a:xfrm>
          <a:off x="1784" y="683152"/>
          <a:ext cx="868113" cy="13021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07D02D-C1A6-9E46-8A8B-2CF15ED97907}">
      <dsp:nvSpPr>
        <dsp:cNvPr id="0" name=""/>
        <dsp:cNvSpPr/>
      </dsp:nvSpPr>
      <dsp:spPr>
        <a:xfrm>
          <a:off x="4521344" y="446771"/>
          <a:ext cx="3968518" cy="20711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0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kapasitas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keterlibatan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secara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positif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proaktif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pemangku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kepentingan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profesi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kesehatan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sistem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penjaminan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regenerasi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profesi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sehat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berkualitas</a:t>
          </a:r>
          <a:endParaRPr lang="en-US" sz="1800" kern="1200" dirty="0"/>
        </a:p>
      </dsp:txBody>
      <dsp:txXfrm>
        <a:off x="4521344" y="446771"/>
        <a:ext cx="3968518" cy="2071194"/>
      </dsp:txXfrm>
    </dsp:sp>
    <dsp:sp modelId="{3784823B-D5F1-C64F-853B-19B4D195E26F}">
      <dsp:nvSpPr>
        <dsp:cNvPr id="0" name=""/>
        <dsp:cNvSpPr/>
      </dsp:nvSpPr>
      <dsp:spPr>
        <a:xfrm>
          <a:off x="4355989" y="683152"/>
          <a:ext cx="868113" cy="13021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1A1BDE-DD52-E443-90D2-06999BEF04BC}">
      <dsp:nvSpPr>
        <dsp:cNvPr id="0" name=""/>
        <dsp:cNvSpPr/>
      </dsp:nvSpPr>
      <dsp:spPr>
        <a:xfrm>
          <a:off x="1709325" y="2630843"/>
          <a:ext cx="4656540" cy="1240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0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Peningkatan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pengakuan</a:t>
          </a:r>
          <a:r>
            <a:rPr lang="en-US" sz="2000" kern="1200" dirty="0" smtClean="0"/>
            <a:t> global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pendidikan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tenaga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Indonesia</a:t>
          </a:r>
          <a:endParaRPr lang="en-US" sz="2000" kern="1200" dirty="0"/>
        </a:p>
      </dsp:txBody>
      <dsp:txXfrm>
        <a:off x="1709325" y="2630843"/>
        <a:ext cx="4656540" cy="1240162"/>
      </dsp:txXfrm>
    </dsp:sp>
    <dsp:sp modelId="{07C16759-7847-5746-80D6-D74B2ED6582C}">
      <dsp:nvSpPr>
        <dsp:cNvPr id="0" name=""/>
        <dsp:cNvSpPr/>
      </dsp:nvSpPr>
      <dsp:spPr>
        <a:xfrm>
          <a:off x="1493756" y="2597443"/>
          <a:ext cx="868113" cy="13021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0F8A-AED2-314F-B6A9-5B4A848B0346}">
      <dsp:nvSpPr>
        <dsp:cNvPr id="0" name=""/>
        <dsp:cNvSpPr/>
      </dsp:nvSpPr>
      <dsp:spPr>
        <a:xfrm>
          <a:off x="1350704" y="1554728"/>
          <a:ext cx="1910700" cy="122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</a:rPr>
            <a:t>Standarisasi</a:t>
          </a:r>
          <a:r>
            <a:rPr lang="en-US" sz="1600" kern="1200" dirty="0" smtClean="0">
              <a:solidFill>
                <a:srgbClr val="000090"/>
              </a:solidFill>
            </a:rPr>
            <a:t> output  </a:t>
          </a:r>
          <a:r>
            <a:rPr lang="en-US" sz="1600" kern="1200" dirty="0" err="1" smtClean="0">
              <a:solidFill>
                <a:srgbClr val="000090"/>
              </a:solidFill>
            </a:rPr>
            <a:t>pendidikan</a:t>
          </a:r>
          <a:r>
            <a:rPr lang="en-US" sz="1600" kern="1200" dirty="0" smtClean="0">
              <a:solidFill>
                <a:srgbClr val="000090"/>
              </a:solidFill>
            </a:rPr>
            <a:t> &amp; </a:t>
          </a:r>
          <a:r>
            <a:rPr lang="en-US" sz="1600" kern="1200" dirty="0" err="1" smtClean="0">
              <a:solidFill>
                <a:srgbClr val="000090"/>
              </a:solidFill>
            </a:rPr>
            <a:t>kompetensi</a:t>
          </a:r>
          <a:r>
            <a:rPr lang="en-US" sz="1600" kern="1200" dirty="0" smtClean="0">
              <a:solidFill>
                <a:srgbClr val="000090"/>
              </a:solidFill>
            </a:rPr>
            <a:t> </a:t>
          </a:r>
          <a:r>
            <a:rPr lang="en-US" sz="1600" kern="1200" dirty="0" err="1" smtClean="0">
              <a:solidFill>
                <a:srgbClr val="000090"/>
              </a:solidFill>
            </a:rPr>
            <a:t>nakes</a:t>
          </a:r>
          <a:r>
            <a:rPr lang="en-US" sz="1600" kern="1200" dirty="0" smtClean="0">
              <a:solidFill>
                <a:srgbClr val="000090"/>
              </a:solidFill>
            </a:rPr>
            <a:t> 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1630520" y="1733702"/>
        <a:ext cx="1351068" cy="864166"/>
      </dsp:txXfrm>
    </dsp:sp>
    <dsp:sp modelId="{E10E8A6B-8AF8-714E-9A14-64B9959D2473}">
      <dsp:nvSpPr>
        <dsp:cNvPr id="0" name=""/>
        <dsp:cNvSpPr/>
      </dsp:nvSpPr>
      <dsp:spPr>
        <a:xfrm rot="11724556">
          <a:off x="685121" y="1628933"/>
          <a:ext cx="784455" cy="357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1BF456-91F9-C545-95DD-CF5E2CA823AE}">
      <dsp:nvSpPr>
        <dsp:cNvPr id="0" name=""/>
        <dsp:cNvSpPr/>
      </dsp:nvSpPr>
      <dsp:spPr>
        <a:xfrm>
          <a:off x="32815" y="1226909"/>
          <a:ext cx="1191217" cy="9529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Globalisasi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60727" y="1254821"/>
        <a:ext cx="1135393" cy="897150"/>
      </dsp:txXfrm>
    </dsp:sp>
    <dsp:sp modelId="{F112C7AE-2513-4444-ACAD-8E6D9044D281}">
      <dsp:nvSpPr>
        <dsp:cNvPr id="0" name=""/>
        <dsp:cNvSpPr/>
      </dsp:nvSpPr>
      <dsp:spPr>
        <a:xfrm rot="14542826">
          <a:off x="1303984" y="952087"/>
          <a:ext cx="921055" cy="357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F5008-93A6-304F-8DF6-D7127D123C28}">
      <dsp:nvSpPr>
        <dsp:cNvPr id="0" name=""/>
        <dsp:cNvSpPr/>
      </dsp:nvSpPr>
      <dsp:spPr>
        <a:xfrm>
          <a:off x="955403" y="246234"/>
          <a:ext cx="1191217" cy="952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rgbClr val="000090"/>
              </a:solidFill>
            </a:rPr>
            <a:t>Pelayanan kesehatan yang paripurna 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983315" y="274146"/>
        <a:ext cx="1135393" cy="897150"/>
      </dsp:txXfrm>
    </dsp:sp>
    <dsp:sp modelId="{D1461359-4EB9-4843-A50F-9E6131D7EEA4}">
      <dsp:nvSpPr>
        <dsp:cNvPr id="0" name=""/>
        <dsp:cNvSpPr/>
      </dsp:nvSpPr>
      <dsp:spPr>
        <a:xfrm rot="17872910">
          <a:off x="2395591" y="960855"/>
          <a:ext cx="906832" cy="357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E06FC2-8B8A-C54B-B43B-713D0F3ACE19}">
      <dsp:nvSpPr>
        <dsp:cNvPr id="0" name=""/>
        <dsp:cNvSpPr/>
      </dsp:nvSpPr>
      <dsp:spPr>
        <a:xfrm>
          <a:off x="2465438" y="262270"/>
          <a:ext cx="1191217" cy="9529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rgbClr val="000090"/>
              </a:solidFill>
            </a:rPr>
            <a:t>Penerapan beberapa aturan hukum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2493350" y="290182"/>
        <a:ext cx="1135393" cy="897150"/>
      </dsp:txXfrm>
    </dsp:sp>
    <dsp:sp modelId="{4C439B17-5258-134A-9CE6-155D5D80B265}">
      <dsp:nvSpPr>
        <dsp:cNvPr id="0" name=""/>
        <dsp:cNvSpPr/>
      </dsp:nvSpPr>
      <dsp:spPr>
        <a:xfrm rot="20883296">
          <a:off x="3178909" y="1705773"/>
          <a:ext cx="774182" cy="357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A7F715-8A84-0F4E-A3AD-3A23A98549F9}">
      <dsp:nvSpPr>
        <dsp:cNvPr id="0" name=""/>
        <dsp:cNvSpPr/>
      </dsp:nvSpPr>
      <dsp:spPr>
        <a:xfrm>
          <a:off x="3418971" y="1327851"/>
          <a:ext cx="1191217" cy="9529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rgbClr val="000090"/>
              </a:solidFill>
            </a:rPr>
            <a:t>Kurikulum berbasis kompetensi 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3446883" y="1355763"/>
        <a:ext cx="1135393" cy="897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1E04D-B1CA-BF42-8738-92AC39739DE0}">
      <dsp:nvSpPr>
        <dsp:cNvPr id="0" name=""/>
        <dsp:cNvSpPr/>
      </dsp:nvSpPr>
      <dsp:spPr>
        <a:xfrm>
          <a:off x="600" y="0"/>
          <a:ext cx="934537" cy="1229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103154"/>
              </a:solidFill>
            </a:rPr>
            <a:t>Jumlah</a:t>
          </a:r>
          <a:r>
            <a:rPr lang="en-US" sz="1400" kern="1200" dirty="0" smtClean="0">
              <a:solidFill>
                <a:srgbClr val="103154"/>
              </a:solidFill>
            </a:rPr>
            <a:t> </a:t>
          </a:r>
          <a:endParaRPr lang="en-US" sz="1400" kern="1200" dirty="0">
            <a:solidFill>
              <a:srgbClr val="103154"/>
            </a:solidFill>
          </a:endParaRPr>
        </a:p>
      </dsp:txBody>
      <dsp:txXfrm>
        <a:off x="600" y="491677"/>
        <a:ext cx="934537" cy="491677"/>
      </dsp:txXfrm>
    </dsp:sp>
    <dsp:sp modelId="{0EE3599B-5FDB-D74E-9C26-A2198D9610DC}">
      <dsp:nvSpPr>
        <dsp:cNvPr id="0" name=""/>
        <dsp:cNvSpPr/>
      </dsp:nvSpPr>
      <dsp:spPr>
        <a:xfrm>
          <a:off x="263208" y="73751"/>
          <a:ext cx="409321" cy="40932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956299-9E00-B047-A9A7-F7CE1164A37B}">
      <dsp:nvSpPr>
        <dsp:cNvPr id="0" name=""/>
        <dsp:cNvSpPr/>
      </dsp:nvSpPr>
      <dsp:spPr>
        <a:xfrm>
          <a:off x="963174" y="0"/>
          <a:ext cx="934537" cy="1229193"/>
        </a:xfrm>
        <a:prstGeom prst="roundRect">
          <a:avLst>
            <a:gd name="adj" fmla="val 10000"/>
          </a:avLst>
        </a:prstGeom>
        <a:solidFill>
          <a:schemeClr val="accent4">
            <a:hueOff val="883334"/>
            <a:satOff val="12417"/>
            <a:lumOff val="-9902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103154"/>
              </a:solidFill>
            </a:rPr>
            <a:t>Distribusi</a:t>
          </a:r>
          <a:r>
            <a:rPr lang="en-US" sz="1400" kern="1200" dirty="0" smtClean="0">
              <a:solidFill>
                <a:srgbClr val="103154"/>
              </a:solidFill>
            </a:rPr>
            <a:t> </a:t>
          </a:r>
          <a:endParaRPr lang="en-US" sz="1400" kern="1200" dirty="0">
            <a:solidFill>
              <a:srgbClr val="103154"/>
            </a:solidFill>
          </a:endParaRPr>
        </a:p>
      </dsp:txBody>
      <dsp:txXfrm>
        <a:off x="963174" y="491677"/>
        <a:ext cx="934537" cy="491677"/>
      </dsp:txXfrm>
    </dsp:sp>
    <dsp:sp modelId="{E53E9E8E-B62A-894C-A293-DE0F7DBD8F63}">
      <dsp:nvSpPr>
        <dsp:cNvPr id="0" name=""/>
        <dsp:cNvSpPr/>
      </dsp:nvSpPr>
      <dsp:spPr>
        <a:xfrm>
          <a:off x="1225782" y="73751"/>
          <a:ext cx="409321" cy="409321"/>
        </a:xfrm>
        <a:prstGeom prst="ellipse">
          <a:avLst/>
        </a:prstGeom>
        <a:solidFill>
          <a:schemeClr val="accent4">
            <a:tint val="50000"/>
            <a:hueOff val="815234"/>
            <a:satOff val="11423"/>
            <a:lumOff val="-2931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F72B2-BAC2-714E-AFF4-8674C039DCA0}">
      <dsp:nvSpPr>
        <dsp:cNvPr id="0" name=""/>
        <dsp:cNvSpPr/>
      </dsp:nvSpPr>
      <dsp:spPr>
        <a:xfrm>
          <a:off x="1925747" y="0"/>
          <a:ext cx="934537" cy="1229193"/>
        </a:xfrm>
        <a:prstGeom prst="roundRect">
          <a:avLst>
            <a:gd name="adj" fmla="val 10000"/>
          </a:avLst>
        </a:prstGeom>
        <a:solidFill>
          <a:schemeClr val="accent4">
            <a:hueOff val="1766667"/>
            <a:satOff val="24834"/>
            <a:lumOff val="-19804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103154"/>
              </a:solidFill>
            </a:rPr>
            <a:t>Kualitas</a:t>
          </a:r>
          <a:r>
            <a:rPr lang="en-US" sz="1200" kern="1200" dirty="0" smtClean="0">
              <a:solidFill>
                <a:srgbClr val="103154"/>
              </a:solidFill>
            </a:rPr>
            <a:t> </a:t>
          </a:r>
          <a:r>
            <a:rPr lang="en-US" sz="1200" kern="1200" dirty="0" err="1" smtClean="0">
              <a:solidFill>
                <a:srgbClr val="103154"/>
              </a:solidFill>
            </a:rPr>
            <a:t>pendidikan</a:t>
          </a:r>
          <a:r>
            <a:rPr lang="en-US" sz="1200" kern="1200" dirty="0" smtClean="0">
              <a:solidFill>
                <a:srgbClr val="103154"/>
              </a:solidFill>
            </a:rPr>
            <a:t> </a:t>
          </a:r>
          <a:endParaRPr lang="en-US" sz="1200" kern="1200" dirty="0">
            <a:solidFill>
              <a:srgbClr val="103154"/>
            </a:solidFill>
          </a:endParaRPr>
        </a:p>
      </dsp:txBody>
      <dsp:txXfrm>
        <a:off x="1925747" y="491677"/>
        <a:ext cx="934537" cy="491677"/>
      </dsp:txXfrm>
    </dsp:sp>
    <dsp:sp modelId="{A81867A3-6741-B24A-A96E-7B857453FF59}">
      <dsp:nvSpPr>
        <dsp:cNvPr id="0" name=""/>
        <dsp:cNvSpPr/>
      </dsp:nvSpPr>
      <dsp:spPr>
        <a:xfrm>
          <a:off x="2188355" y="73751"/>
          <a:ext cx="409321" cy="409321"/>
        </a:xfrm>
        <a:prstGeom prst="ellipse">
          <a:avLst/>
        </a:prstGeom>
        <a:solidFill>
          <a:schemeClr val="accent4">
            <a:tint val="50000"/>
            <a:hueOff val="1630468"/>
            <a:satOff val="22846"/>
            <a:lumOff val="-5863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417F69-E0BC-2D46-A0DD-D413D7928C54}">
      <dsp:nvSpPr>
        <dsp:cNvPr id="0" name=""/>
        <dsp:cNvSpPr/>
      </dsp:nvSpPr>
      <dsp:spPr>
        <a:xfrm>
          <a:off x="114435" y="983354"/>
          <a:ext cx="2632015" cy="18437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C9A3-AF13-EC4A-9130-C77185144578}">
      <dsp:nvSpPr>
        <dsp:cNvPr id="0" name=""/>
        <dsp:cNvSpPr/>
      </dsp:nvSpPr>
      <dsp:spPr>
        <a:xfrm>
          <a:off x="214393" y="0"/>
          <a:ext cx="2504387" cy="2504387"/>
        </a:xfrm>
        <a:prstGeom prst="triangle">
          <a:avLst/>
        </a:prstGeom>
        <a:solidFill>
          <a:srgbClr val="528A02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A6369-9D0F-6445-B083-7733C0BA83E1}">
      <dsp:nvSpPr>
        <dsp:cNvPr id="0" name=""/>
        <dsp:cNvSpPr/>
      </dsp:nvSpPr>
      <dsp:spPr>
        <a:xfrm>
          <a:off x="1466586" y="251783"/>
          <a:ext cx="1627851" cy="59283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Training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95526" y="280723"/>
        <a:ext cx="1569971" cy="534955"/>
      </dsp:txXfrm>
    </dsp:sp>
    <dsp:sp modelId="{1689C94F-FF43-FF46-996E-D88CB4A9A7C7}">
      <dsp:nvSpPr>
        <dsp:cNvPr id="0" name=""/>
        <dsp:cNvSpPr/>
      </dsp:nvSpPr>
      <dsp:spPr>
        <a:xfrm>
          <a:off x="1466586" y="918723"/>
          <a:ext cx="1627851" cy="59283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Training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95526" y="947663"/>
        <a:ext cx="1569971" cy="534955"/>
      </dsp:txXfrm>
    </dsp:sp>
    <dsp:sp modelId="{A9A90B39-5824-874D-AF86-77F16DD569E3}">
      <dsp:nvSpPr>
        <dsp:cNvPr id="0" name=""/>
        <dsp:cNvSpPr/>
      </dsp:nvSpPr>
      <dsp:spPr>
        <a:xfrm>
          <a:off x="1466586" y="1585663"/>
          <a:ext cx="1627851" cy="592835"/>
        </a:xfrm>
        <a:prstGeom prst="roundRect">
          <a:avLst/>
        </a:prstGeom>
        <a:solidFill>
          <a:srgbClr val="FFBA00">
            <a:lumMod val="60000"/>
            <a:lumOff val="40000"/>
          </a:srgbClr>
        </a:solidFill>
        <a:ln w="12700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In-house training (independent)</a:t>
          </a:r>
          <a:endParaRPr lang="en-US" sz="1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95526" y="1614603"/>
        <a:ext cx="1569971" cy="534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C4E9-17E6-204B-A20C-D7E22B0D10E3}">
      <dsp:nvSpPr>
        <dsp:cNvPr id="0" name=""/>
        <dsp:cNvSpPr/>
      </dsp:nvSpPr>
      <dsp:spPr>
        <a:xfrm>
          <a:off x="334" y="916542"/>
          <a:ext cx="1704260" cy="140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Item OSCE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Item CBT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OSCE examiner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SP Trainer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2682" y="948890"/>
        <a:ext cx="1639564" cy="1039750"/>
      </dsp:txXfrm>
    </dsp:sp>
    <dsp:sp modelId="{5EB7DA35-0FCD-6546-B86F-35BF8590A950}">
      <dsp:nvSpPr>
        <dsp:cNvPr id="0" name=""/>
        <dsp:cNvSpPr/>
      </dsp:nvSpPr>
      <dsp:spPr>
        <a:xfrm>
          <a:off x="960196" y="1258500"/>
          <a:ext cx="1869467" cy="1869467"/>
        </a:xfrm>
        <a:prstGeom prst="leftCircularArrow">
          <a:avLst>
            <a:gd name="adj1" fmla="val 3101"/>
            <a:gd name="adj2" fmla="val 381159"/>
            <a:gd name="adj3" fmla="val 2158456"/>
            <a:gd name="adj4" fmla="val 9026276"/>
            <a:gd name="adj5" fmla="val 361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0384F-A608-714D-BBDA-9E7E4CCB406A}">
      <dsp:nvSpPr>
        <dsp:cNvPr id="0" name=""/>
        <dsp:cNvSpPr/>
      </dsp:nvSpPr>
      <dsp:spPr>
        <a:xfrm>
          <a:off x="379059" y="2020988"/>
          <a:ext cx="1514898" cy="60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Input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96703" y="2038632"/>
        <a:ext cx="1479610" cy="567137"/>
      </dsp:txXfrm>
    </dsp:sp>
    <dsp:sp modelId="{FA43FFD5-5330-BE43-A757-E82A295DBC0D}">
      <dsp:nvSpPr>
        <dsp:cNvPr id="0" name=""/>
        <dsp:cNvSpPr/>
      </dsp:nvSpPr>
      <dsp:spPr>
        <a:xfrm>
          <a:off x="2170029" y="805423"/>
          <a:ext cx="1704260" cy="162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OSCE and CBT Center Coordinator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Item Bank Administrator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207455" y="1191346"/>
        <a:ext cx="1629408" cy="1202970"/>
      </dsp:txXfrm>
    </dsp:sp>
    <dsp:sp modelId="{4EB28F2A-440E-F045-8F77-7B0BBA202BE6}">
      <dsp:nvSpPr>
        <dsp:cNvPr id="0" name=""/>
        <dsp:cNvSpPr/>
      </dsp:nvSpPr>
      <dsp:spPr>
        <a:xfrm>
          <a:off x="3115241" y="55660"/>
          <a:ext cx="2087233" cy="2087233"/>
        </a:xfrm>
        <a:prstGeom prst="circularArrow">
          <a:avLst>
            <a:gd name="adj1" fmla="val 2778"/>
            <a:gd name="adj2" fmla="val 338809"/>
            <a:gd name="adj3" fmla="val 19487269"/>
            <a:gd name="adj4" fmla="val 12577099"/>
            <a:gd name="adj5" fmla="val 3241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4CD7A-8B88-B24F-9ED0-D572BE4DCDFA}">
      <dsp:nvSpPr>
        <dsp:cNvPr id="0" name=""/>
        <dsp:cNvSpPr/>
      </dsp:nvSpPr>
      <dsp:spPr>
        <a:xfrm>
          <a:off x="2548754" y="614541"/>
          <a:ext cx="1514898" cy="60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Process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566398" y="632185"/>
        <a:ext cx="1479610" cy="567137"/>
      </dsp:txXfrm>
    </dsp:sp>
    <dsp:sp modelId="{2D4B4E77-34BE-D04A-B55E-6DB4A595AED8}">
      <dsp:nvSpPr>
        <dsp:cNvPr id="0" name=""/>
        <dsp:cNvSpPr/>
      </dsp:nvSpPr>
      <dsp:spPr>
        <a:xfrm>
          <a:off x="4339724" y="916542"/>
          <a:ext cx="1704260" cy="1405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Standard Setting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372072" y="948890"/>
        <a:ext cx="1639564" cy="1039750"/>
      </dsp:txXfrm>
    </dsp:sp>
    <dsp:sp modelId="{B1822F0C-6322-204D-B9F0-380844161454}">
      <dsp:nvSpPr>
        <dsp:cNvPr id="0" name=""/>
        <dsp:cNvSpPr/>
      </dsp:nvSpPr>
      <dsp:spPr>
        <a:xfrm>
          <a:off x="4718448" y="2020988"/>
          <a:ext cx="1514898" cy="60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Output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736092" y="2038632"/>
        <a:ext cx="1479610" cy="56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A6CE-2AA3-1049-BF2F-175DED76191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C6E1-63DF-2643-A393-B0489DE0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CF4C-C26B-4105-A60A-60A464AE416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B344C-F476-9C49-AAE1-7494031279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3D781-6140-254A-9C5B-E7F6582E58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0CAEE-25B1-4BBF-B70B-D6D60A68D599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C6E1-63DF-2643-A393-B0489DE019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A6714-7079-49F4-9BFA-168D0050EC5C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F13105-4572-4C2C-9021-AC5901FB168D}" type="slidenum">
              <a:rPr lang="id-ID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36</a:t>
            </a:fld>
            <a:endParaRPr lang="id-ID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F863-5301-4D36-8655-3A62A82AB6F1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1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7814-1F1D-40F8-9B09-4D42A619DFBF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89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D3A-61D1-445D-96DB-A1D4F65882D9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8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3D8-15E9-470D-8E65-AC0593383EE6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88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6C7-7B9B-431E-92E5-D6799689A6EA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91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8985-097E-4564-B804-214CB4CC09F6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4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3571-19E4-4EB3-978C-F9A24B816986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05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45EB-D422-4B44-9341-24A1C7E9CBD9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1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8DCE-E27A-4E0E-A820-75775B1EE4EA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81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964C-2BE6-43AB-9C55-1D0A9D040A29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11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C95-C505-4B85-9C6C-C4BFCE495C58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615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  <a:latin typeface="Corbel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76BBF8E-B547-774C-A3D0-66C4ACF3F720}" type="datetimeFigureOut">
              <a:rPr lang="en-US" smtClean="0">
                <a:solidFill>
                  <a:srgbClr val="FFFFFF">
                    <a:lumMod val="50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92657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439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  <a:latin typeface="Corbel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76BBF8E-B547-774C-A3D0-66C4ACF3F720}" type="datetimeFigureOut">
              <a:rPr lang="en-US" smtClean="0">
                <a:solidFill>
                  <a:srgbClr val="FFFFFF">
                    <a:lumMod val="50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  <a:latin typeface="Corbel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494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  <a:latin typeface="Corbel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6BBF8E-B547-774C-A3D0-66C4ACF3F720}" type="datetimeFigureOut">
              <a:rPr lang="en-US" smtClean="0">
                <a:solidFill>
                  <a:srgbClr val="FFFFFF">
                    <a:lumMod val="50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79864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563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0943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88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64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1866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1072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7863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3117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23355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1806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668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580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46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71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4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442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075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190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88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715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785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269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33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4C0C-F42F-FF4F-8944-E60669CB88A5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873F-0FA3-124F-8EDE-2B0588B1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8020FBA-1841-4354-8E80-B816F7F9BEC2}" type="datetime1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9/10/13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44AB88-5B43-4547-88F8-D8B52DF9576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6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6BBF8E-B547-774C-A3D0-66C4ACF3F720}" type="datetimeFigureOut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9/10/13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D5BE6B1-E163-9A4C-8ADA-922AD093928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orbel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235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F3736A-9222-48F6-8950-8297F02D34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DEE5EDE-6BB2-415C-9E9A-A16DCFC23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7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7.xml"/><Relationship Id="rId12" Type="http://schemas.openxmlformats.org/officeDocument/2006/relationships/diagramQuickStyle" Target="../diagrams/quickStyle7.xml"/><Relationship Id="rId13" Type="http://schemas.openxmlformats.org/officeDocument/2006/relationships/diagramColors" Target="../diagrams/colors7.xml"/><Relationship Id="rId14" Type="http://schemas.microsoft.com/office/2007/relationships/diagramDrawing" Target="../diagrams/drawing7.xml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oogle.co.id/imgres?imgurl=http://medicinemalaysia.com/wp2/wp-content/uploads/2010/03/stets.jpg&amp;imgrefurl=http://medicinemalaysia.com/wp2/2010/03/26/a-glut-in-medical-schools-in-malaysia/&amp;usg=__7iOeCnfsK2fnaMIxyoEed5-FfMg=&amp;h=251&amp;w=250&amp;sz=13&amp;hl=id&amp;start=16&amp;zoom=1&amp;tbnid=VFZpwSOb_3zgcM:&amp;tbnh=111&amp;tbnw=111&amp;ei=2LVGTfCqKcbQrQex3Nj6Dw&amp;prev=/images?q=medical+graduates&amp;hl=id&amp;gbv=2&amp;tbs=isch:1&amp;itbs=1" TargetMode="External"/><Relationship Id="rId4" Type="http://schemas.openxmlformats.org/officeDocument/2006/relationships/image" Target="../media/image12.jpe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0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imgres?imgurl=http://medicinemalaysia.com/wp2/wp-content/uploads/2010/03/stets.jpg&amp;imgrefurl=http://medicinemalaysia.com/wp2/2010/03/26/a-glut-in-medical-schools-in-malaysia/&amp;usg=__7iOeCnfsK2fnaMIxyoEed5-FfMg=&amp;h=251&amp;w=250&amp;sz=13&amp;hl=id&amp;start=16&amp;zoom=1&amp;tbnid=VFZpwSOb_3zgcM:&amp;tbnh=111&amp;tbnw=111&amp;ei=2LVGTfCqKcbQrQex3Nj6Dw&amp;prev=/images?q=medical+graduates&amp;hl=id&amp;gbv=2&amp;tbs=isch:1&amp;itbs=1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60203"/>
            <a:ext cx="9144000" cy="172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KEBIJAKAN </a:t>
            </a:r>
          </a:p>
          <a:p>
            <a:pPr algn="ctr" defTabSz="914400"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PENDIDIKAN TINGGI KESEHATAN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1623" y="601779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900" b="1" dirty="0" err="1">
                <a:solidFill>
                  <a:srgbClr val="000000"/>
                </a:solidFill>
              </a:rPr>
              <a:t>Direktorat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Jenderal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Pendidikan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Tinggi</a:t>
            </a:r>
            <a:endParaRPr lang="en-US" sz="1900" b="1" dirty="0">
              <a:solidFill>
                <a:srgbClr val="000000"/>
              </a:solidFill>
            </a:endParaRPr>
          </a:p>
          <a:p>
            <a:pPr algn="ctr" defTabSz="914400"/>
            <a:r>
              <a:rPr lang="en-US" sz="1900" b="1" dirty="0" err="1">
                <a:solidFill>
                  <a:srgbClr val="000000"/>
                </a:solidFill>
              </a:rPr>
              <a:t>Kementerian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Pendidikan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dan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</a:rPr>
              <a:t>Kebudayaan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EC17C1-9AFB-47BD-BE95-33F691B0AFD0}" type="slidenum">
              <a:rPr lang="id-ID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d-ID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A4D18-D6DB-45F2-8CA2-9A85E0156FB4}" type="slidenum">
              <a:rPr lang="id-ID" smtClean="0"/>
              <a:pPr>
                <a:defRPr/>
              </a:pPr>
              <a:t>1</a:t>
            </a:fld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8429646" y="6357946"/>
            <a:ext cx="214313" cy="285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10" name="Picture 6" descr="dik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14" y="664878"/>
            <a:ext cx="1170465" cy="119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93108" y="507673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Forum KOPERTIS VI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Salatiga</a:t>
            </a:r>
            <a:r>
              <a:rPr lang="en-US" dirty="0" smtClean="0">
                <a:solidFill>
                  <a:srgbClr val="0000FF"/>
                </a:solidFill>
              </a:rPr>
              <a:t>, 11 September 2013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108" y="3816866"/>
            <a:ext cx="6229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 smtClean="0"/>
              <a:t>Direktur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Pembelajaran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Kemahasiswaan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7433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5" y="2144155"/>
            <a:ext cx="2015890" cy="2713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93" y="1897949"/>
            <a:ext cx="1451364" cy="2030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51586"/>
            <a:ext cx="308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PERGURUAN TINGGI &amp; </a:t>
            </a:r>
          </a:p>
          <a:p>
            <a:pPr algn="ctr"/>
            <a:r>
              <a:rPr lang="en-US" sz="2000" b="1" dirty="0" smtClean="0"/>
              <a:t>PROGRAM STUDI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819" y="4054584"/>
            <a:ext cx="1949706" cy="1325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4063" y="1745005"/>
            <a:ext cx="30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LULUSAN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492" y="5430917"/>
            <a:ext cx="30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PRODUK ILMIAH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576150" y="3377625"/>
            <a:ext cx="3271829" cy="257951"/>
          </a:xfrm>
          <a:prstGeom prst="left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62019" y="2632096"/>
            <a:ext cx="190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UMPAN BALIK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265" y="186290"/>
            <a:ext cx="269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Intervensi</a:t>
            </a:r>
            <a:r>
              <a:rPr lang="en-US" b="1" dirty="0" smtClean="0">
                <a:solidFill>
                  <a:srgbClr val="0000FF"/>
                </a:solidFill>
              </a:rPr>
              <a:t> yang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Sistematik</a:t>
            </a:r>
            <a:r>
              <a:rPr lang="en-US" b="1" dirty="0" smtClean="0">
                <a:solidFill>
                  <a:srgbClr val="0000FF"/>
                </a:solidFill>
              </a:rPr>
              <a:t> &amp;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Terencana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300" y="91471"/>
            <a:ext cx="1760583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SPME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akreditasi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06009" y="3047645"/>
            <a:ext cx="2542010" cy="954107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IMPLEMENTASI BUDAYA MUTU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5554717" y="3734977"/>
            <a:ext cx="4038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</a:rPr>
              <a:t>Pembelajaran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Sepanjang</a:t>
            </a:r>
            <a:r>
              <a:rPr lang="en-US" sz="2200" b="1" dirty="0" smtClean="0">
                <a:solidFill>
                  <a:srgbClr val="0000FF"/>
                </a:solidFill>
              </a:rPr>
              <a:t> Hayat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509" y="1745005"/>
            <a:ext cx="7884499" cy="42245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998296" y="1209938"/>
            <a:ext cx="0" cy="9351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33391" y="647955"/>
            <a:ext cx="50265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Up-Down Arrow 36"/>
          <p:cNvSpPr/>
          <p:nvPr/>
        </p:nvSpPr>
        <p:spPr>
          <a:xfrm>
            <a:off x="1438827" y="925743"/>
            <a:ext cx="178613" cy="606251"/>
          </a:xfrm>
          <a:prstGeom prst="up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955" y="1542533"/>
            <a:ext cx="1755501" cy="46482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SPMI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9992" y="793299"/>
            <a:ext cx="1527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solidFill>
                  <a:srgbClr val="0000FF"/>
                </a:solidFill>
              </a:rPr>
              <a:t>Perbaikan</a:t>
            </a:r>
            <a:r>
              <a:rPr lang="en-US" sz="17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rgbClr val="0000FF"/>
                </a:solidFill>
              </a:rPr>
              <a:t>berkelanjutan</a:t>
            </a:r>
            <a:endParaRPr lang="en-US" sz="17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6948226" y="3394207"/>
            <a:ext cx="3378445" cy="76944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</a:rPr>
              <a:t>Tantangan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Globalisasi</a:t>
            </a:r>
            <a:r>
              <a:rPr lang="en-US" sz="2200" dirty="0" smtClean="0">
                <a:solidFill>
                  <a:schemeClr val="bg1"/>
                </a:solidFill>
              </a:rPr>
              <a:t> &amp;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Knowledge based Economy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7737936" y="3386187"/>
            <a:ext cx="497809" cy="396848"/>
          </a:xfrm>
          <a:prstGeom prst="left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213" y="6188373"/>
            <a:ext cx="8473863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HUBUNGAN SPMI, SPME &amp; IMPLEMENTASI BUDAYA MUTU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8552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90" y="-120950"/>
            <a:ext cx="8894110" cy="11430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PEMBAGIAN PERAN DALAM SISTEM PENJAMINAN MUTU </a:t>
            </a:r>
            <a:br>
              <a:rPr lang="en-US" sz="2600" b="1" dirty="0" smtClean="0"/>
            </a:br>
            <a:r>
              <a:rPr lang="en-US" sz="2600" b="1" dirty="0" smtClean="0"/>
              <a:t>PENDIDIKAN TINGGI KESEHATAN</a:t>
            </a:r>
            <a:endParaRPr lang="en-US" sz="2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035635" y="1102126"/>
            <a:ext cx="2090060" cy="133172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PROGRAM STUDI</a:t>
            </a:r>
          </a:p>
          <a:p>
            <a:pPr algn="ctr"/>
            <a:r>
              <a:rPr lang="en-US" sz="1600" b="1" dirty="0" smtClean="0"/>
              <a:t>(ASOSIASI INSTITUSI PENDIDIKAN TINGGI)</a:t>
            </a:r>
            <a:endParaRPr lang="en-US" sz="1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068924" y="3248080"/>
            <a:ext cx="1884786" cy="849269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LAM </a:t>
            </a:r>
            <a:r>
              <a:rPr lang="en-US" sz="2400" b="1" dirty="0" err="1" smtClean="0"/>
              <a:t>PSKes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Prodi</a:t>
            </a:r>
            <a:endParaRPr lang="en-US" sz="2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680454" y="3248080"/>
            <a:ext cx="1884786" cy="849269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LPUK </a:t>
            </a: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Uji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Kompetensi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068924" y="4929286"/>
            <a:ext cx="1884786" cy="589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KEMDIKBUD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52080" y="4782724"/>
            <a:ext cx="1884786" cy="994710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PEMANGKU KEPENTINGAN</a:t>
            </a:r>
          </a:p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</a:rPr>
              <a:t>KKI, KFN, MTKI)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80454" y="4929285"/>
            <a:ext cx="1884786" cy="5372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K/L </a:t>
            </a:r>
            <a:r>
              <a:rPr lang="en-US" sz="2200" b="1" dirty="0" err="1" smtClean="0">
                <a:solidFill>
                  <a:srgbClr val="000000"/>
                </a:solidFill>
              </a:rPr>
              <a:t>Terkait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26205" y="4611735"/>
            <a:ext cx="6962696" cy="1323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814792" y="2949530"/>
            <a:ext cx="7016617" cy="13726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18760" y="4080017"/>
            <a:ext cx="0" cy="831936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71045" y="2454550"/>
            <a:ext cx="6346" cy="79353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848919" y="4080017"/>
            <a:ext cx="1532825" cy="849269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151270" y="4097349"/>
            <a:ext cx="1642183" cy="831936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5374" y="5258596"/>
            <a:ext cx="92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4" y="6126722"/>
            <a:ext cx="2824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QC : Quality Culture/</a:t>
            </a:r>
            <a:r>
              <a:rPr lang="en-US" sz="1400" b="1" dirty="0" err="1" smtClean="0">
                <a:solidFill>
                  <a:srgbClr val="000000"/>
                </a:solidFill>
              </a:rPr>
              <a:t>Implementor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QA : Quality Assurance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QR : Quality Regulator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4125695" y="1767991"/>
            <a:ext cx="214802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519974" y="2364962"/>
            <a:ext cx="6346" cy="8526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953710" y="5294916"/>
            <a:ext cx="37190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544399" y="4080017"/>
            <a:ext cx="0" cy="831936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061835" y="5258596"/>
            <a:ext cx="61581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01780" y="1002986"/>
            <a:ext cx="7016617" cy="15730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66888" y="1461683"/>
            <a:ext cx="124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QC/I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79300" y="3321361"/>
            <a:ext cx="124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QA</a:t>
            </a:r>
            <a:endParaRPr lang="en-US" sz="2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926129" y="4857511"/>
            <a:ext cx="124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QR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43498" y="5923996"/>
            <a:ext cx="306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PENDIDIKAN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73724" y="5971018"/>
            <a:ext cx="306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PELAYANAN/PROFESI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328393" y="1125908"/>
            <a:ext cx="2356465" cy="12089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PROFESI &amp; PRAKTISI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(ORGANISASI PROFESI)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594" y="2608703"/>
            <a:ext cx="219877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STANDAR </a:t>
            </a:r>
          </a:p>
          <a:p>
            <a:r>
              <a:rPr lang="en-US" sz="2200" b="1" dirty="0" smtClean="0"/>
              <a:t>KOMPETENSI &amp;</a:t>
            </a:r>
          </a:p>
          <a:p>
            <a:r>
              <a:rPr lang="en-US" sz="2200" b="1" dirty="0" smtClean="0"/>
              <a:t>PENDIDIKAN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3973" y="3921704"/>
            <a:ext cx="155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BLUE PRINT KOMPETENSI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soal</a:t>
            </a:r>
            <a:r>
              <a:rPr lang="en-US" b="1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799" y="1597698"/>
            <a:ext cx="155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NSTRUMEN AKREDITASI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397" y="1690899"/>
            <a:ext cx="15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AKREDITASI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6580" y="1587374"/>
            <a:ext cx="155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STATUS</a:t>
            </a:r>
          </a:p>
          <a:p>
            <a:pPr algn="ctr"/>
            <a:r>
              <a:rPr lang="en-US" b="1" dirty="0" smtClean="0"/>
              <a:t>AKREDITASI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8798" y="4013485"/>
            <a:ext cx="155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UJI KOMPETENSI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5169" y="2849398"/>
            <a:ext cx="878627" cy="4308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8552" y="3989968"/>
            <a:ext cx="155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KUALITAS LULUSAN DI PELAYANAN</a:t>
            </a:r>
          </a:p>
        </p:txBody>
      </p: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1970374" y="1920864"/>
            <a:ext cx="765425" cy="6485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70374" y="3716699"/>
            <a:ext cx="859511" cy="6480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734" y="1920864"/>
            <a:ext cx="4346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67139" y="1886939"/>
            <a:ext cx="4346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39948" y="4305523"/>
            <a:ext cx="4346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2309" y="4305523"/>
            <a:ext cx="6576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46711" y="2267546"/>
            <a:ext cx="0" cy="1677675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64321" y="3000816"/>
            <a:ext cx="654681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179470" y="1143605"/>
            <a:ext cx="1822187" cy="3777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LAM </a:t>
            </a:r>
            <a:r>
              <a:rPr lang="en-US" sz="2000" b="1" dirty="0" err="1" smtClean="0">
                <a:solidFill>
                  <a:schemeClr val="tx1"/>
                </a:solidFill>
              </a:rPr>
              <a:t>PSKes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994050" y="4906312"/>
            <a:ext cx="4524951" cy="7554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Lembaga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Pengembangan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Uji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Kompetensi</a:t>
            </a:r>
            <a:r>
              <a:rPr lang="en-US" sz="2000" b="1" dirty="0" smtClean="0">
                <a:solidFill>
                  <a:srgbClr val="000000"/>
                </a:solidFill>
              </a:rPr>
              <a:t> (LPUK)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2719" y="5701490"/>
            <a:ext cx="257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DEMAND</a:t>
            </a:r>
          </a:p>
          <a:p>
            <a:pPr algn="ctr"/>
            <a:r>
              <a:rPr lang="en-US" b="1" dirty="0" smtClean="0"/>
              <a:t>(Global &amp; </a:t>
            </a:r>
            <a:r>
              <a:rPr lang="en-US" b="1" dirty="0" err="1" smtClean="0"/>
              <a:t>nasional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110922" y="2226775"/>
            <a:ext cx="32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(MUTU INSTITUSI)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99657" y="3563917"/>
            <a:ext cx="32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(MUTU INDIVIDU)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346812" y="5963896"/>
            <a:ext cx="2999364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299136" y="3563917"/>
            <a:ext cx="23521" cy="2399979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53254" y="5940379"/>
            <a:ext cx="2288139" cy="23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48108" y="3766151"/>
            <a:ext cx="0" cy="219774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8410" y="6309440"/>
            <a:ext cx="412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*) </a:t>
            </a:r>
            <a:r>
              <a:rPr lang="en-US" sz="1400" dirty="0" err="1" smtClean="0"/>
              <a:t>Lembaga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 Non </a:t>
            </a:r>
            <a:r>
              <a:rPr lang="en-US" sz="1400" dirty="0" err="1" smtClean="0"/>
              <a:t>Kementerian</a:t>
            </a:r>
            <a:r>
              <a:rPr lang="en-US" sz="1400" dirty="0" smtClean="0"/>
              <a:t> (LPNK)/</a:t>
            </a:r>
            <a:r>
              <a:rPr lang="en-US" sz="1400" dirty="0" err="1" smtClean="0"/>
              <a:t>Lembaga</a:t>
            </a:r>
            <a:r>
              <a:rPr lang="en-US" sz="1400" dirty="0" smtClean="0"/>
              <a:t> </a:t>
            </a:r>
            <a:r>
              <a:rPr lang="en-US" sz="1400" dirty="0" err="1" smtClean="0"/>
              <a:t>Mandiri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8416745" y="2724684"/>
            <a:ext cx="80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200" dirty="0" err="1" smtClean="0"/>
              <a:t>Industri</a:t>
            </a:r>
            <a:endParaRPr lang="en-US" sz="1200" dirty="0" smtClean="0"/>
          </a:p>
          <a:p>
            <a:pPr marL="93663" indent="-93663">
              <a:buFont typeface="Arial"/>
              <a:buChar char="•"/>
            </a:pPr>
            <a:r>
              <a:rPr lang="en-US" sz="1200" dirty="0" err="1" smtClean="0"/>
              <a:t>Masyarakat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205291" y="3350582"/>
            <a:ext cx="1670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400" dirty="0" err="1" smtClean="0"/>
              <a:t>Kurikulum</a:t>
            </a:r>
            <a:r>
              <a:rPr lang="en-US" sz="1400" dirty="0" smtClean="0"/>
              <a:t> </a:t>
            </a:r>
          </a:p>
          <a:p>
            <a:pPr marL="93663" indent="-93663">
              <a:buFont typeface="Arial"/>
              <a:buChar char="•"/>
            </a:pPr>
            <a:r>
              <a:rPr lang="en-US" sz="1400" dirty="0" err="1" smtClean="0"/>
              <a:t>Sarpras</a:t>
            </a:r>
            <a:endParaRPr lang="en-US" sz="1400" dirty="0" smtClean="0"/>
          </a:p>
          <a:p>
            <a:pPr marL="93663" indent="-93663">
              <a:buFont typeface="Arial"/>
              <a:buChar char="•"/>
            </a:pPr>
            <a:r>
              <a:rPr lang="en-US" sz="1400" dirty="0" smtClean="0"/>
              <a:t>Proses </a:t>
            </a:r>
            <a:r>
              <a:rPr lang="en-US" sz="1400" dirty="0" err="1" smtClean="0"/>
              <a:t>Pembelajaran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184192" y="2666658"/>
            <a:ext cx="5645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200" b="1" dirty="0" smtClean="0"/>
              <a:t>PT</a:t>
            </a:r>
          </a:p>
          <a:p>
            <a:pPr marL="93663" indent="-93663">
              <a:buFont typeface="Arial"/>
              <a:buChar char="•"/>
            </a:pPr>
            <a:r>
              <a:rPr lang="en-US" sz="1200" b="1" dirty="0" smtClean="0"/>
              <a:t>OP</a:t>
            </a:r>
          </a:p>
          <a:p>
            <a:pPr marL="93663" indent="-93663">
              <a:buFont typeface="Arial"/>
              <a:buChar char="•"/>
            </a:pPr>
            <a:r>
              <a:rPr lang="en-US" sz="1200" b="1" dirty="0" smtClean="0"/>
              <a:t>AIPT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8594" y="1282661"/>
            <a:ext cx="125173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200" b="1" dirty="0" smtClean="0"/>
              <a:t>OP</a:t>
            </a:r>
          </a:p>
          <a:p>
            <a:pPr marL="93663" indent="-93663">
              <a:buFont typeface="Arial"/>
              <a:buChar char="•"/>
            </a:pPr>
            <a:r>
              <a:rPr lang="en-US" sz="1200" b="1" dirty="0" err="1" smtClean="0"/>
              <a:t>Kolegium</a:t>
            </a:r>
            <a:endParaRPr lang="en-US" sz="1200" b="1" dirty="0" smtClean="0"/>
          </a:p>
          <a:p>
            <a:pPr marL="93663" indent="-93663">
              <a:buFont typeface="Arial"/>
              <a:buChar char="•"/>
            </a:pPr>
            <a:r>
              <a:rPr lang="en-US" sz="1200" b="1" dirty="0" smtClean="0"/>
              <a:t>LPNK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08405" y="3901795"/>
            <a:ext cx="37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453880" y="1995885"/>
            <a:ext cx="473" cy="573480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48708" y="3047850"/>
            <a:ext cx="393269" cy="0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 bwMode="auto">
          <a:xfrm>
            <a:off x="91270" y="112965"/>
            <a:ext cx="9163813" cy="76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KERANGKA KERJA </a:t>
            </a:r>
            <a:r>
              <a:rPr lang="en-US" sz="2800" b="1" dirty="0">
                <a:solidFill>
                  <a:srgbClr val="000000"/>
                </a:solidFill>
              </a:rPr>
              <a:t>SISTEM PENJAMINAN MUTU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PENDIDIKAN TINGGI KESEHATAN</a:t>
            </a:r>
            <a:endParaRPr lang="en-US" sz="28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2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894" y="507768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Landasan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Yuridis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34" y="1417638"/>
            <a:ext cx="4835040" cy="3720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80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214"/>
            <a:ext cx="9144000" cy="1108784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Kebijakan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Peraturan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1612426"/>
              </p:ext>
            </p:extLst>
          </p:nvPr>
        </p:nvGraphicFramePr>
        <p:xfrm>
          <a:off x="303300" y="1396998"/>
          <a:ext cx="8473424" cy="474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26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190981"/>
            <a:ext cx="8732197" cy="6667019"/>
          </a:xfrm>
        </p:spPr>
        <p:txBody>
          <a:bodyPr>
            <a:normAutofit fontScale="85000" lnSpcReduction="10000"/>
          </a:bodyPr>
          <a:lstStyle/>
          <a:p>
            <a:pPr marL="536575" indent="-536575" algn="just">
              <a:buAutoNum type="arabicParenBoth"/>
            </a:pPr>
            <a:r>
              <a:rPr lang="en-US" sz="3100" b="1" dirty="0" smtClean="0"/>
              <a:t>UU No.20/2003 </a:t>
            </a:r>
            <a:r>
              <a:rPr lang="en-US" sz="3100" b="1" dirty="0" err="1" smtClean="0"/>
              <a:t>tentang</a:t>
            </a:r>
            <a:r>
              <a:rPr lang="en-US" sz="3100" b="1" dirty="0"/>
              <a:t> </a:t>
            </a:r>
            <a:r>
              <a:rPr lang="en-US" sz="3100" b="1" dirty="0" err="1" smtClean="0"/>
              <a:t>Sistem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Pendidikan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Nasional</a:t>
            </a:r>
            <a:endParaRPr lang="en-US" sz="3100" b="1" dirty="0" smtClean="0"/>
          </a:p>
          <a:p>
            <a:pPr marL="0" indent="0" algn="just">
              <a:buNone/>
            </a:pPr>
            <a:r>
              <a:rPr lang="en-US" sz="3100" u="sng" dirty="0" err="1" smtClean="0"/>
              <a:t>Pasal</a:t>
            </a:r>
            <a:r>
              <a:rPr lang="en-US" sz="3100" u="sng" dirty="0" smtClean="0"/>
              <a:t> 60 </a:t>
            </a:r>
            <a:r>
              <a:rPr lang="en-US" sz="3100" u="sng" dirty="0" err="1" smtClean="0"/>
              <a:t>ayat</a:t>
            </a:r>
            <a:r>
              <a:rPr lang="en-US" sz="3100" u="sng" dirty="0" smtClean="0"/>
              <a:t> (2)</a:t>
            </a:r>
          </a:p>
          <a:p>
            <a:pPr marL="0" indent="0" algn="just">
              <a:buNone/>
            </a:pPr>
            <a:r>
              <a:rPr lang="en-US" sz="3100" dirty="0" err="1"/>
              <a:t>Akreditasi</a:t>
            </a:r>
            <a:r>
              <a:rPr lang="en-US" sz="3100" dirty="0"/>
              <a:t> </a:t>
            </a:r>
            <a:r>
              <a:rPr lang="en-US" sz="3100" dirty="0" err="1"/>
              <a:t>terhadap</a:t>
            </a:r>
            <a:r>
              <a:rPr lang="en-US" sz="3100" dirty="0"/>
              <a:t> program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satuan</a:t>
            </a:r>
            <a:r>
              <a:rPr lang="en-US" sz="3100" dirty="0"/>
              <a:t> </a:t>
            </a:r>
            <a:r>
              <a:rPr lang="en-US" sz="3100" dirty="0" err="1"/>
              <a:t>pendidikan</a:t>
            </a:r>
            <a:r>
              <a:rPr lang="en-US" sz="3100" dirty="0"/>
              <a:t> </a:t>
            </a:r>
            <a:r>
              <a:rPr lang="en-US" sz="3100" dirty="0" err="1"/>
              <a:t>dilakukan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</a:t>
            </a:r>
            <a:r>
              <a:rPr lang="en-US" sz="3100" dirty="0" err="1"/>
              <a:t>Pemerintah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/</a:t>
            </a:r>
            <a:r>
              <a:rPr lang="en-US" sz="3100" dirty="0" err="1"/>
              <a:t>atau</a:t>
            </a:r>
            <a:r>
              <a:rPr lang="en-US" sz="3100" dirty="0"/>
              <a:t> </a:t>
            </a:r>
            <a:r>
              <a:rPr lang="en-US" sz="3100" dirty="0" err="1"/>
              <a:t>lembaga</a:t>
            </a:r>
            <a:r>
              <a:rPr lang="en-US" sz="3100" dirty="0"/>
              <a:t> </a:t>
            </a:r>
            <a:r>
              <a:rPr lang="en-US" sz="3100" dirty="0" err="1"/>
              <a:t>mandiri</a:t>
            </a:r>
            <a:r>
              <a:rPr lang="en-US" sz="3100" dirty="0"/>
              <a:t> yang </a:t>
            </a:r>
            <a:r>
              <a:rPr lang="en-US" sz="3100" dirty="0" err="1"/>
              <a:t>berwenang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</a:t>
            </a:r>
            <a:r>
              <a:rPr lang="en-US" sz="3100" dirty="0" err="1"/>
              <a:t>bentuk</a:t>
            </a:r>
            <a:r>
              <a:rPr lang="en-US" sz="3100" dirty="0"/>
              <a:t> </a:t>
            </a:r>
            <a:r>
              <a:rPr lang="en-US" sz="3100" dirty="0" err="1"/>
              <a:t>akuntabilitas</a:t>
            </a:r>
            <a:r>
              <a:rPr lang="en-US" sz="3100" dirty="0"/>
              <a:t> </a:t>
            </a:r>
            <a:r>
              <a:rPr lang="en-US" sz="3100" dirty="0" err="1"/>
              <a:t>publik</a:t>
            </a:r>
            <a:r>
              <a:rPr lang="en-US" sz="3100" dirty="0"/>
              <a:t>. </a:t>
            </a:r>
            <a:endParaRPr lang="en-US" sz="3100" dirty="0" smtClean="0">
              <a:effectLst/>
            </a:endParaRPr>
          </a:p>
          <a:p>
            <a:pPr marL="0" indent="0" algn="just">
              <a:buNone/>
            </a:pPr>
            <a:endParaRPr lang="en-US" b="1" dirty="0" smtClean="0"/>
          </a:p>
          <a:p>
            <a:pPr marL="536575" indent="-536575" algn="just">
              <a:buNone/>
            </a:pPr>
            <a:r>
              <a:rPr lang="en-US" b="1" dirty="0" smtClean="0"/>
              <a:t>(2) PP No. 19/2005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Nasional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u="sng" dirty="0" err="1"/>
              <a:t>P</a:t>
            </a:r>
            <a:r>
              <a:rPr lang="en-US" u="sng" dirty="0" err="1" smtClean="0"/>
              <a:t>asal</a:t>
            </a:r>
            <a:r>
              <a:rPr lang="en-US" u="sng" dirty="0" smtClean="0"/>
              <a:t> 86 </a:t>
            </a:r>
            <a:r>
              <a:rPr lang="en-US" u="sng" dirty="0" err="1" smtClean="0"/>
              <a:t>ayat</a:t>
            </a:r>
            <a:r>
              <a:rPr lang="en-US" u="sng" dirty="0" smtClean="0"/>
              <a:t> (2)</a:t>
            </a:r>
          </a:p>
          <a:p>
            <a:pPr marL="0" indent="0" algn="just">
              <a:buNone/>
            </a:pP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u="sng" dirty="0" err="1" smtClean="0">
                <a:effectLst/>
              </a:rPr>
              <a:t>Pasal</a:t>
            </a:r>
            <a:r>
              <a:rPr lang="en-US" u="sng" dirty="0" smtClean="0">
                <a:effectLst/>
              </a:rPr>
              <a:t> 88 </a:t>
            </a:r>
            <a:r>
              <a:rPr lang="en-US" u="sng" dirty="0" err="1" smtClean="0">
                <a:effectLst/>
              </a:rPr>
              <a:t>ayat</a:t>
            </a:r>
            <a:r>
              <a:rPr lang="en-US" u="sng" dirty="0" smtClean="0">
                <a:effectLst/>
              </a:rPr>
              <a:t> (1)-(3)</a:t>
            </a:r>
          </a:p>
          <a:p>
            <a:pPr algn="just"/>
            <a:r>
              <a:rPr lang="en-US" dirty="0" err="1" smtClean="0"/>
              <a:t>Pengakuan</a:t>
            </a:r>
            <a:r>
              <a:rPr lang="en-US" dirty="0" smtClean="0"/>
              <a:t> LAM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endParaRPr lang="en-US" dirty="0" smtClean="0"/>
          </a:p>
          <a:p>
            <a:pPr algn="just"/>
            <a:r>
              <a:rPr lang="en-US" dirty="0" err="1" smtClean="0">
                <a:effectLst/>
              </a:rPr>
              <a:t>Persyaratan</a:t>
            </a:r>
            <a:r>
              <a:rPr lang="en-US" dirty="0" smtClean="0">
                <a:effectLst/>
              </a:rPr>
              <a:t> LAM</a:t>
            </a:r>
          </a:p>
          <a:p>
            <a:pPr algn="just"/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LAM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49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89" y="-79368"/>
            <a:ext cx="8732197" cy="6937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/>
              <a:t>(3) </a:t>
            </a:r>
            <a:r>
              <a:rPr lang="en-US" b="1" dirty="0" err="1" smtClean="0"/>
              <a:t>Permendiknas</a:t>
            </a:r>
            <a:r>
              <a:rPr lang="en-US" b="1" dirty="0" smtClean="0"/>
              <a:t> No.28/2005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 </a:t>
            </a:r>
            <a:r>
              <a:rPr lang="en-US" b="1" dirty="0" err="1" smtClean="0"/>
              <a:t>Akreditasi</a:t>
            </a:r>
            <a:r>
              <a:rPr lang="en-US" b="1" dirty="0" smtClean="0"/>
              <a:t> </a:t>
            </a:r>
            <a:r>
              <a:rPr lang="en-US" b="1" dirty="0" err="1" smtClean="0"/>
              <a:t>Nasional</a:t>
            </a:r>
            <a:r>
              <a:rPr lang="en-US" b="1" dirty="0" smtClean="0"/>
              <a:t> </a:t>
            </a:r>
            <a:r>
              <a:rPr lang="en-US" b="1" dirty="0" err="1" smtClean="0"/>
              <a:t>Perguruan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en-US" b="1" dirty="0" smtClean="0"/>
          </a:p>
          <a:p>
            <a:pPr marL="0" indent="0">
              <a:buNone/>
            </a:pPr>
            <a:r>
              <a:rPr lang="en-US" u="sng" dirty="0" err="1" smtClean="0"/>
              <a:t>Pasal</a:t>
            </a:r>
            <a:r>
              <a:rPr lang="en-US" u="sng" dirty="0" smtClean="0"/>
              <a:t> 13 </a:t>
            </a:r>
            <a:r>
              <a:rPr lang="en-US" u="sng" dirty="0" err="1" smtClean="0"/>
              <a:t>ayat</a:t>
            </a:r>
            <a:r>
              <a:rPr lang="en-US" u="sng" dirty="0" smtClean="0"/>
              <a:t> (1)-(3)</a:t>
            </a:r>
          </a:p>
          <a:p>
            <a:r>
              <a:rPr lang="en-US" dirty="0" err="1" smtClean="0"/>
              <a:t>Pembentukan</a:t>
            </a:r>
            <a:r>
              <a:rPr lang="en-US" dirty="0" smtClean="0"/>
              <a:t> LAM PT</a:t>
            </a:r>
          </a:p>
          <a:p>
            <a:r>
              <a:rPr lang="en-US" dirty="0" err="1" smtClean="0"/>
              <a:t>Persyaratan</a:t>
            </a:r>
            <a:r>
              <a:rPr lang="en-US" dirty="0" smtClean="0"/>
              <a:t> LAM PT</a:t>
            </a:r>
          </a:p>
          <a:p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LAM PT</a:t>
            </a:r>
          </a:p>
          <a:p>
            <a:pPr marL="0" indent="0">
              <a:buNone/>
            </a:pPr>
            <a:r>
              <a:rPr lang="en-US" u="sng" dirty="0" err="1" smtClean="0"/>
              <a:t>Pasal</a:t>
            </a:r>
            <a:r>
              <a:rPr lang="en-US" u="sng" dirty="0" smtClean="0"/>
              <a:t> 14 </a:t>
            </a:r>
          </a:p>
          <a:p>
            <a:pPr marL="0" indent="0">
              <a:buNone/>
            </a:pPr>
            <a:r>
              <a:rPr lang="en-US" dirty="0" err="1" smtClean="0"/>
              <a:t>Pendanaan</a:t>
            </a:r>
            <a:r>
              <a:rPr lang="en-US" dirty="0" smtClean="0"/>
              <a:t> LAM 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(4) UU No.12/2012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en-US" b="1" dirty="0" smtClean="0"/>
          </a:p>
          <a:p>
            <a:pPr marL="0" indent="0">
              <a:buNone/>
            </a:pPr>
            <a:r>
              <a:rPr lang="en-US" u="sng" dirty="0" err="1" smtClean="0"/>
              <a:t>Pasal</a:t>
            </a:r>
            <a:r>
              <a:rPr lang="en-US" u="sng" dirty="0" smtClean="0"/>
              <a:t> 55 </a:t>
            </a:r>
            <a:r>
              <a:rPr lang="en-US" u="sng" dirty="0" err="1" smtClean="0"/>
              <a:t>ayat</a:t>
            </a:r>
            <a:r>
              <a:rPr lang="en-US" u="sng" dirty="0" smtClean="0"/>
              <a:t> (5) – (8)</a:t>
            </a:r>
          </a:p>
          <a:p>
            <a:r>
              <a:rPr lang="en-US" dirty="0" err="1" smtClean="0"/>
              <a:t>Akreditasi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LAM </a:t>
            </a:r>
          </a:p>
          <a:p>
            <a:r>
              <a:rPr lang="en-US" dirty="0" smtClean="0"/>
              <a:t>LAM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BAN PT</a:t>
            </a:r>
          </a:p>
          <a:p>
            <a:r>
              <a:rPr lang="en-US" dirty="0" smtClean="0"/>
              <a:t>LAM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rumpun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 smtClean="0"/>
          </a:p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LAM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4092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003"/>
            <a:ext cx="8229600" cy="6450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(5) SKB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alih</a:t>
            </a:r>
            <a:r>
              <a:rPr lang="en-US" b="1" dirty="0" smtClean="0"/>
              <a:t> </a:t>
            </a:r>
            <a:r>
              <a:rPr lang="en-US" b="1" dirty="0" err="1" smtClean="0"/>
              <a:t>bina</a:t>
            </a:r>
            <a:r>
              <a:rPr lang="en-US" b="1" dirty="0" smtClean="0"/>
              <a:t> </a:t>
            </a:r>
            <a:r>
              <a:rPr lang="en-US" b="1" dirty="0" err="1" smtClean="0"/>
              <a:t>institusi</a:t>
            </a:r>
            <a:r>
              <a:rPr lang="en-US" b="1" dirty="0" smtClean="0"/>
              <a:t> :</a:t>
            </a:r>
          </a:p>
          <a:p>
            <a:pPr lvl="1" algn="just"/>
            <a:r>
              <a:rPr lang="en-US" dirty="0" smtClean="0"/>
              <a:t>SKB </a:t>
            </a:r>
            <a:r>
              <a:rPr lang="en-US" dirty="0" err="1" smtClean="0"/>
              <a:t>Mendiknas</a:t>
            </a:r>
            <a:r>
              <a:rPr lang="en-US" dirty="0" smtClean="0"/>
              <a:t>, </a:t>
            </a:r>
            <a:r>
              <a:rPr lang="en-US" dirty="0" err="1" smtClean="0"/>
              <a:t>Menkes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Mendagri</a:t>
            </a:r>
            <a:r>
              <a:rPr lang="en-US" dirty="0"/>
              <a:t> </a:t>
            </a:r>
            <a:r>
              <a:rPr lang="en-US" dirty="0" smtClean="0"/>
              <a:t>No. 07</a:t>
            </a:r>
            <a:r>
              <a:rPr lang="en-US" dirty="0"/>
              <a:t>/</a:t>
            </a:r>
            <a:r>
              <a:rPr lang="en-US" dirty="0" err="1"/>
              <a:t>XlI</a:t>
            </a:r>
            <a:r>
              <a:rPr lang="en-US" dirty="0"/>
              <a:t>/</a:t>
            </a:r>
            <a:r>
              <a:rPr lang="en-US" dirty="0" smtClean="0"/>
              <a:t>SKB/2O10, No. 1962</a:t>
            </a:r>
            <a:r>
              <a:rPr lang="en-US" dirty="0"/>
              <a:t>/MENKES/PB/</a:t>
            </a:r>
            <a:r>
              <a:rPr lang="en-US" dirty="0" smtClean="0"/>
              <a:t>X, No. </a:t>
            </a:r>
            <a:r>
              <a:rPr lang="en-US" dirty="0"/>
              <a:t>420 </a:t>
            </a:r>
            <a:r>
              <a:rPr lang="en-US" dirty="0" smtClean="0"/>
              <a:t>– 1072/2010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err="1" smtClean="0"/>
              <a:t>Pengelolaan</a:t>
            </a:r>
            <a:r>
              <a:rPr lang="en-US" b="1" dirty="0" smtClean="0"/>
              <a:t> </a:t>
            </a:r>
            <a:r>
              <a:rPr lang="en-US" b="1" dirty="0" err="1" smtClean="0"/>
              <a:t>Institusi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Diploma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milik</a:t>
            </a:r>
            <a:r>
              <a:rPr lang="en-US" b="1" dirty="0" smtClean="0"/>
              <a:t> PEMDA</a:t>
            </a:r>
          </a:p>
          <a:p>
            <a:pPr lvl="1" algn="just"/>
            <a:r>
              <a:rPr lang="en-US" dirty="0" smtClean="0"/>
              <a:t>SKB </a:t>
            </a:r>
            <a:r>
              <a:rPr lang="en-US" dirty="0" err="1" smtClean="0"/>
              <a:t>Mendikbud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Menkes</a:t>
            </a:r>
            <a:r>
              <a:rPr lang="en-US" dirty="0" smtClean="0"/>
              <a:t> No. </a:t>
            </a:r>
            <a:r>
              <a:rPr lang="en-US" dirty="0"/>
              <a:t>355/E/O/</a:t>
            </a:r>
            <a:r>
              <a:rPr lang="en-US" dirty="0" smtClean="0"/>
              <a:t>2O12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err="1" smtClean="0"/>
              <a:t>Alih</a:t>
            </a:r>
            <a:r>
              <a:rPr lang="en-US" b="1" dirty="0" smtClean="0"/>
              <a:t> </a:t>
            </a:r>
            <a:r>
              <a:rPr lang="en-US" b="1" dirty="0" err="1" smtClean="0"/>
              <a:t>Bina</a:t>
            </a:r>
            <a:r>
              <a:rPr lang="en-US" b="1" dirty="0" smtClean="0"/>
              <a:t> </a:t>
            </a:r>
            <a:r>
              <a:rPr lang="en-US" b="1" dirty="0" err="1" smtClean="0"/>
              <a:t>Penyelenggaraan</a:t>
            </a:r>
            <a:r>
              <a:rPr lang="en-US" b="1" dirty="0" smtClean="0"/>
              <a:t> Program </a:t>
            </a: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Politeknik</a:t>
            </a:r>
            <a:r>
              <a:rPr lang="en-US" b="1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Dari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endParaRPr lang="en-US" dirty="0"/>
          </a:p>
          <a:p>
            <a:pPr lvl="1" algn="just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(6) </a:t>
            </a:r>
            <a:r>
              <a:rPr lang="en-US" b="1" dirty="0" err="1" smtClean="0">
                <a:solidFill>
                  <a:srgbClr val="0000FF"/>
                </a:solidFill>
              </a:rPr>
              <a:t>Peraturan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Lanjutan</a:t>
            </a:r>
            <a:r>
              <a:rPr lang="en-US" b="1" dirty="0" smtClean="0">
                <a:solidFill>
                  <a:srgbClr val="0000FF"/>
                </a:solidFill>
              </a:rPr>
              <a:t> UU No.12/2012 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</a:t>
            </a:r>
            <a:r>
              <a:rPr lang="en-US" dirty="0" err="1" smtClean="0">
                <a:solidFill>
                  <a:srgbClr val="0000FF"/>
                </a:solidFill>
              </a:rPr>
              <a:t>Rancangan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Permendikbud</a:t>
            </a:r>
            <a:r>
              <a:rPr lang="en-US" dirty="0" smtClean="0">
                <a:solidFill>
                  <a:srgbClr val="0000FF"/>
                </a:solidFill>
              </a:rPr>
              <a:t> SPM PT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- </a:t>
            </a:r>
            <a:r>
              <a:rPr lang="en-US" dirty="0" err="1" smtClean="0">
                <a:solidFill>
                  <a:srgbClr val="0000FF"/>
                </a:solidFill>
              </a:rPr>
              <a:t>Rancangan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Permendikbud</a:t>
            </a:r>
            <a:r>
              <a:rPr lang="en-US" dirty="0" smtClean="0">
                <a:solidFill>
                  <a:srgbClr val="0000FF"/>
                </a:solidFill>
              </a:rPr>
              <a:t>  SNPT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</a:t>
            </a:r>
            <a:r>
              <a:rPr lang="en-US" dirty="0" err="1" smtClean="0">
                <a:solidFill>
                  <a:srgbClr val="0000FF"/>
                </a:solidFill>
              </a:rPr>
              <a:t>Rancangan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Permendikbud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Akreditasi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Prodi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(7) </a:t>
            </a:r>
            <a:r>
              <a:rPr lang="en-US" b="1" dirty="0" err="1" smtClean="0">
                <a:solidFill>
                  <a:srgbClr val="0000FF"/>
                </a:solidFill>
              </a:rPr>
              <a:t>Aturan</a:t>
            </a:r>
            <a:r>
              <a:rPr lang="en-US" b="1" dirty="0" smtClean="0">
                <a:solidFill>
                  <a:srgbClr val="0000FF"/>
                </a:solidFill>
              </a:rPr>
              <a:t> lain yang </a:t>
            </a:r>
            <a:r>
              <a:rPr lang="en-US" b="1" dirty="0" err="1" smtClean="0">
                <a:solidFill>
                  <a:srgbClr val="0000FF"/>
                </a:solidFill>
              </a:rPr>
              <a:t>terkait</a:t>
            </a:r>
            <a:r>
              <a:rPr lang="en-US" b="1" dirty="0" smtClean="0">
                <a:solidFill>
                  <a:srgbClr val="0000FF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UU </a:t>
            </a:r>
            <a:r>
              <a:rPr lang="en-US" dirty="0" err="1" smtClean="0">
                <a:solidFill>
                  <a:srgbClr val="0000FF"/>
                </a:solidFill>
              </a:rPr>
              <a:t>Pendidikan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Kedokteran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- RUU </a:t>
            </a:r>
            <a:r>
              <a:rPr lang="en-US" dirty="0" err="1" smtClean="0">
                <a:solidFill>
                  <a:srgbClr val="0000FF"/>
                </a:solidFill>
              </a:rPr>
              <a:t>Tenaga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Kesehatan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RUU </a:t>
            </a:r>
            <a:r>
              <a:rPr lang="en-US" dirty="0" err="1" smtClean="0">
                <a:solidFill>
                  <a:srgbClr val="0000FF"/>
                </a:solidFill>
              </a:rPr>
              <a:t>Keperawatan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Kebidanan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3" y="90391"/>
            <a:ext cx="9144000" cy="714356"/>
          </a:xfrm>
          <a:noFill/>
          <a:ln>
            <a:noFill/>
          </a:ln>
        </p:spPr>
        <p:txBody>
          <a:bodyPr anchor="ctr" anchorCtr="0">
            <a:noAutofit/>
          </a:bodyPr>
          <a:lstStyle/>
          <a:p>
            <a:r>
              <a:rPr lang="en-US" sz="2800" b="1" dirty="0" err="1" smtClean="0"/>
              <a:t>Aspek</a:t>
            </a:r>
            <a:r>
              <a:rPr lang="en-US" sz="2800" b="1" dirty="0" smtClean="0"/>
              <a:t> </a:t>
            </a:r>
            <a:r>
              <a:rPr lang="en-US" sz="2800" b="1" dirty="0" smtClean="0"/>
              <a:t>Legal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Uji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Kompetensi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Tenaga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Kesehatan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90" y="1906314"/>
            <a:ext cx="8333690" cy="774081"/>
          </a:xfrm>
          <a:solidFill>
            <a:schemeClr val="bg1">
              <a:lumMod val="65000"/>
            </a:schemeClr>
          </a:solidFill>
          <a:ln w="12700">
            <a:noFill/>
          </a:ln>
        </p:spPr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PB </a:t>
            </a:r>
            <a:r>
              <a:rPr lang="en-US" sz="2400" b="1" dirty="0" err="1" smtClean="0"/>
              <a:t>Uji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Kompetensi</a:t>
            </a:r>
            <a:endParaRPr lang="id-ID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928926" y="3209338"/>
            <a:ext cx="2000264" cy="7386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>
              <a:buNone/>
            </a:pPr>
            <a:r>
              <a:rPr lang="en-US" sz="1400" b="1" dirty="0" err="1" smtClean="0"/>
              <a:t>MoU</a:t>
            </a:r>
            <a:r>
              <a:rPr lang="en-US" sz="1400" b="1" dirty="0" smtClean="0"/>
              <a:t> </a:t>
            </a:r>
          </a:p>
          <a:p>
            <a:pPr algn="ctr">
              <a:buNone/>
            </a:pPr>
            <a:r>
              <a:rPr lang="en-US" sz="1400" b="1" dirty="0" err="1" smtClean="0"/>
              <a:t>Dirjen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Dikti</a:t>
            </a:r>
            <a:r>
              <a:rPr lang="en-US" sz="1400" b="1" dirty="0" smtClean="0"/>
              <a:t> </a:t>
            </a:r>
            <a:r>
              <a:rPr lang="id-ID" sz="1400" b="1" dirty="0" smtClean="0"/>
              <a:t>+ </a:t>
            </a:r>
          </a:p>
          <a:p>
            <a:pPr algn="ctr">
              <a:buNone/>
            </a:pPr>
            <a:r>
              <a:rPr lang="en-US" sz="1400" b="1" smtClean="0"/>
              <a:t>Ka.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PPSDMKes</a:t>
            </a:r>
            <a:endParaRPr lang="en-US" sz="14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044" y="3198005"/>
            <a:ext cx="2268006" cy="725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1400" b="1" dirty="0" smtClean="0"/>
              <a:t>S</a:t>
            </a:r>
            <a:r>
              <a:rPr lang="id-ID" sz="1400" b="1" dirty="0" smtClean="0"/>
              <a:t>E </a:t>
            </a:r>
            <a:r>
              <a:rPr lang="en-US" sz="1400" b="1" dirty="0" err="1" smtClean="0"/>
              <a:t>Dirjen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Dikti</a:t>
            </a:r>
            <a:r>
              <a:rPr lang="id-ID" sz="1400" b="1" dirty="0" smtClean="0"/>
              <a:t> ttg </a:t>
            </a:r>
            <a:r>
              <a:rPr lang="id-ID" sz="1400" b="1" i="1" dirty="0" smtClean="0"/>
              <a:t>Exit Exam </a:t>
            </a:r>
            <a:r>
              <a:rPr lang="id-ID" sz="1400" b="1" dirty="0" smtClean="0"/>
              <a:t>Bidan dan Perawat</a:t>
            </a:r>
            <a:endParaRPr lang="en-US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0034" y="4991898"/>
            <a:ext cx="44291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>
              <a:buNone/>
            </a:pPr>
            <a:r>
              <a:rPr lang="id-ID" sz="1400" b="1" dirty="0" smtClean="0"/>
              <a:t>Pedoman Pelaksanaan Uji Kompetensi</a:t>
            </a:r>
          </a:p>
          <a:p>
            <a:pPr algn="ctr">
              <a:buNone/>
            </a:pPr>
            <a:r>
              <a:rPr lang="id-ID" sz="1400" b="1" dirty="0" smtClean="0"/>
              <a:t>Bidan dan Perawat Tahun 2013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1520737" y="2613538"/>
            <a:ext cx="334230" cy="5348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714744" y="2674514"/>
            <a:ext cx="334230" cy="5348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84307" y="2852148"/>
            <a:ext cx="8473973" cy="11986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537" y="2121069"/>
            <a:ext cx="70177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2302" y="3495090"/>
            <a:ext cx="70177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6215082"/>
            <a:ext cx="849694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d-ID" sz="1400" b="1" dirty="0" smtClean="0"/>
              <a:t>(</a:t>
            </a:r>
            <a:r>
              <a:rPr lang="en-US" sz="1400" b="1" dirty="0" smtClean="0"/>
              <a:t>*) </a:t>
            </a:r>
            <a:r>
              <a:rPr lang="id-ID" sz="1400" b="1" dirty="0" smtClean="0"/>
              <a:t> </a:t>
            </a:r>
            <a:r>
              <a:rPr lang="en-US" sz="1400" b="1" dirty="0" err="1" smtClean="0"/>
              <a:t>Uji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Kompetensi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Tenaga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Kesehatan</a:t>
            </a:r>
            <a:r>
              <a:rPr lang="en-US" sz="1400" b="1" dirty="0" smtClean="0"/>
              <a:t> :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termasuk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dokter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dokter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gigi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farmasi</a:t>
            </a:r>
            <a:endParaRPr lang="en-US" sz="1400" b="1" dirty="0"/>
          </a:p>
        </p:txBody>
      </p:sp>
      <p:sp>
        <p:nvSpPr>
          <p:cNvPr id="20" name="Oval 19"/>
          <p:cNvSpPr/>
          <p:nvPr/>
        </p:nvSpPr>
        <p:spPr>
          <a:xfrm>
            <a:off x="500034" y="5929330"/>
            <a:ext cx="216024" cy="2160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4348" y="5876528"/>
            <a:ext cx="20162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</a:rPr>
              <a:t>PiC</a:t>
            </a:r>
            <a:r>
              <a:rPr lang="en-US" sz="1400" b="1" dirty="0" smtClean="0">
                <a:solidFill>
                  <a:srgbClr val="0000FF"/>
                </a:solidFill>
              </a:rPr>
              <a:t> : </a:t>
            </a:r>
            <a:r>
              <a:rPr lang="en-US" sz="1400" b="1" dirty="0" err="1" smtClean="0">
                <a:solidFill>
                  <a:srgbClr val="0000FF"/>
                </a:solidFill>
              </a:rPr>
              <a:t>Kemdikbud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00298" y="5929330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98652" y="5876528"/>
            <a:ext cx="20162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PiC</a:t>
            </a:r>
            <a:r>
              <a:rPr lang="en-US" sz="1400" b="1" dirty="0" smtClean="0">
                <a:solidFill>
                  <a:srgbClr val="008000"/>
                </a:solidFill>
              </a:rPr>
              <a:t> : </a:t>
            </a:r>
            <a:r>
              <a:rPr lang="en-US" sz="1400" b="1" dirty="0" err="1" smtClean="0">
                <a:solidFill>
                  <a:srgbClr val="008000"/>
                </a:solidFill>
              </a:rPr>
              <a:t>Kemkes</a:t>
            </a:r>
            <a:endParaRPr lang="en-US" sz="1400" b="1" dirty="0">
              <a:solidFill>
                <a:srgbClr val="008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28596" y="4638098"/>
            <a:ext cx="8358246" cy="1588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72066" y="3209338"/>
            <a:ext cx="1857388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Revisi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Permenkes</a:t>
            </a:r>
            <a:r>
              <a:rPr lang="en-US" sz="1400" b="1" dirty="0" smtClean="0"/>
              <a:t> 1796</a:t>
            </a:r>
            <a:r>
              <a:rPr lang="id-ID" sz="1400" b="1" dirty="0" smtClean="0"/>
              <a:t> ttg Registrasi Nakes</a:t>
            </a:r>
            <a:endParaRPr lang="en-US" sz="14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42844" y="4995288"/>
            <a:ext cx="70177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d-ID" b="1" dirty="0" smtClean="0"/>
              <a:t>3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3143240" y="2066330"/>
            <a:ext cx="216024" cy="2160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43240" y="2280644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58148" y="1923454"/>
            <a:ext cx="1000132" cy="714380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Selesai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85918" y="3852280"/>
            <a:ext cx="1000132" cy="571504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Selesai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7286644" y="2674514"/>
            <a:ext cx="334230" cy="5348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3643306" y="3923718"/>
            <a:ext cx="357190" cy="107157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500166" y="3923718"/>
            <a:ext cx="357190" cy="107157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29058" y="3923718"/>
            <a:ext cx="1214446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Finalisasi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00496" y="5423916"/>
            <a:ext cx="1214446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Finalisasi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72066" y="3209338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28926" y="3209338"/>
            <a:ext cx="216024" cy="2160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28926" y="3423652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0034" y="4995288"/>
            <a:ext cx="216024" cy="2160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0034" y="5209602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0034" y="3137900"/>
            <a:ext cx="216024" cy="2160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00892" y="3209338"/>
            <a:ext cx="1857388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S</a:t>
            </a:r>
            <a:r>
              <a:rPr lang="id-ID" sz="1400" b="1" dirty="0" smtClean="0"/>
              <a:t>E Ketua MTKI</a:t>
            </a:r>
          </a:p>
          <a:p>
            <a:pPr algn="ctr"/>
            <a:r>
              <a:rPr lang="id-ID" sz="1400" b="1" dirty="0" smtClean="0"/>
              <a:t>ttg Alur Pendaftaran Uji Kompetensi</a:t>
            </a:r>
            <a:endParaRPr lang="en-US" sz="1400" b="1" dirty="0" smtClean="0"/>
          </a:p>
        </p:txBody>
      </p:sp>
      <p:sp>
        <p:nvSpPr>
          <p:cNvPr id="49" name="Down Arrow 48"/>
          <p:cNvSpPr/>
          <p:nvPr/>
        </p:nvSpPr>
        <p:spPr>
          <a:xfrm>
            <a:off x="5786446" y="2637834"/>
            <a:ext cx="334230" cy="5348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00760" y="3923718"/>
            <a:ext cx="1000132" cy="571504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Selesai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86710" y="3923718"/>
            <a:ext cx="1000132" cy="571504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Selesai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00892" y="3209338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9392" y="960529"/>
            <a:ext cx="2548808" cy="5209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UU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en-US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3359112" y="944250"/>
            <a:ext cx="2548808" cy="520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RUU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endParaRPr lang="en-US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158974" y="944250"/>
            <a:ext cx="2548808" cy="520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RUU </a:t>
            </a:r>
            <a:r>
              <a:rPr lang="en-US" b="1" dirty="0" err="1" smtClean="0"/>
              <a:t>Keperawatan</a:t>
            </a:r>
            <a:r>
              <a:rPr lang="en-US" b="1" dirty="0" smtClean="0"/>
              <a:t> &amp; </a:t>
            </a:r>
            <a:r>
              <a:rPr lang="en-US" b="1" dirty="0" err="1" smtClean="0"/>
              <a:t>Kebidanan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44414" y="1481493"/>
            <a:ext cx="0" cy="4419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32076" y="1445472"/>
            <a:ext cx="0" cy="4419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28626" y="1481493"/>
            <a:ext cx="0" cy="4419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0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ead your wing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1" y="184382"/>
            <a:ext cx="4813963" cy="571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35" y="5715854"/>
            <a:ext cx="8460298" cy="88093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LANDASAN TEKNIS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26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03"/>
            <a:ext cx="8229600" cy="18126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 smtClean="0"/>
              <a:t>Landasan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Kebijakan</a:t>
            </a:r>
            <a:r>
              <a:rPr lang="en-US" sz="36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 smtClean="0"/>
              <a:t>Pendidikan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Kesehatan</a:t>
            </a: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0013177"/>
              </p:ext>
            </p:extLst>
          </p:nvPr>
        </p:nvGraphicFramePr>
        <p:xfrm>
          <a:off x="457200" y="1884013"/>
          <a:ext cx="73620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97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1439" y="1027065"/>
            <a:ext cx="2298999" cy="71929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MUTU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-115455"/>
            <a:ext cx="9144000" cy="1142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000" b="1" dirty="0" smtClean="0"/>
              <a:t>KERANGKA SISTEM PENJAMINAN MUTU </a:t>
            </a:r>
            <a:br>
              <a:rPr lang="en-US" sz="3000" b="1" dirty="0" smtClean="0"/>
            </a:br>
            <a:r>
              <a:rPr lang="en-US" sz="3000" b="1" dirty="0" smtClean="0"/>
              <a:t>PT KESEHATAN BERBASIS DATA &amp; TIK</a:t>
            </a:r>
            <a:endParaRPr lang="en-US" sz="3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18459" y="2256604"/>
            <a:ext cx="1488876" cy="6567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SPMI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0529" y="2256604"/>
            <a:ext cx="1467412" cy="6567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SPME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56391" y="2210262"/>
            <a:ext cx="1619382" cy="656791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SISTEM UJI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0835" y="2190073"/>
            <a:ext cx="1653956" cy="656791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SERTIFIKASI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38058" y="1800512"/>
            <a:ext cx="0" cy="4151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82649" y="1820999"/>
            <a:ext cx="0" cy="4151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7128" y="1841486"/>
            <a:ext cx="0" cy="4151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87602" y="1795144"/>
            <a:ext cx="0" cy="4151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91346" y="3204679"/>
            <a:ext cx="1804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93663">
              <a:buFont typeface="Arial"/>
              <a:buChar char="•"/>
            </a:pPr>
            <a:r>
              <a:rPr lang="en-US" sz="1400" b="1" dirty="0" err="1"/>
              <a:t>m</a:t>
            </a:r>
            <a:r>
              <a:rPr lang="en-US" sz="1400" b="1" dirty="0" err="1" smtClean="0"/>
              <a:t>etode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akreditasi</a:t>
            </a:r>
            <a:endParaRPr lang="en-US" sz="1400" b="1" dirty="0" smtClean="0"/>
          </a:p>
          <a:p>
            <a:pPr marL="187325" indent="-93663">
              <a:buFont typeface="Arial"/>
              <a:buChar char="•"/>
            </a:pPr>
            <a:r>
              <a:rPr lang="en-US" sz="1400" b="1" dirty="0" err="1" smtClean="0"/>
              <a:t>Instrumen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spesifik</a:t>
            </a:r>
            <a:endParaRPr lang="en-US" sz="1400" b="1" dirty="0" smtClean="0"/>
          </a:p>
          <a:p>
            <a:pPr marL="187325" indent="-93663">
              <a:buFont typeface="Arial"/>
              <a:buChar char="•"/>
            </a:pPr>
            <a:r>
              <a:rPr lang="en-US" sz="1400" b="1" dirty="0" err="1"/>
              <a:t>p</a:t>
            </a:r>
            <a:r>
              <a:rPr lang="en-US" sz="1400" b="1" dirty="0" err="1" smtClean="0"/>
              <a:t>ublikasi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hasil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akreditasi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15359" y="3151698"/>
            <a:ext cx="1703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98425">
              <a:buFont typeface="Arial"/>
              <a:buChar char="•"/>
            </a:pPr>
            <a:r>
              <a:rPr lang="en-US" sz="1400" b="1" dirty="0" err="1"/>
              <a:t>m</a:t>
            </a:r>
            <a:r>
              <a:rPr lang="en-US" sz="1400" b="1" dirty="0" err="1" smtClean="0"/>
              <a:t>etode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uji</a:t>
            </a:r>
            <a:endParaRPr lang="en-US" sz="1400" b="1" dirty="0" smtClean="0"/>
          </a:p>
          <a:p>
            <a:pPr marL="285750" indent="-98425">
              <a:buFont typeface="Arial"/>
              <a:buChar char="•"/>
            </a:pPr>
            <a:r>
              <a:rPr lang="en-US" sz="1400" b="1" dirty="0" smtClean="0"/>
              <a:t>Item </a:t>
            </a:r>
            <a:r>
              <a:rPr lang="en-US" sz="1400" b="1" dirty="0" err="1" smtClean="0"/>
              <a:t>soal</a:t>
            </a:r>
            <a:endParaRPr lang="en-US" sz="1400" b="1" dirty="0" smtClean="0"/>
          </a:p>
          <a:p>
            <a:pPr marL="285750" indent="-98425">
              <a:buFont typeface="Arial"/>
              <a:buChar char="•"/>
            </a:pPr>
            <a:r>
              <a:rPr lang="en-US" sz="1400" b="1" dirty="0" err="1"/>
              <a:t>t</a:t>
            </a:r>
            <a:r>
              <a:rPr lang="en-US" sz="1400" b="1" dirty="0" err="1" smtClean="0"/>
              <a:t>ata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kelola</a:t>
            </a:r>
            <a:endParaRPr lang="en-US" sz="1400" b="1" dirty="0" smtClean="0"/>
          </a:p>
          <a:p>
            <a:pPr marL="285750" indent="-98425">
              <a:buFont typeface="Arial"/>
              <a:buChar char="•"/>
            </a:pPr>
            <a:r>
              <a:rPr lang="en-US" sz="1400" b="1" dirty="0" err="1"/>
              <a:t>publikasi</a:t>
            </a:r>
            <a:r>
              <a:rPr lang="en-US" sz="1400" b="1" dirty="0"/>
              <a:t> </a:t>
            </a:r>
            <a:r>
              <a:rPr lang="en-US" sz="1400" b="1" dirty="0" err="1"/>
              <a:t>hasil</a:t>
            </a:r>
            <a:r>
              <a:rPr lang="en-US" sz="1400" b="1" dirty="0"/>
              <a:t> </a:t>
            </a:r>
            <a:r>
              <a:rPr lang="en-US" sz="1400" b="1" dirty="0" err="1" smtClean="0"/>
              <a:t>uji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kompetensi</a:t>
            </a:r>
            <a:endParaRPr lang="en-US" sz="1400" b="1" dirty="0"/>
          </a:p>
          <a:p>
            <a:pPr marL="285750" indent="-98425">
              <a:buFont typeface="Arial"/>
              <a:buChar char="•"/>
            </a:pP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79099" y="2917570"/>
            <a:ext cx="140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LAM </a:t>
            </a:r>
            <a:r>
              <a:rPr lang="en-US" b="1" dirty="0" err="1" smtClean="0"/>
              <a:t>PTKes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5079" y="2900070"/>
            <a:ext cx="214668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DIKTI :</a:t>
            </a:r>
          </a:p>
          <a:p>
            <a:r>
              <a:rPr lang="en-US" sz="1400" b="1" dirty="0" err="1" smtClean="0"/>
              <a:t>Standar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Nasional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Pendidikan</a:t>
            </a:r>
            <a:endParaRPr lang="en-US" sz="1400" b="1" dirty="0" smtClean="0"/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</a:t>
            </a:r>
            <a:r>
              <a:rPr lang="pt-BR" sz="1100" dirty="0" err="1"/>
              <a:t>isi</a:t>
            </a:r>
            <a:r>
              <a:rPr lang="pt-BR" sz="1100" dirty="0"/>
              <a:t>; </a:t>
            </a:r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proses;</a:t>
            </a:r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</a:t>
            </a:r>
            <a:r>
              <a:rPr lang="pt-BR" sz="1100" dirty="0" err="1"/>
              <a:t>kompetensi</a:t>
            </a:r>
            <a:r>
              <a:rPr lang="pt-BR" sz="1100" dirty="0"/>
              <a:t> </a:t>
            </a:r>
            <a:r>
              <a:rPr lang="pt-BR" sz="1100" dirty="0" err="1"/>
              <a:t>lulusan</a:t>
            </a:r>
            <a:r>
              <a:rPr lang="pt-BR" sz="1100" dirty="0"/>
              <a:t>;</a:t>
            </a:r>
            <a:endParaRPr lang="nl-BE" sz="1100" dirty="0"/>
          </a:p>
          <a:p>
            <a:pPr marL="187325" indent="-187325">
              <a:buFont typeface="Calibri" pitchFamily="34" charset="0"/>
              <a:buAutoNum type="arabicParenR"/>
            </a:pPr>
            <a:r>
              <a:rPr lang="nl-BE" sz="1100" dirty="0"/>
              <a:t>Standar pendidik dan tenaga kependidikan;</a:t>
            </a:r>
            <a:r>
              <a:rPr lang="it-IT" sz="1100" dirty="0"/>
              <a:t> </a:t>
            </a:r>
          </a:p>
          <a:p>
            <a:pPr marL="187325" indent="-187325">
              <a:buFont typeface="Calibri" pitchFamily="34" charset="0"/>
              <a:buAutoNum type="arabicParenR"/>
            </a:pPr>
            <a:r>
              <a:rPr lang="it-IT" sz="1100" dirty="0" err="1"/>
              <a:t>Standar</a:t>
            </a:r>
            <a:r>
              <a:rPr lang="it-IT" sz="1100" dirty="0"/>
              <a:t> </a:t>
            </a:r>
            <a:r>
              <a:rPr lang="it-IT" sz="1100" dirty="0" err="1"/>
              <a:t>sarana</a:t>
            </a:r>
            <a:r>
              <a:rPr lang="it-IT" sz="1100" dirty="0"/>
              <a:t> </a:t>
            </a:r>
            <a:r>
              <a:rPr lang="it-IT" sz="1100" dirty="0" err="1"/>
              <a:t>dan</a:t>
            </a:r>
            <a:r>
              <a:rPr lang="it-IT" sz="1100" dirty="0"/>
              <a:t> </a:t>
            </a:r>
            <a:r>
              <a:rPr lang="it-IT" sz="1100" dirty="0" err="1"/>
              <a:t>prasarana</a:t>
            </a:r>
            <a:r>
              <a:rPr lang="it-IT" sz="1100" dirty="0"/>
              <a:t>;</a:t>
            </a:r>
            <a:endParaRPr lang="pt-BR" sz="1100" dirty="0"/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</a:t>
            </a:r>
            <a:r>
              <a:rPr lang="pt-BR" sz="1100" dirty="0" err="1"/>
              <a:t>pengelolaan</a:t>
            </a:r>
            <a:r>
              <a:rPr lang="pt-BR" sz="1100" dirty="0"/>
              <a:t>; </a:t>
            </a:r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</a:t>
            </a:r>
            <a:r>
              <a:rPr lang="pt-BR" sz="1100" dirty="0" err="1"/>
              <a:t>pembiayaan</a:t>
            </a:r>
            <a:r>
              <a:rPr lang="pt-BR" sz="1100" dirty="0"/>
              <a:t>;</a:t>
            </a:r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/>
              <a:t>Standar</a:t>
            </a:r>
            <a:r>
              <a:rPr lang="pt-BR" sz="1100" dirty="0"/>
              <a:t> </a:t>
            </a:r>
            <a:r>
              <a:rPr lang="pt-BR" sz="1100" dirty="0" err="1"/>
              <a:t>penilaian</a:t>
            </a:r>
            <a:r>
              <a:rPr lang="pt-BR" sz="1100" dirty="0"/>
              <a:t> </a:t>
            </a:r>
            <a:r>
              <a:rPr lang="pt-BR" sz="1100" dirty="0" err="1" smtClean="0"/>
              <a:t>pendidikan</a:t>
            </a:r>
            <a:endParaRPr lang="pt-BR" sz="1100" dirty="0" smtClean="0"/>
          </a:p>
          <a:p>
            <a:pPr marL="187325" indent="-187325">
              <a:buFont typeface="Calibri" pitchFamily="34" charset="0"/>
              <a:buAutoNum type="arabicParenR"/>
            </a:pPr>
            <a:r>
              <a:rPr lang="pt-BR" sz="1100" dirty="0" err="1" smtClean="0"/>
              <a:t>Standar</a:t>
            </a:r>
            <a:r>
              <a:rPr lang="pt-BR" sz="1100" dirty="0" smtClean="0"/>
              <a:t> </a:t>
            </a:r>
            <a:r>
              <a:rPr lang="pt-BR" sz="1100" dirty="0" err="1" smtClean="0"/>
              <a:t>penelitian</a:t>
            </a:r>
            <a:r>
              <a:rPr lang="pt-BR" sz="1100" dirty="0" smtClean="0"/>
              <a:t> &amp; </a:t>
            </a:r>
            <a:r>
              <a:rPr lang="pt-BR" sz="1100" dirty="0" err="1" smtClean="0"/>
              <a:t>pengabdian</a:t>
            </a:r>
            <a:r>
              <a:rPr lang="pt-BR" sz="1100" dirty="0" smtClean="0"/>
              <a:t> </a:t>
            </a:r>
            <a:r>
              <a:rPr lang="pt-BR" sz="1100" dirty="0" err="1" smtClean="0"/>
              <a:t>masyarakat</a:t>
            </a:r>
            <a:endParaRPr lang="pt-BR" sz="1100" dirty="0"/>
          </a:p>
          <a:p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09720" y="2826284"/>
            <a:ext cx="140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LPUK</a:t>
            </a:r>
            <a:endParaRPr lang="en-US" sz="20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230863" y="1947429"/>
            <a:ext cx="8709792" cy="42146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"/>
                </a:schemeClr>
              </a:gs>
              <a:gs pos="100000">
                <a:schemeClr val="accent1">
                  <a:shade val="94000"/>
                  <a:satMod val="135000"/>
                  <a:alpha val="1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265316" y="5635498"/>
            <a:ext cx="7041317" cy="107909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Pangkalan</a:t>
            </a:r>
            <a:r>
              <a:rPr lang="en-US" sz="3200" b="1" dirty="0" smtClean="0">
                <a:solidFill>
                  <a:schemeClr val="bg1"/>
                </a:solidFill>
              </a:rPr>
              <a:t> Data </a:t>
            </a:r>
            <a:r>
              <a:rPr lang="en-US" sz="32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Tinggi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PDPT – PDPT </a:t>
            </a:r>
            <a:r>
              <a:rPr lang="en-US" sz="3200" b="1" dirty="0" err="1" smtClean="0">
                <a:solidFill>
                  <a:schemeClr val="bg1"/>
                </a:solidFill>
              </a:rPr>
              <a:t>Kesehatan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790438" y="1410795"/>
            <a:ext cx="5475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67014" y="1405380"/>
            <a:ext cx="5475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0834" y="2859096"/>
            <a:ext cx="18506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Perguruan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Tinggi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              + </a:t>
            </a:r>
          </a:p>
          <a:p>
            <a:pPr marL="184150" indent="-184150">
              <a:buFont typeface="Arial"/>
              <a:buChar char="•"/>
            </a:pPr>
            <a:r>
              <a:rPr lang="en-US" sz="1600" b="1" dirty="0" smtClean="0"/>
              <a:t>K/L</a:t>
            </a:r>
          </a:p>
          <a:p>
            <a:pPr marL="184150" indent="-184150">
              <a:buFont typeface="Arial"/>
              <a:buChar char="•"/>
            </a:pPr>
            <a:r>
              <a:rPr lang="en-US" sz="1600" b="1" dirty="0" smtClean="0"/>
              <a:t>LPNK</a:t>
            </a:r>
          </a:p>
          <a:p>
            <a:pPr marL="184150" indent="-184150">
              <a:buFont typeface="Arial"/>
              <a:buChar char="•"/>
            </a:pPr>
            <a:r>
              <a:rPr lang="en-US" sz="1600" b="1" dirty="0" smtClean="0"/>
              <a:t>OP</a:t>
            </a:r>
          </a:p>
          <a:p>
            <a:pPr marL="184150" indent="-184150">
              <a:buFont typeface="Arial"/>
              <a:buChar char="•"/>
            </a:pPr>
            <a:r>
              <a:rPr lang="en-US" sz="1600" b="1" dirty="0" err="1" smtClean="0"/>
              <a:t>Badan</a:t>
            </a:r>
            <a:r>
              <a:rPr lang="en-US" sz="1600" b="1" dirty="0" smtClean="0"/>
              <a:t> lain yang </a:t>
            </a:r>
            <a:r>
              <a:rPr lang="en-US" sz="1600" b="1" dirty="0" err="1" smtClean="0"/>
              <a:t>mendapat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pengakuan</a:t>
            </a:r>
            <a:endParaRPr lang="en-US" sz="1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141824" y="1104739"/>
            <a:ext cx="2123839" cy="7198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LULUSAN</a:t>
            </a:r>
            <a:endParaRPr lang="en-US" sz="2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68325" y="1039934"/>
            <a:ext cx="2123839" cy="7417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INSTITUSI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362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96071" y="1576064"/>
            <a:ext cx="2523059" cy="435473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r>
              <a:rPr lang="en-US" sz="2400" dirty="0" err="1">
                <a:solidFill>
                  <a:prstClr val="white"/>
                </a:solidFill>
                <a:latin typeface="Calibri"/>
              </a:rPr>
              <a:t>Politeknik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0853" y="1576064"/>
            <a:ext cx="3926616" cy="4354737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defTabSz="914400"/>
            <a:r>
              <a:rPr lang="en-US" sz="2400" dirty="0">
                <a:solidFill>
                  <a:prstClr val="white"/>
                </a:solidFill>
                <a:latin typeface="Calibri"/>
              </a:rPr>
              <a:t>Universitas,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Institut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</a:p>
          <a:p>
            <a:pPr defTabSz="914400"/>
            <a:r>
              <a:rPr lang="en-US" sz="2400" dirty="0" err="1">
                <a:solidFill>
                  <a:prstClr val="white"/>
                </a:solidFill>
                <a:latin typeface="Calibri"/>
              </a:rPr>
              <a:t>Sekolah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Tinggi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169" y="1603375"/>
            <a:ext cx="7351961" cy="143004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       Program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Profesi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1820853" y="5995001"/>
            <a:ext cx="6934235" cy="542715"/>
          </a:xfrm>
          <a:prstGeom prst="upArrow">
            <a:avLst>
              <a:gd name="adj1" fmla="val 83735"/>
              <a:gd name="adj2" fmla="val 5000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88031" y="4561862"/>
            <a:ext cx="834401" cy="1368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en-US" sz="2000" dirty="0" err="1">
                <a:solidFill>
                  <a:prstClr val="black"/>
                </a:solidFill>
                <a:latin typeface="Calibri"/>
              </a:rPr>
              <a:t>Akademi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Komunitas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4698" y="3161632"/>
            <a:ext cx="635991" cy="2769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en-US" sz="2400" dirty="0" err="1">
                <a:solidFill>
                  <a:srgbClr val="000000"/>
                </a:solidFill>
                <a:latin typeface="Calibri"/>
              </a:rPr>
              <a:t>Akademi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1" y="99320"/>
            <a:ext cx="886767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</a:t>
            </a:r>
            <a:r>
              <a:rPr lang="en-US" sz="3100" b="1" dirty="0" err="1" smtClean="0"/>
              <a:t>Jenis</a:t>
            </a:r>
            <a:r>
              <a:rPr lang="en-US" sz="3100" b="1" dirty="0" smtClean="0"/>
              <a:t> &amp; </a:t>
            </a:r>
            <a:r>
              <a:rPr lang="en-US" sz="3100" b="1" dirty="0" err="1" smtClean="0"/>
              <a:t>Jenjang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Pendidikan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Tinggi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serta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</a:t>
            </a:r>
            <a:r>
              <a:rPr lang="en-US" sz="3100" b="1" dirty="0" err="1" smtClean="0"/>
              <a:t>Bentuk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Perguruan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Tinggi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400" b="1" dirty="0" smtClean="0"/>
              <a:t>(UU No.12/2012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408208" y="3146949"/>
            <a:ext cx="1787863" cy="2783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Sarjana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3908" y="5369584"/>
            <a:ext cx="1787863" cy="561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D-1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3908" y="4561863"/>
            <a:ext cx="1787863" cy="6447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D-2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3908" y="3854406"/>
            <a:ext cx="1787863" cy="5445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D-3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3908" y="3146949"/>
            <a:ext cx="1787863" cy="5445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D-4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8208" y="2430349"/>
            <a:ext cx="3763563" cy="55505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Calibri"/>
              </a:rPr>
              <a:t>Program Magister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8208" y="1713749"/>
            <a:ext cx="3763563" cy="5550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Program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Doktor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244" y="3204476"/>
            <a:ext cx="168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Calibri"/>
              </a:rPr>
              <a:t>Kementerian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Kementerian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lain, LPNK, </a:t>
            </a:r>
          </a:p>
          <a:p>
            <a:pPr defTabSz="914400"/>
            <a:r>
              <a:rPr lang="en-US" dirty="0" err="1">
                <a:solidFill>
                  <a:prstClr val="black"/>
                </a:solidFill>
                <a:latin typeface="Calibri"/>
              </a:rPr>
              <a:t>Profesi</a:t>
            </a:r>
            <a:r>
              <a:rPr lang="id-ID" dirty="0">
                <a:solidFill>
                  <a:prstClr val="black"/>
                </a:solidFill>
                <a:latin typeface="Calibri"/>
              </a:rPr>
              <a:t>. </a:t>
            </a:r>
            <a:endParaRPr lang="en-US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514755" y="3017164"/>
            <a:ext cx="921791" cy="245792"/>
          </a:xfrm>
          <a:prstGeom prst="up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8845" y="6119925"/>
            <a:ext cx="5120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err="1">
                <a:solidFill>
                  <a:prstClr val="white"/>
                </a:solidFill>
                <a:latin typeface="Calibri"/>
              </a:rPr>
              <a:t>Kementerian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Pendidikan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dan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Kebudayaan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5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05654"/>
              </p:ext>
            </p:extLst>
          </p:nvPr>
        </p:nvGraphicFramePr>
        <p:xfrm>
          <a:off x="436609" y="289351"/>
          <a:ext cx="8434509" cy="60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509"/>
              </a:tblGrid>
              <a:tr h="906349">
                <a:tc>
                  <a:txBody>
                    <a:bodyPr/>
                    <a:lstStyle/>
                    <a:p>
                      <a:pPr algn="ctr"/>
                      <a:r>
                        <a:rPr lang="id-ID" sz="3300" dirty="0" smtClean="0">
                          <a:latin typeface="Calibri" pitchFamily="34" charset="0"/>
                        </a:rPr>
                        <a:t>Standar </a:t>
                      </a:r>
                      <a:r>
                        <a:rPr lang="id-ID" sz="3300" baseline="0" dirty="0" smtClean="0">
                          <a:latin typeface="Calibri" pitchFamily="34" charset="0"/>
                        </a:rPr>
                        <a:t> Pendidikan </a:t>
                      </a:r>
                      <a:r>
                        <a:rPr lang="id-ID" sz="3300" dirty="0" smtClean="0">
                          <a:latin typeface="Calibri" pitchFamily="34" charset="0"/>
                        </a:rPr>
                        <a:t>Tinggi</a:t>
                      </a:r>
                    </a:p>
                    <a:p>
                      <a:pPr algn="ctr"/>
                      <a:r>
                        <a:rPr lang="id-ID" sz="1400" dirty="0" smtClean="0">
                          <a:latin typeface="Calibri" pitchFamily="34" charset="0"/>
                        </a:rPr>
                        <a:t>Menurut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Pasal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54 </a:t>
                      </a:r>
                      <a:r>
                        <a:rPr lang="id-ID" sz="1400" dirty="0" smtClean="0">
                          <a:latin typeface="Calibri" pitchFamily="34" charset="0"/>
                        </a:rPr>
                        <a:t>UU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No. 12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Tahun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2012</a:t>
                      </a:r>
                      <a:r>
                        <a:rPr lang="id-ID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Tentang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id-ID" sz="1400" dirty="0" smtClean="0">
                          <a:latin typeface="Calibri" pitchFamily="34" charset="0"/>
                        </a:rPr>
                        <a:t>Pendidikan Tinggi</a:t>
                      </a:r>
                      <a:endParaRPr lang="id-ID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1455">
                <a:tc>
                  <a:txBody>
                    <a:bodyPr/>
                    <a:lstStyle/>
                    <a:p>
                      <a:pPr marL="358775" indent="-358775" algn="just"/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marL="358775" indent="-358775" algn="just"/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endParaRPr lang="id-ID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20608" y="3856194"/>
            <a:ext cx="752355" cy="879676"/>
          </a:xfrm>
          <a:prstGeom prst="roundRect">
            <a:avLst/>
          </a:prstGeom>
          <a:solidFill>
            <a:srgbClr val="33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" pitchFamily="34" charset="0"/>
              </a:rPr>
              <a:t>SPT</a:t>
            </a:r>
            <a:endParaRPr lang="id-ID" sz="24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9401" y="2518012"/>
            <a:ext cx="1459591" cy="87967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>
                <a:solidFill>
                  <a:prstClr val="white"/>
                </a:solidFill>
                <a:latin typeface="Calibri" pitchFamily="34" charset="0"/>
              </a:rPr>
              <a:t>SNPT</a:t>
            </a:r>
          </a:p>
          <a:p>
            <a:pPr algn="ctr"/>
            <a:r>
              <a:rPr lang="id-ID" sz="1200" b="1">
                <a:solidFill>
                  <a:prstClr val="white"/>
                </a:solidFill>
                <a:latin typeface="Calibri" pitchFamily="34" charset="0"/>
              </a:rPr>
              <a:t>Ditetapkan oleh Menteri atas usul BSNPT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69401" y="5205340"/>
            <a:ext cx="1459591" cy="8796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>
                <a:solidFill>
                  <a:prstClr val="white"/>
                </a:solidFill>
                <a:latin typeface="Calibri" pitchFamily="34" charset="0"/>
              </a:rPr>
              <a:t>SPT</a:t>
            </a:r>
          </a:p>
          <a:p>
            <a:pPr algn="ctr"/>
            <a:r>
              <a:rPr lang="id-ID" sz="1200" b="1">
                <a:solidFill>
                  <a:prstClr val="white"/>
                </a:solidFill>
                <a:latin typeface="Calibri" pitchFamily="34" charset="0"/>
              </a:rPr>
              <a:t>Ditetetapk</a:t>
            </a:r>
            <a:r>
              <a:rPr lang="en-US" sz="1200" b="1">
                <a:solidFill>
                  <a:prstClr val="white"/>
                </a:solidFill>
                <a:latin typeface="Calibri" pitchFamily="34" charset="0"/>
              </a:rPr>
              <a:t>a</a:t>
            </a:r>
            <a:r>
              <a:rPr lang="id-ID" sz="1200" b="1">
                <a:solidFill>
                  <a:prstClr val="white"/>
                </a:solidFill>
                <a:latin typeface="Calibri" pitchFamily="34" charset="0"/>
              </a:rPr>
              <a:t>n oleh setiap perguruan tinggi</a:t>
            </a:r>
          </a:p>
        </p:txBody>
      </p:sp>
      <p:sp>
        <p:nvSpPr>
          <p:cNvPr id="9" name="Left Brace 8"/>
          <p:cNvSpPr/>
          <p:nvPr/>
        </p:nvSpPr>
        <p:spPr>
          <a:xfrm>
            <a:off x="1653005" y="2959438"/>
            <a:ext cx="316396" cy="2713065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3428992" y="2957850"/>
            <a:ext cx="224849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678159" y="5197941"/>
            <a:ext cx="2712222" cy="887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id-ID" sz="1400" b="1" dirty="0">
                <a:solidFill>
                  <a:srgbClr val="002060"/>
                </a:solidFill>
                <a:latin typeface="Calibri" pitchFamily="34" charset="0"/>
              </a:rPr>
              <a:t>1. 	standar bidang akademik	</a:t>
            </a:r>
          </a:p>
          <a:p>
            <a:pPr marL="180975" indent="-180975"/>
            <a:r>
              <a:rPr lang="id-ID" sz="1400" b="1" dirty="0">
                <a:solidFill>
                  <a:srgbClr val="002060"/>
                </a:solidFill>
                <a:latin typeface="Calibri" pitchFamily="34" charset="0"/>
              </a:rPr>
              <a:t>2. 	standar bidang non akademik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68926" y="5672503"/>
            <a:ext cx="312517" cy="96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33738"/>
              </p:ext>
            </p:extLst>
          </p:nvPr>
        </p:nvGraphicFramePr>
        <p:xfrm>
          <a:off x="3643307" y="1694680"/>
          <a:ext cx="15366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622"/>
              </a:tblGrid>
              <a:tr h="449008">
                <a:tc>
                  <a:txBody>
                    <a:bodyPr/>
                    <a:lstStyle/>
                    <a:p>
                      <a:pPr algn="ctr"/>
                      <a:r>
                        <a:rPr lang="id-ID" sz="120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Nasional Pendidikan</a:t>
                      </a:r>
                      <a:endParaRPr lang="id-ID" sz="120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Isi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Proses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634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Kompetensi</a:t>
                      </a:r>
                      <a:r>
                        <a:rPr lang="id-ID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Lulusan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0644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Pendidik</a:t>
                      </a:r>
                      <a:r>
                        <a:rPr lang="id-ID" sz="1200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dan Tenaga Kependidikan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9008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Sarana &amp; Prasarana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Pengelolaan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Pembiayaan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9008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Penllaian</a:t>
                      </a:r>
                      <a:r>
                        <a:rPr lang="id-ID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Pendidikan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68039"/>
              </p:ext>
            </p:extLst>
          </p:nvPr>
        </p:nvGraphicFramePr>
        <p:xfrm>
          <a:off x="5286380" y="1694680"/>
          <a:ext cx="1571636" cy="280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449008">
                <a:tc>
                  <a:txBody>
                    <a:bodyPr/>
                    <a:lstStyle/>
                    <a:p>
                      <a:pPr algn="ctr"/>
                      <a:r>
                        <a:rPr lang="id-ID" sz="120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200" baseline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id-ID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elitian</a:t>
                      </a:r>
                      <a:endParaRPr lang="id-ID" sz="120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Arah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634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Proses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2332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Kompetensi</a:t>
                      </a:r>
                    </a:p>
                    <a:p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Peneliti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2322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Pendanaan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Sarana &amp; Prasarana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5589"/>
              </p:ext>
            </p:extLst>
          </p:nvPr>
        </p:nvGraphicFramePr>
        <p:xfrm>
          <a:off x="6929455" y="1694680"/>
          <a:ext cx="1571635" cy="280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/>
              </a:tblGrid>
              <a:tr h="449008">
                <a:tc>
                  <a:txBody>
                    <a:bodyPr/>
                    <a:lstStyle/>
                    <a:p>
                      <a:pPr algn="ctr"/>
                      <a:r>
                        <a:rPr lang="id-ID" sz="120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Pengabdian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Kepada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Masyarakat</a:t>
                      </a:r>
                      <a:endParaRPr lang="id-ID" sz="120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Arah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6340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Proses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2332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Kompetensi</a:t>
                      </a:r>
                    </a:p>
                    <a:p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Pelaksana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2322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Pendanaan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Sarana &amp; Prasarana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9405">
                <a:tc>
                  <a:txBody>
                    <a:bodyPr/>
                    <a:lstStyle/>
                    <a:p>
                      <a:r>
                        <a:rPr lang="id-ID" sz="12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i="1" baseline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643306" y="1694680"/>
            <a:ext cx="1571636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Standar Nasional Pendidikan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86380" y="1694680"/>
            <a:ext cx="1571636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Standar </a:t>
            </a:r>
            <a:endParaRPr lang="en-US" sz="1300" b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d-ID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Pen</a:t>
            </a:r>
            <a:r>
              <a:rPr lang="en-US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elitian</a:t>
            </a:r>
            <a:endParaRPr lang="id-ID" sz="1300" b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29454" y="1694680"/>
            <a:ext cx="1571636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Pen</a:t>
            </a:r>
            <a:r>
              <a:rPr lang="en-US" sz="13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gabdian  Kepada Masyarakat</a:t>
            </a:r>
            <a:endParaRPr lang="id-ID" sz="1300" b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23274"/>
            <a:ext cx="9144000" cy="1100729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6575" indent="-536575"/>
            <a:r>
              <a:rPr lang="en-US" sz="4000" b="1" dirty="0" err="1"/>
              <a:t>Kerangka</a:t>
            </a:r>
            <a:r>
              <a:rPr lang="en-US" sz="4000" b="1" dirty="0"/>
              <a:t> </a:t>
            </a:r>
            <a:r>
              <a:rPr lang="en-US" sz="4000" b="1" dirty="0" err="1"/>
              <a:t>Kualifikasi</a:t>
            </a:r>
            <a:r>
              <a:rPr lang="en-US" sz="4000" b="1" dirty="0"/>
              <a:t> </a:t>
            </a:r>
            <a:r>
              <a:rPr lang="en-US" sz="4000" b="1" dirty="0" err="1"/>
              <a:t>Nasional</a:t>
            </a:r>
            <a:r>
              <a:rPr lang="en-US" sz="4000" b="1" dirty="0"/>
              <a:t> Indonesia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6281"/>
            <a:ext cx="8229600" cy="4881210"/>
          </a:xfrm>
        </p:spPr>
        <p:txBody>
          <a:bodyPr>
            <a:normAutofit fontScale="92500" lnSpcReduction="20000"/>
          </a:bodyPr>
          <a:lstStyle/>
          <a:p>
            <a:pPr marL="536575" indent="-536575" algn="just">
              <a:buNone/>
            </a:pPr>
            <a:r>
              <a:rPr lang="en-US" sz="3000" b="1" dirty="0" smtClean="0"/>
              <a:t>UU No.12/2012 </a:t>
            </a:r>
            <a:r>
              <a:rPr lang="en-US" sz="3000" b="1" dirty="0" err="1" smtClean="0"/>
              <a:t>pasal</a:t>
            </a:r>
            <a:r>
              <a:rPr lang="en-US" sz="3000" b="1" dirty="0" smtClean="0"/>
              <a:t> 29 :</a:t>
            </a:r>
          </a:p>
          <a:p>
            <a:pPr marL="536575" indent="-536575" algn="just">
              <a:buNone/>
            </a:pPr>
            <a:r>
              <a:rPr lang="en-US" sz="2900" dirty="0" smtClean="0"/>
              <a:t>(</a:t>
            </a:r>
            <a:r>
              <a:rPr lang="en-US" sz="2900" dirty="0"/>
              <a:t>1</a:t>
            </a:r>
            <a:r>
              <a:rPr lang="en-US" sz="2900" dirty="0" smtClean="0"/>
              <a:t>)</a:t>
            </a:r>
            <a:r>
              <a:rPr lang="en-US" sz="2900" dirty="0" err="1" smtClean="0"/>
              <a:t>Kerangka</a:t>
            </a:r>
            <a:r>
              <a:rPr lang="en-US" sz="2900" dirty="0" smtClean="0"/>
              <a:t> </a:t>
            </a:r>
            <a:r>
              <a:rPr lang="en-US" sz="2900" dirty="0" err="1"/>
              <a:t>Kualifikasi</a:t>
            </a:r>
            <a:r>
              <a:rPr lang="en-US" sz="2900" dirty="0"/>
              <a:t> </a:t>
            </a:r>
            <a:r>
              <a:rPr lang="en-US" sz="2900" dirty="0" err="1"/>
              <a:t>Nasional</a:t>
            </a:r>
            <a:r>
              <a:rPr lang="en-US" sz="2900" dirty="0"/>
              <a:t> </a:t>
            </a:r>
            <a:r>
              <a:rPr lang="en-US" sz="2900" dirty="0" err="1"/>
              <a:t>merupakan</a:t>
            </a:r>
            <a:r>
              <a:rPr lang="en-US" sz="2900" dirty="0"/>
              <a:t> </a:t>
            </a:r>
            <a:r>
              <a:rPr lang="en-US" sz="2900" dirty="0" err="1"/>
              <a:t>penjenjangan</a:t>
            </a:r>
            <a:r>
              <a:rPr lang="en-US" sz="2900" dirty="0"/>
              <a:t> </a:t>
            </a:r>
            <a:r>
              <a:rPr lang="en-US" sz="2900" dirty="0" err="1"/>
              <a:t>capaian</a:t>
            </a:r>
            <a:r>
              <a:rPr lang="en-US" sz="2900" dirty="0"/>
              <a:t> </a:t>
            </a:r>
            <a:r>
              <a:rPr lang="en-US" sz="2900" dirty="0" err="1"/>
              <a:t>pembelajaran</a:t>
            </a:r>
            <a:r>
              <a:rPr lang="en-US" sz="2900" dirty="0"/>
              <a:t> yang </a:t>
            </a:r>
            <a:r>
              <a:rPr lang="en-US" sz="2900" dirty="0" err="1"/>
              <a:t>menyetarakan</a:t>
            </a:r>
            <a:r>
              <a:rPr lang="en-US" sz="2900" dirty="0"/>
              <a:t> </a:t>
            </a:r>
            <a:r>
              <a:rPr lang="en-US" sz="2900" dirty="0" err="1"/>
              <a:t>luaran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pendidikan</a:t>
            </a:r>
            <a:r>
              <a:rPr lang="en-US" sz="2900" dirty="0"/>
              <a:t> formal, </a:t>
            </a:r>
            <a:r>
              <a:rPr lang="en-US" sz="2900" dirty="0" err="1"/>
              <a:t>nonformal</a:t>
            </a:r>
            <a:r>
              <a:rPr lang="en-US" sz="2900" dirty="0"/>
              <a:t>, informal,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pengalaman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rangka</a:t>
            </a:r>
            <a:r>
              <a:rPr lang="en-US" sz="2900" dirty="0"/>
              <a:t> </a:t>
            </a:r>
            <a:r>
              <a:rPr lang="en-US" sz="2900" dirty="0" err="1"/>
              <a:t>pengakuan</a:t>
            </a:r>
            <a:r>
              <a:rPr lang="en-US" sz="2900" dirty="0"/>
              <a:t> </a:t>
            </a:r>
            <a:r>
              <a:rPr lang="en-US" sz="2900" dirty="0" err="1"/>
              <a:t>kompetensi</a:t>
            </a:r>
            <a:r>
              <a:rPr lang="en-US" sz="2900" dirty="0"/>
              <a:t> </a:t>
            </a:r>
            <a:r>
              <a:rPr lang="en-US" sz="2900" dirty="0" err="1"/>
              <a:t>kerja</a:t>
            </a:r>
            <a:r>
              <a:rPr lang="en-US" sz="2900" dirty="0"/>
              <a:t> </a:t>
            </a:r>
            <a:r>
              <a:rPr lang="en-US" sz="2900" dirty="0" err="1"/>
              <a:t>sesuai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struktur</a:t>
            </a:r>
            <a:r>
              <a:rPr lang="en-US" sz="2900" dirty="0"/>
              <a:t> </a:t>
            </a:r>
            <a:r>
              <a:rPr lang="en-US" sz="2900" dirty="0" err="1"/>
              <a:t>pekerjaan</a:t>
            </a:r>
            <a:r>
              <a:rPr lang="en-US" sz="2900" dirty="0"/>
              <a:t> </a:t>
            </a:r>
            <a:r>
              <a:rPr lang="en-US" sz="2900" dirty="0" err="1"/>
              <a:t>diberbagai</a:t>
            </a:r>
            <a:r>
              <a:rPr lang="en-US" sz="2900" dirty="0"/>
              <a:t> </a:t>
            </a:r>
            <a:r>
              <a:rPr lang="en-US" sz="2900" dirty="0" err="1" smtClean="0"/>
              <a:t>sektor</a:t>
            </a:r>
            <a:endParaRPr lang="en-US" sz="2900" dirty="0"/>
          </a:p>
          <a:p>
            <a:pPr marL="536575" indent="-536575" algn="just">
              <a:buNone/>
            </a:pPr>
            <a:r>
              <a:rPr lang="en-US" sz="2900" dirty="0"/>
              <a:t>(2)  </a:t>
            </a:r>
            <a:r>
              <a:rPr lang="en-US" sz="2900" dirty="0" err="1"/>
              <a:t>Kerangka</a:t>
            </a:r>
            <a:r>
              <a:rPr lang="en-US" sz="2900" dirty="0"/>
              <a:t> </a:t>
            </a:r>
            <a:r>
              <a:rPr lang="en-US" sz="2900" dirty="0" err="1"/>
              <a:t>Kualifikasi</a:t>
            </a:r>
            <a:r>
              <a:rPr lang="en-US" sz="2900" dirty="0"/>
              <a:t> </a:t>
            </a:r>
            <a:r>
              <a:rPr lang="en-US" sz="2900" dirty="0" err="1"/>
              <a:t>Nasional</a:t>
            </a:r>
            <a:r>
              <a:rPr lang="en-US" sz="2900" dirty="0"/>
              <a:t> </a:t>
            </a:r>
            <a:r>
              <a:rPr lang="en-US" sz="2900" dirty="0" err="1"/>
              <a:t>sebagaimana</a:t>
            </a:r>
            <a:r>
              <a:rPr lang="en-US" sz="2900" dirty="0"/>
              <a:t> </a:t>
            </a:r>
            <a:r>
              <a:rPr lang="en-US" sz="2900" dirty="0" err="1"/>
              <a:t>dimaksud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ayat</a:t>
            </a:r>
            <a:r>
              <a:rPr lang="en-US" sz="2900" dirty="0"/>
              <a:t> (1) </a:t>
            </a:r>
            <a:r>
              <a:rPr lang="en-US" sz="2900" dirty="0" err="1"/>
              <a:t>menjadi</a:t>
            </a:r>
            <a:r>
              <a:rPr lang="en-US" sz="2900" dirty="0"/>
              <a:t> </a:t>
            </a:r>
            <a:r>
              <a:rPr lang="en-US" sz="2900" dirty="0" err="1"/>
              <a:t>acuan</a:t>
            </a:r>
            <a:r>
              <a:rPr lang="en-US" sz="2900" dirty="0"/>
              <a:t> </a:t>
            </a:r>
            <a:r>
              <a:rPr lang="en-US" sz="2900" dirty="0" err="1"/>
              <a:t>pokok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penetapan</a:t>
            </a:r>
            <a:r>
              <a:rPr lang="en-US" sz="2900" dirty="0"/>
              <a:t> </a:t>
            </a:r>
            <a:r>
              <a:rPr lang="en-US" sz="2900" dirty="0" err="1"/>
              <a:t>kompetensi</a:t>
            </a:r>
            <a:r>
              <a:rPr lang="en-US" sz="2900" dirty="0"/>
              <a:t> </a:t>
            </a:r>
            <a:r>
              <a:rPr lang="en-US" sz="2900" dirty="0" err="1"/>
              <a:t>lulusan</a:t>
            </a:r>
            <a:r>
              <a:rPr lang="en-US" sz="2900" dirty="0"/>
              <a:t> </a:t>
            </a:r>
            <a:r>
              <a:rPr lang="en-US" sz="2900" dirty="0" err="1"/>
              <a:t>pendidikan</a:t>
            </a:r>
            <a:r>
              <a:rPr lang="en-US" sz="2900" dirty="0"/>
              <a:t> </a:t>
            </a:r>
            <a:r>
              <a:rPr lang="en-US" sz="2900" dirty="0" err="1"/>
              <a:t>akademik</a:t>
            </a:r>
            <a:r>
              <a:rPr lang="en-US" sz="2900" dirty="0"/>
              <a:t>, </a:t>
            </a:r>
            <a:r>
              <a:rPr lang="en-US" sz="2900" dirty="0" err="1"/>
              <a:t>pendidikan</a:t>
            </a:r>
            <a:r>
              <a:rPr lang="en-US" sz="2900" dirty="0"/>
              <a:t> </a:t>
            </a:r>
            <a:r>
              <a:rPr lang="en-US" sz="2900" dirty="0" err="1"/>
              <a:t>vokasi</a:t>
            </a:r>
            <a:r>
              <a:rPr lang="en-US" sz="2900" dirty="0"/>
              <a:t>,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pendidikan</a:t>
            </a:r>
            <a:r>
              <a:rPr lang="en-US" sz="2900" dirty="0"/>
              <a:t> </a:t>
            </a:r>
            <a:r>
              <a:rPr lang="en-US" sz="2900" dirty="0" err="1" smtClean="0"/>
              <a:t>profesi</a:t>
            </a:r>
            <a:endParaRPr lang="en-US" sz="2900" dirty="0"/>
          </a:p>
          <a:p>
            <a:pPr marL="536575" indent="-536575" algn="just">
              <a:buNone/>
              <a:tabLst>
                <a:tab pos="457200" algn="l"/>
              </a:tabLst>
            </a:pPr>
            <a:r>
              <a:rPr lang="en-US" sz="2900" dirty="0"/>
              <a:t>(3</a:t>
            </a:r>
            <a:r>
              <a:rPr lang="en-US" sz="2900" dirty="0" smtClean="0"/>
              <a:t>) </a:t>
            </a:r>
            <a:r>
              <a:rPr lang="en-US" sz="2900" dirty="0" err="1" smtClean="0"/>
              <a:t>Penetapan</a:t>
            </a:r>
            <a:r>
              <a:rPr lang="en-US" sz="2900" dirty="0" smtClean="0"/>
              <a:t> </a:t>
            </a:r>
            <a:r>
              <a:rPr lang="en-US" sz="2900" dirty="0" err="1"/>
              <a:t>kompetensi</a:t>
            </a:r>
            <a:r>
              <a:rPr lang="en-US" sz="2900" dirty="0"/>
              <a:t> </a:t>
            </a:r>
            <a:r>
              <a:rPr lang="en-US" sz="2900" dirty="0" err="1"/>
              <a:t>lulusan</a:t>
            </a:r>
            <a:r>
              <a:rPr lang="en-US" sz="2900" dirty="0"/>
              <a:t> </a:t>
            </a:r>
            <a:r>
              <a:rPr lang="en-US" sz="2900" dirty="0" err="1"/>
              <a:t>sebagaimana</a:t>
            </a:r>
            <a:r>
              <a:rPr lang="en-US" sz="2900" dirty="0"/>
              <a:t> </a:t>
            </a:r>
            <a:r>
              <a:rPr lang="en-US" sz="2900" dirty="0" err="1"/>
              <a:t>dimaksud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ayat</a:t>
            </a:r>
            <a:r>
              <a:rPr lang="en-US" sz="2900" dirty="0"/>
              <a:t> (2) </a:t>
            </a:r>
            <a:r>
              <a:rPr lang="en-US" sz="2900" dirty="0" err="1"/>
              <a:t>ditetapkan</a:t>
            </a:r>
            <a:r>
              <a:rPr lang="en-US" sz="2900" dirty="0"/>
              <a:t> </a:t>
            </a:r>
            <a:r>
              <a:rPr lang="en-US" sz="2900" dirty="0" err="1"/>
              <a:t>oleh</a:t>
            </a:r>
            <a:r>
              <a:rPr lang="en-US" sz="2900" dirty="0"/>
              <a:t> </a:t>
            </a:r>
            <a:r>
              <a:rPr lang="en-US" sz="2900" dirty="0" err="1" smtClean="0"/>
              <a:t>Menteri</a:t>
            </a:r>
            <a:endParaRPr lang="en-US" sz="2900" dirty="0"/>
          </a:p>
          <a:p>
            <a:pPr algn="just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04911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/>
          <p:nvPr/>
        </p:nvGrpSpPr>
        <p:grpSpPr>
          <a:xfrm>
            <a:off x="2247915" y="585665"/>
            <a:ext cx="2216191" cy="609600"/>
            <a:chOff x="2438400" y="990600"/>
            <a:chExt cx="2216191" cy="609600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2438400" y="990600"/>
              <a:ext cx="2209800" cy="1905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438400" y="1579562"/>
              <a:ext cx="2216191" cy="20638"/>
            </a:xfrm>
            <a:prstGeom prst="straightConnector1">
              <a:avLst/>
            </a:prstGeom>
            <a:ln>
              <a:solidFill>
                <a:srgbClr val="E46C0A"/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68"/>
          <p:cNvGrpSpPr/>
          <p:nvPr/>
        </p:nvGrpSpPr>
        <p:grpSpPr>
          <a:xfrm>
            <a:off x="4764999" y="10430"/>
            <a:ext cx="1202824" cy="5936362"/>
            <a:chOff x="380999" y="548457"/>
            <a:chExt cx="1464396" cy="5931978"/>
          </a:xfrm>
        </p:grpSpPr>
        <p:grpSp>
          <p:nvGrpSpPr>
            <p:cNvPr id="4" name="Group 21"/>
            <p:cNvGrpSpPr/>
            <p:nvPr/>
          </p:nvGrpSpPr>
          <p:grpSpPr>
            <a:xfrm>
              <a:off x="380999" y="548457"/>
              <a:ext cx="1464396" cy="5931978"/>
              <a:chOff x="380999" y="548457"/>
              <a:chExt cx="1464396" cy="5931978"/>
            </a:xfrm>
          </p:grpSpPr>
          <p:sp>
            <p:nvSpPr>
              <p:cNvPr id="80" name="Can 79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3C310A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Can 2"/>
              <p:cNvSpPr/>
              <p:nvPr/>
            </p:nvSpPr>
            <p:spPr>
              <a:xfrm>
                <a:off x="380999" y="4805273"/>
                <a:ext cx="1143000" cy="1094197"/>
              </a:xfrm>
              <a:prstGeom prst="can">
                <a:avLst>
                  <a:gd name="adj" fmla="val 50000"/>
                </a:avLst>
              </a:prstGeom>
              <a:solidFill>
                <a:srgbClr val="5D4C0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Can 3"/>
              <p:cNvSpPr/>
              <p:nvPr/>
            </p:nvSpPr>
            <p:spPr>
              <a:xfrm>
                <a:off x="380999" y="4196124"/>
                <a:ext cx="1143000" cy="1102272"/>
              </a:xfrm>
              <a:prstGeom prst="can">
                <a:avLst>
                  <a:gd name="adj" fmla="val 50000"/>
                </a:avLst>
              </a:prstGeom>
              <a:solidFill>
                <a:srgbClr val="816A15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Can 4"/>
              <p:cNvSpPr/>
              <p:nvPr/>
            </p:nvSpPr>
            <p:spPr>
              <a:xfrm>
                <a:off x="380999" y="3651252"/>
                <a:ext cx="1143000" cy="1048519"/>
              </a:xfrm>
              <a:prstGeom prst="can">
                <a:avLst>
                  <a:gd name="adj" fmla="val 50000"/>
                </a:avLst>
              </a:prstGeom>
              <a:solidFill>
                <a:srgbClr val="A5871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Can 5"/>
              <p:cNvSpPr/>
              <p:nvPr/>
            </p:nvSpPr>
            <p:spPr>
              <a:xfrm>
                <a:off x="380999" y="2954091"/>
                <a:ext cx="1143000" cy="1148784"/>
              </a:xfrm>
              <a:prstGeom prst="can">
                <a:avLst>
                  <a:gd name="adj" fmla="val 50000"/>
                </a:avLst>
              </a:prstGeom>
              <a:solidFill>
                <a:srgbClr val="CCA822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Can 6"/>
              <p:cNvSpPr/>
              <p:nvPr/>
            </p:nvSpPr>
            <p:spPr>
              <a:xfrm>
                <a:off x="380999" y="2403871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DFBD4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Can 7"/>
              <p:cNvSpPr/>
              <p:nvPr/>
            </p:nvSpPr>
            <p:spPr>
              <a:xfrm>
                <a:off x="380999" y="1772213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E6CC6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Can 8"/>
              <p:cNvSpPr/>
              <p:nvPr/>
            </p:nvSpPr>
            <p:spPr>
              <a:xfrm>
                <a:off x="380999" y="1185398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ECD78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Can 9"/>
              <p:cNvSpPr/>
              <p:nvPr/>
            </p:nvSpPr>
            <p:spPr>
              <a:xfrm>
                <a:off x="380999" y="646047"/>
                <a:ext cx="1143000" cy="1059088"/>
              </a:xfrm>
              <a:prstGeom prst="can">
                <a:avLst>
                  <a:gd name="adj" fmla="val 50000"/>
                </a:avLst>
              </a:prstGeom>
              <a:solidFill>
                <a:srgbClr val="F3E7B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21446453">
                <a:off x="397595" y="548457"/>
                <a:ext cx="1447800" cy="523220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TopUp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800" b="1" cap="all" dirty="0" err="1">
                    <a:ln w="9000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28000" endPos="45000" dist="1000" dir="5400000" sy="-100000" algn="bl" rotWithShape="0"/>
                    </a:effectLst>
                    <a:latin typeface="Calibri"/>
                  </a:rPr>
                  <a:t>KKNI</a:t>
                </a:r>
                <a:endParaRPr lang="en-US" sz="28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Calibri"/>
                </a:endParaRPr>
              </a:p>
            </p:txBody>
          </p:sp>
        </p:grpSp>
        <p:sp>
          <p:nvSpPr>
            <p:cNvPr id="71" name="TextBox 10"/>
            <p:cNvSpPr txBox="1">
              <a:spLocks noChangeArrowheads="1"/>
            </p:cNvSpPr>
            <p:nvPr/>
          </p:nvSpPr>
          <p:spPr bwMode="auto">
            <a:xfrm>
              <a:off x="745384" y="5921134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761999" y="5363806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3" name="TextBox 12"/>
            <p:cNvSpPr txBox="1">
              <a:spLocks noChangeArrowheads="1"/>
            </p:cNvSpPr>
            <p:nvPr/>
          </p:nvSpPr>
          <p:spPr bwMode="auto">
            <a:xfrm>
              <a:off x="761999" y="4777047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745384" y="4136411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5" name="TextBox 14"/>
            <p:cNvSpPr txBox="1">
              <a:spLocks noChangeArrowheads="1"/>
            </p:cNvSpPr>
            <p:nvPr/>
          </p:nvSpPr>
          <p:spPr bwMode="auto">
            <a:xfrm>
              <a:off x="761999" y="3595005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8806" y="2418291"/>
              <a:ext cx="457200" cy="522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5614" y="1806679"/>
              <a:ext cx="457200" cy="522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1999" y="1217595"/>
              <a:ext cx="457200" cy="522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9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9" name="TextBox 18"/>
            <p:cNvSpPr txBox="1">
              <a:spLocks noChangeArrowheads="1"/>
            </p:cNvSpPr>
            <p:nvPr/>
          </p:nvSpPr>
          <p:spPr bwMode="auto">
            <a:xfrm>
              <a:off x="761999" y="3001468"/>
              <a:ext cx="457200" cy="52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122263" y="5593119"/>
            <a:ext cx="12241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1600" b="1" cap="all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PROGRAM AKADEMIK</a:t>
            </a:r>
            <a:endParaRPr lang="en-US" sz="1600" b="1" cap="all" dirty="0">
              <a:ln w="9000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grpSp>
        <p:nvGrpSpPr>
          <p:cNvPr id="5" name="Group 95"/>
          <p:cNvGrpSpPr/>
          <p:nvPr/>
        </p:nvGrpSpPr>
        <p:grpSpPr>
          <a:xfrm>
            <a:off x="5772150" y="566645"/>
            <a:ext cx="228600" cy="4785829"/>
            <a:chOff x="5955113" y="973185"/>
            <a:chExt cx="543976" cy="4785829"/>
          </a:xfrm>
        </p:grpSpPr>
        <p:grpSp>
          <p:nvGrpSpPr>
            <p:cNvPr id="6" name="Group 182"/>
            <p:cNvGrpSpPr/>
            <p:nvPr/>
          </p:nvGrpSpPr>
          <p:grpSpPr>
            <a:xfrm flipH="1">
              <a:off x="5955113" y="973185"/>
              <a:ext cx="543976" cy="4252429"/>
              <a:chOff x="3703007" y="783012"/>
              <a:chExt cx="758671" cy="4252429"/>
            </a:xfrm>
          </p:grpSpPr>
          <p:grpSp>
            <p:nvGrpSpPr>
              <p:cNvPr id="7" name="Group 158"/>
              <p:cNvGrpSpPr/>
              <p:nvPr/>
            </p:nvGrpSpPr>
            <p:grpSpPr>
              <a:xfrm>
                <a:off x="3721646" y="783012"/>
                <a:ext cx="740032" cy="4252429"/>
                <a:chOff x="2028475" y="706812"/>
                <a:chExt cx="1866901" cy="4252429"/>
              </a:xfrm>
            </p:grpSpPr>
            <p:cxnSp>
              <p:nvCxnSpPr>
                <p:cNvPr id="189" name="Straight Arrow Connector 188"/>
                <p:cNvCxnSpPr/>
                <p:nvPr/>
              </p:nvCxnSpPr>
              <p:spPr>
                <a:xfrm>
                  <a:off x="2133598" y="706812"/>
                  <a:ext cx="1752602" cy="158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>
                  <a:off x="2028475" y="1919117"/>
                  <a:ext cx="1828798" cy="158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2048493" y="4953226"/>
                  <a:ext cx="1730097" cy="601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/>
                <p:cNvCxnSpPr/>
                <p:nvPr/>
              </p:nvCxnSpPr>
              <p:spPr>
                <a:xfrm>
                  <a:off x="2066578" y="1335135"/>
                  <a:ext cx="1828798" cy="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Arrow Connector 184"/>
              <p:cNvCxnSpPr/>
              <p:nvPr/>
            </p:nvCxnSpPr>
            <p:spPr>
              <a:xfrm>
                <a:off x="3726285" y="2585867"/>
                <a:ext cx="685801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>
                <a:off x="3703007" y="4419927"/>
                <a:ext cx="685802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3726295" y="3804086"/>
                <a:ext cx="685804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3707245" y="3173133"/>
                <a:ext cx="704854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Arrow Connector 94"/>
            <p:cNvCxnSpPr/>
            <p:nvPr/>
          </p:nvCxnSpPr>
          <p:spPr>
            <a:xfrm flipH="1">
              <a:off x="6000749" y="5752999"/>
              <a:ext cx="491730" cy="601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362077" y="5597377"/>
            <a:ext cx="13493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1600" b="1" cap="all" dirty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PROGRAM VOKASI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914650" y="5601620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1600" b="1" dirty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1600" b="1" dirty="0">
                <a:ln w="1905">
                  <a:solidFill>
                    <a:srgbClr val="FF6A05"/>
                  </a:solidFill>
                </a:ln>
                <a:solidFill>
                  <a:srgbClr val="FF6A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PROGRAM PROFESI</a:t>
            </a:r>
            <a:endParaRPr lang="en-US" sz="1400" b="1" dirty="0">
              <a:ln w="1905">
                <a:solidFill>
                  <a:srgbClr val="FF6A05"/>
                </a:solidFill>
              </a:ln>
              <a:solidFill>
                <a:srgbClr val="FF6A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334250" y="5729165"/>
            <a:ext cx="1676400" cy="73866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1400" b="1" dirty="0">
                <a:ln w="11430"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1400" b="1">
                <a:ln w="1905"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PENGEMBANGAN KARIR BERBASIS PENGALAMAN</a:t>
            </a:r>
            <a:endParaRPr lang="en-US" sz="1400" b="1" dirty="0">
              <a:ln w="1905">
                <a:solidFill>
                  <a:srgbClr val="EEECE1">
                    <a:lumMod val="25000"/>
                  </a:srgbClr>
                </a:solidFill>
              </a:ln>
              <a:solidFill>
                <a:srgbClr val="EEECE1">
                  <a:lumMod val="25000"/>
                </a:srgbClr>
              </a:solidFill>
              <a:latin typeface="Calibri"/>
            </a:endParaRP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62911"/>
              </p:ext>
            </p:extLst>
          </p:nvPr>
        </p:nvGraphicFramePr>
        <p:xfrm>
          <a:off x="7562850" y="261815"/>
          <a:ext cx="1200150" cy="546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/>
                <a:gridCol w="600075"/>
              </a:tblGrid>
              <a:tr h="606448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4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AHLI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</a:tr>
              <a:tr h="606448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64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TEKNISI/ ANALIS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6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6448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  <a:tr h="612614">
                <a:tc gridSpan="2"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OPERATOR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  <a:tr h="606448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71956"/>
              </p:ext>
            </p:extLst>
          </p:nvPr>
        </p:nvGraphicFramePr>
        <p:xfrm>
          <a:off x="6096000" y="280895"/>
          <a:ext cx="1219200" cy="543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AHLI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</a:tr>
              <a:tr h="6074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AB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TEKNISI/ ANALIS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6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OPERATOR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23667"/>
              </p:ext>
            </p:extLst>
          </p:nvPr>
        </p:nvGraphicFramePr>
        <p:xfrm>
          <a:off x="289761" y="261845"/>
          <a:ext cx="914400" cy="486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626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174"/>
          <p:cNvGrpSpPr/>
          <p:nvPr/>
        </p:nvGrpSpPr>
        <p:grpSpPr>
          <a:xfrm>
            <a:off x="304109" y="309440"/>
            <a:ext cx="848225" cy="4717780"/>
            <a:chOff x="414886" y="1011234"/>
            <a:chExt cx="1153026" cy="4717780"/>
          </a:xfrm>
        </p:grpSpPr>
        <p:grpSp>
          <p:nvGrpSpPr>
            <p:cNvPr id="9" name="Group 173"/>
            <p:cNvGrpSpPr/>
            <p:nvPr/>
          </p:nvGrpSpPr>
          <p:grpSpPr>
            <a:xfrm>
              <a:off x="414886" y="1011234"/>
              <a:ext cx="1153026" cy="4717780"/>
              <a:chOff x="414886" y="1011234"/>
              <a:chExt cx="1153026" cy="4717780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521678" y="1011234"/>
                <a:ext cx="1001713" cy="2301877"/>
                <a:chOff x="432" y="637"/>
                <a:chExt cx="631" cy="1450"/>
              </a:xfrm>
            </p:grpSpPr>
            <p:sp>
              <p:nvSpPr>
                <p:cNvPr id="164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2" y="1036"/>
                  <a:ext cx="631" cy="29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4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S2</a:t>
                  </a:r>
                </a:p>
              </p:txBody>
            </p:sp>
            <p:sp>
              <p:nvSpPr>
                <p:cNvPr id="164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2" y="1796"/>
                  <a:ext cx="631" cy="29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4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S1</a:t>
                  </a:r>
                </a:p>
              </p:txBody>
            </p:sp>
            <p:sp>
              <p:nvSpPr>
                <p:cNvPr id="1640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2" y="637"/>
                  <a:ext cx="631" cy="29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4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S3</a:t>
                  </a:r>
                </a:p>
              </p:txBody>
            </p:sp>
            <p:sp>
              <p:nvSpPr>
                <p:cNvPr id="1338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25" y="903"/>
                  <a:ext cx="0" cy="13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pPr defTabSz="914400"/>
                  <a:endParaRPr lang="en-US">
                    <a:solidFill>
                      <a:srgbClr val="FFFF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" name="Group 172"/>
              <p:cNvGrpSpPr/>
              <p:nvPr/>
            </p:nvGrpSpPr>
            <p:grpSpPr>
              <a:xfrm>
                <a:off x="414886" y="3409730"/>
                <a:ext cx="1153026" cy="2319284"/>
                <a:chOff x="414886" y="3409730"/>
                <a:chExt cx="1153026" cy="2319284"/>
              </a:xfrm>
            </p:grpSpPr>
            <p:sp>
              <p:nvSpPr>
                <p:cNvPr id="1337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14886" y="5354553"/>
                  <a:ext cx="1153026" cy="37446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</a:pPr>
                  <a:r>
                    <a:rPr lang="en-US" sz="2000" b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SMU</a:t>
                  </a:r>
                </a:p>
              </p:txBody>
            </p:sp>
            <p:cxnSp>
              <p:nvCxnSpPr>
                <p:cNvPr id="100" name="Straight Arrow Connector 99"/>
                <p:cNvCxnSpPr/>
                <p:nvPr/>
              </p:nvCxnSpPr>
              <p:spPr>
                <a:xfrm rot="5400000" flipH="1" flipV="1">
                  <a:off x="59072" y="4333683"/>
                  <a:ext cx="1850066" cy="21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6" name="Straight Arrow Connector 125"/>
            <p:cNvCxnSpPr/>
            <p:nvPr/>
          </p:nvCxnSpPr>
          <p:spPr>
            <a:xfrm rot="5400000" flipH="1" flipV="1">
              <a:off x="688809" y="2455056"/>
              <a:ext cx="60960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0995"/>
              </p:ext>
            </p:extLst>
          </p:nvPr>
        </p:nvGraphicFramePr>
        <p:xfrm>
          <a:off x="2911840" y="280895"/>
          <a:ext cx="1227220" cy="180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10"/>
                <a:gridCol w="613610"/>
              </a:tblGrid>
              <a:tr h="601133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1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2D">
                        <a:alpha val="80000"/>
                      </a:srgbClr>
                    </a:solidFill>
                  </a:tcPr>
                </a:tc>
              </a:tr>
              <a:tr h="60113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2D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3014850" y="1595315"/>
            <a:ext cx="102201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PROFESI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58" name="Text Box 21"/>
          <p:cNvSpPr txBox="1">
            <a:spLocks noChangeArrowheads="1"/>
          </p:cNvSpPr>
          <p:nvPr/>
        </p:nvSpPr>
        <p:spPr bwMode="auto">
          <a:xfrm>
            <a:off x="2933700" y="395165"/>
            <a:ext cx="11667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SPESIALIS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12" name="Group 165"/>
          <p:cNvGrpSpPr/>
          <p:nvPr/>
        </p:nvGrpSpPr>
        <p:grpSpPr>
          <a:xfrm>
            <a:off x="2850580" y="2452565"/>
            <a:ext cx="1638300" cy="2418380"/>
            <a:chOff x="3110552" y="2819400"/>
            <a:chExt cx="1766248" cy="2418380"/>
          </a:xfrm>
          <a:effectLst/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3110552" y="5236192"/>
              <a:ext cx="175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3124200" y="3429000"/>
              <a:ext cx="175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3124200" y="4037012"/>
              <a:ext cx="175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3124200" y="4599296"/>
              <a:ext cx="175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3124200" y="2819400"/>
              <a:ext cx="175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4160075" y="1804865"/>
            <a:ext cx="308808" cy="1588"/>
          </a:xfrm>
          <a:prstGeom prst="straightConnector1">
            <a:avLst/>
          </a:prstGeom>
          <a:ln>
            <a:solidFill>
              <a:srgbClr val="E46C0A"/>
            </a:solidFill>
            <a:prstDash val="sysDash"/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64927"/>
              </p:ext>
            </p:extLst>
          </p:nvPr>
        </p:nvGraphicFramePr>
        <p:xfrm>
          <a:off x="1314450" y="2052545"/>
          <a:ext cx="1504950" cy="62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</a:tblGrid>
              <a:tr h="620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55448"/>
              </p:ext>
            </p:extLst>
          </p:nvPr>
        </p:nvGraphicFramePr>
        <p:xfrm>
          <a:off x="1816925" y="2701279"/>
          <a:ext cx="990600" cy="56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32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16065"/>
              </p:ext>
            </p:extLst>
          </p:nvPr>
        </p:nvGraphicFramePr>
        <p:xfrm>
          <a:off x="2050350" y="3303800"/>
          <a:ext cx="762000" cy="54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5442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4651"/>
              </p:ext>
            </p:extLst>
          </p:nvPr>
        </p:nvGraphicFramePr>
        <p:xfrm>
          <a:off x="2293189" y="3900396"/>
          <a:ext cx="521525" cy="53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25"/>
              </a:tblGrid>
              <a:tr h="533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99560"/>
              </p:ext>
            </p:extLst>
          </p:nvPr>
        </p:nvGraphicFramePr>
        <p:xfrm>
          <a:off x="1314450" y="4556304"/>
          <a:ext cx="1524000" cy="60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60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35439"/>
              </p:ext>
            </p:extLst>
          </p:nvPr>
        </p:nvGraphicFramePr>
        <p:xfrm>
          <a:off x="1295405" y="262879"/>
          <a:ext cx="857250" cy="62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</a:tblGrid>
              <a:tr h="620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60497"/>
              </p:ext>
            </p:extLst>
          </p:nvPr>
        </p:nvGraphicFramePr>
        <p:xfrm>
          <a:off x="1302590" y="847695"/>
          <a:ext cx="850075" cy="62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75"/>
              </a:tblGrid>
              <a:tr h="6204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74"/>
          <p:cNvGrpSpPr/>
          <p:nvPr/>
        </p:nvGrpSpPr>
        <p:grpSpPr>
          <a:xfrm>
            <a:off x="1316794" y="328519"/>
            <a:ext cx="1292806" cy="4717779"/>
            <a:chOff x="518502" y="954085"/>
            <a:chExt cx="1757364" cy="4717779"/>
          </a:xfrm>
        </p:grpSpPr>
        <p:grpSp>
          <p:nvGrpSpPr>
            <p:cNvPr id="14" name="Group 173"/>
            <p:cNvGrpSpPr/>
            <p:nvPr/>
          </p:nvGrpSpPr>
          <p:grpSpPr>
            <a:xfrm>
              <a:off x="518502" y="954085"/>
              <a:ext cx="1757364" cy="4717779"/>
              <a:chOff x="518502" y="954085"/>
              <a:chExt cx="1757364" cy="4717779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518502" y="954085"/>
                <a:ext cx="1757364" cy="2195513"/>
                <a:chOff x="430" y="601"/>
                <a:chExt cx="1107" cy="1383"/>
              </a:xfrm>
            </p:grpSpPr>
            <p:sp>
              <p:nvSpPr>
                <p:cNvPr id="1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0" y="975"/>
                  <a:ext cx="631" cy="25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0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S2T</a:t>
                  </a:r>
                  <a:endPara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0" y="601"/>
                  <a:ext cx="631" cy="25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0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S3T</a:t>
                  </a:r>
                  <a:endPara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23" y="846"/>
                  <a:ext cx="0" cy="13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pPr defTabSz="914400"/>
                  <a:endParaRPr lang="en-US">
                    <a:solidFill>
                      <a:srgbClr val="FFFF00"/>
                    </a:solidFill>
                    <a:latin typeface="Calibri"/>
                  </a:endParaRPr>
                </a:p>
              </p:txBody>
            </p:sp>
            <p:sp>
              <p:nvSpPr>
                <p:cNvPr id="1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2" y="1732"/>
                  <a:ext cx="1095" cy="25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20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/>
                    </a:rPr>
                    <a:t>S1T/DIV</a:t>
                  </a:r>
                  <a:endPara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6" name="Group 172"/>
              <p:cNvGrpSpPr/>
              <p:nvPr/>
            </p:nvGrpSpPr>
            <p:grpSpPr>
              <a:xfrm>
                <a:off x="903749" y="3368610"/>
                <a:ext cx="1153027" cy="2303254"/>
                <a:chOff x="903749" y="3368610"/>
                <a:chExt cx="1153027" cy="2303254"/>
              </a:xfrm>
            </p:grpSpPr>
            <p:sp>
              <p:nvSpPr>
                <p:cNvPr id="11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903749" y="5297403"/>
                  <a:ext cx="1153027" cy="37446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</a:pPr>
                  <a:r>
                    <a:rPr lang="en-US" sz="2000" b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SMK</a:t>
                  </a: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>
                <a:xfrm rot="5400000" flipH="1" flipV="1">
                  <a:off x="60425" y="4283009"/>
                  <a:ext cx="1828799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666276" y="2379666"/>
              <a:ext cx="60960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79"/>
          <p:cNvGrpSpPr/>
          <p:nvPr/>
        </p:nvGrpSpPr>
        <p:grpSpPr>
          <a:xfrm>
            <a:off x="1650307" y="3271715"/>
            <a:ext cx="813947" cy="1228352"/>
            <a:chOff x="2056489" y="3727733"/>
            <a:chExt cx="990600" cy="1158594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1826267" y="4302712"/>
              <a:ext cx="1149959" cy="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6200000" flipV="1">
              <a:off x="2405415" y="4556483"/>
              <a:ext cx="646852" cy="4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056489" y="4876800"/>
              <a:ext cx="990600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rot="5400000" flipH="1" flipV="1">
              <a:off x="2959244" y="4810096"/>
              <a:ext cx="152400" cy="6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58"/>
          <p:cNvGrpSpPr/>
          <p:nvPr/>
        </p:nvGrpSpPr>
        <p:grpSpPr>
          <a:xfrm>
            <a:off x="1862575" y="2776415"/>
            <a:ext cx="956825" cy="1571560"/>
            <a:chOff x="2295775" y="3228850"/>
            <a:chExt cx="956825" cy="1571560"/>
          </a:xfrm>
        </p:grpSpPr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2295775" y="3228850"/>
              <a:ext cx="645318" cy="400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DIII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29" name="Text Box 65"/>
            <p:cNvSpPr txBox="1">
              <a:spLocks noChangeArrowheads="1"/>
            </p:cNvSpPr>
            <p:nvPr/>
          </p:nvSpPr>
          <p:spPr bwMode="auto">
            <a:xfrm>
              <a:off x="2509775" y="3833625"/>
              <a:ext cx="538441" cy="400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DII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32" name="Text Box 47"/>
            <p:cNvSpPr txBox="1">
              <a:spLocks noChangeArrowheads="1"/>
            </p:cNvSpPr>
            <p:nvPr/>
          </p:nvSpPr>
          <p:spPr bwMode="auto">
            <a:xfrm>
              <a:off x="2654799" y="4400300"/>
              <a:ext cx="597801" cy="400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5867400" y="5729165"/>
            <a:ext cx="1676400" cy="73866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1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1400" b="1">
                <a:ln w="1905"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PENGEMBANGAN KARIR BERBASIS PELATIHAN KERJA</a:t>
            </a:r>
            <a:endParaRPr lang="en-US" sz="1400" b="1" dirty="0">
              <a:ln w="1905">
                <a:solidFill>
                  <a:srgbClr val="EEECE1">
                    <a:lumMod val="25000"/>
                  </a:srgbClr>
                </a:solidFill>
              </a:ln>
              <a:solidFill>
                <a:srgbClr val="EEECE1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4172" y="6244432"/>
            <a:ext cx="861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UU No.12 </a:t>
            </a:r>
            <a:r>
              <a:rPr lang="en-US" sz="28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tahun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2012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8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29" y="154571"/>
            <a:ext cx="7556313" cy="125250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PERPADUAN ANTARA PENDIDIKAN FORMAL, PROFESIONALISME, PENGALAMAN KERJA DAN </a:t>
            </a:r>
            <a:r>
              <a:rPr lang="en-US" sz="2400" b="1" dirty="0" smtClean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KARIR : </a:t>
            </a:r>
            <a:r>
              <a:rPr lang="en-US" sz="2400" b="1" dirty="0" err="1" smtClean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Pencapaian</a:t>
            </a:r>
            <a:r>
              <a:rPr lang="en-US" sz="2400" b="1" dirty="0" smtClean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Level </a:t>
            </a:r>
            <a:r>
              <a:rPr lang="en-US" sz="2400" b="1" dirty="0" err="1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pada</a:t>
            </a:r>
            <a: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KKNI </a:t>
            </a:r>
            <a:r>
              <a:rPr lang="en-US" sz="2400" b="1" dirty="0" err="1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Melalui</a:t>
            </a:r>
            <a: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Berbagai</a:t>
            </a:r>
            <a: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Jalur</a:t>
            </a:r>
            <a: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>
                <a:ln w="11430">
                  <a:noFill/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2748091">
            <a:off x="2953030" y="2419196"/>
            <a:ext cx="3392051" cy="3290581"/>
          </a:xfrm>
          <a:prstGeom prst="rtTriangle">
            <a:avLst/>
          </a:prstGeom>
          <a:solidFill>
            <a:srgbClr val="D4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2828434">
            <a:off x="4222206" y="2628410"/>
            <a:ext cx="3387625" cy="320332"/>
          </a:xfrm>
          <a:prstGeom prst="rect">
            <a:avLst/>
          </a:prstGeom>
          <a:solidFill>
            <a:srgbClr val="F4E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12" name="Right Triangle 11"/>
          <p:cNvSpPr/>
          <p:nvPr/>
        </p:nvSpPr>
        <p:spPr>
          <a:xfrm rot="13600400">
            <a:off x="2889494" y="2444604"/>
            <a:ext cx="3436781" cy="3241680"/>
          </a:xfrm>
          <a:prstGeom prst="rtTriangle">
            <a:avLst/>
          </a:prstGeom>
          <a:solidFill>
            <a:srgbClr val="FCF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4426964" y="1771376"/>
            <a:ext cx="375812" cy="4606406"/>
            <a:chOff x="3659797" y="1437765"/>
            <a:chExt cx="394600" cy="4606406"/>
          </a:xfrm>
          <a:solidFill>
            <a:srgbClr val="FF9933"/>
          </a:solidFill>
        </p:grpSpPr>
        <p:sp>
          <p:nvSpPr>
            <p:cNvPr id="14" name="Rectangle 13"/>
            <p:cNvSpPr/>
            <p:nvPr/>
          </p:nvSpPr>
          <p:spPr>
            <a:xfrm rot="2721465">
              <a:off x="3674118" y="1443193"/>
              <a:ext cx="376826" cy="365969"/>
            </a:xfrm>
            <a:prstGeom prst="rect">
              <a:avLst/>
            </a:prstGeom>
            <a:solidFill>
              <a:srgbClr val="FFE38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721465">
              <a:off x="3654369" y="1971995"/>
              <a:ext cx="376826" cy="365969"/>
            </a:xfrm>
            <a:prstGeom prst="rect">
              <a:avLst/>
            </a:prstGeom>
            <a:solidFill>
              <a:srgbClr val="FFDE75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721465">
              <a:off x="3662829" y="2502225"/>
              <a:ext cx="376826" cy="365970"/>
            </a:xfrm>
            <a:prstGeom prst="rect">
              <a:avLst/>
            </a:prstGeom>
            <a:solidFill>
              <a:srgbClr val="FFD75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721465">
              <a:off x="3674718" y="3034678"/>
              <a:ext cx="376826" cy="365970"/>
            </a:xfrm>
            <a:prstGeom prst="rect">
              <a:avLst/>
            </a:prstGeom>
            <a:solidFill>
              <a:srgbClr val="FFCF3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721465">
              <a:off x="3679538" y="3576008"/>
              <a:ext cx="376826" cy="365971"/>
            </a:xfrm>
            <a:prstGeom prst="rect">
              <a:avLst/>
            </a:prstGeom>
            <a:solidFill>
              <a:srgbClr val="FFC81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721465">
              <a:off x="3682999" y="4100989"/>
              <a:ext cx="376826" cy="365971"/>
            </a:xfrm>
            <a:prstGeom prst="rect">
              <a:avLst/>
            </a:prstGeom>
            <a:solidFill>
              <a:srgbClr val="FEC2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721465">
              <a:off x="3669352" y="5149845"/>
              <a:ext cx="376826" cy="365971"/>
            </a:xfrm>
            <a:prstGeom prst="rect">
              <a:avLst/>
            </a:prstGeom>
            <a:solidFill>
              <a:srgbClr val="BC8F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2721465">
              <a:off x="3675829" y="4620101"/>
              <a:ext cx="376826" cy="365971"/>
            </a:xfrm>
            <a:prstGeom prst="rect">
              <a:avLst/>
            </a:prstGeom>
            <a:solidFill>
              <a:srgbClr val="DEA9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721465">
              <a:off x="3678228" y="5672773"/>
              <a:ext cx="376826" cy="365970"/>
            </a:xfrm>
            <a:prstGeom prst="rect">
              <a:avLst/>
            </a:prstGeom>
            <a:solidFill>
              <a:srgbClr val="A27B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2805780">
            <a:off x="1681660" y="5158414"/>
            <a:ext cx="3328938" cy="29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2755990">
            <a:off x="6126834" y="3441964"/>
            <a:ext cx="1070100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Operator  </a:t>
            </a:r>
          </a:p>
        </p:txBody>
      </p:sp>
      <p:sp>
        <p:nvSpPr>
          <p:cNvPr id="25" name="Rectangle 24"/>
          <p:cNvSpPr/>
          <p:nvPr/>
        </p:nvSpPr>
        <p:spPr>
          <a:xfrm rot="2755990">
            <a:off x="5234628" y="2611034"/>
            <a:ext cx="1369567" cy="32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err="1">
                <a:solidFill>
                  <a:prstClr val="black"/>
                </a:solidFill>
                <a:latin typeface="Calibri"/>
              </a:rPr>
              <a:t>Teknisi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Analis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 rot="2755990">
            <a:off x="4623959" y="1798941"/>
            <a:ext cx="1071904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err="1">
                <a:solidFill>
                  <a:prstClr val="black"/>
                </a:solidFill>
                <a:latin typeface="Calibri"/>
              </a:rPr>
              <a:t>Ahli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 rot="18941680">
            <a:off x="4375259" y="5307976"/>
            <a:ext cx="3127629" cy="3297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Pengalaman individual atau belajar sendiri </a:t>
            </a:r>
          </a:p>
        </p:txBody>
      </p:sp>
      <p:grpSp>
        <p:nvGrpSpPr>
          <p:cNvPr id="28" name="Group 168"/>
          <p:cNvGrpSpPr/>
          <p:nvPr/>
        </p:nvGrpSpPr>
        <p:grpSpPr>
          <a:xfrm>
            <a:off x="2077365" y="1060543"/>
            <a:ext cx="2504349" cy="3204762"/>
            <a:chOff x="2204524" y="272804"/>
            <a:chExt cx="2629574" cy="3204762"/>
          </a:xfrm>
        </p:grpSpPr>
        <p:sp>
          <p:nvSpPr>
            <p:cNvPr id="29" name="Rectangle 28"/>
            <p:cNvSpPr/>
            <p:nvPr/>
          </p:nvSpPr>
          <p:spPr>
            <a:xfrm rot="18884281">
              <a:off x="1908566" y="1699719"/>
              <a:ext cx="3204762" cy="350932"/>
            </a:xfrm>
            <a:prstGeom prst="rect">
              <a:avLst/>
            </a:prstGeom>
            <a:solidFill>
              <a:srgbClr val="FAF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0" name="Group 164"/>
            <p:cNvGrpSpPr/>
            <p:nvPr/>
          </p:nvGrpSpPr>
          <p:grpSpPr>
            <a:xfrm>
              <a:off x="2204524" y="533472"/>
              <a:ext cx="2629574" cy="2652620"/>
              <a:chOff x="2204524" y="533472"/>
              <a:chExt cx="2629574" cy="26526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204524" y="2755205"/>
                <a:ext cx="4800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100" b="1">
                    <a:solidFill>
                      <a:prstClr val="black"/>
                    </a:solidFill>
                    <a:latin typeface="Calibri"/>
                  </a:rPr>
                  <a:t>SMP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81573" y="2522075"/>
                <a:ext cx="4800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050" b="1">
                    <a:solidFill>
                      <a:prstClr val="black"/>
                    </a:solidFill>
                    <a:latin typeface="Calibri"/>
                  </a:rPr>
                  <a:t>SMA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17816" y="2265457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200" b="1" dirty="0" err="1">
                    <a:solidFill>
                      <a:prstClr val="black"/>
                    </a:solidFill>
                    <a:latin typeface="Calibri"/>
                  </a:rPr>
                  <a:t>D1</a:t>
                </a:r>
                <a:endParaRPr lang="en-US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83258" y="200969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200" b="1">
                    <a:solidFill>
                      <a:prstClr val="black"/>
                    </a:solidFill>
                    <a:latin typeface="Calibri"/>
                  </a:rPr>
                  <a:t>D2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344458" y="1773143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200" b="1">
                    <a:solidFill>
                      <a:prstClr val="black"/>
                    </a:solidFill>
                    <a:latin typeface="Calibri"/>
                  </a:rPr>
                  <a:t>D3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10692" y="1368979"/>
                <a:ext cx="3810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1200" b="1">
                    <a:solidFill>
                      <a:prstClr val="black"/>
                    </a:solidFill>
                    <a:latin typeface="Calibri"/>
                  </a:rPr>
                  <a:t>1D4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970771">
                <a:off x="3906683" y="872796"/>
                <a:ext cx="703997" cy="32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/>
                <a:r>
                  <a:rPr lang="en-US" sz="1400" b="1" dirty="0" err="1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1200" b="1" dirty="0" err="1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/>
                  </a:rPr>
                  <a:t>/Sp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2871139">
                <a:off x="4347108" y="697295"/>
                <a:ext cx="650814" cy="32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400" b="1" dirty="0" err="1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1200" b="1" dirty="0" err="1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/>
                  </a:rPr>
                  <a:t>/Sp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57744" y="118541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prstClr val="black"/>
                    </a:solidFill>
                    <a:latin typeface="Calibri"/>
                  </a:rPr>
                  <a:t>P</a:t>
                </a:r>
                <a:endParaRPr lang="en-US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0" name="Group 169"/>
          <p:cNvGrpSpPr/>
          <p:nvPr/>
        </p:nvGrpSpPr>
        <p:grpSpPr>
          <a:xfrm>
            <a:off x="2052700" y="1425210"/>
            <a:ext cx="5145984" cy="5291468"/>
            <a:chOff x="2247331" y="652132"/>
            <a:chExt cx="5326375" cy="5291468"/>
          </a:xfrm>
        </p:grpSpPr>
        <p:grpSp>
          <p:nvGrpSpPr>
            <p:cNvPr id="41" name="Group 30"/>
            <p:cNvGrpSpPr/>
            <p:nvPr/>
          </p:nvGrpSpPr>
          <p:grpSpPr>
            <a:xfrm>
              <a:off x="4651484" y="983776"/>
              <a:ext cx="480373" cy="4602786"/>
              <a:chOff x="4667250" y="1020944"/>
              <a:chExt cx="480373" cy="460278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690423" y="524273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686300" y="4731081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687722" y="42100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86300" y="36957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686300" y="3171825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5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86300" y="26098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6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673491" y="20764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7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667250" y="15621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676775" y="1020944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42" name="Group 165"/>
            <p:cNvGrpSpPr/>
            <p:nvPr/>
          </p:nvGrpSpPr>
          <p:grpSpPr>
            <a:xfrm>
              <a:off x="2247331" y="652132"/>
              <a:ext cx="5326375" cy="5291468"/>
              <a:chOff x="2247331" y="652132"/>
              <a:chExt cx="5326375" cy="5291468"/>
            </a:xfrm>
          </p:grpSpPr>
          <p:grpSp>
            <p:nvGrpSpPr>
              <p:cNvPr id="43" name="Group 76"/>
              <p:cNvGrpSpPr/>
              <p:nvPr/>
            </p:nvGrpSpPr>
            <p:grpSpPr>
              <a:xfrm>
                <a:off x="2247331" y="652132"/>
                <a:ext cx="5326375" cy="5291468"/>
                <a:chOff x="2247331" y="706355"/>
                <a:chExt cx="5326375" cy="5239925"/>
              </a:xfrm>
            </p:grpSpPr>
            <p:grpSp>
              <p:nvGrpSpPr>
                <p:cNvPr id="46" name="Group 75"/>
                <p:cNvGrpSpPr/>
                <p:nvPr/>
              </p:nvGrpSpPr>
              <p:grpSpPr>
                <a:xfrm>
                  <a:off x="2289338" y="706355"/>
                  <a:ext cx="5284368" cy="5230492"/>
                  <a:chOff x="2289338" y="706355"/>
                  <a:chExt cx="5284368" cy="5230492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2347436" y="648257"/>
                    <a:ext cx="2765432" cy="2881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 flipH="1" flipV="1">
                    <a:off x="2563187" y="1155206"/>
                    <a:ext cx="2581176" cy="26556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2872959" y="1462750"/>
                    <a:ext cx="2505718" cy="25687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3121431" y="1432027"/>
                    <a:ext cx="2826414" cy="29131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3436907" y="2021224"/>
                    <a:ext cx="2463600" cy="25503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3845437" y="2324308"/>
                    <a:ext cx="2402963" cy="22624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4104328" y="2324308"/>
                    <a:ext cx="2677472" cy="25449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4368365" y="2852513"/>
                    <a:ext cx="2413435" cy="22764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4628864" y="3154344"/>
                    <a:ext cx="2381536" cy="224661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4624347" y="3160523"/>
                    <a:ext cx="2949359" cy="27763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74"/>
                <p:cNvGrpSpPr/>
                <p:nvPr/>
              </p:nvGrpSpPr>
              <p:grpSpPr>
                <a:xfrm>
                  <a:off x="2247331" y="717577"/>
                  <a:ext cx="5296797" cy="5228703"/>
                  <a:chOff x="2247331" y="717577"/>
                  <a:chExt cx="5296797" cy="5228703"/>
                </a:xfrm>
              </p:grpSpPr>
              <p:grpSp>
                <p:nvGrpSpPr>
                  <p:cNvPr id="48" name="Group 38"/>
                  <p:cNvGrpSpPr/>
                  <p:nvPr/>
                </p:nvGrpSpPr>
                <p:grpSpPr>
                  <a:xfrm>
                    <a:off x="2247331" y="2694358"/>
                    <a:ext cx="2934270" cy="3251922"/>
                    <a:chOff x="1870882" y="2306535"/>
                    <a:chExt cx="2934270" cy="3251922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16200000" flipH="1">
                      <a:off x="2084359" y="2341277"/>
                      <a:ext cx="2725852" cy="2656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16200000" flipH="1">
                      <a:off x="1843953" y="2597258"/>
                      <a:ext cx="2988128" cy="293427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 flipH="1">
                    <a:off x="3001996" y="2229721"/>
                    <a:ext cx="2716479" cy="26670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3252541" y="1971077"/>
                    <a:ext cx="2736381" cy="26882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up 46"/>
                  <p:cNvGrpSpPr/>
                  <p:nvPr/>
                </p:nvGrpSpPr>
                <p:grpSpPr>
                  <a:xfrm>
                    <a:off x="3810001" y="1220738"/>
                    <a:ext cx="2948985" cy="2955518"/>
                    <a:chOff x="1849272" y="2337579"/>
                    <a:chExt cx="2948985" cy="2955518"/>
                  </a:xfrm>
                </p:grpSpPr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16200000" flipH="1">
                      <a:off x="2106517" y="2362319"/>
                      <a:ext cx="2716480" cy="2667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16200000" flipH="1">
                      <a:off x="1815568" y="2569360"/>
                      <a:ext cx="2757441" cy="269003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4328277" y="1006208"/>
                    <a:ext cx="2732045" cy="26476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 flipH="1">
                    <a:off x="4609295" y="753896"/>
                    <a:ext cx="2971152" cy="28985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715209" y="2458034"/>
                <a:ext cx="2752665" cy="26563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515642" y="1705559"/>
                <a:ext cx="2752665" cy="26563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76"/>
          <p:cNvSpPr txBox="1"/>
          <p:nvPr/>
        </p:nvSpPr>
        <p:spPr>
          <a:xfrm rot="18895514">
            <a:off x="1303651" y="1864192"/>
            <a:ext cx="261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Pendidikan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Formal</a:t>
            </a:r>
            <a:endParaRPr lang="id-ID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 rot="2794821">
            <a:off x="5152500" y="2225271"/>
            <a:ext cx="33364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Peningkatan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Karier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Dunia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Kerja</a:t>
            </a:r>
            <a:endParaRPr lang="id-ID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 rot="2748337">
            <a:off x="868556" y="5597365"/>
            <a:ext cx="335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Peningkatan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Profesionalitas</a:t>
            </a:r>
            <a:endParaRPr lang="id-ID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0" name="Right Arrow 79"/>
          <p:cNvSpPr/>
          <p:nvPr/>
        </p:nvSpPr>
        <p:spPr>
          <a:xfrm rot="18984834">
            <a:off x="2597859" y="2080912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ight Arrow 80"/>
          <p:cNvSpPr/>
          <p:nvPr/>
        </p:nvSpPr>
        <p:spPr>
          <a:xfrm rot="18984834">
            <a:off x="5929074" y="5605632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ight Arrow 81"/>
          <p:cNvSpPr/>
          <p:nvPr/>
        </p:nvSpPr>
        <p:spPr>
          <a:xfrm rot="13412915">
            <a:off x="5977867" y="2248399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ight Arrow 82"/>
          <p:cNvSpPr/>
          <p:nvPr/>
        </p:nvSpPr>
        <p:spPr>
          <a:xfrm rot="13412915">
            <a:off x="2445554" y="5459481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98084" y="4370246"/>
            <a:ext cx="36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L3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5284" y="4903646"/>
            <a:ext cx="4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L1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26684" y="4626647"/>
            <a:ext cx="4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L2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osters\management\dec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0" y="657908"/>
            <a:ext cx="3910354" cy="55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9736" y="51606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Aksi</a:t>
            </a:r>
            <a:r>
              <a:rPr lang="en-US" b="1" dirty="0" smtClean="0"/>
              <a:t> </a:t>
            </a:r>
            <a:r>
              <a:rPr lang="en-US" b="1" dirty="0" err="1" smtClean="0"/>
              <a:t>Ditjen</a:t>
            </a:r>
            <a:r>
              <a:rPr lang="en-US" b="1" dirty="0" smtClean="0"/>
              <a:t> </a:t>
            </a:r>
            <a:r>
              <a:rPr lang="en-US" b="1" dirty="0" err="1" smtClean="0"/>
              <a:t>Dikti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2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Konsekuensi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Pendidikan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Akademik-Profesi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063"/>
            <a:ext cx="8229600" cy="458232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dirty="0"/>
              <a:t>Program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lanjutan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program </a:t>
            </a:r>
            <a:r>
              <a:rPr lang="en-US" dirty="0" err="1" smtClean="0"/>
              <a:t>sarjana</a:t>
            </a:r>
            <a:endParaRPr lang="id-ID" dirty="0" smtClean="0"/>
          </a:p>
          <a:p>
            <a:pPr algn="just"/>
            <a:r>
              <a:rPr lang="id-ID" dirty="0"/>
              <a:t>Metode pembelajaran </a:t>
            </a:r>
            <a:r>
              <a:rPr lang="id-ID" dirty="0" smtClean="0"/>
              <a:t>dan asesmen yang </a:t>
            </a:r>
            <a:r>
              <a:rPr lang="id-ID" dirty="0"/>
              <a:t>mengintegrasikan </a:t>
            </a:r>
            <a:r>
              <a:rPr lang="id-ID" dirty="0" smtClean="0"/>
              <a:t>akademik-profesi</a:t>
            </a:r>
            <a:endParaRPr lang="id-ID" dirty="0"/>
          </a:p>
          <a:p>
            <a:pPr algn="just"/>
            <a:r>
              <a:rPr lang="id-ID" dirty="0" smtClean="0"/>
              <a:t>Proses </a:t>
            </a:r>
            <a:r>
              <a:rPr lang="id-ID" dirty="0"/>
              <a:t>integrasi pendidikan akademik-profesi </a:t>
            </a:r>
            <a:r>
              <a:rPr lang="id-ID" dirty="0" smtClean="0"/>
              <a:t>bertujuan </a:t>
            </a:r>
            <a:r>
              <a:rPr lang="id-ID" dirty="0"/>
              <a:t>untuk mengenalkan </a:t>
            </a:r>
            <a:r>
              <a:rPr lang="id-ID" dirty="0" smtClean="0"/>
              <a:t>‘pendidikan klinik’ </a:t>
            </a:r>
            <a:r>
              <a:rPr lang="id-ID" dirty="0"/>
              <a:t>lebih awal kepada peserta didik (</a:t>
            </a:r>
            <a:r>
              <a:rPr lang="id-ID" i="1" dirty="0"/>
              <a:t>early clinical </a:t>
            </a:r>
            <a:r>
              <a:rPr lang="id-ID" dirty="0"/>
              <a:t>exposure</a:t>
            </a:r>
            <a:r>
              <a:rPr lang="id-ID" dirty="0" smtClean="0"/>
              <a:t>)</a:t>
            </a:r>
          </a:p>
          <a:p>
            <a:pPr algn="just"/>
            <a:r>
              <a:rPr lang="id-ID" dirty="0" smtClean="0"/>
              <a:t>Kecukupan dan kelayakan sarana pendidikan profesi</a:t>
            </a:r>
          </a:p>
          <a:p>
            <a:pPr algn="just"/>
            <a:r>
              <a:rPr lang="id-ID" dirty="0" smtClean="0"/>
              <a:t>Kecukupan dan kualifikasi pendidik program profesi</a:t>
            </a:r>
          </a:p>
          <a:p>
            <a:pPr algn="just"/>
            <a:r>
              <a:rPr lang="id-ID" dirty="0" smtClean="0"/>
              <a:t>Pembaharuan izin </a:t>
            </a:r>
            <a:r>
              <a:rPr lang="id-ID" dirty="0" smtClean="0"/>
              <a:t>prodi akademik-profesi : </a:t>
            </a:r>
          </a:p>
          <a:p>
            <a:pPr marL="360363" indent="0" algn="just">
              <a:buNone/>
            </a:pPr>
            <a:r>
              <a:rPr lang="id-ID" dirty="0" smtClean="0"/>
              <a:t>1 surat izin untuk 2 prodi (prodi akademik dan prodi profesi)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9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8" y="409345"/>
            <a:ext cx="8686800" cy="1143000"/>
          </a:xfrm>
        </p:spPr>
        <p:txBody>
          <a:bodyPr>
            <a:noAutofit/>
          </a:bodyPr>
          <a:lstStyle/>
          <a:p>
            <a:r>
              <a:rPr lang="en-US" sz="3700" b="1" dirty="0" err="1" smtClean="0"/>
              <a:t>Tujuan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Pengembangan</a:t>
            </a:r>
            <a:r>
              <a:rPr lang="en-US" sz="3700" b="1" dirty="0" smtClean="0"/>
              <a:t> LAM-</a:t>
            </a:r>
            <a:r>
              <a:rPr lang="en-US" sz="3700" b="1" dirty="0" err="1" smtClean="0"/>
              <a:t>PSKes</a:t>
            </a:r>
            <a:r>
              <a:rPr lang="en-US" sz="3700" b="1" dirty="0" smtClean="0"/>
              <a:t> </a:t>
            </a:r>
            <a:r>
              <a:rPr lang="en-US" sz="3700" b="1" dirty="0" smtClean="0"/>
              <a:t>&amp; LPUK</a:t>
            </a:r>
            <a:endParaRPr lang="en-US" sz="37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06016"/>
              </p:ext>
            </p:extLst>
          </p:nvPr>
        </p:nvGraphicFramePr>
        <p:xfrm>
          <a:off x="457200" y="1600202"/>
          <a:ext cx="84916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63933" y="2655642"/>
            <a:ext cx="603771" cy="654289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0744" y="2655642"/>
            <a:ext cx="603771" cy="654289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01641" y="4616956"/>
            <a:ext cx="603771" cy="654289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165304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LAM </a:t>
            </a:r>
            <a:r>
              <a:rPr lang="en-US" sz="1400" b="1" dirty="0" err="1" smtClean="0">
                <a:latin typeface="Calibri"/>
                <a:cs typeface="Calibri"/>
              </a:rPr>
              <a:t>PSKes</a:t>
            </a:r>
            <a:r>
              <a:rPr lang="en-US" sz="1400" b="1" dirty="0" smtClean="0">
                <a:latin typeface="Calibri"/>
                <a:cs typeface="Calibri"/>
              </a:rPr>
              <a:t>   </a:t>
            </a:r>
            <a:r>
              <a:rPr lang="en-US" sz="1400" b="1" dirty="0" smtClean="0">
                <a:latin typeface="Calibri"/>
                <a:cs typeface="Calibri"/>
              </a:rPr>
              <a:t>: </a:t>
            </a:r>
            <a:r>
              <a:rPr lang="en-US" sz="1400" b="1" dirty="0" err="1" smtClean="0">
                <a:latin typeface="Calibri"/>
                <a:cs typeface="Calibri"/>
              </a:rPr>
              <a:t>Lembaga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Akreditasi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Mandiri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smtClean="0">
                <a:latin typeface="Calibri"/>
                <a:cs typeface="Calibri"/>
              </a:rPr>
              <a:t>Program </a:t>
            </a:r>
            <a:r>
              <a:rPr lang="en-US" sz="1400" b="1" dirty="0" err="1" smtClean="0">
                <a:latin typeface="Calibri"/>
                <a:cs typeface="Calibri"/>
              </a:rPr>
              <a:t>Studi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Kesehatan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</a:p>
          <a:p>
            <a:r>
              <a:rPr lang="en-US" sz="1400" b="1" dirty="0" smtClean="0">
                <a:latin typeface="Calibri"/>
                <a:cs typeface="Calibri"/>
              </a:rPr>
              <a:t>LPUK 	 : </a:t>
            </a:r>
            <a:r>
              <a:rPr lang="en-US" sz="1400" b="1" dirty="0" err="1" smtClean="0">
                <a:latin typeface="Calibri"/>
                <a:cs typeface="Calibri"/>
              </a:rPr>
              <a:t>Lembaga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Pengembangan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Uji</a:t>
            </a:r>
            <a:r>
              <a:rPr lang="en-US" sz="1400" b="1" dirty="0" smtClean="0">
                <a:latin typeface="Calibri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cs typeface="Calibri"/>
              </a:rPr>
              <a:t>Kompetensi</a:t>
            </a:r>
            <a:endParaRPr lang="en-US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2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783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err="1"/>
              <a:t>Tabel</a:t>
            </a:r>
            <a:r>
              <a:rPr lang="en-US" sz="3000" b="1" dirty="0"/>
              <a:t> </a:t>
            </a:r>
            <a:r>
              <a:rPr lang="en-US" sz="3000" b="1" dirty="0" err="1"/>
              <a:t>Variabel</a:t>
            </a:r>
            <a:r>
              <a:rPr lang="en-US" sz="3000" b="1" dirty="0"/>
              <a:t>  </a:t>
            </a:r>
            <a:r>
              <a:rPr lang="en-US" sz="3000" b="1" dirty="0" err="1" smtClean="0"/>
              <a:t>Sistem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Akreditasi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2600" b="1" dirty="0" smtClean="0"/>
              <a:t>BAN PT &amp; LAM PS </a:t>
            </a:r>
            <a:r>
              <a:rPr lang="en-US" sz="2600" b="1" dirty="0" err="1" smtClean="0"/>
              <a:t>Kesehatan</a:t>
            </a:r>
            <a:endParaRPr lang="en-US" sz="2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404384"/>
              </p:ext>
            </p:extLst>
          </p:nvPr>
        </p:nvGraphicFramePr>
        <p:xfrm>
          <a:off x="148661" y="1059206"/>
          <a:ext cx="8945541" cy="5765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6975"/>
                <a:gridCol w="2932546"/>
                <a:gridCol w="44760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BAN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 PS </a:t>
                      </a:r>
                      <a:r>
                        <a:rPr lang="en-US" dirty="0" err="1" smtClean="0"/>
                        <a:t>Kes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SDM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Tim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asesor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Mendikbud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pengambil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kebijakan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utama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Tim </a:t>
                      </a:r>
                      <a:r>
                        <a:rPr lang="en-US" sz="1600" baseline="0" dirty="0" err="1" smtClean="0"/>
                        <a:t>majelis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pengambil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kebijakan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akreditasi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600" dirty="0" smtClean="0"/>
                        <a:t>Tim </a:t>
                      </a:r>
                      <a:r>
                        <a:rPr lang="en-US" sz="1600" dirty="0" err="1" smtClean="0"/>
                        <a:t>asesor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fasilitator</a:t>
                      </a:r>
                      <a:endParaRPr lang="en-US" sz="1600" baseline="0" dirty="0" smtClean="0"/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err="1" smtClean="0"/>
                        <a:t>Majelis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Pemangku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Kepentingan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pendiri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baseline="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pengambil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kebijakan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implementasi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akreditasi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LAM </a:t>
                      </a:r>
                      <a:r>
                        <a:rPr lang="en-US" sz="1600" baseline="0" dirty="0" err="1" smtClean="0"/>
                        <a:t>PSKes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Badan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pelaksana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pengurus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baseline="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pelaksana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kebijakan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akreditasi</a:t>
                      </a:r>
                      <a:endParaRPr lang="en-US" sz="1600" dirty="0"/>
                    </a:p>
                  </a:txBody>
                  <a:tcPr/>
                </a:tc>
              </a:tr>
              <a:tr h="13015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MATERIAL</a:t>
                      </a:r>
                      <a:r>
                        <a:rPr lang="en-US" b="1" baseline="0" dirty="0" smtClean="0"/>
                        <a:t> (INSTRUMEN)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/>
                        <a:t>Generik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suplemen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spesifik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beberapa</a:t>
                      </a:r>
                      <a:r>
                        <a:rPr lang="en-US" sz="1600" dirty="0" smtClean="0"/>
                        <a:t> program </a:t>
                      </a:r>
                      <a:r>
                        <a:rPr lang="en-US" sz="1600" dirty="0" err="1" smtClean="0"/>
                        <a:t>pendidikan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Database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baseline="0" dirty="0" smtClean="0"/>
                        <a:t> data </a:t>
                      </a:r>
                      <a:r>
                        <a:rPr lang="en-US" sz="1600" baseline="0" dirty="0" err="1" smtClean="0"/>
                        <a:t>akreditasi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masih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belum</a:t>
                      </a:r>
                      <a:r>
                        <a:rPr lang="en-US" sz="1600" baseline="0" dirty="0" smtClean="0"/>
                        <a:t> valid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err="1" smtClean="0"/>
                        <a:t>Pengembangan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instrumen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akreditasi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berbasis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standar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pendidikan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standar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kompetensi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spesifik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setiap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jenis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bidang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ilmu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err="1" smtClean="0"/>
                        <a:t>Pengembangan</a:t>
                      </a:r>
                      <a:r>
                        <a:rPr lang="en-US" sz="1600" baseline="0" dirty="0" smtClean="0"/>
                        <a:t> PDPT yang </a:t>
                      </a:r>
                      <a:r>
                        <a:rPr lang="en-US" sz="1600" baseline="0" dirty="0" err="1" smtClean="0"/>
                        <a:t>menjadi</a:t>
                      </a:r>
                      <a:r>
                        <a:rPr lang="en-US" sz="1600" baseline="0" dirty="0" smtClean="0"/>
                        <a:t> warehouse data yang valid </a:t>
                      </a:r>
                      <a:r>
                        <a:rPr lang="en-US" sz="1600" baseline="0" dirty="0" err="1" smtClean="0"/>
                        <a:t>untuk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mengisi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instrumen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/>
                        <a:t>Penilaian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secara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summatif</a:t>
                      </a:r>
                      <a:endParaRPr lang="en-US" sz="1600" baseline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1600" dirty="0" err="1" smtClean="0"/>
                        <a:t>Paper-based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dan</a:t>
                      </a:r>
                      <a:r>
                        <a:rPr lang="it-IT" sz="1600" dirty="0" smtClean="0"/>
                        <a:t> IT-</a:t>
                      </a:r>
                      <a:r>
                        <a:rPr lang="it-IT" sz="1600" dirty="0" err="1" smtClean="0"/>
                        <a:t>based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serta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memanfaatkan</a:t>
                      </a:r>
                      <a:r>
                        <a:rPr lang="it-IT" sz="1600" dirty="0" smtClean="0"/>
                        <a:t> PDPT </a:t>
                      </a:r>
                      <a:r>
                        <a:rPr lang="it-IT" sz="1600" dirty="0" err="1" smtClean="0"/>
                        <a:t>yang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mendukung</a:t>
                      </a:r>
                      <a:r>
                        <a:rPr lang="it-IT" sz="1600" dirty="0" smtClean="0"/>
                        <a:t> SPMI </a:t>
                      </a:r>
                      <a:r>
                        <a:rPr lang="it-IT" sz="1600" dirty="0" err="1" smtClean="0"/>
                        <a:t>dan</a:t>
                      </a:r>
                      <a:r>
                        <a:rPr lang="it-IT" sz="1600" dirty="0" smtClean="0"/>
                        <a:t> SPME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1600" dirty="0" smtClean="0"/>
                        <a:t>Masa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berlaku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akreditasi</a:t>
                      </a:r>
                      <a:r>
                        <a:rPr lang="it-IT" sz="1600" baseline="0" dirty="0" smtClean="0"/>
                        <a:t> 5 </a:t>
                      </a:r>
                      <a:r>
                        <a:rPr lang="it-IT" sz="1600" baseline="0" dirty="0" err="1" smtClean="0"/>
                        <a:t>tahun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/>
                        <a:t>Penilaian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dengan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metode</a:t>
                      </a:r>
                      <a:r>
                        <a:rPr lang="en-US" sz="1600" baseline="0" dirty="0" smtClean="0"/>
                        <a:t> hybrid : </a:t>
                      </a:r>
                      <a:r>
                        <a:rPr lang="en-US" sz="1600" baseline="0" dirty="0" err="1" smtClean="0"/>
                        <a:t>formatif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sumatif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dengan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proporsi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formatif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lebih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besar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/>
                        <a:t>Implementasi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konsep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Conceptualization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i="1" baseline="0" dirty="0" smtClean="0"/>
                        <a:t>Productivity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Usability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dari</a:t>
                      </a:r>
                      <a:r>
                        <a:rPr lang="en-US" sz="1600" baseline="0" dirty="0" smtClean="0"/>
                        <a:t> LAM yang </a:t>
                      </a:r>
                      <a:r>
                        <a:rPr lang="en-US" sz="1600" baseline="0" dirty="0" err="1" smtClean="0"/>
                        <a:t>mendorong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dilaksanakannya</a:t>
                      </a:r>
                      <a:r>
                        <a:rPr lang="en-US" sz="1600" baseline="0" dirty="0" smtClean="0"/>
                        <a:t> SPMI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err="1" smtClean="0"/>
                        <a:t>Prinsip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resource sharing </a:t>
                      </a:r>
                      <a:r>
                        <a:rPr lang="en-US" sz="1600" baseline="0" dirty="0" err="1" smtClean="0"/>
                        <a:t>untuk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penggunaan</a:t>
                      </a:r>
                      <a:r>
                        <a:rPr lang="en-US" sz="1600" baseline="0" dirty="0" smtClean="0"/>
                        <a:t> data </a:t>
                      </a:r>
                      <a:r>
                        <a:rPr lang="en-US" sz="1600" baseline="0" dirty="0" err="1" smtClean="0"/>
                        <a:t>dasar</a:t>
                      </a:r>
                      <a:r>
                        <a:rPr lang="en-US" sz="1600" baseline="0" dirty="0" smtClean="0"/>
                        <a:t>, SIM, </a:t>
                      </a:r>
                      <a:r>
                        <a:rPr lang="en-US" sz="1600" baseline="0" dirty="0" err="1" smtClean="0"/>
                        <a:t>investasi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pengembangan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sistem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akreditasi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1600" dirty="0" smtClean="0"/>
                        <a:t>Masa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berlaku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akreditasi</a:t>
                      </a:r>
                      <a:r>
                        <a:rPr lang="it-IT" sz="1600" baseline="0" dirty="0" smtClean="0"/>
                        <a:t> 5 </a:t>
                      </a:r>
                      <a:r>
                        <a:rPr lang="it-IT" sz="1600" baseline="0" dirty="0" err="1" smtClean="0"/>
                        <a:t>tahun</a:t>
                      </a: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am what you want.jpg"/>
          <p:cNvPicPr>
            <a:picLocks noChangeAspect="1"/>
          </p:cNvPicPr>
          <p:nvPr/>
        </p:nvPicPr>
        <p:blipFill>
          <a:blip r:embed="rId2" cstate="print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2" y="327791"/>
            <a:ext cx="7723676" cy="53214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7122" y="5572446"/>
            <a:ext cx="7723676" cy="737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</a:rPr>
              <a:t>Landasan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Filosofis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933604"/>
              </p:ext>
            </p:extLst>
          </p:nvPr>
        </p:nvGraphicFramePr>
        <p:xfrm>
          <a:off x="138546" y="1164345"/>
          <a:ext cx="8942424" cy="54711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6545"/>
                <a:gridCol w="2479308"/>
                <a:gridCol w="4546571"/>
              </a:tblGrid>
              <a:tr h="345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BAN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 PS </a:t>
                      </a:r>
                      <a:r>
                        <a:rPr lang="en-US" dirty="0" err="1" smtClean="0"/>
                        <a:t>Kes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PEMBIAYAAN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dirty="0" err="1" smtClean="0"/>
                        <a:t>Berdasarkan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anggaran</a:t>
                      </a:r>
                      <a:r>
                        <a:rPr lang="en-US" sz="1700" baseline="0" dirty="0" smtClean="0"/>
                        <a:t> per </a:t>
                      </a:r>
                      <a:r>
                        <a:rPr lang="en-US" sz="1700" i="1" baseline="0" dirty="0" smtClean="0"/>
                        <a:t>line item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dirty="0" err="1" smtClean="0"/>
                        <a:t>Bersumber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dari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pemerintah</a:t>
                      </a:r>
                      <a:r>
                        <a:rPr lang="en-US" sz="1700" dirty="0" smtClean="0"/>
                        <a:t> yang </a:t>
                      </a:r>
                      <a:r>
                        <a:rPr lang="en-US" sz="1700" dirty="0" err="1" smtClean="0"/>
                        <a:t>berasal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dari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anggaran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Balitbang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Kemdikbud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dirty="0" err="1" smtClean="0"/>
                        <a:t>Berdasarkan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i="1" baseline="0" dirty="0" smtClean="0"/>
                        <a:t>unit cost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sv-SE" sz="1700" dirty="0" err="1" smtClean="0"/>
                        <a:t>Bersumber</a:t>
                      </a:r>
                      <a:r>
                        <a:rPr lang="sv-SE" sz="1700" dirty="0" smtClean="0"/>
                        <a:t> dari :</a:t>
                      </a:r>
                    </a:p>
                    <a:p>
                      <a:pPr marL="465138" indent="-285750">
                        <a:buFontTx/>
                        <a:buChar char="-"/>
                      </a:pPr>
                      <a:r>
                        <a:rPr lang="sv-SE" sz="1700" dirty="0" err="1" smtClean="0"/>
                        <a:t>masyarakat</a:t>
                      </a:r>
                      <a:r>
                        <a:rPr lang="sv-SE" sz="1700" dirty="0" smtClean="0"/>
                        <a:t> </a:t>
                      </a:r>
                      <a:r>
                        <a:rPr lang="sv-SE" sz="1700" dirty="0" err="1" smtClean="0"/>
                        <a:t>profesi</a:t>
                      </a:r>
                      <a:r>
                        <a:rPr lang="sv-SE" sz="1700" dirty="0" smtClean="0"/>
                        <a:t> </a:t>
                      </a:r>
                    </a:p>
                    <a:p>
                      <a:pPr marL="465138" indent="-285750">
                        <a:buFontTx/>
                        <a:buChar char="-"/>
                      </a:pPr>
                      <a:r>
                        <a:rPr lang="sv-SE" sz="1700" dirty="0" err="1" smtClean="0"/>
                        <a:t>institusi</a:t>
                      </a:r>
                      <a:r>
                        <a:rPr lang="sv-SE" sz="1700" dirty="0" smtClean="0"/>
                        <a:t> </a:t>
                      </a:r>
                      <a:r>
                        <a:rPr lang="sv-SE" sz="1700" dirty="0" err="1" smtClean="0"/>
                        <a:t>pendidikan</a:t>
                      </a:r>
                      <a:r>
                        <a:rPr lang="sv-SE" sz="1700" dirty="0" smtClean="0"/>
                        <a:t> </a:t>
                      </a:r>
                      <a:r>
                        <a:rPr lang="sv-SE" sz="1700" dirty="0" err="1" smtClean="0"/>
                        <a:t>tinggi</a:t>
                      </a:r>
                      <a:endParaRPr lang="sv-SE" sz="1700" dirty="0" smtClean="0"/>
                    </a:p>
                    <a:p>
                      <a:pPr marL="465138" indent="-285750">
                        <a:buFontTx/>
                        <a:buChar char="-"/>
                      </a:pPr>
                      <a:r>
                        <a:rPr lang="sv-SE" sz="1700" dirty="0" err="1" smtClean="0"/>
                        <a:t>pemerintah</a:t>
                      </a:r>
                      <a:r>
                        <a:rPr lang="sv-SE" sz="1700" dirty="0" smtClean="0"/>
                        <a:t>,</a:t>
                      </a:r>
                    </a:p>
                    <a:p>
                      <a:pPr marL="465138" indent="-285750">
                        <a:buFontTx/>
                        <a:buChar char="-"/>
                      </a:pPr>
                      <a:r>
                        <a:rPr lang="sv-SE" sz="1700" dirty="0" err="1" smtClean="0"/>
                        <a:t>sumber-sumber</a:t>
                      </a:r>
                      <a:r>
                        <a:rPr lang="sv-SE" sz="1700" dirty="0" smtClean="0"/>
                        <a:t> </a:t>
                      </a:r>
                      <a:r>
                        <a:rPr lang="sv-SE" sz="1700" dirty="0" err="1" smtClean="0"/>
                        <a:t>lain</a:t>
                      </a:r>
                      <a:endParaRPr lang="sv-SE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SISTEM AKUNTABILITAS :</a:t>
                      </a:r>
                    </a:p>
                    <a:p>
                      <a:pPr marL="184150" indent="-184150">
                        <a:buFontTx/>
                        <a:buChar char="-"/>
                      </a:pPr>
                      <a:r>
                        <a:rPr lang="en-US" b="1" baseline="0" dirty="0" smtClean="0"/>
                        <a:t>PENGAWASAN </a:t>
                      </a:r>
                    </a:p>
                    <a:p>
                      <a:pPr marL="184150" indent="-184150">
                        <a:buFontTx/>
                        <a:buChar char="-"/>
                      </a:pPr>
                      <a:r>
                        <a:rPr lang="en-US" b="1" baseline="0" dirty="0" smtClean="0"/>
                        <a:t>MITIGASI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700" dirty="0" err="1" smtClean="0"/>
                        <a:t>Surveilence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bila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keluhan</a:t>
                      </a:r>
                      <a:r>
                        <a:rPr lang="en-US" sz="1700" dirty="0" smtClean="0"/>
                        <a:t> (complaint), </a:t>
                      </a:r>
                      <a:r>
                        <a:rPr lang="en-US" sz="1700" dirty="0" err="1" smtClean="0"/>
                        <a:t>laporan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banding </a:t>
                      </a:r>
                      <a:r>
                        <a:rPr lang="en-US" sz="1700" dirty="0" err="1" smtClean="0"/>
                        <a:t>selama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menggunakan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metode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sumatif</a:t>
                      </a:r>
                      <a:endParaRPr lang="en-US" sz="1700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700" dirty="0" err="1" smtClean="0"/>
                        <a:t>Pengawasan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lembaga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dilakukan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oleh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Inspektorat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Jenderal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dirty="0" smtClean="0"/>
                        <a:t>Tim </a:t>
                      </a:r>
                      <a:r>
                        <a:rPr lang="en-US" sz="1700" dirty="0" err="1" smtClean="0"/>
                        <a:t>fasilitator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memonitor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mengevaluasi</a:t>
                      </a:r>
                      <a:r>
                        <a:rPr lang="en-US" sz="1700" dirty="0" smtClean="0"/>
                        <a:t> 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mengembangkan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secara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berkelanjutan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meningkatkan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kualitas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akreditasi</a:t>
                      </a:r>
                      <a:r>
                        <a:rPr lang="en-US" sz="170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dirty="0" err="1" smtClean="0"/>
                        <a:t>Mitigasi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resiko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melalui</a:t>
                      </a:r>
                      <a:r>
                        <a:rPr lang="en-US" sz="1700" baseline="0" dirty="0" smtClean="0"/>
                        <a:t> SOP </a:t>
                      </a:r>
                      <a:r>
                        <a:rPr lang="en-US" sz="1700" baseline="0" dirty="0" err="1" smtClean="0"/>
                        <a:t>implementasi</a:t>
                      </a:r>
                      <a:r>
                        <a:rPr lang="en-US" sz="1700" baseline="0" dirty="0" smtClean="0"/>
                        <a:t> LAM, </a:t>
                      </a:r>
                      <a:r>
                        <a:rPr lang="en-US" sz="1700" baseline="0" dirty="0" err="1" smtClean="0"/>
                        <a:t>Badan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Pengawas</a:t>
                      </a:r>
                      <a:r>
                        <a:rPr lang="en-US" sz="1700" baseline="0" dirty="0" smtClean="0"/>
                        <a:t> LAM </a:t>
                      </a:r>
                      <a:r>
                        <a:rPr lang="en-US" sz="1700" baseline="0" dirty="0" err="1" smtClean="0"/>
                        <a:t>PSKes</a:t>
                      </a:r>
                      <a:r>
                        <a:rPr lang="en-US" sz="1700" baseline="0" dirty="0" smtClean="0"/>
                        <a:t>, PDPT, BAN PT </a:t>
                      </a:r>
                      <a:r>
                        <a:rPr lang="en-US" sz="1700" baseline="0" dirty="0" err="1" smtClean="0"/>
                        <a:t>dan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Mendikbud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(</a:t>
                      </a:r>
                      <a:r>
                        <a:rPr lang="en-US" sz="1700" dirty="0" err="1" smtClean="0"/>
                        <a:t>Pengawasan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implementasi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akreditasi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dilakukan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oleh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Badan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Pengawas</a:t>
                      </a:r>
                      <a:r>
                        <a:rPr lang="en-US" sz="1700" baseline="0" dirty="0" smtClean="0"/>
                        <a:t> yang </a:t>
                      </a:r>
                      <a:r>
                        <a:rPr lang="en-US" sz="1700" baseline="0" dirty="0" err="1" smtClean="0"/>
                        <a:t>merupakan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perwakilan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dari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Majelis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Pemangku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Kepentingan</a:t>
                      </a:r>
                      <a:r>
                        <a:rPr lang="en-US" sz="1700" baseline="0" dirty="0" smtClean="0"/>
                        <a:t>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aseline="0" dirty="0" err="1" smtClean="0"/>
                        <a:t>Transparansi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informasi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hasil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akreditasi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melalui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laman</a:t>
                      </a:r>
                      <a:r>
                        <a:rPr lang="en-US" sz="1700" baseline="0" dirty="0" smtClean="0"/>
                        <a:t> LAM </a:t>
                      </a:r>
                      <a:r>
                        <a:rPr lang="en-US" sz="1700" baseline="0" dirty="0" err="1" smtClean="0"/>
                        <a:t>PSKes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i="1" dirty="0" smtClean="0"/>
                        <a:t>Public relation,</a:t>
                      </a:r>
                      <a:r>
                        <a:rPr lang="en-US" sz="1700" i="1" baseline="0" dirty="0" smtClean="0"/>
                        <a:t> o</a:t>
                      </a:r>
                      <a:r>
                        <a:rPr lang="en-US" sz="1700" i="1" dirty="0" smtClean="0"/>
                        <a:t>pinion</a:t>
                      </a:r>
                      <a:r>
                        <a:rPr lang="en-US" sz="1700" i="1" baseline="0" dirty="0" smtClean="0"/>
                        <a:t> channeling </a:t>
                      </a:r>
                      <a:r>
                        <a:rPr lang="en-US" sz="1700" i="0" baseline="0" dirty="0" err="1" smtClean="0"/>
                        <a:t>dan</a:t>
                      </a:r>
                      <a:r>
                        <a:rPr lang="en-US" sz="1700" i="0" baseline="0" dirty="0" smtClean="0"/>
                        <a:t> </a:t>
                      </a:r>
                      <a:r>
                        <a:rPr lang="en-US" sz="1700" i="1" baseline="0" dirty="0" smtClean="0"/>
                        <a:t>complaint handling </a:t>
                      </a:r>
                      <a:endParaRPr lang="en-US" sz="1700" i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526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/>
              <a:t>Tabel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Variabel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Sistem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Akreditasi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2600" b="1" dirty="0" smtClean="0"/>
              <a:t>BAN PT &amp; LAM PS </a:t>
            </a:r>
            <a:r>
              <a:rPr lang="en-US" sz="2600" b="1" dirty="0" err="1" smtClean="0"/>
              <a:t>Kesehatan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477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3034299" y="4127273"/>
            <a:ext cx="257045" cy="347722"/>
          </a:xfrm>
          <a:prstGeom prst="downArrow">
            <a:avLst/>
          </a:prstGeom>
          <a:solidFill>
            <a:srgbClr val="CCEA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84" y="447013"/>
            <a:ext cx="7870767" cy="732206"/>
          </a:xfrm>
        </p:spPr>
        <p:txBody>
          <a:bodyPr/>
          <a:lstStyle/>
          <a:p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08291"/>
              </p:ext>
            </p:extLst>
          </p:nvPr>
        </p:nvGraphicFramePr>
        <p:xfrm>
          <a:off x="857752" y="1356258"/>
          <a:ext cx="4644124" cy="28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 Same Side Corner Rectangle 7"/>
          <p:cNvSpPr/>
          <p:nvPr/>
        </p:nvSpPr>
        <p:spPr>
          <a:xfrm>
            <a:off x="2485070" y="4505231"/>
            <a:ext cx="1438858" cy="650081"/>
          </a:xfrm>
          <a:prstGeom prst="round2SameRect">
            <a:avLst/>
          </a:prstGeom>
          <a:solidFill>
            <a:srgbClr val="CCEA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0"/>
                </a:solidFill>
                <a:latin typeface="Corbel"/>
              </a:rPr>
              <a:t>Uji</a:t>
            </a:r>
            <a:r>
              <a:rPr lang="en-US" dirty="0" smtClean="0">
                <a:solidFill>
                  <a:srgbClr val="000090"/>
                </a:solidFill>
                <a:latin typeface="Corbel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orbel"/>
              </a:rPr>
              <a:t>kompetensi</a:t>
            </a:r>
            <a:r>
              <a:rPr lang="en-US" dirty="0" smtClean="0">
                <a:solidFill>
                  <a:srgbClr val="000090"/>
                </a:solidFill>
                <a:latin typeface="Corbel"/>
              </a:rPr>
              <a:t> </a:t>
            </a:r>
            <a:endParaRPr lang="en-US" dirty="0">
              <a:solidFill>
                <a:srgbClr val="000090"/>
              </a:solidFill>
              <a:latin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941168"/>
            <a:ext cx="3087689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Prinsip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  <a:r>
              <a:rPr lang="en-US" sz="1600" i="1" dirty="0" smtClean="0">
                <a:solidFill>
                  <a:srgbClr val="000090"/>
                </a:solidFill>
                <a:latin typeface="Corbel"/>
              </a:rPr>
              <a:t>Student Assessment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Validitas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Reliabilitas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Feasibilitas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Dampak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bagi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mahasiswa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&amp; </a:t>
            </a: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institusi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orbel"/>
              </a:rPr>
              <a:t>pendidikan</a:t>
            </a:r>
            <a:r>
              <a:rPr lang="en-US" sz="1600" dirty="0" smtClean="0">
                <a:solidFill>
                  <a:srgbClr val="000090"/>
                </a:solidFill>
                <a:latin typeface="Corbel"/>
              </a:rPr>
              <a:t> </a:t>
            </a:r>
            <a:endParaRPr lang="en-US" sz="1600" dirty="0">
              <a:solidFill>
                <a:srgbClr val="000090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725" y="5620322"/>
            <a:ext cx="1358203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90"/>
                </a:solidFill>
                <a:latin typeface="Corbel"/>
              </a:rPr>
              <a:t>Assessment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090819" y="5230905"/>
            <a:ext cx="257045" cy="347722"/>
          </a:xfrm>
          <a:prstGeom prst="downArrow">
            <a:avLst/>
          </a:prstGeom>
          <a:solidFill>
            <a:srgbClr val="CCEA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4346034" y="5785284"/>
            <a:ext cx="317954" cy="442086"/>
          </a:xfrm>
          <a:prstGeom prst="downArrow">
            <a:avLst/>
          </a:prstGeom>
          <a:solidFill>
            <a:srgbClr val="CCEA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84620" y="2509625"/>
            <a:ext cx="3386940" cy="1460550"/>
            <a:chOff x="5231614" y="2554979"/>
            <a:chExt cx="3386940" cy="1460550"/>
          </a:xfrm>
        </p:grpSpPr>
        <p:grpSp>
          <p:nvGrpSpPr>
            <p:cNvPr id="33" name="Group 32"/>
            <p:cNvGrpSpPr/>
            <p:nvPr/>
          </p:nvGrpSpPr>
          <p:grpSpPr>
            <a:xfrm>
              <a:off x="5757668" y="2554979"/>
              <a:ext cx="2860886" cy="1460550"/>
              <a:chOff x="5757668" y="2554979"/>
              <a:chExt cx="2860886" cy="1460550"/>
            </a:xfrm>
          </p:grpSpPr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985857416"/>
                  </p:ext>
                </p:extLst>
              </p:nvPr>
            </p:nvGraphicFramePr>
            <p:xfrm>
              <a:off x="5757668" y="2554979"/>
              <a:ext cx="2860886" cy="12291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5760827" y="3492309"/>
                <a:ext cx="2857727" cy="5232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rgbClr val="103154"/>
                    </a:solidFill>
                    <a:latin typeface="Corbel"/>
                  </a:rPr>
                  <a:t>Institusi</a:t>
                </a:r>
                <a:r>
                  <a:rPr lang="en-US" sz="1400" dirty="0" smtClean="0">
                    <a:solidFill>
                      <a:srgbClr val="103154"/>
                    </a:solidFill>
                    <a:latin typeface="Corbel"/>
                  </a:rPr>
                  <a:t> </a:t>
                </a:r>
                <a:r>
                  <a:rPr lang="en-US" sz="1400" dirty="0" err="1" smtClean="0">
                    <a:solidFill>
                      <a:srgbClr val="103154"/>
                    </a:solidFill>
                    <a:latin typeface="Corbel"/>
                  </a:rPr>
                  <a:t>Pendidikan</a:t>
                </a:r>
                <a:r>
                  <a:rPr lang="en-US" sz="1400" dirty="0" smtClean="0">
                    <a:solidFill>
                      <a:srgbClr val="103154"/>
                    </a:solidFill>
                    <a:latin typeface="Corbel"/>
                  </a:rPr>
                  <a:t> </a:t>
                </a:r>
                <a:r>
                  <a:rPr lang="en-US" sz="1400" dirty="0" err="1" smtClean="0">
                    <a:solidFill>
                      <a:srgbClr val="103154"/>
                    </a:solidFill>
                    <a:latin typeface="Corbel"/>
                  </a:rPr>
                  <a:t>Tenaga</a:t>
                </a:r>
                <a:r>
                  <a:rPr lang="en-US" sz="1400" dirty="0" smtClean="0">
                    <a:solidFill>
                      <a:srgbClr val="103154"/>
                    </a:solidFill>
                    <a:latin typeface="Corbel"/>
                  </a:rPr>
                  <a:t> </a:t>
                </a:r>
                <a:r>
                  <a:rPr lang="en-US" sz="1400" dirty="0" err="1" smtClean="0">
                    <a:solidFill>
                      <a:srgbClr val="103154"/>
                    </a:solidFill>
                    <a:latin typeface="Corbel"/>
                  </a:rPr>
                  <a:t>Kesehatan</a:t>
                </a:r>
                <a:r>
                  <a:rPr lang="en-US" sz="1400" dirty="0" smtClean="0">
                    <a:solidFill>
                      <a:srgbClr val="103154"/>
                    </a:solidFill>
                    <a:latin typeface="Corbel"/>
                  </a:rPr>
                  <a:t> </a:t>
                </a:r>
                <a:endParaRPr lang="en-US" sz="1400" dirty="0">
                  <a:solidFill>
                    <a:srgbClr val="103154"/>
                  </a:solidFill>
                  <a:latin typeface="Corbel"/>
                </a:endParaRPr>
              </a:p>
            </p:txBody>
          </p:sp>
        </p:grpSp>
        <p:sp>
          <p:nvSpPr>
            <p:cNvPr id="17" name="Left Arrow 16"/>
            <p:cNvSpPr/>
            <p:nvPr/>
          </p:nvSpPr>
          <p:spPr>
            <a:xfrm>
              <a:off x="5231614" y="3038757"/>
              <a:ext cx="347756" cy="272132"/>
            </a:xfrm>
            <a:prstGeom prst="leftArrow">
              <a:avLst/>
            </a:prstGeom>
            <a:solidFill>
              <a:srgbClr val="CCEA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n>
                  <a:solidFill>
                    <a:srgbClr val="000000"/>
                  </a:solidFill>
                </a:ln>
                <a:solidFill>
                  <a:srgbClr val="103154"/>
                </a:solidFill>
                <a:latin typeface="Corbel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2758" y="5085184"/>
            <a:ext cx="1656184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rgbClr val="000090"/>
                </a:solidFill>
                <a:latin typeface="Corbel"/>
              </a:rPr>
              <a:t>Set up standard Drives learning</a:t>
            </a:r>
          </a:p>
          <a:p>
            <a:r>
              <a:rPr lang="en-US" sz="1400" i="1" dirty="0" smtClean="0">
                <a:solidFill>
                  <a:srgbClr val="000090"/>
                </a:solidFill>
                <a:latin typeface="Corbel"/>
              </a:rPr>
              <a:t>Drive  process</a:t>
            </a:r>
          </a:p>
          <a:p>
            <a:r>
              <a:rPr lang="en-US" sz="1400" i="1" dirty="0" smtClean="0">
                <a:solidFill>
                  <a:srgbClr val="000090"/>
                </a:solidFill>
                <a:latin typeface="Corbel"/>
              </a:rPr>
              <a:t>Provide </a:t>
            </a:r>
            <a:r>
              <a:rPr lang="en-US" sz="1400" i="1" dirty="0">
                <a:solidFill>
                  <a:srgbClr val="000090"/>
                </a:solidFill>
                <a:latin typeface="Corbel"/>
              </a:rPr>
              <a:t>f</a:t>
            </a:r>
            <a:r>
              <a:rPr lang="en-US" sz="1400" i="1" dirty="0" smtClean="0">
                <a:solidFill>
                  <a:srgbClr val="000090"/>
                </a:solidFill>
                <a:latin typeface="Corbel"/>
              </a:rPr>
              <a:t>eedback  </a:t>
            </a:r>
            <a:endParaRPr lang="en-US" sz="1400" i="1" dirty="0">
              <a:solidFill>
                <a:srgbClr val="000090"/>
              </a:solidFill>
              <a:latin typeface="Corbel"/>
            </a:endParaRPr>
          </a:p>
        </p:txBody>
      </p:sp>
      <p:cxnSp>
        <p:nvCxnSpPr>
          <p:cNvPr id="5" name="Curved Connector 4"/>
          <p:cNvCxnSpPr>
            <a:stCxn id="35" idx="3"/>
            <a:endCxn id="12" idx="1"/>
          </p:cNvCxnSpPr>
          <p:nvPr/>
        </p:nvCxnSpPr>
        <p:spPr>
          <a:xfrm>
            <a:off x="2238942" y="5553236"/>
            <a:ext cx="326783" cy="524286"/>
          </a:xfrm>
          <a:prstGeom prst="curvedConnector3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5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2" grpId="0" animBg="1"/>
      <p:bldP spid="13" grpId="0" animBg="1"/>
      <p:bldP spid="15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510858" y="228600"/>
            <a:ext cx="8229600" cy="10048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sz="3200" b="1" dirty="0" err="1" smtClean="0">
                <a:solidFill>
                  <a:schemeClr val="bg1"/>
                </a:solidFill>
              </a:rPr>
              <a:t>Kerangka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Pelatihan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Uji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Kompetensi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70" name="Picture 12" descr="http://t2.gstatic.com/images?q=tbn:VFZpwSOb_3zgcM:http://medicinemalaysia.com/wp2/wp-content/uploads/2010/03/ste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8" y="18"/>
            <a:ext cx="1564801" cy="1486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9597"/>
              </p:ext>
            </p:extLst>
          </p:nvPr>
        </p:nvGraphicFramePr>
        <p:xfrm>
          <a:off x="500797" y="1415026"/>
          <a:ext cx="3308832" cy="250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348837"/>
              </p:ext>
            </p:extLst>
          </p:nvPr>
        </p:nvGraphicFramePr>
        <p:xfrm>
          <a:off x="2100996" y="3619275"/>
          <a:ext cx="6233682" cy="323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Right Arrow 7"/>
          <p:cNvSpPr/>
          <p:nvPr/>
        </p:nvSpPr>
        <p:spPr>
          <a:xfrm rot="2075960">
            <a:off x="2921873" y="3802707"/>
            <a:ext cx="810009" cy="526152"/>
          </a:xfrm>
          <a:prstGeom prst="rightArrow">
            <a:avLst>
              <a:gd name="adj1" fmla="val 50000"/>
              <a:gd name="adj2" fmla="val 5655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498" y="1948244"/>
            <a:ext cx="43681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Gigi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Apoteker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457200" y="138143"/>
            <a:ext cx="8229600" cy="10048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Proses </a:t>
            </a:r>
            <a:r>
              <a:rPr lang="en-US" sz="32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Perangkat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Knowlegde</a:t>
            </a:r>
            <a:r>
              <a:rPr lang="en-US" sz="3200" b="1" dirty="0" smtClean="0">
                <a:solidFill>
                  <a:schemeClr val="bg1"/>
                </a:solidFill>
              </a:rPr>
              <a:t> Based Test (KBT)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74715" y="1400205"/>
            <a:ext cx="16856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Call for Item </a:t>
            </a:r>
          </a:p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Call for Reviewer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55900" y="1400205"/>
            <a:ext cx="19849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Development </a:t>
            </a:r>
          </a:p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&amp; Review Workshop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55676" y="4219605"/>
            <a:ext cx="192873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Rapat Panel Review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89001" y="5491193"/>
            <a:ext cx="10567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Blue Print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54064" y="6138893"/>
            <a:ext cx="17014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Pembuatan Buku </a:t>
            </a:r>
          </a:p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Soal  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035300" y="6013877"/>
            <a:ext cx="16891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700" dirty="0">
                <a:solidFill>
                  <a:srgbClr val="000000"/>
                </a:solidFill>
                <a:latin typeface="Calibri"/>
              </a:rPr>
              <a:t>Try Out </a:t>
            </a:r>
            <a:r>
              <a:rPr lang="en-US" sz="1700" dirty="0" err="1" smtClean="0">
                <a:solidFill>
                  <a:srgbClr val="000000"/>
                </a:solidFill>
                <a:latin typeface="Calibri"/>
              </a:rPr>
              <a:t>Uji</a:t>
            </a:r>
            <a:r>
              <a:rPr lang="en-US" sz="17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alibri"/>
              </a:rPr>
              <a:t>Kompetensi</a:t>
            </a:r>
            <a:r>
              <a:rPr lang="en-US" sz="1700" dirty="0" smtClean="0">
                <a:solidFill>
                  <a:srgbClr val="000000"/>
                </a:solidFill>
                <a:latin typeface="Calibri"/>
              </a:rPr>
              <a:t>  </a:t>
            </a:r>
            <a:endParaRPr lang="en-US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50900" y="239080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700">
                <a:solidFill>
                  <a:srgbClr val="000000"/>
                </a:solidFill>
                <a:latin typeface="Calibri"/>
              </a:rPr>
              <a:t>Item Bank 1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39789" y="3000405"/>
            <a:ext cx="12875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Review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850914" y="3609980"/>
            <a:ext cx="124096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Bank 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876314" y="4880005"/>
            <a:ext cx="124096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Bank 3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876808" y="6137305"/>
            <a:ext cx="13938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Analysis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591300" y="6124605"/>
            <a:ext cx="124906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Bank 4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708776" y="5451505"/>
            <a:ext cx="10567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Blue Print 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374674" y="4079905"/>
            <a:ext cx="15327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dirty="0" err="1" smtClean="0">
                <a:solidFill>
                  <a:srgbClr val="000000"/>
                </a:solidFill>
                <a:latin typeface="Calibri"/>
              </a:rPr>
              <a:t>Uji</a:t>
            </a:r>
            <a:r>
              <a:rPr lang="en-US" sz="17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alibri"/>
              </a:rPr>
              <a:t>Kompetensi</a:t>
            </a:r>
            <a:r>
              <a:rPr lang="en-US" sz="1700" dirty="0" smtClean="0">
                <a:solidFill>
                  <a:srgbClr val="000000"/>
                </a:solidFill>
                <a:latin typeface="Calibri"/>
              </a:rPr>
              <a:t>  </a:t>
            </a:r>
            <a:endParaRPr lang="en-US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248416" y="2632105"/>
            <a:ext cx="168507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 dirty="0">
                <a:solidFill>
                  <a:srgbClr val="FF0000"/>
                </a:solidFill>
                <a:latin typeface="Calibri"/>
              </a:rPr>
              <a:t>Standard Setting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662754" y="3394083"/>
            <a:ext cx="135890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Item Analysis</a:t>
            </a: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1308100" y="20859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1295400" y="27082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1295400" y="33305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1308100" y="39147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>
            <a:off x="1308100" y="45751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308100" y="52101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1308100" y="58197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 rot="-5400000">
            <a:off x="2527300" y="61499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10" y="2022475"/>
            <a:ext cx="314325" cy="1143000"/>
            <a:chOff x="96" y="1056"/>
            <a:chExt cx="198" cy="720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96" y="1056"/>
              <a:ext cx="192" cy="720"/>
              <a:chOff x="96" y="1056"/>
              <a:chExt cx="192" cy="720"/>
            </a:xfrm>
          </p:grpSpPr>
          <p:sp>
            <p:nvSpPr>
              <p:cNvPr id="62532" name="Line 29"/>
              <p:cNvSpPr>
                <a:spLocks noChangeShapeType="1"/>
              </p:cNvSpPr>
              <p:nvPr/>
            </p:nvSpPr>
            <p:spPr bwMode="auto">
              <a:xfrm flipV="1">
                <a:off x="96" y="105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1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533" name="Line 30"/>
              <p:cNvSpPr>
                <a:spLocks noChangeShapeType="1"/>
              </p:cNvSpPr>
              <p:nvPr/>
            </p:nvSpPr>
            <p:spPr bwMode="auto">
              <a:xfrm>
                <a:off x="96" y="17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1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339" name="Text Box 31"/>
            <p:cNvSpPr txBox="1">
              <a:spLocks noChangeArrowheads="1"/>
            </p:cNvSpPr>
            <p:nvPr/>
          </p:nvSpPr>
          <p:spPr bwMode="auto">
            <a:xfrm>
              <a:off x="136" y="1496"/>
              <a:ext cx="15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700" b="1">
                  <a:solidFill>
                    <a:srgbClr val="000000"/>
                  </a:solidFill>
                  <a:latin typeface="Calibri"/>
                </a:rPr>
                <a:t>-</a:t>
              </a:r>
            </a:p>
          </p:txBody>
        </p:sp>
      </p:grpSp>
      <p:sp>
        <p:nvSpPr>
          <p:cNvPr id="54300" name="Text Box 32"/>
          <p:cNvSpPr txBox="1">
            <a:spLocks noChangeArrowheads="1"/>
          </p:cNvSpPr>
          <p:nvPr/>
        </p:nvSpPr>
        <p:spPr bwMode="auto">
          <a:xfrm>
            <a:off x="1638300" y="3267076"/>
            <a:ext cx="2932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+</a:t>
            </a:r>
          </a:p>
        </p:txBody>
      </p:sp>
      <p:sp>
        <p:nvSpPr>
          <p:cNvPr id="54301" name="Text Box 33"/>
          <p:cNvSpPr txBox="1">
            <a:spLocks noChangeArrowheads="1"/>
          </p:cNvSpPr>
          <p:nvPr/>
        </p:nvSpPr>
        <p:spPr bwMode="auto">
          <a:xfrm>
            <a:off x="1644650" y="4499005"/>
            <a:ext cx="2932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+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69910" y="3241675"/>
            <a:ext cx="314325" cy="1143000"/>
            <a:chOff x="96" y="1056"/>
            <a:chExt cx="198" cy="72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6" y="1056"/>
              <a:ext cx="192" cy="720"/>
              <a:chOff x="96" y="1056"/>
              <a:chExt cx="192" cy="720"/>
            </a:xfrm>
          </p:grpSpPr>
          <p:sp>
            <p:nvSpPr>
              <p:cNvPr id="62528" name="Line 36"/>
              <p:cNvSpPr>
                <a:spLocks noChangeShapeType="1"/>
              </p:cNvSpPr>
              <p:nvPr/>
            </p:nvSpPr>
            <p:spPr bwMode="auto">
              <a:xfrm flipV="1">
                <a:off x="96" y="105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1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529" name="Line 37"/>
              <p:cNvSpPr>
                <a:spLocks noChangeShapeType="1"/>
              </p:cNvSpPr>
              <p:nvPr/>
            </p:nvSpPr>
            <p:spPr bwMode="auto">
              <a:xfrm>
                <a:off x="96" y="17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1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335" name="Text Box 38"/>
            <p:cNvSpPr txBox="1">
              <a:spLocks noChangeArrowheads="1"/>
            </p:cNvSpPr>
            <p:nvPr/>
          </p:nvSpPr>
          <p:spPr bwMode="auto">
            <a:xfrm>
              <a:off x="136" y="1496"/>
              <a:ext cx="15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700" b="1">
                  <a:solidFill>
                    <a:srgbClr val="000000"/>
                  </a:solidFill>
                  <a:latin typeface="Calibri"/>
                </a:rPr>
                <a:t>-</a:t>
              </a:r>
            </a:p>
          </p:txBody>
        </p:sp>
      </p:grpSp>
      <p:sp>
        <p:nvSpPr>
          <p:cNvPr id="54303" name="AutoShape 39"/>
          <p:cNvSpPr>
            <a:spLocks noChangeArrowheads="1"/>
          </p:cNvSpPr>
          <p:nvPr/>
        </p:nvSpPr>
        <p:spPr bwMode="auto">
          <a:xfrm rot="-5400000">
            <a:off x="4470400" y="61626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04" name="AutoShape 40"/>
          <p:cNvSpPr>
            <a:spLocks noChangeArrowheads="1"/>
          </p:cNvSpPr>
          <p:nvPr/>
        </p:nvSpPr>
        <p:spPr bwMode="auto">
          <a:xfrm rot="-5400000">
            <a:off x="6248400" y="61499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 rot="-5400000">
            <a:off x="2847975" y="4146565"/>
            <a:ext cx="209550" cy="4991100"/>
            <a:chOff x="96" y="1056"/>
            <a:chExt cx="192" cy="720"/>
          </a:xfrm>
        </p:grpSpPr>
        <p:sp>
          <p:nvSpPr>
            <p:cNvPr id="62524" name="Line 42"/>
            <p:cNvSpPr>
              <a:spLocks noChangeShapeType="1"/>
            </p:cNvSpPr>
            <p:nvPr/>
          </p:nvSpPr>
          <p:spPr bwMode="auto">
            <a:xfrm flipV="1">
              <a:off x="96" y="105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1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525" name="Line 43"/>
            <p:cNvSpPr>
              <a:spLocks noChangeShapeType="1"/>
            </p:cNvSpPr>
            <p:nvPr/>
          </p:nvSpPr>
          <p:spPr bwMode="auto">
            <a:xfrm>
              <a:off x="96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17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498" name="Line 44"/>
          <p:cNvSpPr>
            <a:spLocks noChangeShapeType="1"/>
          </p:cNvSpPr>
          <p:nvPr/>
        </p:nvSpPr>
        <p:spPr bwMode="auto">
          <a:xfrm flipV="1">
            <a:off x="457200" y="50704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07" name="Text Box 45"/>
          <p:cNvSpPr txBox="1">
            <a:spLocks noChangeArrowheads="1"/>
          </p:cNvSpPr>
          <p:nvPr/>
        </p:nvSpPr>
        <p:spPr bwMode="auto">
          <a:xfrm>
            <a:off x="5470525" y="6415117"/>
            <a:ext cx="25141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-</a:t>
            </a:r>
          </a:p>
        </p:txBody>
      </p:sp>
      <p:sp>
        <p:nvSpPr>
          <p:cNvPr id="54308" name="AutoShape 46"/>
          <p:cNvSpPr>
            <a:spLocks noChangeArrowheads="1"/>
          </p:cNvSpPr>
          <p:nvPr/>
        </p:nvSpPr>
        <p:spPr bwMode="auto">
          <a:xfrm rot="10800000">
            <a:off x="6934200" y="58324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09" name="Text Box 47"/>
          <p:cNvSpPr txBox="1">
            <a:spLocks noChangeArrowheads="1"/>
          </p:cNvSpPr>
          <p:nvPr/>
        </p:nvSpPr>
        <p:spPr bwMode="auto">
          <a:xfrm>
            <a:off x="6692900" y="4765705"/>
            <a:ext cx="165739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>
                <a:solidFill>
                  <a:srgbClr val="000000"/>
                </a:solidFill>
                <a:latin typeface="Calibri"/>
              </a:rPr>
              <a:t>Book Production </a:t>
            </a:r>
          </a:p>
        </p:txBody>
      </p:sp>
      <p:sp>
        <p:nvSpPr>
          <p:cNvPr id="54310" name="AutoShape 48"/>
          <p:cNvSpPr>
            <a:spLocks noChangeArrowheads="1"/>
          </p:cNvSpPr>
          <p:nvPr/>
        </p:nvSpPr>
        <p:spPr bwMode="auto">
          <a:xfrm rot="10800000">
            <a:off x="6934200" y="51466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11" name="AutoShape 49"/>
          <p:cNvSpPr>
            <a:spLocks noChangeArrowheads="1"/>
          </p:cNvSpPr>
          <p:nvPr/>
        </p:nvSpPr>
        <p:spPr bwMode="auto">
          <a:xfrm rot="10800000">
            <a:off x="6934200" y="44608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12" name="AutoShape 50"/>
          <p:cNvSpPr>
            <a:spLocks noChangeArrowheads="1"/>
          </p:cNvSpPr>
          <p:nvPr/>
        </p:nvSpPr>
        <p:spPr bwMode="auto">
          <a:xfrm rot="10800000">
            <a:off x="6934200" y="37750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13" name="AutoShape 51"/>
          <p:cNvSpPr>
            <a:spLocks noChangeArrowheads="1"/>
          </p:cNvSpPr>
          <p:nvPr/>
        </p:nvSpPr>
        <p:spPr bwMode="auto">
          <a:xfrm rot="10800000">
            <a:off x="6934200" y="308927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d-ID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06" name="Line 52"/>
          <p:cNvSpPr>
            <a:spLocks noChangeShapeType="1"/>
          </p:cNvSpPr>
          <p:nvPr/>
        </p:nvSpPr>
        <p:spPr bwMode="auto">
          <a:xfrm>
            <a:off x="8229600" y="36226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07" name="Line 53"/>
          <p:cNvSpPr>
            <a:spLocks noChangeShapeType="1"/>
          </p:cNvSpPr>
          <p:nvPr/>
        </p:nvSpPr>
        <p:spPr bwMode="auto">
          <a:xfrm>
            <a:off x="8763000" y="36099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08" name="Line 54"/>
          <p:cNvSpPr>
            <a:spLocks noChangeShapeType="1"/>
          </p:cNvSpPr>
          <p:nvPr/>
        </p:nvSpPr>
        <p:spPr bwMode="auto">
          <a:xfrm flipH="1">
            <a:off x="5562600" y="67341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17" name="Text Box 55"/>
          <p:cNvSpPr txBox="1">
            <a:spLocks noChangeArrowheads="1"/>
          </p:cNvSpPr>
          <p:nvPr/>
        </p:nvSpPr>
        <p:spPr bwMode="auto">
          <a:xfrm>
            <a:off x="8355011" y="3255967"/>
            <a:ext cx="25141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-</a:t>
            </a:r>
          </a:p>
        </p:txBody>
      </p:sp>
      <p:sp>
        <p:nvSpPr>
          <p:cNvPr id="54318" name="Text Box 56"/>
          <p:cNvSpPr txBox="1">
            <a:spLocks noChangeArrowheads="1"/>
          </p:cNvSpPr>
          <p:nvPr/>
        </p:nvSpPr>
        <p:spPr bwMode="auto">
          <a:xfrm>
            <a:off x="6216650" y="5846793"/>
            <a:ext cx="2932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+</a:t>
            </a:r>
          </a:p>
        </p:txBody>
      </p:sp>
      <p:sp>
        <p:nvSpPr>
          <p:cNvPr id="54319" name="Text Box 57"/>
          <p:cNvSpPr txBox="1">
            <a:spLocks noChangeArrowheads="1"/>
          </p:cNvSpPr>
          <p:nvPr/>
        </p:nvSpPr>
        <p:spPr bwMode="auto">
          <a:xfrm>
            <a:off x="6172200" y="31797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700" b="1">
                <a:solidFill>
                  <a:srgbClr val="000000"/>
                </a:solidFill>
                <a:latin typeface="Calibri"/>
              </a:rPr>
              <a:t>+</a:t>
            </a:r>
          </a:p>
        </p:txBody>
      </p:sp>
      <p:sp>
        <p:nvSpPr>
          <p:cNvPr id="62512" name="Line 58"/>
          <p:cNvSpPr>
            <a:spLocks noChangeShapeType="1"/>
          </p:cNvSpPr>
          <p:nvPr/>
        </p:nvSpPr>
        <p:spPr bwMode="auto">
          <a:xfrm flipH="1">
            <a:off x="6172200" y="35464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13" name="Line 59"/>
          <p:cNvSpPr>
            <a:spLocks noChangeShapeType="1"/>
          </p:cNvSpPr>
          <p:nvPr/>
        </p:nvSpPr>
        <p:spPr bwMode="auto">
          <a:xfrm>
            <a:off x="6172200" y="35464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14" name="Line 60"/>
          <p:cNvSpPr>
            <a:spLocks noChangeShapeType="1"/>
          </p:cNvSpPr>
          <p:nvPr/>
        </p:nvSpPr>
        <p:spPr bwMode="auto">
          <a:xfrm>
            <a:off x="6172200" y="56038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803540" y="2339975"/>
            <a:ext cx="701675" cy="1511300"/>
            <a:chOff x="1488" y="1296"/>
            <a:chExt cx="442" cy="952"/>
          </a:xfrm>
        </p:grpSpPr>
        <p:sp>
          <p:nvSpPr>
            <p:cNvPr id="54330" name="AutoShape 63"/>
            <p:cNvSpPr>
              <a:spLocks noChangeArrowheads="1"/>
            </p:cNvSpPr>
            <p:nvPr/>
          </p:nvSpPr>
          <p:spPr bwMode="auto">
            <a:xfrm rot="10800000">
              <a:off x="1488" y="1864"/>
              <a:ext cx="44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13 w 21600"/>
                <a:gd name="T13" fmla="*/ 2925 h 21600"/>
                <a:gd name="T14" fmla="*/ 18228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31" name="Rectangle 64"/>
            <p:cNvSpPr>
              <a:spLocks noChangeArrowheads="1"/>
            </p:cNvSpPr>
            <p:nvPr/>
          </p:nvSpPr>
          <p:spPr bwMode="auto">
            <a:xfrm>
              <a:off x="1792" y="1296"/>
              <a:ext cx="136" cy="5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id-ID" sz="17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2516" name="Line 70"/>
          <p:cNvSpPr>
            <a:spLocks noChangeShapeType="1"/>
          </p:cNvSpPr>
          <p:nvPr/>
        </p:nvSpPr>
        <p:spPr bwMode="auto">
          <a:xfrm>
            <a:off x="457200" y="50704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17" name="Oval 65"/>
          <p:cNvSpPr>
            <a:spLocks noChangeArrowheads="1"/>
          </p:cNvSpPr>
          <p:nvPr/>
        </p:nvSpPr>
        <p:spPr bwMode="auto">
          <a:xfrm>
            <a:off x="2743200" y="5791200"/>
            <a:ext cx="1828800" cy="1066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18" name="Oval 66"/>
          <p:cNvSpPr>
            <a:spLocks noChangeArrowheads="1"/>
          </p:cNvSpPr>
          <p:nvPr/>
        </p:nvSpPr>
        <p:spPr bwMode="auto">
          <a:xfrm>
            <a:off x="6296025" y="3962400"/>
            <a:ext cx="1600200" cy="609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19" name="Oval 67"/>
          <p:cNvSpPr>
            <a:spLocks noChangeArrowheads="1"/>
          </p:cNvSpPr>
          <p:nvPr/>
        </p:nvSpPr>
        <p:spPr bwMode="auto">
          <a:xfrm>
            <a:off x="2514600" y="1219200"/>
            <a:ext cx="2514600" cy="1143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20" name="Oval 68"/>
          <p:cNvSpPr>
            <a:spLocks noChangeArrowheads="1"/>
          </p:cNvSpPr>
          <p:nvPr/>
        </p:nvSpPr>
        <p:spPr bwMode="auto">
          <a:xfrm>
            <a:off x="6019800" y="2362200"/>
            <a:ext cx="2057400" cy="914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21" name="Oval 69"/>
          <p:cNvSpPr>
            <a:spLocks noChangeArrowheads="1"/>
          </p:cNvSpPr>
          <p:nvPr/>
        </p:nvSpPr>
        <p:spPr bwMode="auto">
          <a:xfrm>
            <a:off x="685800" y="4052888"/>
            <a:ext cx="2209800" cy="685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17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7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"/>
          <p:cNvSpPr/>
          <p:nvPr/>
        </p:nvSpPr>
        <p:spPr bwMode="auto">
          <a:xfrm>
            <a:off x="1520825" y="357166"/>
            <a:ext cx="6938963" cy="988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8109" tIns="102870" rIns="192024" bIns="102870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Jenis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Pelatihan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Persiapan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Uji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Kompetensi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229600" cy="461271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Penyusunan </a:t>
            </a:r>
            <a:r>
              <a:rPr lang="id-ID" i="1" dirty="0"/>
              <a:t>blue print</a:t>
            </a:r>
            <a:r>
              <a:rPr lang="id-ID" dirty="0"/>
              <a:t> </a:t>
            </a:r>
            <a:r>
              <a:rPr lang="id-ID" dirty="0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id-ID" dirty="0"/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Penyusunan </a:t>
            </a:r>
            <a:r>
              <a:rPr lang="id-ID" i="1" dirty="0"/>
              <a:t>item </a:t>
            </a:r>
            <a:r>
              <a:rPr lang="id-ID" i="1" dirty="0" smtClean="0"/>
              <a:t>development</a:t>
            </a:r>
            <a:r>
              <a:rPr lang="en-US" i="1" dirty="0" smtClean="0"/>
              <a:t> &amp; review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dirty="0" smtClean="0"/>
              <a:t>Penyusunan</a:t>
            </a:r>
            <a:r>
              <a:rPr lang="id-ID" i="1" dirty="0" smtClean="0"/>
              <a:t> standard setting</a:t>
            </a:r>
            <a:endParaRPr lang="id-ID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dirty="0" smtClean="0"/>
              <a:t>Penyusunan</a:t>
            </a:r>
            <a:r>
              <a:rPr lang="id-ID" i="1" dirty="0" smtClean="0"/>
              <a:t> item bank administration</a:t>
            </a:r>
            <a:endParaRPr lang="en-US" i="1" dirty="0" smtClean="0"/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Pelatihan</a:t>
            </a:r>
            <a:r>
              <a:rPr lang="en-US" i="1" dirty="0" smtClean="0"/>
              <a:t> item writer &amp; reviewer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i="1" dirty="0" smtClean="0"/>
              <a:t>panel expert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 </a:t>
            </a:r>
            <a:r>
              <a:rPr lang="en-US" i="1" dirty="0" smtClean="0"/>
              <a:t>Objective Structured Clinical Examination </a:t>
            </a:r>
            <a:r>
              <a:rPr lang="en-US" dirty="0" smtClean="0"/>
              <a:t>(</a:t>
            </a:r>
            <a:r>
              <a:rPr lang="en-US" i="1" dirty="0" smtClean="0"/>
              <a:t>OSCE)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pelatih</a:t>
            </a:r>
            <a:r>
              <a:rPr lang="en-US" dirty="0" smtClean="0"/>
              <a:t> </a:t>
            </a:r>
            <a:r>
              <a:rPr lang="en-US" i="1" dirty="0" smtClean="0"/>
              <a:t>Standardized Patient (SP)</a:t>
            </a:r>
            <a:endParaRPr lang="id-ID" dirty="0"/>
          </a:p>
          <a:p>
            <a:pPr marL="1084263" indent="-544513">
              <a:spcBef>
                <a:spcPts val="600"/>
              </a:spcBef>
              <a:spcAft>
                <a:spcPts val="600"/>
              </a:spcAft>
              <a:buNone/>
            </a:pPr>
            <a:endParaRPr lang="en-US" sz="1200" i="1" dirty="0" smtClean="0"/>
          </a:p>
        </p:txBody>
      </p:sp>
      <p:pic>
        <p:nvPicPr>
          <p:cNvPr id="21" name="Picture 12" descr="http://t2.gstatic.com/images?q=tbn:VFZpwSOb_3zgcM:http://medicinemalaysia.com/wp2/wp-content/uploads/2010/03/ste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42876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89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d-ID" sz="2800" b="1" dirty="0" smtClean="0"/>
              <a:t>Jadwal Uji Coba dan Uji Kompetensi</a:t>
            </a:r>
            <a:br>
              <a:rPr lang="id-ID" sz="2800" b="1" dirty="0" smtClean="0"/>
            </a:br>
            <a:r>
              <a:rPr lang="id-ID" sz="2400" b="1" dirty="0" smtClean="0"/>
              <a:t>Bidan dan Perawat Tahun 2013</a:t>
            </a:r>
            <a:endParaRPr lang="id-ID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9" y="1295401"/>
          <a:ext cx="8429683" cy="4125083"/>
        </p:xfrm>
        <a:graphic>
          <a:graphicData uri="http://schemas.openxmlformats.org/drawingml/2006/table">
            <a:tbl>
              <a:tblPr/>
              <a:tblGrid>
                <a:gridCol w="454713"/>
                <a:gridCol w="1364137"/>
                <a:gridCol w="734537"/>
                <a:gridCol w="734537"/>
                <a:gridCol w="734537"/>
                <a:gridCol w="734537"/>
                <a:gridCol w="734537"/>
                <a:gridCol w="734537"/>
                <a:gridCol w="734537"/>
                <a:gridCol w="734537"/>
                <a:gridCol w="734537"/>
              </a:tblGrid>
              <a:tr h="41908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425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87313" indent="0" algn="l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Uji Coba</a:t>
                      </a: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  <a:endParaRPr lang="id-ID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UKNI CBT</a:t>
                      </a: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5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87313" indent="0" algn="l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Diploma III Keperawatan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Uji Coba</a:t>
                      </a: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22-23</a:t>
                      </a:r>
                      <a:endParaRPr lang="id-ID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UKDiKI PBT</a:t>
                      </a: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5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87313" indent="0" algn="l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Bidan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Uji</a:t>
                      </a:r>
                      <a:r>
                        <a:rPr lang="id-ID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Coba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lang="id-ID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502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UKBI PBT</a:t>
                      </a:r>
                    </a:p>
                  </a:txBody>
                  <a:tcPr marL="17073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929330"/>
          <a:ext cx="742716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168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Uji coba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sebagai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rangkaian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ujian</a:t>
                      </a:r>
                      <a:r>
                        <a:rPr lang="id-ID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pengenalan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1200" baseline="0" dirty="0" smtClean="0">
                          <a:solidFill>
                            <a:schemeClr val="tx1"/>
                          </a:solidFill>
                        </a:rPr>
                        <a:t>sistem dan bentuk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soal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kepada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peserta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uji</a:t>
                      </a:r>
                      <a:r>
                        <a:rPr lang="id-ID" sz="1200" baseline="0" dirty="0" smtClean="0">
                          <a:solidFill>
                            <a:schemeClr val="tx1"/>
                          </a:solidFill>
                        </a:rPr>
                        <a:t> kompetensi tahun 2013)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572140"/>
          <a:ext cx="65532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Uji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coba skala nasional: Uji sistem, soal, ketahanan manajemen, simulasi unit cost uji kompetensi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6286520"/>
          <a:ext cx="263123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36"/>
              </a:tblGrid>
              <a:tr h="304800"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chemeClr val="tx1"/>
                          </a:solidFill>
                        </a:rPr>
                        <a:t>Implementasi</a:t>
                      </a:r>
                      <a:r>
                        <a:rPr lang="id-ID" sz="1200" baseline="0" dirty="0" smtClean="0">
                          <a:solidFill>
                            <a:schemeClr val="tx1"/>
                          </a:solidFill>
                        </a:rPr>
                        <a:t> uji kompetensi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7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10" descr="image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43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25209" y="6322946"/>
            <a:ext cx="49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dirty="0" smtClean="0">
                <a:solidFill>
                  <a:prstClr val="white"/>
                </a:solidFill>
                <a:latin typeface="Calibri"/>
              </a:rPr>
              <a:t>UNESCO Regional Meeting, Seoul, 23-24 May 2012</a:t>
            </a:r>
            <a:endParaRPr lang="id-ID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952" y="6030558"/>
            <a:ext cx="5736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Terima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Kasih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..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52" y="4456414"/>
            <a:ext cx="8694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Kebijakan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Sistem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Penjaminan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Mutu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Pendidikan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Tinggi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Kesehatan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oteworthy Light"/>
                <a:cs typeface="Noteworthy Light"/>
              </a:rPr>
              <a:t>d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apat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Diaktualisasikan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dengan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Baik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jika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oteworthy Light"/>
                <a:cs typeface="Noteworthy Light"/>
              </a:rPr>
              <a:t>t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erdapat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Kesadaran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&amp;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Kedisiplinan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untuk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Memenuhi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Aturan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&amp; </a:t>
            </a:r>
            <a:r>
              <a:rPr lang="en-US" sz="2200" b="1" dirty="0" err="1" smtClean="0">
                <a:solidFill>
                  <a:prstClr val="black"/>
                </a:solidFill>
                <a:latin typeface="Noteworthy Light"/>
                <a:cs typeface="Noteworthy Light"/>
              </a:rPr>
              <a:t>Standar</a:t>
            </a:r>
            <a:r>
              <a:rPr lang="en-US" sz="2200" b="1" dirty="0" smtClean="0">
                <a:solidFill>
                  <a:prstClr val="black"/>
                </a:solidFill>
                <a:latin typeface="Noteworthy Light"/>
                <a:cs typeface="Noteworthy Light"/>
              </a:rPr>
              <a:t> </a:t>
            </a:r>
            <a:endParaRPr lang="en-US" sz="2200" b="1" dirty="0">
              <a:solidFill>
                <a:prstClr val="black"/>
              </a:solidFill>
              <a:latin typeface="Noteworthy Light"/>
              <a:cs typeface="Noteworthy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0890" y="6322946"/>
            <a:ext cx="295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www.dikti.go.id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7998" y="511594"/>
            <a:ext cx="1427850" cy="12028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Calibri"/>
                <a:cs typeface="Calibri"/>
              </a:rPr>
              <a:t>Memperbaiki</a:t>
            </a:r>
            <a:r>
              <a:rPr lang="en-GB" sz="1500" b="1" dirty="0" smtClean="0">
                <a:latin typeface="Calibri"/>
                <a:cs typeface="Calibri"/>
              </a:rPr>
              <a:t> </a:t>
            </a:r>
            <a:r>
              <a:rPr lang="en-GB" sz="1500" b="1" dirty="0" err="1" smtClean="0">
                <a:latin typeface="Calibri"/>
                <a:cs typeface="Calibri"/>
              </a:rPr>
              <a:t>Derajat</a:t>
            </a:r>
            <a:r>
              <a:rPr lang="en-GB" sz="1500" b="1" dirty="0" smtClean="0">
                <a:latin typeface="Calibri"/>
                <a:cs typeface="Calibri"/>
              </a:rPr>
              <a:t> </a:t>
            </a:r>
            <a:r>
              <a:rPr lang="en-GB" sz="1500" b="1" dirty="0" err="1" smtClean="0">
                <a:latin typeface="Calibri"/>
                <a:cs typeface="Calibri"/>
              </a:rPr>
              <a:t>Kesehatan</a:t>
            </a:r>
            <a:r>
              <a:rPr lang="en-GB" sz="1500" b="1" dirty="0" smtClean="0">
                <a:latin typeface="Calibri"/>
                <a:cs typeface="Calibri"/>
              </a:rPr>
              <a:t> </a:t>
            </a:r>
            <a:r>
              <a:rPr lang="en-GB" sz="1500" b="1" dirty="0" err="1" smtClean="0">
                <a:latin typeface="Calibri"/>
                <a:cs typeface="Calibri"/>
              </a:rPr>
              <a:t>Masyarakat</a:t>
            </a:r>
            <a:endParaRPr lang="en-GB" sz="1500" b="1" dirty="0">
              <a:latin typeface="Calibri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8578" y="1428736"/>
            <a:ext cx="6652800" cy="49292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18644" y="1928802"/>
            <a:ext cx="5572164" cy="3857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7" name="Right Arrow 6"/>
          <p:cNvSpPr/>
          <p:nvPr/>
        </p:nvSpPr>
        <p:spPr>
          <a:xfrm rot="19628418">
            <a:off x="560662" y="3419777"/>
            <a:ext cx="7895394" cy="86546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3540" y="4213132"/>
            <a:ext cx="1357322" cy="859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latin typeface="Calibri"/>
                <a:cs typeface="Calibri"/>
              </a:rPr>
              <a:t>Pendidikan</a:t>
            </a:r>
            <a:r>
              <a:rPr lang="en-GB" sz="1600" b="1" dirty="0" smtClean="0">
                <a:latin typeface="Calibri"/>
                <a:cs typeface="Calibri"/>
              </a:rPr>
              <a:t> Inter-</a:t>
            </a:r>
            <a:r>
              <a:rPr lang="en-GB" sz="1600" b="1" dirty="0" err="1" smtClean="0">
                <a:latin typeface="Calibri"/>
                <a:cs typeface="Calibri"/>
              </a:rPr>
              <a:t>Profesi</a:t>
            </a:r>
            <a:endParaRPr lang="en-GB" sz="1600" b="1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4792" y="2723483"/>
            <a:ext cx="1500198" cy="8316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latin typeface="Calibri"/>
                <a:cs typeface="Calibri"/>
              </a:rPr>
              <a:t>Kolaborasi</a:t>
            </a:r>
            <a:r>
              <a:rPr lang="en-GB" sz="1600" b="1" dirty="0" smtClean="0">
                <a:latin typeface="Calibri"/>
                <a:cs typeface="Calibri"/>
              </a:rPr>
              <a:t> </a:t>
            </a:r>
            <a:r>
              <a:rPr lang="en-GB" sz="1600" b="1" dirty="0" err="1" smtClean="0">
                <a:latin typeface="Calibri"/>
                <a:cs typeface="Calibri"/>
              </a:rPr>
              <a:t>Pelayanan</a:t>
            </a:r>
            <a:endParaRPr lang="en-GB" sz="1600" b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470" y="5685283"/>
            <a:ext cx="266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KEBUTUHAN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KESEHATAN NASIONAL</a:t>
            </a:r>
            <a:endParaRPr lang="en-GB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24" y="5961269"/>
            <a:ext cx="1221357" cy="776932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Sistem</a:t>
            </a:r>
            <a:r>
              <a:rPr lang="en-GB" sz="1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esehatan</a:t>
            </a:r>
            <a:r>
              <a:rPr lang="en-GB" sz="1000" b="1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GB" sz="1000" b="1" dirty="0" err="1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erfragmentasi</a:t>
            </a:r>
            <a:r>
              <a:rPr lang="en-GB" sz="1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dari</a:t>
            </a:r>
            <a:r>
              <a:rPr lang="en-GB" sz="1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sistem</a:t>
            </a:r>
            <a:r>
              <a:rPr lang="en-GB" sz="1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1000" b="1" dirty="0" err="1" smtClean="0">
                <a:solidFill>
                  <a:schemeClr val="bg1"/>
                </a:solidFill>
                <a:latin typeface="Calibri"/>
                <a:cs typeface="Calibri"/>
              </a:rPr>
              <a:t>pendidikan</a:t>
            </a:r>
            <a:endParaRPr lang="en-GB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238" y="3864740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Tenaga</a:t>
            </a:r>
            <a:r>
              <a:rPr lang="en-GB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Kesehatan</a:t>
            </a:r>
            <a:r>
              <a:rPr lang="en-GB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Saat</a:t>
            </a:r>
            <a:r>
              <a:rPr lang="en-GB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Ini</a:t>
            </a:r>
            <a:r>
              <a:rPr lang="en-GB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lang="en-GB" sz="1400" b="1" dirty="0" smtClean="0">
                <a:solidFill>
                  <a:srgbClr val="000000"/>
                </a:solidFill>
                <a:latin typeface="Calibri"/>
                <a:cs typeface="Calibri"/>
              </a:rPr>
              <a:t> Akan </a:t>
            </a:r>
            <a:r>
              <a:rPr lang="en-GB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Datang</a:t>
            </a:r>
            <a:endParaRPr lang="en-GB"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04396" y="4429132"/>
            <a:ext cx="571504" cy="2143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14" name="Bent-Up Arrow 13"/>
          <p:cNvSpPr/>
          <p:nvPr/>
        </p:nvSpPr>
        <p:spPr>
          <a:xfrm>
            <a:off x="3904660" y="4213132"/>
            <a:ext cx="642942" cy="358876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3222" y="3647307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latin typeface="Calibri"/>
                <a:cs typeface="Calibri"/>
              </a:rPr>
              <a:t>Tenaga</a:t>
            </a:r>
            <a:r>
              <a:rPr lang="en-GB" sz="1200" b="1" dirty="0" smtClean="0">
                <a:latin typeface="Calibri"/>
                <a:cs typeface="Calibri"/>
              </a:rPr>
              <a:t> </a:t>
            </a:r>
            <a:r>
              <a:rPr lang="en-GB" sz="1200" b="1" dirty="0" err="1" smtClean="0">
                <a:latin typeface="Calibri"/>
                <a:cs typeface="Calibri"/>
              </a:rPr>
              <a:t>Kesehatan</a:t>
            </a:r>
            <a:endParaRPr lang="en-GB" sz="1200" b="1" dirty="0">
              <a:latin typeface="Calibri"/>
              <a:cs typeface="Calibri"/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4404726" y="3071810"/>
            <a:ext cx="644400" cy="360000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2886" y="287313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latin typeface="Calibri"/>
                <a:cs typeface="Calibri"/>
              </a:rPr>
              <a:t>Kesiapan</a:t>
            </a:r>
            <a:r>
              <a:rPr lang="en-GB" sz="1200" b="1" dirty="0" smtClean="0">
                <a:latin typeface="Calibri"/>
                <a:cs typeface="Calibri"/>
              </a:rPr>
              <a:t> </a:t>
            </a:r>
            <a:r>
              <a:rPr lang="en-GB" sz="1200" b="1" dirty="0" err="1" smtClean="0">
                <a:latin typeface="Calibri"/>
                <a:cs typeface="Calibri"/>
              </a:rPr>
              <a:t>Kolaborasi</a:t>
            </a:r>
            <a:r>
              <a:rPr lang="en-GB" sz="1200" b="1" dirty="0" smtClean="0">
                <a:latin typeface="Calibri"/>
                <a:cs typeface="Calibri"/>
              </a:rPr>
              <a:t> </a:t>
            </a:r>
            <a:r>
              <a:rPr lang="en-GB" sz="1200" b="1" dirty="0" err="1" smtClean="0">
                <a:latin typeface="Calibri"/>
                <a:cs typeface="Calibri"/>
              </a:rPr>
              <a:t>Pelayanan</a:t>
            </a:r>
            <a:endParaRPr lang="en-GB" sz="1200" b="1" dirty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238" y="2000240"/>
            <a:ext cx="1428760" cy="500066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tx1"/>
                </a:solidFill>
                <a:latin typeface="Calibri"/>
                <a:cs typeface="Calibri"/>
              </a:rPr>
              <a:t>Memperkuat</a:t>
            </a:r>
            <a:r>
              <a:rPr lang="en-GB" sz="11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  <a:latin typeface="Calibri"/>
                <a:cs typeface="Calibri"/>
              </a:rPr>
              <a:t>Sistem</a:t>
            </a:r>
            <a:r>
              <a:rPr lang="en-GB" sz="11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  <a:latin typeface="Calibri"/>
                <a:cs typeface="Calibri"/>
              </a:rPr>
              <a:t>Kesehatan</a:t>
            </a:r>
            <a:endParaRPr lang="en-GB"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404990" y="3071810"/>
            <a:ext cx="571504" cy="2143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2132" y="281168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latin typeface="Calibri"/>
                <a:cs typeface="Calibri"/>
              </a:rPr>
              <a:t>Pelayanan</a:t>
            </a:r>
            <a:r>
              <a:rPr lang="en-GB" sz="1400" b="1" dirty="0" smtClean="0">
                <a:latin typeface="Calibri"/>
                <a:cs typeface="Calibri"/>
              </a:rPr>
              <a:t> </a:t>
            </a:r>
            <a:r>
              <a:rPr lang="en-GB" sz="1400" b="1" dirty="0" err="1" smtClean="0">
                <a:latin typeface="Calibri"/>
                <a:cs typeface="Calibri"/>
              </a:rPr>
              <a:t>Kesehatan</a:t>
            </a:r>
            <a:r>
              <a:rPr lang="en-GB" sz="1400" b="1" dirty="0" smtClean="0">
                <a:latin typeface="Calibri"/>
                <a:cs typeface="Calibri"/>
              </a:rPr>
              <a:t> yang Optimal</a:t>
            </a:r>
            <a:endParaRPr lang="en-GB" sz="1400" b="1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6928" y="1500174"/>
            <a:ext cx="25622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Calibri"/>
                <a:cs typeface="Calibri"/>
              </a:rPr>
              <a:t>KONTEKS NASIONAL</a:t>
            </a:r>
            <a:endParaRPr lang="en-GB" sz="19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7782" y="1946919"/>
            <a:ext cx="25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Calibri"/>
                <a:cs typeface="Calibri"/>
              </a:rPr>
              <a:t>Sistem</a:t>
            </a:r>
            <a:r>
              <a:rPr lang="en-GB" sz="2000" b="1" dirty="0" smtClean="0">
                <a:latin typeface="Calibri"/>
                <a:cs typeface="Calibri"/>
              </a:rPr>
              <a:t> </a:t>
            </a:r>
            <a:r>
              <a:rPr lang="en-GB" sz="2000" b="1" dirty="0" err="1" smtClean="0">
                <a:latin typeface="Calibri"/>
                <a:cs typeface="Calibri"/>
              </a:rPr>
              <a:t>Pendidikan</a:t>
            </a:r>
            <a:r>
              <a:rPr lang="en-GB" sz="2000" b="1" dirty="0" smtClean="0">
                <a:latin typeface="Calibri"/>
                <a:cs typeface="Calibri"/>
              </a:rPr>
              <a:t> </a:t>
            </a:r>
            <a:r>
              <a:rPr lang="en-GB" sz="2000" b="1" dirty="0" err="1" smtClean="0">
                <a:latin typeface="Calibri"/>
                <a:cs typeface="Calibri"/>
              </a:rPr>
              <a:t>dan</a:t>
            </a:r>
            <a:r>
              <a:rPr lang="en-GB" sz="2000" b="1" dirty="0" smtClean="0">
                <a:latin typeface="Calibri"/>
                <a:cs typeface="Calibri"/>
              </a:rPr>
              <a:t> </a:t>
            </a:r>
            <a:r>
              <a:rPr lang="en-GB" sz="2000" b="1" dirty="0" err="1" smtClean="0">
                <a:latin typeface="Calibri"/>
                <a:cs typeface="Calibri"/>
              </a:rPr>
              <a:t>Sistem</a:t>
            </a:r>
            <a:r>
              <a:rPr lang="en-GB" sz="2000" b="1" dirty="0" smtClean="0">
                <a:latin typeface="Calibri"/>
                <a:cs typeface="Calibri"/>
              </a:rPr>
              <a:t> </a:t>
            </a:r>
            <a:r>
              <a:rPr lang="en-GB" sz="2000" b="1" dirty="0" err="1" smtClean="0">
                <a:latin typeface="Calibri"/>
                <a:cs typeface="Calibri"/>
              </a:rPr>
              <a:t>Kesehatan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9602748">
            <a:off x="504413" y="4330143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libri"/>
                <a:cs typeface="Calibri"/>
              </a:rPr>
              <a:t>Reformasi</a:t>
            </a:r>
            <a:r>
              <a:rPr lang="en-US" b="1" dirty="0" smtClean="0">
                <a:latin typeface="Calibri"/>
                <a:cs typeface="Calibri"/>
              </a:rPr>
              <a:t> </a:t>
            </a:r>
          </a:p>
          <a:p>
            <a:r>
              <a:rPr lang="en-US" b="1" dirty="0" err="1" smtClean="0">
                <a:latin typeface="Calibri"/>
                <a:cs typeface="Calibri"/>
              </a:rPr>
              <a:t>Sistem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Pendidikan</a:t>
            </a:r>
            <a:endParaRPr lang="id-ID" b="1" dirty="0">
              <a:latin typeface="Calibri"/>
              <a:cs typeface="Calibri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490" y="-21185"/>
            <a:ext cx="8260672" cy="1039427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cs typeface="Calibri"/>
              </a:rPr>
              <a:t>HARMONISASI SISTEM PENDIDIKAN &amp; PELAYANAN </a:t>
            </a:r>
            <a:r>
              <a:rPr lang="en-US" sz="2400" b="1" dirty="0" smtClean="0">
                <a:solidFill>
                  <a:srgbClr val="000000"/>
                </a:solidFill>
                <a:cs typeface="Calibri"/>
              </a:rPr>
              <a:t>KESEHATAN SERTA PENDIDIKAN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INTERPROFESI</a:t>
            </a:r>
            <a:endParaRPr lang="en-US" sz="2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3738" y="1939462"/>
            <a:ext cx="1221357" cy="776932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Sistem</a:t>
            </a:r>
            <a:r>
              <a:rPr lang="en-GB" sz="10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esehatan</a:t>
            </a:r>
            <a:r>
              <a:rPr lang="en-GB" sz="1000" b="1" dirty="0" smtClean="0">
                <a:solidFill>
                  <a:schemeClr val="tx1"/>
                </a:solidFill>
                <a:latin typeface="Calibri"/>
                <a:cs typeface="Calibri"/>
              </a:rPr>
              <a:t> yang </a:t>
            </a:r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terintegrasi</a:t>
            </a:r>
            <a:r>
              <a:rPr lang="en-GB" sz="10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dengan</a:t>
            </a:r>
            <a:r>
              <a:rPr lang="en-GB" sz="10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sistem</a:t>
            </a:r>
            <a:r>
              <a:rPr lang="en-GB" sz="10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lang="en-GB" sz="1000" b="1" dirty="0" err="1" smtClean="0">
                <a:solidFill>
                  <a:schemeClr val="tx1"/>
                </a:solidFill>
                <a:latin typeface="Calibri"/>
                <a:cs typeface="Calibri"/>
              </a:rPr>
              <a:t>endidikan</a:t>
            </a:r>
            <a:endParaRPr lang="en-GB" sz="1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8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818186" y="1640628"/>
            <a:ext cx="7431283" cy="4904242"/>
            <a:chOff x="99381" y="794861"/>
            <a:chExt cx="9046646" cy="6338844"/>
          </a:xfrm>
        </p:grpSpPr>
        <p:sp>
          <p:nvSpPr>
            <p:cNvPr id="5" name="Rounded Rectangle 4"/>
            <p:cNvSpPr/>
            <p:nvPr/>
          </p:nvSpPr>
          <p:spPr>
            <a:xfrm>
              <a:off x="861233" y="794861"/>
              <a:ext cx="2428068" cy="107997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</a:rPr>
                <a:t>Sistem</a:t>
              </a:r>
              <a:r>
                <a:rPr lang="en-US" b="1" kern="12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</a:rPr>
                <a:t>Penjamina</a:t>
              </a:r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n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Mutu</a:t>
              </a:r>
              <a:endParaRPr lang="en-US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62238" y="2352675"/>
              <a:ext cx="2176462" cy="8255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en-US" sz="2000" b="1" dirty="0" err="1" smtClean="0">
                  <a:solidFill>
                    <a:prstClr val="black"/>
                  </a:solidFill>
                  <a:latin typeface="Calibri"/>
                </a:rPr>
                <a:t>Kualitas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libri"/>
                </a:rPr>
                <a:t>Institusi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11638" y="3532188"/>
              <a:ext cx="2211387" cy="8651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Kualitas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Lulusan</a:t>
              </a:r>
              <a:endPara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54688" y="4683125"/>
              <a:ext cx="2103437" cy="787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Kualitas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Pelayanan</a:t>
              </a:r>
              <a:endPara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61161" y="5881687"/>
              <a:ext cx="2166041" cy="125201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en-US" sz="1500" b="1" kern="1200" dirty="0" err="1" smtClean="0">
                  <a:solidFill>
                    <a:prstClr val="white"/>
                  </a:solidFill>
                  <a:latin typeface="Calibri"/>
                </a:rPr>
                <a:t>Derajat</a:t>
              </a:r>
              <a:r>
                <a:rPr lang="en-US" sz="1500" b="1" kern="12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1500" b="1" kern="1200" dirty="0" err="1" smtClean="0">
                  <a:solidFill>
                    <a:prstClr val="white"/>
                  </a:solidFill>
                  <a:latin typeface="Calibri"/>
                </a:rPr>
                <a:t>Kesehatan</a:t>
              </a:r>
              <a:r>
                <a:rPr lang="en-US" sz="1500" b="1" kern="12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1500" b="1" dirty="0" err="1" smtClean="0">
                  <a:solidFill>
                    <a:prstClr val="white"/>
                  </a:solidFill>
                  <a:latin typeface="Calibri"/>
                </a:rPr>
                <a:t>Masyarakat</a:t>
              </a:r>
              <a:r>
                <a:rPr lang="en-US" sz="15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sz="1500" b="1" kern="1200" dirty="0" err="1" smtClean="0">
                  <a:solidFill>
                    <a:prstClr val="white"/>
                  </a:solidFill>
                  <a:latin typeface="Calibri"/>
                </a:rPr>
                <a:t>Terbaik</a:t>
              </a:r>
              <a:endParaRPr lang="en-US" sz="1500" b="1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67225" y="3119438"/>
              <a:ext cx="319088" cy="46196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2000" b="1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974975" y="1874838"/>
              <a:ext cx="311150" cy="47783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2000" b="1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126163" y="4332288"/>
              <a:ext cx="303212" cy="41116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2000" b="1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148513" y="5470525"/>
              <a:ext cx="280987" cy="411163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2000" b="1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251179" y="1066911"/>
              <a:ext cx="5894848" cy="51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Sistem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Pendidikan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Tinggi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Tenaga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Kesehatan</a:t>
              </a:r>
              <a:endPara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933079" y="2476502"/>
              <a:ext cx="2478735" cy="51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Sistem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Akreditasi</a:t>
              </a:r>
              <a:endPara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861232" y="3714750"/>
              <a:ext cx="2218902" cy="47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Sistem</a:t>
              </a:r>
              <a:r>
                <a:rPr lang="en-US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Sertifikasi</a:t>
              </a:r>
              <a:endPara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143500" y="2643188"/>
              <a:ext cx="571500" cy="21431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GB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429000" y="3857625"/>
              <a:ext cx="571500" cy="2143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GB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943216" y="5072063"/>
              <a:ext cx="571500" cy="21431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GB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5400000">
              <a:off x="6365167" y="2010134"/>
              <a:ext cx="571501" cy="21431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GB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>
              <a:off x="1857375" y="2714625"/>
              <a:ext cx="428625" cy="714375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GB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99381" y="4945062"/>
              <a:ext cx="4615302" cy="47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Pengembangan</a:t>
              </a:r>
              <a:r>
                <a:rPr lang="en-US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Profesi</a:t>
              </a:r>
              <a:r>
                <a:rPr lang="en-US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b="1" kern="12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Berkelanjutan</a:t>
              </a:r>
              <a:endPara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17454" y="160372"/>
            <a:ext cx="9261454" cy="103942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 HUBUNGAN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PENJAMINAN MUTU </a:t>
            </a:r>
            <a:b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700" b="1" dirty="0" smtClean="0">
                <a:solidFill>
                  <a:srgbClr val="000000"/>
                </a:solidFill>
                <a:latin typeface="Calibri"/>
                <a:cs typeface="Calibri"/>
              </a:rPr>
              <a:t>SISTEM PENDIDIKAN TERHADAP SISTEM PELAYANAN KESEHATAN</a:t>
            </a:r>
            <a:endParaRPr lang="en-US" sz="27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810" y="5836984"/>
            <a:ext cx="414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QUALITY CASCADE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15081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51309"/>
            <a:ext cx="9144000" cy="993775"/>
          </a:xfrm>
          <a:solidFill>
            <a:srgbClr val="FFFFFF"/>
          </a:solidFill>
        </p:spPr>
        <p:txBody>
          <a:bodyPr lIns="91440" rIns="91440" bIns="45720" rtlCol="0" anchor="ctr">
            <a:noAutofit/>
          </a:bodyPr>
          <a:lstStyle/>
          <a:p>
            <a:pPr algn="ctr" eaLnBrk="1" hangingPunct="1">
              <a:defRPr/>
            </a:pPr>
            <a:r>
              <a:rPr lang="id-ID" sz="3200" b="1" dirty="0" smtClean="0">
                <a:solidFill>
                  <a:srgbClr val="000000"/>
                </a:solidFill>
              </a:rPr>
              <a:t/>
            </a:r>
            <a:br>
              <a:rPr lang="id-ID" sz="3200" b="1" dirty="0" smtClean="0">
                <a:solidFill>
                  <a:srgbClr val="000000"/>
                </a:solidFill>
              </a:rPr>
            </a:br>
            <a:r>
              <a:rPr lang="id-ID" sz="3200" b="1" i="1" dirty="0" smtClean="0">
                <a:solidFill>
                  <a:srgbClr val="000000"/>
                </a:solidFill>
              </a:rPr>
              <a:t>Conceptualization - Productivity – Usability</a:t>
            </a:r>
            <a:br>
              <a:rPr lang="id-ID" sz="3200" b="1" i="1" dirty="0" smtClean="0">
                <a:solidFill>
                  <a:srgbClr val="000000"/>
                </a:solidFill>
              </a:rPr>
            </a:br>
            <a:r>
              <a:rPr lang="id-ID" sz="3200" b="1" dirty="0" smtClean="0">
                <a:solidFill>
                  <a:srgbClr val="000000"/>
                </a:solidFill>
              </a:rPr>
              <a:t>(CPU)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01127"/>
            <a:ext cx="8229600" cy="4929187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100" b="1" i="1" u="sng" dirty="0" smtClean="0">
                <a:solidFill>
                  <a:srgbClr val="000000"/>
                </a:solidFill>
              </a:rPr>
              <a:t>Conceptualization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100" dirty="0" smtClean="0"/>
              <a:t>merupakan konsep hubungan dan relevansi antara profesi kesehatan yang dihasilkan oleh pendidikan terhadap kebutuhan oleh sistem pelayanan kesehatan yang akan memanfaatkannya</a:t>
            </a:r>
            <a:endParaRPr lang="id-ID" sz="21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100" b="1" i="1" u="sng" dirty="0" smtClean="0">
                <a:solidFill>
                  <a:srgbClr val="000000"/>
                </a:solidFill>
              </a:rPr>
              <a:t>Productivity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100" dirty="0"/>
              <a:t>m</a:t>
            </a:r>
            <a:r>
              <a:rPr lang="id-ID" sz="2100" dirty="0" smtClean="0"/>
              <a:t>erupakan proses pembelajaran yang sudah selayaknya diterima oleh peserta didik untuk mendapatkan kompetensi sesuai profil lulusan pendidikan tinggi tiap bidang kesehatan</a:t>
            </a:r>
            <a:endParaRPr lang="id-ID" sz="21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100" b="1" i="1" u="sng" dirty="0" smtClean="0">
                <a:solidFill>
                  <a:srgbClr val="000000"/>
                </a:solidFill>
              </a:rPr>
              <a:t>Usability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100" dirty="0"/>
              <a:t>m</a:t>
            </a:r>
            <a:r>
              <a:rPr lang="id-ID" sz="2100" dirty="0" smtClean="0"/>
              <a:t>erupakan upaya dari institusi pendidikan tinggi agar lulusannya dapat </a:t>
            </a:r>
            <a:r>
              <a:rPr lang="id-ID" sz="2100" dirty="0"/>
              <a:t>diterima secara optimal oleh sistem pelayanan kesehatan dan pengguna jasa lainnya (misal : </a:t>
            </a:r>
            <a:r>
              <a:rPr lang="id-ID" sz="2100" dirty="0" smtClean="0"/>
              <a:t>industri) melalui pembaharuan yang berkelanjutan terhadap kompetensi dan profil lulusan</a:t>
            </a:r>
          </a:p>
        </p:txBody>
      </p:sp>
    </p:spTree>
    <p:extLst>
      <p:ext uri="{BB962C8B-B14F-4D97-AF65-F5344CB8AC3E}">
        <p14:creationId xmlns:p14="http://schemas.microsoft.com/office/powerpoint/2010/main" val="36562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0" y="161329"/>
            <a:ext cx="9144000" cy="110527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id-ID" sz="3600" b="1" i="1" dirty="0" smtClean="0">
                <a:solidFill>
                  <a:srgbClr val="000000"/>
                </a:solidFill>
              </a:rPr>
              <a:t>Continuous </a:t>
            </a:r>
            <a:r>
              <a:rPr lang="id-ID" sz="3600" b="1" i="1" dirty="0">
                <a:solidFill>
                  <a:srgbClr val="000000"/>
                </a:solidFill>
              </a:rPr>
              <a:t>Quality </a:t>
            </a:r>
            <a:r>
              <a:rPr lang="id-ID" sz="3600" b="1" i="1" dirty="0" smtClean="0">
                <a:solidFill>
                  <a:srgbClr val="000000"/>
                </a:solidFill>
              </a:rPr>
              <a:t>Improvement</a:t>
            </a:r>
          </a:p>
          <a:p>
            <a:pPr algn="ctr">
              <a:defRPr/>
            </a:pPr>
            <a:r>
              <a:rPr lang="id-ID" sz="3600" b="1" i="1" dirty="0" smtClean="0">
                <a:solidFill>
                  <a:srgbClr val="000000"/>
                </a:solidFill>
              </a:rPr>
              <a:t>(CQI)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6605"/>
            <a:ext cx="80645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6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604" y="357574"/>
            <a:ext cx="1890316" cy="14465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PERGURUAN TINGGI</a:t>
            </a:r>
          </a:p>
          <a:p>
            <a:pPr algn="ctr"/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605" y="-61511"/>
            <a:ext cx="204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profesional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812" y="3856398"/>
            <a:ext cx="2004437" cy="113101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BUDAYA MUTU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813" y="3839374"/>
            <a:ext cx="2355957" cy="4308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Perlindungan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diri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339814" y="4672756"/>
            <a:ext cx="23559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Perbaikan</a:t>
            </a:r>
            <a:r>
              <a:rPr lang="en-US" sz="2200" dirty="0" smtClean="0"/>
              <a:t> </a:t>
            </a:r>
            <a:r>
              <a:rPr lang="en-US" sz="2200" dirty="0" err="1" smtClean="0"/>
              <a:t>diri</a:t>
            </a:r>
            <a:endParaRPr lang="en-US" sz="22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2382249" y="4054818"/>
            <a:ext cx="957564" cy="36708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2382249" y="4421904"/>
            <a:ext cx="957565" cy="4662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04" y="5263628"/>
            <a:ext cx="459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a</a:t>
            </a:r>
            <a:r>
              <a:rPr lang="en-US" b="1" dirty="0" err="1" smtClean="0">
                <a:solidFill>
                  <a:srgbClr val="0000FF"/>
                </a:solidFill>
              </a:rPr>
              <a:t>ktualisasi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jati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diri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manusia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seutuhnya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84119" y="2217686"/>
            <a:ext cx="3711185" cy="9325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SISTEM </a:t>
            </a:r>
          </a:p>
          <a:p>
            <a:pPr algn="ctr"/>
            <a:r>
              <a:rPr lang="en-US" sz="2200" dirty="0" smtClean="0"/>
              <a:t>PENJAMINAN MUTU</a:t>
            </a:r>
            <a:endParaRPr lang="en-US" sz="2200" dirty="0"/>
          </a:p>
        </p:txBody>
      </p:sp>
      <p:sp>
        <p:nvSpPr>
          <p:cNvPr id="20" name="Rounded Rectangle 19"/>
          <p:cNvSpPr/>
          <p:nvPr/>
        </p:nvSpPr>
        <p:spPr>
          <a:xfrm>
            <a:off x="6608685" y="1444490"/>
            <a:ext cx="1508290" cy="50847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INTERNAL</a:t>
            </a:r>
          </a:p>
          <a:p>
            <a:pPr algn="ctr"/>
            <a:r>
              <a:rPr lang="en-US" b="1" dirty="0" smtClean="0"/>
              <a:t>(SPMI)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167635" y="1479601"/>
            <a:ext cx="1478281" cy="4733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EKSTERNAL</a:t>
            </a:r>
          </a:p>
          <a:p>
            <a:pPr algn="ctr"/>
            <a:r>
              <a:rPr lang="en-US" b="1" dirty="0" smtClean="0"/>
              <a:t>(SPME)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1187762" y="1804124"/>
            <a:ext cx="0" cy="19909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Notched Right Arrow 37"/>
          <p:cNvSpPr/>
          <p:nvPr/>
        </p:nvSpPr>
        <p:spPr>
          <a:xfrm rot="19675717">
            <a:off x="2206305" y="3292604"/>
            <a:ext cx="2396675" cy="24065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Diagonal Corner Rectangle 38"/>
          <p:cNvSpPr/>
          <p:nvPr/>
        </p:nvSpPr>
        <p:spPr>
          <a:xfrm>
            <a:off x="6588840" y="236120"/>
            <a:ext cx="1528135" cy="84438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STUDI</a:t>
            </a:r>
            <a:endParaRPr lang="en-US" dirty="0"/>
          </a:p>
        </p:txBody>
      </p:sp>
      <p:cxnSp>
        <p:nvCxnSpPr>
          <p:cNvPr id="41" name="Straight Connector 40"/>
          <p:cNvCxnSpPr>
            <a:stCxn id="21" idx="2"/>
            <a:endCxn id="19" idx="1"/>
          </p:cNvCxnSpPr>
          <p:nvPr/>
        </p:nvCxnSpPr>
        <p:spPr>
          <a:xfrm>
            <a:off x="4906776" y="1952960"/>
            <a:ext cx="20833" cy="401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2"/>
          </p:cNvCxnSpPr>
          <p:nvPr/>
        </p:nvCxnSpPr>
        <p:spPr>
          <a:xfrm>
            <a:off x="7362830" y="1952960"/>
            <a:ext cx="0" cy="386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123512" y="401530"/>
            <a:ext cx="449327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0"/>
            <a:endCxn id="39" idx="1"/>
          </p:cNvCxnSpPr>
          <p:nvPr/>
        </p:nvCxnSpPr>
        <p:spPr>
          <a:xfrm flipH="1" flipV="1">
            <a:off x="7352908" y="1080504"/>
            <a:ext cx="9922" cy="3639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1" idx="3"/>
          </p:cNvCxnSpPr>
          <p:nvPr/>
        </p:nvCxnSpPr>
        <p:spPr>
          <a:xfrm flipV="1">
            <a:off x="5645916" y="862241"/>
            <a:ext cx="942924" cy="854040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1" idx="1"/>
          </p:cNvCxnSpPr>
          <p:nvPr/>
        </p:nvCxnSpPr>
        <p:spPr>
          <a:xfrm flipH="1" flipV="1">
            <a:off x="2123513" y="1695617"/>
            <a:ext cx="2044122" cy="20664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07218" y="3090749"/>
            <a:ext cx="367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Pangkalan</a:t>
            </a:r>
            <a:r>
              <a:rPr lang="en-US" b="1" dirty="0" smtClean="0"/>
              <a:t> Data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234883" y="1259085"/>
            <a:ext cx="123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BAN PT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 rot="19213903">
            <a:off x="5631550" y="711586"/>
            <a:ext cx="123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LAM PS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03419" y="4382220"/>
            <a:ext cx="1850034" cy="7774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PEMERINTAH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79383" y="3695033"/>
            <a:ext cx="5834696" cy="20126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0" name="Up-Down Arrow 69"/>
          <p:cNvSpPr/>
          <p:nvPr/>
        </p:nvSpPr>
        <p:spPr>
          <a:xfrm>
            <a:off x="7660518" y="3554698"/>
            <a:ext cx="287764" cy="803612"/>
          </a:xfrm>
          <a:prstGeom prst="up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5973617" y="4616491"/>
            <a:ext cx="992295" cy="215444"/>
          </a:xfrm>
          <a:prstGeom prst="left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966404" y="1357142"/>
            <a:ext cx="4524866" cy="22009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419755" y="1678511"/>
            <a:ext cx="261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*)Tribalism of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professionals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41316" y="6357164"/>
            <a:ext cx="2475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*)</a:t>
            </a:r>
            <a:r>
              <a:rPr lang="en-US" sz="1500" dirty="0" err="1" smtClean="0">
                <a:solidFill>
                  <a:srgbClr val="FF0000"/>
                </a:solidFill>
              </a:rPr>
              <a:t>faktor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err="1" smtClean="0">
                <a:solidFill>
                  <a:srgbClr val="FF0000"/>
                </a:solidFill>
              </a:rPr>
              <a:t>resiko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err="1" smtClean="0">
                <a:solidFill>
                  <a:srgbClr val="FF0000"/>
                </a:solidFill>
              </a:rPr>
              <a:t>penghambat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5400000">
            <a:off x="7412446" y="2137382"/>
            <a:ext cx="2745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Umpan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balik</a:t>
            </a:r>
            <a:r>
              <a:rPr lang="en-US" sz="1600" b="1" dirty="0" smtClean="0"/>
              <a:t> </a:t>
            </a:r>
            <a:r>
              <a:rPr lang="en-US" sz="1600" b="1" dirty="0" err="1"/>
              <a:t>perbaikan</a:t>
            </a:r>
            <a:r>
              <a:rPr lang="en-US" sz="1600" b="1" dirty="0"/>
              <a:t> </a:t>
            </a:r>
            <a:r>
              <a:rPr lang="en-US" sz="1600" b="1" dirty="0" err="1"/>
              <a:t>instruksional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institusional</a:t>
            </a:r>
            <a:r>
              <a:rPr lang="en-US" sz="1600" b="1" dirty="0"/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79462" y="319044"/>
            <a:ext cx="1064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" indent="-79375">
              <a:buFont typeface="Arial"/>
              <a:buChar char="•"/>
            </a:pPr>
            <a:r>
              <a:rPr lang="en-US" sz="1600" dirty="0" err="1" smtClean="0"/>
              <a:t>Negeri</a:t>
            </a:r>
            <a:endParaRPr lang="en-US" sz="1600" dirty="0" smtClean="0"/>
          </a:p>
          <a:p>
            <a:pPr marL="79375" indent="-79375">
              <a:buFont typeface="Arial"/>
              <a:buChar char="•"/>
            </a:pPr>
            <a:r>
              <a:rPr lang="en-US" sz="1600" dirty="0" err="1" smtClean="0"/>
              <a:t>Swasta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4167635" y="618262"/>
            <a:ext cx="1698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" indent="-79375">
              <a:buFont typeface="Arial"/>
              <a:buChar char="•"/>
            </a:pPr>
            <a:r>
              <a:rPr lang="en-US" sz="1400" b="1" dirty="0" err="1" smtClean="0">
                <a:solidFill>
                  <a:srgbClr val="0000FF"/>
                </a:solidFill>
              </a:rPr>
              <a:t>Independen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79375" indent="-79375">
              <a:buFont typeface="Arial"/>
              <a:buChar char="•"/>
            </a:pPr>
            <a:r>
              <a:rPr lang="en-US" sz="1400" b="1" dirty="0" err="1" smtClean="0">
                <a:solidFill>
                  <a:srgbClr val="0000FF"/>
                </a:solidFill>
              </a:rPr>
              <a:t>Akuntabilitas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sosial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79375" indent="-79375">
              <a:buFont typeface="Arial"/>
              <a:buChar char="•"/>
            </a:pPr>
            <a:r>
              <a:rPr lang="en-US" sz="1400" b="1" dirty="0" err="1" smtClean="0">
                <a:solidFill>
                  <a:srgbClr val="0000FF"/>
                </a:solidFill>
              </a:rPr>
              <a:t>Kepercayaan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181" y="5817145"/>
            <a:ext cx="6378881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KERANGKA PIKIR LAM PS </a:t>
            </a:r>
            <a:r>
              <a:rPr lang="en-US" sz="2800" b="1" dirty="0" err="1" smtClean="0"/>
              <a:t>Kes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endParaRPr lang="en-US" sz="2800" b="1" dirty="0" smtClean="0"/>
          </a:p>
          <a:p>
            <a:pPr algn="ctr"/>
            <a:r>
              <a:rPr lang="en-US" sz="2200" b="1" dirty="0" smtClean="0"/>
              <a:t>SISTEM PENJAMINAN MUTU PENDIDIKAN TINGGI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5476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arn from many teac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432296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301853" y="-1"/>
            <a:ext cx="4842147" cy="1044833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prstClr val="white"/>
                </a:solidFill>
                <a:latin typeface="Calibri"/>
              </a:rPr>
              <a:t>Landasan</a:t>
            </a:r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libri"/>
              </a:rPr>
              <a:t>Sosiologis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89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2137</Words>
  <Application>Microsoft Macintosh PowerPoint</Application>
  <PresentationFormat>On-screen Show (4:3)</PresentationFormat>
  <Paragraphs>646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1_Office Theme</vt:lpstr>
      <vt:lpstr>Pixel</vt:lpstr>
      <vt:lpstr>5_Office Theme</vt:lpstr>
      <vt:lpstr>PowerPoint Presentation</vt:lpstr>
      <vt:lpstr>PowerPoint Presentation</vt:lpstr>
      <vt:lpstr>PowerPoint Presentation</vt:lpstr>
      <vt:lpstr>HARMONISASI SISTEM PENDIDIKAN &amp; PELAYANAN KESEHATAN SERTA PENDIDIKAN INTERPROFESI</vt:lpstr>
      <vt:lpstr> HUBUNGAN PENJAMINAN MUTU  SISTEM PENDIDIKAN TERHADAP SISTEM PELAYANAN KESEHATAN</vt:lpstr>
      <vt:lpstr> Conceptualization - Productivity – Usability (CPU)</vt:lpstr>
      <vt:lpstr>PowerPoint Presentation</vt:lpstr>
      <vt:lpstr>PowerPoint Presentation</vt:lpstr>
      <vt:lpstr>PowerPoint Presentation</vt:lpstr>
      <vt:lpstr>PowerPoint Presentation</vt:lpstr>
      <vt:lpstr>PEMBAGIAN PERAN DALAM SISTEM PENJAMINAN MUTU  PENDIDIKAN TINGGI KESEHATAN</vt:lpstr>
      <vt:lpstr>PowerPoint Presentation</vt:lpstr>
      <vt:lpstr>Landasan Yuridis</vt:lpstr>
      <vt:lpstr>Pengembangan Kebijakan dan Peraturan</vt:lpstr>
      <vt:lpstr>PowerPoint Presentation</vt:lpstr>
      <vt:lpstr>PowerPoint Presentation</vt:lpstr>
      <vt:lpstr>PowerPoint Presentation</vt:lpstr>
      <vt:lpstr>Aspek Legal Uji Kompetensi Tenaga Kesehatan</vt:lpstr>
      <vt:lpstr>LANDASAN TEKNIS</vt:lpstr>
      <vt:lpstr>PowerPoint Presentation</vt:lpstr>
      <vt:lpstr> Jenis &amp; Jenjang Pendidikan Tinggi serta  Bentuk Perguruan Tinggi (UU No.12/2012 tentang Pendidikan Tinggi)</vt:lpstr>
      <vt:lpstr>PowerPoint Presentation</vt:lpstr>
      <vt:lpstr>Kerangka Kualifikasi Nasional Indonesia</vt:lpstr>
      <vt:lpstr>PowerPoint Presentation</vt:lpstr>
      <vt:lpstr>PERPADUAN ANTARA PENDIDIKAN FORMAL, PROFESIONALISME, PENGALAMAN KERJA DAN KARIR : Pencapaian Level pada KKNI Melalui Berbagai Jalur </vt:lpstr>
      <vt:lpstr>Aksi Ditjen Dikti </vt:lpstr>
      <vt:lpstr>Konsekuensi Pendidikan Akademik-Profesi</vt:lpstr>
      <vt:lpstr>Tujuan Pengembangan LAM-PSKes &amp; LPUK</vt:lpstr>
      <vt:lpstr>Tabel Variabel  Sistem Akreditasi  BAN PT &amp; LAM PS Kesehatan</vt:lpstr>
      <vt:lpstr>PowerPoint Presentation</vt:lpstr>
      <vt:lpstr>Latar Belakang Uji Kompetensi </vt:lpstr>
      <vt:lpstr>Kerangka Pelatihan untuk Uji Kompetensi</vt:lpstr>
      <vt:lpstr>Proses Pengembangan Perangkat  Knowlegde Based Test (KBT)</vt:lpstr>
      <vt:lpstr>PowerPoint Presentation</vt:lpstr>
      <vt:lpstr>Jadwal Uji Coba dan Uji Kompetensi Bidan dan Perawat Tahun 2013</vt:lpstr>
      <vt:lpstr>PowerPoint Presentation</vt:lpstr>
    </vt:vector>
  </TitlesOfParts>
  <Company>hpeq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aprilia utami</dc:creator>
  <cp:lastModifiedBy>aprilia utami</cp:lastModifiedBy>
  <cp:revision>60</cp:revision>
  <dcterms:created xsi:type="dcterms:W3CDTF">2013-06-27T12:41:04Z</dcterms:created>
  <dcterms:modified xsi:type="dcterms:W3CDTF">2013-09-10T08:34:03Z</dcterms:modified>
</cp:coreProperties>
</file>