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60" r:id="rId3"/>
    <p:sldId id="305" r:id="rId4"/>
    <p:sldId id="333" r:id="rId5"/>
    <p:sldId id="334" r:id="rId6"/>
    <p:sldId id="335" r:id="rId7"/>
    <p:sldId id="336" r:id="rId8"/>
    <p:sldId id="337" r:id="rId9"/>
    <p:sldId id="338" r:id="rId10"/>
    <p:sldId id="286" r:id="rId11"/>
    <p:sldId id="339" r:id="rId12"/>
    <p:sldId id="340" r:id="rId13"/>
    <p:sldId id="349" r:id="rId14"/>
    <p:sldId id="341" r:id="rId15"/>
    <p:sldId id="342" r:id="rId16"/>
    <p:sldId id="348" r:id="rId17"/>
    <p:sldId id="343" r:id="rId18"/>
    <p:sldId id="344" r:id="rId19"/>
    <p:sldId id="346" r:id="rId20"/>
    <p:sldId id="301" r:id="rId21"/>
    <p:sldId id="302" r:id="rId22"/>
    <p:sldId id="304" r:id="rId23"/>
    <p:sldId id="303" r:id="rId24"/>
    <p:sldId id="347" r:id="rId25"/>
    <p:sldId id="293" r:id="rId26"/>
    <p:sldId id="279" r:id="rId27"/>
    <p:sldId id="294" r:id="rId28"/>
  </p:sldIdLst>
  <p:sldSz cx="9144000" cy="6858000" type="screen4x3"/>
  <p:notesSz cx="7045325" cy="11174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CC9900"/>
    <a:srgbClr val="CC0099"/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838" autoAdjust="0"/>
    <p:restoredTop sz="94660"/>
  </p:normalViewPr>
  <p:slideViewPr>
    <p:cSldViewPr>
      <p:cViewPr>
        <p:scale>
          <a:sx n="50" d="100"/>
          <a:sy n="50" d="100"/>
        </p:scale>
        <p:origin x="-1884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558720"/>
          </a:xfrm>
          <a:prstGeom prst="rect">
            <a:avLst/>
          </a:prstGeom>
        </p:spPr>
        <p:txBody>
          <a:bodyPr vert="horz" lIns="104104" tIns="52052" rIns="104104" bIns="52052" rtlCol="0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0" y="0"/>
            <a:ext cx="3052974" cy="558720"/>
          </a:xfrm>
          <a:prstGeom prst="rect">
            <a:avLst/>
          </a:prstGeom>
        </p:spPr>
        <p:txBody>
          <a:bodyPr vert="horz" lIns="104104" tIns="52052" rIns="104104" bIns="52052" rtlCol="0"/>
          <a:lstStyle>
            <a:lvl1pPr algn="r">
              <a:defRPr sz="1400"/>
            </a:lvl1pPr>
          </a:lstStyle>
          <a:p>
            <a:fld id="{63A742C2-4E6E-4156-9D1E-A55793B14B97}" type="datetimeFigureOut">
              <a:rPr lang="id-ID" smtClean="0"/>
              <a:pPr/>
              <a:t>09/09/2013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0613753"/>
            <a:ext cx="3052974" cy="558720"/>
          </a:xfrm>
          <a:prstGeom prst="rect">
            <a:avLst/>
          </a:prstGeom>
        </p:spPr>
        <p:txBody>
          <a:bodyPr vert="horz" lIns="104104" tIns="52052" rIns="104104" bIns="52052" rtlCol="0" anchor="b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0" y="10613753"/>
            <a:ext cx="3052974" cy="558720"/>
          </a:xfrm>
          <a:prstGeom prst="rect">
            <a:avLst/>
          </a:prstGeom>
        </p:spPr>
        <p:txBody>
          <a:bodyPr vert="horz" lIns="104104" tIns="52052" rIns="104104" bIns="52052" rtlCol="0" anchor="b"/>
          <a:lstStyle>
            <a:lvl1pPr algn="r">
              <a:defRPr sz="1400"/>
            </a:lvl1pPr>
          </a:lstStyle>
          <a:p>
            <a:fld id="{9FF57D20-C50B-42A8-871E-22798C5C723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887413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974" cy="558720"/>
          </a:xfrm>
          <a:prstGeom prst="rect">
            <a:avLst/>
          </a:prstGeom>
        </p:spPr>
        <p:txBody>
          <a:bodyPr vert="horz" lIns="104104" tIns="52052" rIns="104104" bIns="52052" rtlCol="0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1128" y="0"/>
            <a:ext cx="3052974" cy="558720"/>
          </a:xfrm>
          <a:prstGeom prst="rect">
            <a:avLst/>
          </a:prstGeom>
        </p:spPr>
        <p:txBody>
          <a:bodyPr vert="horz" lIns="104104" tIns="52052" rIns="104104" bIns="52052" rtlCol="0"/>
          <a:lstStyle>
            <a:lvl1pPr algn="r">
              <a:defRPr sz="1400"/>
            </a:lvl1pPr>
          </a:lstStyle>
          <a:p>
            <a:fld id="{8314EC2F-B83A-4C7F-86CA-2106C89DB9E5}" type="datetimeFigureOut">
              <a:rPr lang="id-ID" smtClean="0"/>
              <a:pPr/>
              <a:t>09/09/2013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838200"/>
            <a:ext cx="5584825" cy="4189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104" tIns="52052" rIns="104104" bIns="52052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5307847"/>
            <a:ext cx="5636260" cy="5028485"/>
          </a:xfrm>
          <a:prstGeom prst="rect">
            <a:avLst/>
          </a:prstGeom>
        </p:spPr>
        <p:txBody>
          <a:bodyPr vert="horz" lIns="104104" tIns="52052" rIns="104104" bIns="520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613108"/>
            <a:ext cx="3052974" cy="558720"/>
          </a:xfrm>
          <a:prstGeom prst="rect">
            <a:avLst/>
          </a:prstGeom>
        </p:spPr>
        <p:txBody>
          <a:bodyPr vert="horz" lIns="104104" tIns="52052" rIns="104104" bIns="52052" rtlCol="0" anchor="b"/>
          <a:lstStyle>
            <a:lvl1pPr algn="l">
              <a:defRPr sz="14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1128" y="10613108"/>
            <a:ext cx="3052974" cy="558720"/>
          </a:xfrm>
          <a:prstGeom prst="rect">
            <a:avLst/>
          </a:prstGeom>
        </p:spPr>
        <p:txBody>
          <a:bodyPr vert="horz" lIns="104104" tIns="52052" rIns="104104" bIns="52052" rtlCol="0" anchor="b"/>
          <a:lstStyle>
            <a:lvl1pPr algn="r">
              <a:defRPr sz="1400"/>
            </a:lvl1pPr>
          </a:lstStyle>
          <a:p>
            <a:fld id="{CF901E7C-C770-4A77-8F75-79A522BA702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782654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01E7C-C770-4A77-8F75-79A522BA702E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----- Meeting Notes (8/20/13 11:29) -----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Tim Pengawas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Kepala BPKP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Deputi Waskun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Deputi Polsoskam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Inspektorat Kemenpan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Unsur Kemendagri, Kemenkeu, Kemendikbud/PTN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Ombudsman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Konsorsium LSM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BIN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Tim Pelaksana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Kepala BKN,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Deputi SDM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Sekretaris INKA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itchFamily="34" charset="-128"/>
              </a:rPr>
              <a:t>Renumerasi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E3271C-981B-4B99-9FB0-D006A3C3ED8C}" type="slidenum">
              <a:rPr lang="en-US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620ABB-58F4-4F38-921A-AF54ABFB61F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B62015-7D51-4860-BB53-D6930CB3250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57158" y="857232"/>
            <a:ext cx="8501122" cy="2715784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Kebijakan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Rekrutmen</a:t>
            </a:r>
            <a:r>
              <a:rPr kumimoji="0" lang="en-US" sz="4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PNS </a:t>
            </a:r>
            <a:r>
              <a:rPr kumimoji="0" lang="en-US" sz="4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bagi</a:t>
            </a:r>
            <a:r>
              <a:rPr kumimoji="0" lang="en-US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id-ID" sz="4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Kopertis Kesehatan </a:t>
            </a:r>
            <a:endParaRPr kumimoji="0" lang="en-US" sz="4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4686319"/>
            <a:ext cx="6786610" cy="1528763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/>
            <a:r>
              <a:rPr lang="en-US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Badan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Kepegawaian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 Daerah </a:t>
            </a:r>
            <a:endParaRPr lang="id-ID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Brush Script MT" pitchFamily="66" charset="0"/>
            </a:endParaRPr>
          </a:p>
          <a:p>
            <a:pPr algn="ctr"/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Prov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. </a:t>
            </a:r>
            <a:r>
              <a:rPr lang="en-US" sz="28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Jawa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 Tengah </a:t>
            </a:r>
            <a:endParaRPr lang="id-ID" sz="2800" b="1" dirty="0" smtClean="0">
              <a:solidFill>
                <a:schemeClr val="bg1">
                  <a:lumMod val="95000"/>
                  <a:lumOff val="5000"/>
                </a:schemeClr>
              </a:solidFill>
              <a:latin typeface="Brush Script MT" pitchFamily="66" charset="0"/>
            </a:endParaRPr>
          </a:p>
          <a:p>
            <a:pPr algn="ctr"/>
            <a:r>
              <a:rPr lang="id-ID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Brush Script MT" pitchFamily="66" charset="0"/>
              </a:rPr>
              <a:t>2013</a:t>
            </a:r>
            <a:endParaRPr lang="en-US" sz="2800" b="1" dirty="0">
              <a:solidFill>
                <a:schemeClr val="bg1">
                  <a:lumMod val="95000"/>
                  <a:lumOff val="5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85720" y="285728"/>
            <a:ext cx="5357850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rPr>
              <a:t>Kebijakan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rPr>
              <a:t> 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rPr>
              <a:t>Rekrutmen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rPr>
              <a:t> CPNS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orte" pitchFamily="66" charset="0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1785926"/>
            <a:ext cx="5286412" cy="24288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PP No 98/00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ttg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Pengadn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CPNS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PP No 11/02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ttg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Perubh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PP No 98/00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PP No 48/05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ttg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Pengkt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Ten Hon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mjd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CPNS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PP No 43/07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ttg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Perubh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PP No 48/05 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PP No 56/12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ttg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Perubh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kedua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PP No 48/05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4414" y="1357298"/>
            <a:ext cx="3000396" cy="762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ooper Black" pitchFamily="18" charset="0"/>
              </a:rPr>
              <a:t>Dasar</a:t>
            </a:r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oper Black" pitchFamily="18" charset="0"/>
              </a:rPr>
              <a:t>Hukum</a:t>
            </a:r>
            <a:r>
              <a:rPr lang="en-US" sz="2800" dirty="0" smtClean="0">
                <a:solidFill>
                  <a:schemeClr val="tx1"/>
                </a:solidFill>
                <a:latin typeface="Cooper Black" pitchFamily="18" charset="0"/>
              </a:rPr>
              <a:t>  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1604" y="4367218"/>
            <a:ext cx="5286412" cy="70485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Perka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BKN No 9/12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ttg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Ped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Pelaks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empus Sans ITC" pitchFamily="82" charset="0"/>
              </a:rPr>
              <a:t>Pengd</a:t>
            </a:r>
            <a:r>
              <a:rPr lang="en-US" sz="2000" b="1" dirty="0" smtClean="0">
                <a:solidFill>
                  <a:schemeClr val="tx1"/>
                </a:solidFill>
                <a:latin typeface="Tempus Sans ITC" pitchFamily="82" charset="0"/>
              </a:rPr>
              <a:t> CPNS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Rectangle 171"/>
          <p:cNvSpPr/>
          <p:nvPr/>
        </p:nvSpPr>
        <p:spPr>
          <a:xfrm>
            <a:off x="1042988" y="609600"/>
            <a:ext cx="7777162" cy="34004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d-ID">
              <a:solidFill>
                <a:schemeClr val="bg1"/>
              </a:solidFill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187450" y="708025"/>
            <a:ext cx="7488238" cy="400050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Berdasarkan PP 56/201</a:t>
            </a:r>
            <a:r>
              <a:rPr lang="en-US" sz="2000" dirty="0">
                <a:solidFill>
                  <a:schemeClr val="bg1"/>
                </a:solidFill>
                <a:latin typeface="Calibri" charset="0"/>
                <a:ea typeface="MS PGothic" charset="0"/>
                <a:cs typeface="MS PGothic" charset="0"/>
              </a:rPr>
              <a:t>2</a:t>
            </a:r>
            <a:endParaRPr lang="id-ID" sz="2000" dirty="0">
              <a:solidFill>
                <a:schemeClr val="bg1"/>
              </a:solidFill>
              <a:latin typeface="Calibri" charset="0"/>
              <a:ea typeface="MS PGothic" charset="0"/>
              <a:cs typeface="MS P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84" y="548680"/>
            <a:ext cx="853182" cy="619268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wordArtVert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2000" b="1" spc="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SELEKSI CPNS 2013</a:t>
            </a:r>
          </a:p>
        </p:txBody>
      </p:sp>
      <p:cxnSp>
        <p:nvCxnSpPr>
          <p:cNvPr id="6" name="Elbow Connector 5"/>
          <p:cNvCxnSpPr>
            <a:endCxn id="13" idx="1"/>
          </p:cNvCxnSpPr>
          <p:nvPr/>
        </p:nvCxnSpPr>
        <p:spPr>
          <a:xfrm flipV="1">
            <a:off x="685800" y="1620838"/>
            <a:ext cx="501650" cy="2071687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450" y="1189038"/>
            <a:ext cx="2016125" cy="86201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SELEKSI HONORER  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  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87450" y="2122488"/>
            <a:ext cx="2016125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FORMASI KHUSUS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DOKTER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450" y="3035300"/>
            <a:ext cx="2016125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TENAGA  AHLI TERTETU TIDAK ADA DI PNS</a:t>
            </a:r>
          </a:p>
        </p:txBody>
      </p:sp>
      <p:cxnSp>
        <p:nvCxnSpPr>
          <p:cNvPr id="19" name="Elbow Connector 18"/>
          <p:cNvCxnSpPr>
            <a:endCxn id="15" idx="1"/>
          </p:cNvCxnSpPr>
          <p:nvPr/>
        </p:nvCxnSpPr>
        <p:spPr>
          <a:xfrm flipV="1">
            <a:off x="685800" y="2538413"/>
            <a:ext cx="501650" cy="1154112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63938" y="1184275"/>
            <a:ext cx="2520950" cy="862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LJK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NOV 2013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16688" y="1609725"/>
            <a:ext cx="2159000" cy="338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TKB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516688" y="1192213"/>
            <a:ext cx="2159000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TKD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563938" y="3022600"/>
            <a:ext cx="2520950" cy="862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KEPRES</a:t>
            </a:r>
            <a:endParaRPr lang="id-ID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16688" y="3287713"/>
            <a:ext cx="2159000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SELEKSI ADM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16688" y="2365375"/>
            <a:ext cx="2159000" cy="338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SELEKSI ADM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563938" y="2120900"/>
            <a:ext cx="2520950" cy="830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Saryankes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terpencil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perbatasan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diminati</a:t>
            </a: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>
            <a:stCxn id="13" idx="3"/>
            <a:endCxn id="27" idx="1"/>
          </p:cNvCxnSpPr>
          <p:nvPr/>
        </p:nvCxnSpPr>
        <p:spPr>
          <a:xfrm flipV="1">
            <a:off x="3203575" y="1614488"/>
            <a:ext cx="360363" cy="635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5" idx="3"/>
            <a:endCxn id="33" idx="1"/>
          </p:cNvCxnSpPr>
          <p:nvPr/>
        </p:nvCxnSpPr>
        <p:spPr>
          <a:xfrm flipV="1">
            <a:off x="3203575" y="2535238"/>
            <a:ext cx="360363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6" idx="3"/>
            <a:endCxn id="30" idx="1"/>
          </p:cNvCxnSpPr>
          <p:nvPr/>
        </p:nvCxnSpPr>
        <p:spPr>
          <a:xfrm>
            <a:off x="3203575" y="3451225"/>
            <a:ext cx="360363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3" idx="3"/>
            <a:endCxn id="32" idx="1"/>
          </p:cNvCxnSpPr>
          <p:nvPr/>
        </p:nvCxnSpPr>
        <p:spPr>
          <a:xfrm flipV="1">
            <a:off x="6084888" y="2533650"/>
            <a:ext cx="431800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30" idx="3"/>
            <a:endCxn id="31" idx="1"/>
          </p:cNvCxnSpPr>
          <p:nvPr/>
        </p:nvCxnSpPr>
        <p:spPr>
          <a:xfrm>
            <a:off x="6084888" y="3452813"/>
            <a:ext cx="4318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Elbow Connector 192"/>
          <p:cNvCxnSpPr>
            <a:endCxn id="16" idx="1"/>
          </p:cNvCxnSpPr>
          <p:nvPr/>
        </p:nvCxnSpPr>
        <p:spPr>
          <a:xfrm flipV="1">
            <a:off x="685800" y="3451225"/>
            <a:ext cx="501650" cy="24130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>
            <a:stCxn id="27" idx="3"/>
          </p:cNvCxnSpPr>
          <p:nvPr/>
        </p:nvCxnSpPr>
        <p:spPr>
          <a:xfrm flipV="1">
            <a:off x="6084888" y="1606550"/>
            <a:ext cx="468312" cy="79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1187450" y="4095750"/>
            <a:ext cx="2016125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SELEKSI PELAMAR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UMUM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3563938" y="4537075"/>
            <a:ext cx="2520950" cy="3381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LJK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 NOV 2013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563938" y="4127500"/>
            <a:ext cx="2520950" cy="3381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CAT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29 SEPT 2013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6516688" y="4518025"/>
            <a:ext cx="2159000" cy="3397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TKB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o/ Instansi</a:t>
            </a: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6516688" y="4122738"/>
            <a:ext cx="2159000" cy="3397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TKD</a:t>
            </a:r>
          </a:p>
        </p:txBody>
      </p:sp>
      <p:cxnSp>
        <p:nvCxnSpPr>
          <p:cNvPr id="203" name="Elbow Connector 202"/>
          <p:cNvCxnSpPr>
            <a:endCxn id="159" idx="1"/>
          </p:cNvCxnSpPr>
          <p:nvPr/>
        </p:nvCxnSpPr>
        <p:spPr>
          <a:xfrm>
            <a:off x="685800" y="3692525"/>
            <a:ext cx="501650" cy="819150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>
            <a:off x="3200400" y="4514850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>
            <a:off x="6097588" y="4514850"/>
            <a:ext cx="4191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1187450" y="5013325"/>
            <a:ext cx="2016125" cy="8318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CALON SISWA IKATAN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DINAS</a:t>
            </a:r>
          </a:p>
        </p:txBody>
      </p:sp>
      <p:sp>
        <p:nvSpPr>
          <p:cNvPr id="178" name="TextBox 177"/>
          <p:cNvSpPr txBox="1"/>
          <p:nvPr/>
        </p:nvSpPr>
        <p:spPr>
          <a:xfrm>
            <a:off x="3563938" y="5037138"/>
            <a:ext cx="2520950" cy="3397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CAT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3563938" y="5459413"/>
            <a:ext cx="2520950" cy="3381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LJK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6516688" y="5092700"/>
            <a:ext cx="2122487" cy="5842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Formasi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setelah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lulus</a:t>
            </a:r>
          </a:p>
        </p:txBody>
      </p:sp>
      <p:cxnSp>
        <p:nvCxnSpPr>
          <p:cNvPr id="206" name="Elbow Connector 205"/>
          <p:cNvCxnSpPr>
            <a:endCxn id="177" idx="1"/>
          </p:cNvCxnSpPr>
          <p:nvPr/>
        </p:nvCxnSpPr>
        <p:spPr>
          <a:xfrm>
            <a:off x="685800" y="3692525"/>
            <a:ext cx="501650" cy="1736725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>
            <a:off x="3203575" y="5373688"/>
            <a:ext cx="360363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6110288" y="5413375"/>
            <a:ext cx="381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77925" y="5915025"/>
            <a:ext cx="2016125" cy="8302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KEBIJAKAN ALOKASI LAINNYA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581400" y="5915025"/>
            <a:ext cx="2520950" cy="8302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Putra-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Putri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Papua, 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Disabilitas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Atlit</a:t>
            </a: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AU" sz="16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Berprestasi</a:t>
            </a: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03988" y="6338888"/>
            <a:ext cx="2160587" cy="33813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TKB</a:t>
            </a:r>
            <a:r>
              <a:rPr lang="id-ID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o/ Instansi</a:t>
            </a:r>
            <a:endParaRPr lang="en-A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03988" y="5943600"/>
            <a:ext cx="2160587" cy="3381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TKD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6086475" y="6334125"/>
            <a:ext cx="41751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endCxn id="46" idx="1"/>
          </p:cNvCxnSpPr>
          <p:nvPr/>
        </p:nvCxnSpPr>
        <p:spPr>
          <a:xfrm>
            <a:off x="685800" y="3692525"/>
            <a:ext cx="492125" cy="2636838"/>
          </a:xfrm>
          <a:prstGeom prst="bentConnector3">
            <a:avLst>
              <a:gd name="adj1" fmla="val 50000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41" name="Title 6"/>
          <p:cNvSpPr>
            <a:spLocks noGrp="1"/>
          </p:cNvSpPr>
          <p:nvPr>
            <p:ph type="title" idx="4294967295"/>
          </p:nvPr>
        </p:nvSpPr>
        <p:spPr>
          <a:xfrm>
            <a:off x="1143000" y="76200"/>
            <a:ext cx="7467600" cy="609600"/>
          </a:xfrm>
        </p:spPr>
        <p:txBody>
          <a:bodyPr/>
          <a:lstStyle/>
          <a:p>
            <a:pPr eaLnBrk="1" hangingPunct="1"/>
            <a:r>
              <a:rPr lang="en-AU" sz="2800" smtClean="0">
                <a:ea typeface="Century Gothic" pitchFamily="34" charset="0"/>
                <a:cs typeface="Century Gothic" pitchFamily="34" charset="0"/>
              </a:rPr>
              <a:t>KEBIJAKAN PENGADAAN CPNS</a:t>
            </a:r>
            <a:r>
              <a:rPr lang="id-ID" sz="2800" smtClean="0">
                <a:ea typeface="Century Gothic" pitchFamily="34" charset="0"/>
                <a:cs typeface="Century Gothic" pitchFamily="34" charset="0"/>
              </a:rPr>
              <a:t> </a:t>
            </a:r>
            <a:r>
              <a:rPr lang="en-AU" sz="2800" smtClean="0">
                <a:ea typeface="Century Gothic" pitchFamily="34" charset="0"/>
                <a:cs typeface="Century Gothic" pitchFamily="34" charset="0"/>
              </a:rPr>
              <a:t>TAHUN 2013</a:t>
            </a:r>
            <a:endParaRPr lang="en-US" sz="2800" smtClean="0">
              <a:ea typeface="Century Gothic" pitchFamily="34" charset="0"/>
              <a:cs typeface="Century Gothic" pitchFamily="34" charset="0"/>
            </a:endParaRPr>
          </a:p>
        </p:txBody>
      </p:sp>
      <p:sp>
        <p:nvSpPr>
          <p:cNvPr id="414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39DCCA8-D6C9-4982-8ABD-B87B1FE60105}" type="slidenum">
              <a:rPr lang="en-US" sz="1600" smtClean="0">
                <a:solidFill>
                  <a:schemeClr val="bg1"/>
                </a:solidFill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600" smtClean="0">
              <a:solidFill>
                <a:schemeClr val="bg1"/>
              </a:solidFill>
              <a:ea typeface="MS PGothic" pitchFamily="34" charset="-12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524000" y="1066800"/>
            <a:ext cx="5638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latin typeface="Calibri" pitchFamily="34" charset="0"/>
              </a:rPr>
              <a:t>FORMASI 2013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524000" y="2360613"/>
            <a:ext cx="6248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K/L			=	69</a:t>
            </a:r>
          </a:p>
          <a:p>
            <a:r>
              <a:rPr lang="en-US" sz="3600">
                <a:latin typeface="Calibri" pitchFamily="34" charset="0"/>
              </a:rPr>
              <a:t>PROV		= 	23</a:t>
            </a:r>
          </a:p>
          <a:p>
            <a:r>
              <a:rPr lang="en-US" sz="3600">
                <a:latin typeface="Calibri" pitchFamily="34" charset="0"/>
              </a:rPr>
              <a:t>KAB/KOTA	=	237</a:t>
            </a:r>
          </a:p>
        </p:txBody>
      </p:sp>
      <p:sp>
        <p:nvSpPr>
          <p:cNvPr id="4" name="Right Arrow 3">
            <a:hlinkClick r:id="rId2" action="ppaction://hlinksldjump"/>
          </p:cNvPr>
          <p:cNvSpPr/>
          <p:nvPr/>
        </p:nvSpPr>
        <p:spPr>
          <a:xfrm>
            <a:off x="8639175" y="152400"/>
            <a:ext cx="2762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8D82-95E1-423A-A255-5C923854368F}" type="slidenum">
              <a:rPr lang="id-ID" smtClean="0"/>
              <a:pPr/>
              <a:t>13</a:t>
            </a:fld>
            <a:endParaRPr lang="id-ID"/>
          </a:p>
        </p:txBody>
      </p:sp>
      <p:sp>
        <p:nvSpPr>
          <p:cNvPr id="31" name="Rounded Rectangle 30"/>
          <p:cNvSpPr/>
          <p:nvPr/>
        </p:nvSpPr>
        <p:spPr>
          <a:xfrm>
            <a:off x="251520" y="2529190"/>
            <a:ext cx="1872208" cy="109673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>
              <a:latin typeface="Bauhaus 93" pitchFamily="82" charset="0"/>
            </a:endParaRPr>
          </a:p>
        </p:txBody>
      </p: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458417" y="2607295"/>
            <a:ext cx="166531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  <a:latin typeface="Bauhaus 93" pitchFamily="82" charset="0"/>
                <a:cs typeface="Arial" pitchFamily="34" charset="0"/>
              </a:rPr>
              <a:t>JALUR </a:t>
            </a:r>
          </a:p>
          <a:p>
            <a:pPr algn="ctr">
              <a:defRPr/>
            </a:pPr>
            <a:r>
              <a:rPr lang="id-ID" sz="2400" dirty="0" smtClean="0">
                <a:solidFill>
                  <a:schemeClr val="tx2">
                    <a:lumMod val="50000"/>
                  </a:schemeClr>
                </a:solidFill>
                <a:latin typeface="Bauhaus 93" pitchFamily="82" charset="0"/>
                <a:cs typeface="Arial" pitchFamily="34" charset="0"/>
              </a:rPr>
              <a:t>UMUM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37656" y="125760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auhaus 93" pitchFamily="82" charset="0"/>
              </a:rPr>
              <a:t>P</a:t>
            </a:r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rov. Jateng 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37656" y="1133872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auhaus 93" pitchFamily="82" charset="0"/>
              </a:rPr>
              <a:t>K</a:t>
            </a:r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ab Kendal 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220071" y="116632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212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00800" y="1930102"/>
            <a:ext cx="1907704" cy="194930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b="1" dirty="0" smtClean="0">
                <a:solidFill>
                  <a:srgbClr val="FFFF00"/>
                </a:solidFill>
                <a:latin typeface="Elephant" pitchFamily="18" charset="0"/>
                <a:cs typeface="Aharoni" pitchFamily="2" charset="-79"/>
              </a:rPr>
              <a:t>692</a:t>
            </a:r>
            <a:endParaRPr lang="en-US" sz="2400" b="1" dirty="0">
              <a:solidFill>
                <a:srgbClr val="FFFF00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637656" y="5763344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Kota  Sltg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27784" y="2718048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Kab Smg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37656" y="5238328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auhaus 93" pitchFamily="82" charset="0"/>
              </a:rPr>
              <a:t>K</a:t>
            </a:r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ota Smg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37656" y="2192610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Kab Pbg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627784" y="629816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auhaus 93" pitchFamily="82" charset="0"/>
              </a:rPr>
              <a:t>K</a:t>
            </a:r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ab Cilacap 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27784" y="4757092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auhaus 93" pitchFamily="82" charset="0"/>
              </a:rPr>
              <a:t>K</a:t>
            </a:r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ota Ska 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627784" y="3707060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Kota  Mgl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627784" y="3201144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Kab Wnb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627784" y="1667594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auhaus 93" pitchFamily="82" charset="0"/>
              </a:rPr>
              <a:t>K</a:t>
            </a:r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ab Kds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627784" y="6288360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Kab Pati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627784" y="4232076"/>
            <a:ext cx="2438400" cy="5250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Bauhaus 93" pitchFamily="82" charset="0"/>
              </a:rPr>
              <a:t>K</a:t>
            </a:r>
            <a:r>
              <a:rPr lang="id-ID" sz="2400" dirty="0" smtClean="0">
                <a:solidFill>
                  <a:schemeClr val="tx1"/>
                </a:solidFill>
                <a:latin typeface="Bauhaus 93" pitchFamily="82" charset="0"/>
              </a:rPr>
              <a:t>ota Pkl </a:t>
            </a:r>
            <a:endParaRPr lang="en-US" dirty="0">
              <a:solidFill>
                <a:schemeClr val="tx1"/>
              </a:solidFill>
              <a:latin typeface="Bauhaus 93" pitchFamily="82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5220072" y="637084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40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220071" y="1141140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30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5220072" y="1681758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50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220073" y="2202210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40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220072" y="2706266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40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220072" y="3179068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40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5220073" y="3699520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35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220072" y="4203576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50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5220073" y="4744194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35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5220074" y="5264646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40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5220073" y="5768702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40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201022" y="6294462"/>
            <a:ext cx="1872209" cy="48766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 smtClean="0">
                <a:solidFill>
                  <a:schemeClr val="tx1"/>
                </a:solidFill>
                <a:latin typeface="Elephant" pitchFamily="18" charset="0"/>
                <a:cs typeface="Aharoni" pitchFamily="2" charset="-79"/>
              </a:rPr>
              <a:t>40</a:t>
            </a:r>
            <a:endParaRPr lang="en-US" b="1" dirty="0">
              <a:solidFill>
                <a:schemeClr val="tx1"/>
              </a:solidFill>
              <a:latin typeface="Elephant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37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696200" cy="762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/>
              <a:t>TIM KERJA PANSELNAS </a:t>
            </a:r>
            <a:r>
              <a:rPr lang="fi-FI" sz="3600" dirty="0"/>
              <a:t>TAHUN 2013</a:t>
            </a:r>
            <a:br>
              <a:rPr lang="fi-FI" sz="3600" dirty="0"/>
            </a:br>
            <a:r>
              <a:rPr lang="es-ES" sz="2700" dirty="0"/>
              <a:t>(KEPMENPAN &amp; RB NOMOR 110 T</a:t>
            </a:r>
            <a:r>
              <a:rPr lang="id-ID" sz="2700" dirty="0"/>
              <a:t>AHUN</a:t>
            </a:r>
            <a:r>
              <a:rPr lang="es-ES" sz="2700" dirty="0"/>
              <a:t> 2013</a:t>
            </a:r>
            <a:r>
              <a:rPr lang="es-ES" sz="2700" dirty="0" smtClean="0"/>
              <a:t>)</a:t>
            </a:r>
            <a:endParaRPr lang="en-US" sz="2700" dirty="0"/>
          </a:p>
        </p:txBody>
      </p:sp>
      <p:sp>
        <p:nvSpPr>
          <p:cNvPr id="6147" name="Slide Number Placeholder 10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9FC3F19A-CED8-4F98-8498-5DACF1D59A8D}" type="slidenum">
              <a:rPr lang="en-US" sz="1600" smtClean="0">
                <a:solidFill>
                  <a:schemeClr val="bg1"/>
                </a:solidFill>
                <a:ea typeface="MS PGothic" pitchFamily="34" charset="-128"/>
              </a:rPr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1600" smtClean="0">
              <a:solidFill>
                <a:schemeClr val="bg1"/>
              </a:solidFill>
              <a:ea typeface="MS PGothic" pitchFamily="34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0" y="1219200"/>
            <a:ext cx="2667000" cy="40005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TIM PENGARAH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37300" y="1600200"/>
            <a:ext cx="2057400" cy="3698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Sekretariat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7475" y="3086100"/>
            <a:ext cx="1905000" cy="64611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TIM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PELAKSANA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971800" y="5562600"/>
            <a:ext cx="1828800" cy="107791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POKJA KOORDINASI DISTR. &amp; PENGUMPULAN LJK TKD &amp; TKB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953000" y="5562600"/>
            <a:ext cx="1828800" cy="8302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POKJA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PENGOLAHAN HASIL TKD &amp; TKB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6200" y="3086100"/>
            <a:ext cx="1600200" cy="73818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KONSORSIUM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1778000" y="3086100"/>
            <a:ext cx="2057400" cy="646113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TIM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PENGAWAS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921375" y="3086100"/>
            <a:ext cx="1355725" cy="9223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TIM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AUDIT TEKNOLOGI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353300" y="3073400"/>
            <a:ext cx="1689100" cy="9223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TIM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PENGAMANAN TEKNOLOGI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00400" y="1633538"/>
            <a:ext cx="2667000" cy="5238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MenPANRB</a:t>
            </a:r>
            <a:r>
              <a:rPr lang="en-US" sz="1400" b="1" dirty="0"/>
              <a:t>, </a:t>
            </a:r>
            <a:r>
              <a:rPr lang="en-US" sz="1400" b="1" dirty="0" err="1"/>
              <a:t>Mendagri</a:t>
            </a:r>
            <a:r>
              <a:rPr lang="en-US" sz="1400" b="1" dirty="0"/>
              <a:t>, </a:t>
            </a:r>
            <a:r>
              <a:rPr lang="en-US" sz="1400" b="1" dirty="0" err="1"/>
              <a:t>Menkeu</a:t>
            </a:r>
            <a:r>
              <a:rPr lang="en-US" sz="1400" b="1" dirty="0"/>
              <a:t>, </a:t>
            </a:r>
            <a:r>
              <a:rPr lang="en-US" sz="1400" b="1" dirty="0" err="1"/>
              <a:t>Mendikbud</a:t>
            </a:r>
            <a:r>
              <a:rPr lang="en-US" sz="1400" b="1" dirty="0"/>
              <a:t>, </a:t>
            </a:r>
            <a:r>
              <a:rPr lang="en-US" sz="1400" b="1" dirty="0" err="1"/>
              <a:t>Menkes</a:t>
            </a:r>
            <a:r>
              <a:rPr lang="en-US" sz="1400" b="1" dirty="0"/>
              <a:t>, KAPOLRI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37300" y="1981200"/>
            <a:ext cx="2057400" cy="738188"/>
          </a:xfrm>
          <a:prstGeom prst="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Ketua</a:t>
            </a:r>
            <a:r>
              <a:rPr lang="en-US" sz="1400" b="1" dirty="0"/>
              <a:t>: </a:t>
            </a:r>
            <a:r>
              <a:rPr lang="en-US" sz="1400" b="1" dirty="0" err="1"/>
              <a:t>Asdep</a:t>
            </a:r>
            <a:r>
              <a:rPr lang="en-US" sz="1400" b="1" dirty="0"/>
              <a:t> </a:t>
            </a:r>
            <a:r>
              <a:rPr lang="en-US" sz="1400" b="1" dirty="0" err="1"/>
              <a:t>Perencanaan</a:t>
            </a:r>
            <a:r>
              <a:rPr lang="en-US" sz="1400" b="1" dirty="0"/>
              <a:t> SDM </a:t>
            </a:r>
            <a:r>
              <a:rPr lang="en-US" sz="1400" b="1" dirty="0" err="1"/>
              <a:t>Kemenpan</a:t>
            </a:r>
            <a:endParaRPr lang="en-US" sz="14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3924300" y="3732213"/>
            <a:ext cx="1905000" cy="116998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Ketua</a:t>
            </a:r>
            <a:r>
              <a:rPr lang="en-US" sz="1400" b="1" dirty="0"/>
              <a:t>: </a:t>
            </a:r>
            <a:r>
              <a:rPr lang="en-US" sz="1400" b="1" dirty="0" err="1"/>
              <a:t>Ka</a:t>
            </a:r>
            <a:r>
              <a:rPr lang="en-US" sz="1400" b="1" dirty="0"/>
              <a:t> BKN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Wk.: </a:t>
            </a:r>
            <a:r>
              <a:rPr lang="en-US" sz="1400" b="1" dirty="0" err="1"/>
              <a:t>Deputi</a:t>
            </a:r>
            <a:r>
              <a:rPr lang="en-US" sz="1400" b="1" dirty="0"/>
              <a:t> SDM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Sekre</a:t>
            </a:r>
            <a:r>
              <a:rPr lang="en-US" sz="1400" b="1" dirty="0"/>
              <a:t>.: </a:t>
            </a:r>
            <a:r>
              <a:rPr lang="en-US" sz="1400" b="1" dirty="0" err="1"/>
              <a:t>Deputi</a:t>
            </a:r>
            <a:r>
              <a:rPr lang="en-US" sz="1400" b="1" dirty="0"/>
              <a:t> INKA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Anggota</a:t>
            </a:r>
            <a:r>
              <a:rPr lang="en-US" sz="1400" b="1" dirty="0"/>
              <a:t>: </a:t>
            </a:r>
            <a:r>
              <a:rPr lang="en-US" sz="1400" b="1" dirty="0" err="1"/>
              <a:t>Sekjen</a:t>
            </a:r>
            <a:r>
              <a:rPr lang="en-US" sz="1400" b="1" dirty="0"/>
              <a:t> </a:t>
            </a:r>
            <a:r>
              <a:rPr lang="en-US" sz="1400" b="1" dirty="0" err="1"/>
              <a:t>Dikbud</a:t>
            </a:r>
            <a:r>
              <a:rPr lang="en-US" sz="1400" b="1" dirty="0"/>
              <a:t>, </a:t>
            </a:r>
            <a:r>
              <a:rPr lang="en-US" sz="1400" b="1" dirty="0" err="1"/>
              <a:t>dll</a:t>
            </a:r>
            <a:r>
              <a:rPr lang="en-US" sz="1400" b="1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459538" y="4789488"/>
            <a:ext cx="2379662" cy="954087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Ketua</a:t>
            </a:r>
            <a:r>
              <a:rPr lang="en-US" sz="1400" b="1" dirty="0"/>
              <a:t>: </a:t>
            </a:r>
            <a:r>
              <a:rPr lang="en-US" sz="1400" b="1" dirty="0" err="1"/>
              <a:t>Direktur</a:t>
            </a:r>
            <a:r>
              <a:rPr lang="en-US" sz="1400" b="1" dirty="0"/>
              <a:t> </a:t>
            </a:r>
            <a:r>
              <a:rPr lang="en-US" sz="1400" b="1" dirty="0" err="1"/>
              <a:t>Pengadaan</a:t>
            </a:r>
            <a:r>
              <a:rPr lang="en-US" sz="1400" b="1" dirty="0"/>
              <a:t> BKN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Wk.: </a:t>
            </a:r>
            <a:r>
              <a:rPr lang="en-US" sz="1400" b="1" dirty="0" err="1"/>
              <a:t>Asdep</a:t>
            </a:r>
            <a:r>
              <a:rPr lang="en-US" sz="1400" b="1" dirty="0"/>
              <a:t> </a:t>
            </a:r>
            <a:r>
              <a:rPr lang="en-US" sz="1400" b="1" dirty="0" err="1"/>
              <a:t>Koord</a:t>
            </a:r>
            <a:r>
              <a:rPr lang="en-US" sz="1400" b="1" dirty="0"/>
              <a:t> &amp; </a:t>
            </a:r>
            <a:r>
              <a:rPr lang="en-US" sz="1400" b="1" dirty="0" err="1"/>
              <a:t>Ev</a:t>
            </a:r>
            <a:r>
              <a:rPr lang="en-US" sz="1400" b="1" dirty="0"/>
              <a:t>. </a:t>
            </a:r>
            <a:r>
              <a:rPr lang="en-US" sz="1400" b="1" dirty="0" err="1"/>
              <a:t>Kemenpan</a:t>
            </a:r>
            <a:endParaRPr lang="en-US" sz="14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6200" y="3732213"/>
            <a:ext cx="1600200" cy="523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Kemendikbud</a:t>
            </a:r>
            <a:r>
              <a:rPr lang="en-US" sz="1400" b="1" dirty="0"/>
              <a:t>, </a:t>
            </a:r>
            <a:r>
              <a:rPr lang="en-US" sz="1400" b="1" dirty="0" err="1"/>
              <a:t>Konsorsium</a:t>
            </a:r>
            <a:r>
              <a:rPr lang="en-US" sz="1400" b="1" dirty="0"/>
              <a:t> PTN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778000" y="3744913"/>
            <a:ext cx="2057400" cy="16002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Ketua</a:t>
            </a:r>
            <a:r>
              <a:rPr lang="en-US" sz="1400" b="1" dirty="0"/>
              <a:t>: </a:t>
            </a:r>
            <a:r>
              <a:rPr lang="en-US" sz="1400" b="1" dirty="0" err="1"/>
              <a:t>Ka</a:t>
            </a:r>
            <a:r>
              <a:rPr lang="en-US" sz="1400" b="1" dirty="0"/>
              <a:t> BPKP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Wk.: </a:t>
            </a:r>
            <a:r>
              <a:rPr lang="en-US" sz="1400" b="1" dirty="0" err="1"/>
              <a:t>Deputi</a:t>
            </a:r>
            <a:r>
              <a:rPr lang="en-US" sz="1400" b="1" dirty="0"/>
              <a:t> KUNWAS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 </a:t>
            </a:r>
            <a:r>
              <a:rPr lang="en-US" sz="1400" b="1" dirty="0" err="1"/>
              <a:t>Sekre</a:t>
            </a:r>
            <a:r>
              <a:rPr lang="en-US" sz="1400" b="1" dirty="0"/>
              <a:t>.: </a:t>
            </a:r>
            <a:r>
              <a:rPr lang="en-US" sz="1400" b="1" dirty="0" err="1"/>
              <a:t>Deputi</a:t>
            </a:r>
            <a:r>
              <a:rPr lang="en-US" sz="1400" b="1" dirty="0"/>
              <a:t> </a:t>
            </a:r>
            <a:r>
              <a:rPr lang="en-US" sz="1400" b="1" dirty="0" err="1"/>
              <a:t>Polsoskam</a:t>
            </a:r>
            <a:r>
              <a:rPr lang="en-US" sz="1400" b="1" dirty="0"/>
              <a:t> BPKP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Anggota</a:t>
            </a:r>
            <a:r>
              <a:rPr lang="en-US" sz="1400" b="1" dirty="0"/>
              <a:t>: </a:t>
            </a:r>
            <a:r>
              <a:rPr lang="en-US" sz="1400" b="1" dirty="0" err="1"/>
              <a:t>Irjen</a:t>
            </a:r>
            <a:r>
              <a:rPr lang="en-US" sz="1400" b="1" dirty="0"/>
              <a:t> </a:t>
            </a:r>
            <a:r>
              <a:rPr lang="en-US" sz="1400" b="1" dirty="0" err="1"/>
              <a:t>Dagri</a:t>
            </a:r>
            <a:r>
              <a:rPr lang="en-US" sz="1400" b="1" dirty="0"/>
              <a:t>, BIN, </a:t>
            </a:r>
            <a:r>
              <a:rPr lang="en-US" sz="1400" b="1" dirty="0" err="1"/>
              <a:t>Polri</a:t>
            </a:r>
            <a:r>
              <a:rPr lang="en-US" sz="1400" b="1" dirty="0"/>
              <a:t>, Ombudsman, </a:t>
            </a:r>
            <a:r>
              <a:rPr lang="en-US" sz="1400" b="1" dirty="0" err="1"/>
              <a:t>Konsorsium</a:t>
            </a:r>
            <a:r>
              <a:rPr lang="en-US" sz="1400" b="1" dirty="0"/>
              <a:t> LSM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921375" y="4024313"/>
            <a:ext cx="1355725" cy="3079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BPPT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353300" y="4021138"/>
            <a:ext cx="1676400" cy="3079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/>
              <a:t>Lemsaneg</a:t>
            </a:r>
            <a:endParaRPr lang="en-US" sz="1400" b="1" dirty="0"/>
          </a:p>
        </p:txBody>
      </p:sp>
      <p:cxnSp>
        <p:nvCxnSpPr>
          <p:cNvPr id="57" name="Elbow Connector 56"/>
          <p:cNvCxnSpPr>
            <a:stCxn id="49" idx="2"/>
            <a:endCxn id="44" idx="0"/>
          </p:cNvCxnSpPr>
          <p:nvPr/>
        </p:nvCxnSpPr>
        <p:spPr>
          <a:xfrm rot="5400000">
            <a:off x="2240756" y="792957"/>
            <a:ext cx="928687" cy="36576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49" idx="2"/>
            <a:endCxn id="45" idx="0"/>
          </p:cNvCxnSpPr>
          <p:nvPr/>
        </p:nvCxnSpPr>
        <p:spPr>
          <a:xfrm rot="5400000">
            <a:off x="3205956" y="1758157"/>
            <a:ext cx="928687" cy="1727200"/>
          </a:xfrm>
          <a:prstGeom prst="bentConnector3">
            <a:avLst>
              <a:gd name="adj1" fmla="val 7051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49" idx="2"/>
            <a:endCxn id="41" idx="0"/>
          </p:cNvCxnSpPr>
          <p:nvPr/>
        </p:nvCxnSpPr>
        <p:spPr>
          <a:xfrm rot="16200000" flipH="1">
            <a:off x="4242594" y="2448719"/>
            <a:ext cx="928687" cy="346075"/>
          </a:xfrm>
          <a:prstGeom prst="bentConnector3">
            <a:avLst>
              <a:gd name="adj1" fmla="val 7051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stCxn id="49" idx="2"/>
            <a:endCxn id="47" idx="0"/>
          </p:cNvCxnSpPr>
          <p:nvPr/>
        </p:nvCxnSpPr>
        <p:spPr>
          <a:xfrm rot="16200000" flipH="1">
            <a:off x="5102225" y="1589088"/>
            <a:ext cx="928687" cy="2065338"/>
          </a:xfrm>
          <a:prstGeom prst="bentConnector3">
            <a:avLst>
              <a:gd name="adj1" fmla="val 7051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49" idx="2"/>
            <a:endCxn id="48" idx="0"/>
          </p:cNvCxnSpPr>
          <p:nvPr/>
        </p:nvCxnSpPr>
        <p:spPr>
          <a:xfrm rot="16200000" flipH="1">
            <a:off x="5907881" y="783432"/>
            <a:ext cx="915987" cy="3663950"/>
          </a:xfrm>
          <a:prstGeom prst="bentConnector3">
            <a:avLst>
              <a:gd name="adj1" fmla="val 70802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533900" y="2346325"/>
            <a:ext cx="18161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1" idx="2"/>
            <a:endCxn id="43" idx="0"/>
          </p:cNvCxnSpPr>
          <p:nvPr/>
        </p:nvCxnSpPr>
        <p:spPr>
          <a:xfrm rot="16200000" flipH="1">
            <a:off x="5041900" y="4737100"/>
            <a:ext cx="660400" cy="9906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1" idx="2"/>
            <a:endCxn id="42" idx="0"/>
          </p:cNvCxnSpPr>
          <p:nvPr/>
        </p:nvCxnSpPr>
        <p:spPr>
          <a:xfrm rot="5400000">
            <a:off x="4051300" y="4737100"/>
            <a:ext cx="660400" cy="990600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477000" y="4419600"/>
            <a:ext cx="2379663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err="1">
                <a:solidFill>
                  <a:schemeClr val="tx1"/>
                </a:solidFill>
              </a:rPr>
              <a:t>Sekretariat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889500" y="5076825"/>
            <a:ext cx="15875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2971800" y="6400800"/>
            <a:ext cx="1828800" cy="338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</a:rPr>
              <a:t>Deputi</a:t>
            </a:r>
            <a:r>
              <a:rPr lang="en-US" sz="1600" dirty="0">
                <a:solidFill>
                  <a:schemeClr val="tx1"/>
                </a:solidFill>
              </a:rPr>
              <a:t> BKN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953000" y="6400800"/>
            <a:ext cx="1828800" cy="33813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</a:rPr>
              <a:t>Waka</a:t>
            </a:r>
            <a:r>
              <a:rPr lang="en-US" sz="1600" dirty="0">
                <a:solidFill>
                  <a:schemeClr val="tx1"/>
                </a:solidFill>
              </a:rPr>
              <a:t> BKN</a:t>
            </a:r>
          </a:p>
        </p:txBody>
      </p:sp>
      <p:sp>
        <p:nvSpPr>
          <p:cNvPr id="34" name="Right Arrow 33">
            <a:hlinkClick r:id="rId3" action="ppaction://hlinksldjump"/>
          </p:cNvPr>
          <p:cNvSpPr/>
          <p:nvPr/>
        </p:nvSpPr>
        <p:spPr>
          <a:xfrm>
            <a:off x="8715375" y="228600"/>
            <a:ext cx="2762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279"/>
            <a:ext cx="9144000" cy="681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88D82-95E1-423A-A255-5C923854368F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25602" name="Picture 2" descr="http://sscn.bkn.go.id/images/alur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934" y="285752"/>
            <a:ext cx="8705194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6156176" y="3933056"/>
            <a:ext cx="2772402" cy="220922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  <a:latin typeface="Cooper Black" pitchFamily="18" charset="0"/>
              </a:rPr>
              <a:t>Kesehatan</a:t>
            </a:r>
            <a:endParaRPr lang="en-US" sz="2400" dirty="0" smtClean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48" y="71414"/>
            <a:ext cx="5105408" cy="628632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Forte" pitchFamily="66" charset="0"/>
              </a:rPr>
              <a:t>Dasar</a:t>
            </a:r>
            <a:r>
              <a:rPr lang="en-US" sz="4400" dirty="0" smtClean="0">
                <a:solidFill>
                  <a:srgbClr val="002060"/>
                </a:solidFill>
                <a:latin typeface="Forte" pitchFamily="66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Forte" pitchFamily="66" charset="0"/>
              </a:rPr>
              <a:t>Filosofi</a:t>
            </a:r>
            <a:endParaRPr lang="en-US" sz="4400" dirty="0">
              <a:solidFill>
                <a:srgbClr val="002060"/>
              </a:solidFill>
              <a:latin typeface="Forte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8662" y="3738554"/>
            <a:ext cx="3286148" cy="785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err="1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Kualitas</a:t>
            </a:r>
            <a:r>
              <a:rPr lang="en-US" b="1" dirty="0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  :</a:t>
            </a:r>
          </a:p>
          <a:p>
            <a:pPr algn="r"/>
            <a:r>
              <a:rPr lang="en-US" b="1" dirty="0" err="1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Teoritik</a:t>
            </a:r>
            <a:r>
              <a:rPr lang="en-US" b="1" dirty="0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Akademik</a:t>
            </a:r>
            <a:r>
              <a:rPr lang="en-US" b="1" dirty="0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Tempus Sans ITC" pitchFamily="82" charset="0"/>
                <a:cs typeface="Times New Roman" pitchFamily="18" charset="0"/>
              </a:rPr>
              <a:t>Manajerial</a:t>
            </a:r>
            <a:endParaRPr lang="en-US" b="1" dirty="0">
              <a:solidFill>
                <a:schemeClr val="tx1"/>
              </a:solidFill>
              <a:latin typeface="Tempus Sans ITC" pitchFamily="82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57158" y="2643182"/>
            <a:ext cx="3643338" cy="116681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solidFill>
                  <a:schemeClr val="tx1"/>
                </a:solidFill>
                <a:latin typeface="Cooper Black" pitchFamily="18" charset="0"/>
              </a:rPr>
              <a:t>Perguruan Tinggi Kesehatan</a:t>
            </a:r>
            <a:endParaRPr lang="en-US" sz="2000" dirty="0">
              <a:solidFill>
                <a:schemeClr val="tx1"/>
              </a:solidFill>
              <a:latin typeface="Cooper Black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43504" y="2643182"/>
            <a:ext cx="3429024" cy="762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Kompetensi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Akademik</a:t>
            </a:r>
            <a:r>
              <a:rPr lang="en-US" sz="2000" b="1" dirty="0" smtClean="0">
                <a:solidFill>
                  <a:schemeClr val="tx1"/>
                </a:solidFill>
              </a:rPr>
              <a:t> &amp; </a:t>
            </a:r>
            <a:r>
              <a:rPr lang="en-US" sz="2000" b="1" dirty="0" err="1" smtClean="0">
                <a:solidFill>
                  <a:schemeClr val="tx1"/>
                </a:solidFill>
              </a:rPr>
              <a:t>Profesional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44" y="1428736"/>
            <a:ext cx="4071966" cy="64294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Forte" pitchFamily="66" charset="0"/>
              </a:rPr>
              <a:t>K</a:t>
            </a:r>
            <a:r>
              <a:rPr lang="id-ID" sz="3200" dirty="0" smtClean="0">
                <a:solidFill>
                  <a:schemeClr val="tx1"/>
                </a:solidFill>
                <a:latin typeface="Forte" pitchFamily="66" charset="0"/>
              </a:rPr>
              <a:t>opertis Kesehatan</a:t>
            </a:r>
            <a:endParaRPr lang="en-US" sz="3200" dirty="0">
              <a:solidFill>
                <a:schemeClr val="tx1"/>
              </a:solidFill>
              <a:latin typeface="Forte" pitchFamily="66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000628" y="1262058"/>
            <a:ext cx="3714776" cy="9524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oper Black" pitchFamily="18" charset="0"/>
              </a:rPr>
              <a:t>Sarjana</a:t>
            </a:r>
            <a:r>
              <a:rPr lang="en-US" sz="2400" dirty="0" smtClean="0">
                <a:solidFill>
                  <a:schemeClr val="tx1"/>
                </a:solidFill>
                <a:latin typeface="Cooper Black" pitchFamily="18" charset="0"/>
              </a:rPr>
              <a:t> </a:t>
            </a:r>
            <a:r>
              <a:rPr lang="id-ID" sz="2400" dirty="0" smtClean="0">
                <a:solidFill>
                  <a:schemeClr val="tx1"/>
                </a:solidFill>
                <a:latin typeface="Cooper Black" pitchFamily="18" charset="0"/>
              </a:rPr>
              <a:t>Kesehatan</a:t>
            </a:r>
            <a:endParaRPr lang="en-US" sz="2400" dirty="0">
              <a:solidFill>
                <a:schemeClr val="tx1"/>
              </a:solidFill>
              <a:latin typeface="Cooper Black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929190" y="3786190"/>
            <a:ext cx="1857388" cy="500066"/>
            <a:chOff x="4929190" y="3571876"/>
            <a:chExt cx="1857388" cy="571504"/>
          </a:xfrm>
        </p:grpSpPr>
        <p:sp>
          <p:nvSpPr>
            <p:cNvPr id="20" name="Pentagon 19"/>
            <p:cNvSpPr/>
            <p:nvPr/>
          </p:nvSpPr>
          <p:spPr>
            <a:xfrm>
              <a:off x="4929190" y="3571876"/>
              <a:ext cx="1857388" cy="571504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5196702" y="3643314"/>
              <a:ext cx="1304124" cy="342896"/>
            </a:xfrm>
            <a:prstGeom prst="rect">
              <a:avLst/>
            </a:prstGeom>
          </p:spPr>
          <p:txBody>
            <a:bodyPr vert="horz" lIns="0" rIns="0" bIns="0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orte" pitchFamily="66" charset="0"/>
                  <a:ea typeface="+mj-ea"/>
                  <a:cs typeface="+mj-cs"/>
                </a:rPr>
                <a:t>Pemikir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29190" y="4429132"/>
            <a:ext cx="1857388" cy="500066"/>
            <a:chOff x="4929190" y="3571876"/>
            <a:chExt cx="1857388" cy="571504"/>
          </a:xfrm>
        </p:grpSpPr>
        <p:sp>
          <p:nvSpPr>
            <p:cNvPr id="28" name="Pentagon 27"/>
            <p:cNvSpPr/>
            <p:nvPr/>
          </p:nvSpPr>
          <p:spPr>
            <a:xfrm>
              <a:off x="4929190" y="3571876"/>
              <a:ext cx="1857388" cy="571504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itle 1"/>
            <p:cNvSpPr txBox="1">
              <a:spLocks/>
            </p:cNvSpPr>
            <p:nvPr/>
          </p:nvSpPr>
          <p:spPr>
            <a:xfrm>
              <a:off x="5196702" y="3643314"/>
              <a:ext cx="1304124" cy="342896"/>
            </a:xfrm>
            <a:prstGeom prst="rect">
              <a:avLst/>
            </a:prstGeom>
          </p:spPr>
          <p:txBody>
            <a:bodyPr vert="horz" lIns="0" rIns="0" bIns="0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orte" pitchFamily="66" charset="0"/>
                  <a:ea typeface="+mj-ea"/>
                  <a:cs typeface="+mj-cs"/>
                </a:rPr>
                <a:t>Peneliti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929190" y="5143512"/>
            <a:ext cx="1857388" cy="500066"/>
            <a:chOff x="4929190" y="3571876"/>
            <a:chExt cx="1857388" cy="571504"/>
          </a:xfrm>
        </p:grpSpPr>
        <p:sp>
          <p:nvSpPr>
            <p:cNvPr id="31" name="Pentagon 30"/>
            <p:cNvSpPr/>
            <p:nvPr/>
          </p:nvSpPr>
          <p:spPr>
            <a:xfrm>
              <a:off x="4929190" y="3571876"/>
              <a:ext cx="1857388" cy="571504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itle 1"/>
            <p:cNvSpPr txBox="1">
              <a:spLocks/>
            </p:cNvSpPr>
            <p:nvPr/>
          </p:nvSpPr>
          <p:spPr>
            <a:xfrm>
              <a:off x="5196702" y="3643314"/>
              <a:ext cx="1304124" cy="342896"/>
            </a:xfrm>
            <a:prstGeom prst="rect">
              <a:avLst/>
            </a:prstGeom>
          </p:spPr>
          <p:txBody>
            <a:bodyPr vert="horz" lIns="0" rIns="0" bIns="0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orte" pitchFamily="66" charset="0"/>
                  <a:ea typeface="+mj-ea"/>
                  <a:cs typeface="+mj-cs"/>
                </a:rPr>
                <a:t>Manajer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929190" y="5857892"/>
            <a:ext cx="1857388" cy="500066"/>
            <a:chOff x="4929190" y="3571876"/>
            <a:chExt cx="1857388" cy="571504"/>
          </a:xfrm>
        </p:grpSpPr>
        <p:sp>
          <p:nvSpPr>
            <p:cNvPr id="34" name="Pentagon 33"/>
            <p:cNvSpPr/>
            <p:nvPr/>
          </p:nvSpPr>
          <p:spPr>
            <a:xfrm>
              <a:off x="4929190" y="3571876"/>
              <a:ext cx="1857388" cy="571504"/>
            </a:xfrm>
            <a:prstGeom prst="homePlat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5196702" y="3643314"/>
              <a:ext cx="1304124" cy="342896"/>
            </a:xfrm>
            <a:prstGeom prst="rect">
              <a:avLst/>
            </a:prstGeom>
          </p:spPr>
          <p:txBody>
            <a:bodyPr vert="horz" lIns="0" rIns="0" bIns="0" anchor="b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Forte" pitchFamily="66" charset="0"/>
                  <a:ea typeface="+mj-ea"/>
                  <a:cs typeface="+mj-cs"/>
                </a:rPr>
                <a:t>Ahli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orte" pitchFamily="66" charset="0"/>
                <a:ea typeface="+mj-ea"/>
                <a:cs typeface="+mj-cs"/>
              </a:endParaRPr>
            </a:p>
          </p:txBody>
        </p:sp>
      </p:grpSp>
      <p:sp>
        <p:nvSpPr>
          <p:cNvPr id="36" name="Striped Right Arrow 35"/>
          <p:cNvSpPr/>
          <p:nvPr/>
        </p:nvSpPr>
        <p:spPr>
          <a:xfrm rot="16200000">
            <a:off x="1857356" y="1643051"/>
            <a:ext cx="571504" cy="1285884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triped Right Arrow 36"/>
          <p:cNvSpPr/>
          <p:nvPr/>
        </p:nvSpPr>
        <p:spPr>
          <a:xfrm>
            <a:off x="4286248" y="1071546"/>
            <a:ext cx="642942" cy="1285884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triped Right Arrow 37"/>
          <p:cNvSpPr/>
          <p:nvPr/>
        </p:nvSpPr>
        <p:spPr>
          <a:xfrm rot="5400000">
            <a:off x="6500826" y="1857364"/>
            <a:ext cx="571504" cy="1285884"/>
          </a:xfrm>
          <a:prstGeom prst="striped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09600" y="22860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PENGANGKATAN TENAGA HONORER KATEGORI I </a:t>
            </a:r>
          </a:p>
          <a:p>
            <a:pPr algn="r">
              <a:defRPr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MENJADI CPNS  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00430" y="1214422"/>
            <a:ext cx="5257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1600" b="1" dirty="0" smtClean="0">
                <a:latin typeface="Agency FB"/>
              </a:rPr>
              <a:t>Menurut PP No. 56 Tahun 2012 jo </a:t>
            </a:r>
          </a:p>
          <a:p>
            <a:pPr algn="r">
              <a:defRPr/>
            </a:pPr>
            <a:r>
              <a:rPr lang="id-ID" sz="1600" b="1" dirty="0" smtClean="0">
                <a:latin typeface="Agency FB"/>
              </a:rPr>
              <a:t>Perka BKN Nomor 9 Tahun 2012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990600"/>
            <a:ext cx="24384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PENGUMUMAN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457199" y="2171328"/>
            <a:ext cx="2438399" cy="609600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gency FB"/>
              </a:rPr>
              <a:t>PEN</a:t>
            </a: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DATAAN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272408"/>
            <a:ext cx="2286000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PENGUMUMAN </a:t>
            </a:r>
          </a:p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UJI PUBLIK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9" name="Decagon 8"/>
          <p:cNvSpPr/>
          <p:nvPr/>
        </p:nvSpPr>
        <p:spPr>
          <a:xfrm>
            <a:off x="1781200" y="4293096"/>
            <a:ext cx="990600" cy="457200"/>
          </a:xfrm>
          <a:prstGeom prst="dec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TMS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" y="4339952"/>
            <a:ext cx="990600" cy="457200"/>
          </a:xfrm>
          <a:prstGeom prst="dec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MS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3923928" y="2820144"/>
            <a:ext cx="990600" cy="1447800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67944" y="3353544"/>
            <a:ext cx="688009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id-ID" sz="2000" b="1" dirty="0" smtClean="0">
                <a:latin typeface="Agency FB"/>
              </a:rPr>
              <a:t>DATA </a:t>
            </a:r>
          </a:p>
          <a:p>
            <a:pPr algn="ctr"/>
            <a:r>
              <a:rPr lang="id-ID" sz="2000" b="1" dirty="0" smtClean="0">
                <a:latin typeface="Agency FB"/>
              </a:rPr>
              <a:t>BASE</a:t>
            </a:r>
            <a:endParaRPr lang="en-US" sz="2000" b="1" dirty="0">
              <a:latin typeface="Agency FB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9664" y="4890963"/>
            <a:ext cx="2119536" cy="609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 smtClean="0">
                <a:solidFill>
                  <a:schemeClr val="tx1"/>
                </a:solidFill>
                <a:latin typeface="Agency FB"/>
              </a:rPr>
              <a:t>FORMASI 2012</a:t>
            </a:r>
            <a:endParaRPr lang="en-US" sz="24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56176" y="3124944"/>
            <a:ext cx="24384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PENGUMUMAN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0" name="Flowchart: Data 19"/>
          <p:cNvSpPr/>
          <p:nvPr/>
        </p:nvSpPr>
        <p:spPr>
          <a:xfrm>
            <a:off x="3059832" y="5029200"/>
            <a:ext cx="2448272" cy="609600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Agency FB"/>
              </a:rPr>
              <a:t>USUL PERSETUJUAN NIP </a:t>
            </a:r>
            <a:endParaRPr lang="en-US" sz="16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23528" y="5029200"/>
            <a:ext cx="1771317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SK CPNS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2" name="Notched Right Arrow 21"/>
          <p:cNvSpPr/>
          <p:nvPr/>
        </p:nvSpPr>
        <p:spPr>
          <a:xfrm rot="10800000">
            <a:off x="5998230" y="4857757"/>
            <a:ext cx="661999" cy="704842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3" name="Notched Right Arrow 22"/>
          <p:cNvSpPr/>
          <p:nvPr/>
        </p:nvSpPr>
        <p:spPr>
          <a:xfrm rot="5400000">
            <a:off x="7267583" y="3946360"/>
            <a:ext cx="609601" cy="857232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5098742" y="3214685"/>
            <a:ext cx="830580" cy="651723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5" name="Notched Right Arrow 24"/>
          <p:cNvSpPr/>
          <p:nvPr/>
        </p:nvSpPr>
        <p:spPr>
          <a:xfrm>
            <a:off x="2902396" y="3290885"/>
            <a:ext cx="796166" cy="651723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6" name="Notched Right Arrow 25"/>
          <p:cNvSpPr/>
          <p:nvPr/>
        </p:nvSpPr>
        <p:spPr>
          <a:xfrm rot="10800000">
            <a:off x="2285983" y="4857758"/>
            <a:ext cx="609612" cy="704842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7" name="Notched Right Arrow 26"/>
          <p:cNvSpPr/>
          <p:nvPr/>
        </p:nvSpPr>
        <p:spPr>
          <a:xfrm rot="5400000">
            <a:off x="1390422" y="2604919"/>
            <a:ext cx="457573" cy="809590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8" name="Notched Right Arrow 27"/>
          <p:cNvSpPr/>
          <p:nvPr/>
        </p:nvSpPr>
        <p:spPr>
          <a:xfrm rot="5400000">
            <a:off x="1319540" y="1580789"/>
            <a:ext cx="600077" cy="667452"/>
          </a:xfrm>
          <a:prstGeom prst="notched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 b="1">
              <a:solidFill>
                <a:schemeClr val="tx1"/>
              </a:solidFill>
              <a:latin typeface="Agency FB"/>
            </a:endParaRPr>
          </a:p>
        </p:txBody>
      </p:sp>
      <p:cxnSp>
        <p:nvCxnSpPr>
          <p:cNvPr id="29" name="Straight Arrow Connector 28"/>
          <p:cNvCxnSpPr>
            <a:stCxn id="8" idx="2"/>
          </p:cNvCxnSpPr>
          <p:nvPr/>
        </p:nvCxnSpPr>
        <p:spPr>
          <a:xfrm rot="16200000" flipH="1">
            <a:off x="1695122" y="3863286"/>
            <a:ext cx="304800" cy="49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0" idx="9"/>
          </p:cNvCxnSpPr>
          <p:nvPr/>
        </p:nvCxnSpPr>
        <p:spPr>
          <a:xfrm flipH="1">
            <a:off x="1105556" y="3958208"/>
            <a:ext cx="494644" cy="3817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37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81400" y="1219200"/>
            <a:ext cx="5257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1600" dirty="0" smtClean="0">
                <a:latin typeface="Agency FB"/>
              </a:rPr>
              <a:t>Menurut PP No. 56 Tahun 2012 jo </a:t>
            </a:r>
          </a:p>
          <a:p>
            <a:pPr algn="r">
              <a:defRPr/>
            </a:pPr>
            <a:r>
              <a:rPr lang="id-ID" sz="1600" dirty="0" smtClean="0">
                <a:latin typeface="Agency FB"/>
              </a:rPr>
              <a:t>Perka BKN Nomor 9 Tahun 2012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990600"/>
            <a:ext cx="2438400" cy="6858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PENGUMUMAN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457200" y="2057400"/>
            <a:ext cx="2209800" cy="609600"/>
          </a:xfrm>
          <a:prstGeom prst="flowChartInputOutpu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gency FB"/>
              </a:rPr>
              <a:t>PEN</a:t>
            </a: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DATAAN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200400"/>
            <a:ext cx="2286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PENGUMUMAN </a:t>
            </a:r>
          </a:p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UJI PUBLIK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9" name="Decagon 8"/>
          <p:cNvSpPr/>
          <p:nvPr/>
        </p:nvSpPr>
        <p:spPr>
          <a:xfrm>
            <a:off x="1752600" y="4114800"/>
            <a:ext cx="990600" cy="457200"/>
          </a:xfrm>
          <a:prstGeom prst="decago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TMS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" y="4114800"/>
            <a:ext cx="990600" cy="457200"/>
          </a:xfrm>
          <a:prstGeom prst="decago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MS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3319412" y="2743200"/>
            <a:ext cx="748532" cy="1447800"/>
          </a:xfrm>
          <a:prstGeom prst="flowChartMagneticDisk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2" name="Flowchart: Data 11"/>
          <p:cNvSpPr/>
          <p:nvPr/>
        </p:nvSpPr>
        <p:spPr>
          <a:xfrm>
            <a:off x="4495800" y="3048000"/>
            <a:ext cx="2209800" cy="762000"/>
          </a:xfrm>
          <a:prstGeom prst="flowChartInputOutpu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TKD</a:t>
            </a:r>
          </a:p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TKB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57554" y="3276600"/>
            <a:ext cx="688009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id-ID" sz="2000" b="1" dirty="0" smtClean="0">
                <a:latin typeface="Agency FB"/>
              </a:rPr>
              <a:t>DATA </a:t>
            </a:r>
          </a:p>
          <a:p>
            <a:pPr algn="ctr"/>
            <a:r>
              <a:rPr lang="id-ID" sz="2000" b="1" dirty="0" smtClean="0">
                <a:latin typeface="Agency FB"/>
              </a:rPr>
              <a:t>BASE</a:t>
            </a:r>
            <a:endParaRPr lang="en-US" sz="2000" b="1" dirty="0">
              <a:latin typeface="Agency FB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0800" y="4800600"/>
            <a:ext cx="2590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FORMASI 2013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705600" y="3000372"/>
            <a:ext cx="2438400" cy="685800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PENGUMUMAN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0800" y="5334000"/>
            <a:ext cx="25908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FORMASI  2014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0" name="Flowchart: Data 19"/>
          <p:cNvSpPr/>
          <p:nvPr/>
        </p:nvSpPr>
        <p:spPr>
          <a:xfrm>
            <a:off x="3429000" y="5029200"/>
            <a:ext cx="2209800" cy="609600"/>
          </a:xfrm>
          <a:prstGeom prst="flowChartInputOutpu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USUL NP NIP 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2000" y="5029200"/>
            <a:ext cx="2286000" cy="6858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SK CPNS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2" name="Notched Right Arrow 21"/>
          <p:cNvSpPr/>
          <p:nvPr/>
        </p:nvSpPr>
        <p:spPr>
          <a:xfrm rot="10800000">
            <a:off x="5557836" y="5000636"/>
            <a:ext cx="728676" cy="609617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3" name="Notched Right Arrow 22"/>
          <p:cNvSpPr/>
          <p:nvPr/>
        </p:nvSpPr>
        <p:spPr>
          <a:xfrm rot="5400000">
            <a:off x="7516910" y="4065490"/>
            <a:ext cx="510979" cy="4572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4143372" y="3276600"/>
            <a:ext cx="499545" cy="38323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5" name="Notched Right Arrow 24"/>
          <p:cNvSpPr/>
          <p:nvPr/>
        </p:nvSpPr>
        <p:spPr>
          <a:xfrm>
            <a:off x="2714612" y="3276600"/>
            <a:ext cx="561988" cy="383234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6" name="Notched Right Arrow 25"/>
          <p:cNvSpPr/>
          <p:nvPr/>
        </p:nvSpPr>
        <p:spPr>
          <a:xfrm rot="10800000">
            <a:off x="2928927" y="5000636"/>
            <a:ext cx="645873" cy="609617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7" name="Notched Right Arrow 26"/>
          <p:cNvSpPr/>
          <p:nvPr/>
        </p:nvSpPr>
        <p:spPr>
          <a:xfrm rot="5400000">
            <a:off x="1328742" y="2714628"/>
            <a:ext cx="542915" cy="4572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8" name="Notched Right Arrow 27"/>
          <p:cNvSpPr/>
          <p:nvPr/>
        </p:nvSpPr>
        <p:spPr>
          <a:xfrm rot="5400000">
            <a:off x="1328742" y="1643059"/>
            <a:ext cx="542915" cy="4572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>
              <a:solidFill>
                <a:schemeClr val="tx1"/>
              </a:solidFill>
              <a:latin typeface="Agency FB"/>
            </a:endParaRPr>
          </a:p>
        </p:txBody>
      </p:sp>
      <p:cxnSp>
        <p:nvCxnSpPr>
          <p:cNvPr id="29" name="Straight Arrow Connector 28"/>
          <p:cNvCxnSpPr>
            <a:stCxn id="8" idx="2"/>
          </p:cNvCxnSpPr>
          <p:nvPr/>
        </p:nvCxnSpPr>
        <p:spPr>
          <a:xfrm rot="16200000" flipH="1">
            <a:off x="1695122" y="3791278"/>
            <a:ext cx="304800" cy="49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</p:cNvCxnSpPr>
          <p:nvPr/>
        </p:nvCxnSpPr>
        <p:spPr>
          <a:xfrm rot="5400000">
            <a:off x="1200478" y="3791278"/>
            <a:ext cx="304800" cy="49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609600" y="228600"/>
            <a:ext cx="8305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PENGANGKATAN TENAGA HONORER KATEGORI II </a:t>
            </a:r>
          </a:p>
          <a:p>
            <a:pPr algn="r">
              <a:defRPr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MENJADI CPNS  </a:t>
            </a:r>
          </a:p>
        </p:txBody>
      </p:sp>
    </p:spTree>
    <p:extLst>
      <p:ext uri="{BB962C8B-B14F-4D97-AF65-F5344CB8AC3E}">
        <p14:creationId xmlns:p14="http://schemas.microsoft.com/office/powerpoint/2010/main" xmlns="" val="12882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609600" y="228600"/>
            <a:ext cx="83058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PENGANGKATAN CPNS  FORMASI  KHUSUS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581400" y="908720"/>
            <a:ext cx="52578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id-ID" dirty="0" smtClean="0">
                <a:latin typeface="Agency FB"/>
              </a:rPr>
              <a:t>Menurut PP No. 56 Tahun 2012 jo </a:t>
            </a:r>
          </a:p>
          <a:p>
            <a:pPr algn="r">
              <a:defRPr/>
            </a:pPr>
            <a:r>
              <a:rPr lang="id-ID" dirty="0" smtClean="0">
                <a:latin typeface="Agency FB"/>
              </a:rPr>
              <a:t>Perka BKN Nomor 9 Tahun 2012</a:t>
            </a:r>
          </a:p>
        </p:txBody>
      </p:sp>
      <p:sp>
        <p:nvSpPr>
          <p:cNvPr id="6" name="Oval 5"/>
          <p:cNvSpPr/>
          <p:nvPr/>
        </p:nvSpPr>
        <p:spPr>
          <a:xfrm>
            <a:off x="381000" y="990600"/>
            <a:ext cx="24384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5875"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PENGUMUMAN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7" name="Flowchart: Data 6"/>
          <p:cNvSpPr/>
          <p:nvPr/>
        </p:nvSpPr>
        <p:spPr>
          <a:xfrm>
            <a:off x="323529" y="2171328"/>
            <a:ext cx="2880320" cy="609600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gency FB"/>
              </a:rPr>
              <a:t>PEN</a:t>
            </a: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DAFTARAN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3272408"/>
            <a:ext cx="2286000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SELEKSI ADMINISTRASI 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9" name="Decagon 8"/>
          <p:cNvSpPr/>
          <p:nvPr/>
        </p:nvSpPr>
        <p:spPr>
          <a:xfrm>
            <a:off x="1781200" y="4293096"/>
            <a:ext cx="990600" cy="457200"/>
          </a:xfrm>
          <a:prstGeom prst="dec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TMS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0" name="Decagon 9"/>
          <p:cNvSpPr/>
          <p:nvPr/>
        </p:nvSpPr>
        <p:spPr>
          <a:xfrm>
            <a:off x="457200" y="4339952"/>
            <a:ext cx="990600" cy="457200"/>
          </a:xfrm>
          <a:prstGeom prst="decagon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MS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1" name="Flowchart: Magnetic Disk 10"/>
          <p:cNvSpPr/>
          <p:nvPr/>
        </p:nvSpPr>
        <p:spPr>
          <a:xfrm>
            <a:off x="3548677" y="2820144"/>
            <a:ext cx="1815411" cy="1447800"/>
          </a:xfrm>
          <a:prstGeom prst="flowChartMagneticDisk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8982" y="3356992"/>
            <a:ext cx="1542410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id-ID" sz="2000" b="1" dirty="0" smtClean="0">
                <a:latin typeface="Agency FB"/>
              </a:rPr>
              <a:t>PERMOHONAN</a:t>
            </a:r>
          </a:p>
          <a:p>
            <a:pPr algn="ctr"/>
            <a:r>
              <a:rPr lang="id-ID" sz="2000" b="1" dirty="0" smtClean="0">
                <a:latin typeface="Agency FB"/>
              </a:rPr>
              <a:t>MENPAN &amp; BKN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87616" y="4339952"/>
            <a:ext cx="2119536" cy="609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FORMASI 2012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156176" y="3124944"/>
            <a:ext cx="2438400" cy="6858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PENETAPAN </a:t>
            </a:r>
          </a:p>
          <a:p>
            <a:pPr algn="ctr">
              <a:defRPr/>
            </a:pPr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MENPAN-RB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0" name="Flowchart: Data 19"/>
          <p:cNvSpPr/>
          <p:nvPr/>
        </p:nvSpPr>
        <p:spPr>
          <a:xfrm>
            <a:off x="3548676" y="5029200"/>
            <a:ext cx="2175451" cy="609600"/>
          </a:xfrm>
          <a:prstGeom prst="flowChartInputOutpu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b="1" dirty="0" smtClean="0">
                <a:solidFill>
                  <a:schemeClr val="tx1"/>
                </a:solidFill>
                <a:latin typeface="Agency FB"/>
              </a:rPr>
              <a:t>USUL PERSETUJUAN NIP </a:t>
            </a:r>
            <a:endParaRPr lang="en-US" sz="16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5696" y="5029200"/>
            <a:ext cx="1171600" cy="6858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SK CPNS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2" name="Notched Right Arrow 21"/>
          <p:cNvSpPr/>
          <p:nvPr/>
        </p:nvSpPr>
        <p:spPr>
          <a:xfrm rot="10800000">
            <a:off x="5652121" y="5105398"/>
            <a:ext cx="543272" cy="457201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3" name="Notched Right Arrow 22"/>
          <p:cNvSpPr/>
          <p:nvPr/>
        </p:nvSpPr>
        <p:spPr>
          <a:xfrm rot="5400000">
            <a:off x="7065708" y="3834476"/>
            <a:ext cx="529207" cy="532048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4" name="Notched Right Arrow 23"/>
          <p:cNvSpPr/>
          <p:nvPr/>
        </p:nvSpPr>
        <p:spPr>
          <a:xfrm>
            <a:off x="5436096" y="3277344"/>
            <a:ext cx="556456" cy="5334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5" name="Notched Right Arrow 24"/>
          <p:cNvSpPr/>
          <p:nvPr/>
        </p:nvSpPr>
        <p:spPr>
          <a:xfrm>
            <a:off x="2907429" y="3354288"/>
            <a:ext cx="512443" cy="456456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6" name="Notched Right Arrow 25"/>
          <p:cNvSpPr/>
          <p:nvPr/>
        </p:nvSpPr>
        <p:spPr>
          <a:xfrm rot="10800000">
            <a:off x="3127139" y="5105400"/>
            <a:ext cx="508757" cy="45720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27" name="Notched Right Arrow 26"/>
          <p:cNvSpPr/>
          <p:nvPr/>
        </p:nvSpPr>
        <p:spPr>
          <a:xfrm rot="5400000">
            <a:off x="1363821" y="2788707"/>
            <a:ext cx="491480" cy="475922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  <p:cxnSp>
        <p:nvCxnSpPr>
          <p:cNvPr id="29" name="Straight Arrow Connector 28"/>
          <p:cNvCxnSpPr>
            <a:stCxn id="8" idx="2"/>
          </p:cNvCxnSpPr>
          <p:nvPr/>
        </p:nvCxnSpPr>
        <p:spPr>
          <a:xfrm rot="16200000" flipH="1">
            <a:off x="1695122" y="3863286"/>
            <a:ext cx="304800" cy="4946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2"/>
            <a:endCxn id="10" idx="9"/>
          </p:cNvCxnSpPr>
          <p:nvPr/>
        </p:nvCxnSpPr>
        <p:spPr>
          <a:xfrm flipH="1">
            <a:off x="1105556" y="3958208"/>
            <a:ext cx="494644" cy="3817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300192" y="5043363"/>
            <a:ext cx="2119536" cy="609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FORMASI 2013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00192" y="5733256"/>
            <a:ext cx="2119536" cy="6096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tx1"/>
                </a:solidFill>
                <a:latin typeface="Agency FB"/>
              </a:rPr>
              <a:t>FORMASI 2014</a:t>
            </a:r>
            <a:endParaRPr lang="en-US" sz="2000" b="1" dirty="0">
              <a:solidFill>
                <a:schemeClr val="tx1"/>
              </a:solidFill>
              <a:latin typeface="Agency FB"/>
            </a:endParaRPr>
          </a:p>
        </p:txBody>
      </p:sp>
      <p:sp>
        <p:nvSpPr>
          <p:cNvPr id="33" name="Notched Right Arrow 32"/>
          <p:cNvSpPr/>
          <p:nvPr/>
        </p:nvSpPr>
        <p:spPr>
          <a:xfrm rot="5400000">
            <a:off x="1323861" y="1649154"/>
            <a:ext cx="491480" cy="475922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000" b="1">
              <a:solidFill>
                <a:schemeClr val="tx1"/>
              </a:solidFill>
              <a:latin typeface="Agency FB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17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/>
          <p:cNvSpPr/>
          <p:nvPr/>
        </p:nvSpPr>
        <p:spPr bwMode="auto">
          <a:xfrm>
            <a:off x="395288" y="2362201"/>
            <a:ext cx="1676400" cy="9144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731102" y="428604"/>
            <a:ext cx="8055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3200" b="1" dirty="0" smtClean="0"/>
              <a:t>P</a:t>
            </a:r>
            <a:r>
              <a:rPr lang="id-ID" sz="3200" b="1" dirty="0" smtClean="0"/>
              <a:t>ENGANGKATAN </a:t>
            </a:r>
            <a:r>
              <a:rPr lang="en-US" sz="3200" b="1" dirty="0" smtClean="0"/>
              <a:t>CPNS</a:t>
            </a:r>
            <a:r>
              <a:rPr lang="id-ID" sz="3200" b="1" dirty="0" smtClean="0"/>
              <a:t> JALUR UMUM</a:t>
            </a:r>
            <a:endParaRPr lang="en-US" sz="3200" b="1" dirty="0"/>
          </a:p>
        </p:txBody>
      </p:sp>
      <p:sp>
        <p:nvSpPr>
          <p:cNvPr id="35" name="Oval 34"/>
          <p:cNvSpPr/>
          <p:nvPr/>
        </p:nvSpPr>
        <p:spPr bwMode="auto">
          <a:xfrm>
            <a:off x="432516" y="1512195"/>
            <a:ext cx="1600200" cy="4572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8227" name="TextBox 35"/>
          <p:cNvSpPr txBox="1">
            <a:spLocks noChangeArrowheads="1"/>
          </p:cNvSpPr>
          <p:nvPr/>
        </p:nvSpPr>
        <p:spPr bwMode="auto">
          <a:xfrm>
            <a:off x="694426" y="1564569"/>
            <a:ext cx="114300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b="1" dirty="0">
                <a:latin typeface="Agency FB" pitchFamily="34" charset="0"/>
              </a:rPr>
              <a:t>FORMASI</a:t>
            </a:r>
          </a:p>
        </p:txBody>
      </p:sp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774879" y="5870771"/>
            <a:ext cx="914400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latin typeface="Agency FB" pitchFamily="34" charset="0"/>
              </a:rPr>
              <a:t>TMS</a:t>
            </a:r>
          </a:p>
        </p:txBody>
      </p:sp>
      <p:sp>
        <p:nvSpPr>
          <p:cNvPr id="8224" name="Text Box 6"/>
          <p:cNvSpPr txBox="1">
            <a:spLocks noChangeArrowheads="1"/>
          </p:cNvSpPr>
          <p:nvPr/>
        </p:nvSpPr>
        <p:spPr bwMode="auto">
          <a:xfrm>
            <a:off x="357158" y="2643183"/>
            <a:ext cx="1676400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CA" b="1" dirty="0" smtClean="0">
                <a:solidFill>
                  <a:schemeClr val="tx1"/>
                </a:solidFill>
                <a:latin typeface="Agency FB" pitchFamily="34" charset="0"/>
              </a:rPr>
              <a:t>PENGUMUMAN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27038" y="3656013"/>
            <a:ext cx="1600200" cy="52322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/>
            <a:endParaRPr lang="id-ID" sz="600" b="1" dirty="0" smtClean="0">
              <a:latin typeface="Agency FB" pitchFamily="34" charset="0"/>
            </a:endParaRPr>
          </a:p>
          <a:p>
            <a:pPr algn="ctr" eaLnBrk="0" hangingPunct="0"/>
            <a:r>
              <a:rPr lang="en-CA" sz="1600" b="1" dirty="0" smtClean="0">
                <a:latin typeface="Agency FB" pitchFamily="34" charset="0"/>
              </a:rPr>
              <a:t>PENDAFTARAN</a:t>
            </a:r>
            <a:endParaRPr lang="id-ID" sz="1600" b="1" dirty="0" smtClean="0">
              <a:latin typeface="Agency FB" pitchFamily="34" charset="0"/>
            </a:endParaRPr>
          </a:p>
          <a:p>
            <a:pPr algn="ctr" eaLnBrk="0" hangingPunct="0"/>
            <a:endParaRPr lang="en-CA" sz="600" b="1" dirty="0">
              <a:latin typeface="Agency FB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501650" y="4740642"/>
            <a:ext cx="1447800" cy="646331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b="1" dirty="0" err="1">
                <a:latin typeface="Agency FB" pitchFamily="34" charset="0"/>
              </a:rPr>
              <a:t>Seleksi</a:t>
            </a:r>
            <a:r>
              <a:rPr lang="en-CA" b="1" dirty="0">
                <a:latin typeface="Agency FB" pitchFamily="34" charset="0"/>
              </a:rPr>
              <a:t> </a:t>
            </a:r>
            <a:r>
              <a:rPr lang="en-CA" b="1" dirty="0" err="1" smtClean="0">
                <a:latin typeface="Agency FB" pitchFamily="34" charset="0"/>
              </a:rPr>
              <a:t>Administrasi</a:t>
            </a:r>
            <a:endParaRPr lang="en-CA" b="1" dirty="0">
              <a:latin typeface="Agency FB" pitchFamily="34" charset="0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362200" y="4742180"/>
            <a:ext cx="990600" cy="62865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00" b="1"/>
          </a:p>
        </p:txBody>
      </p:sp>
      <p:sp>
        <p:nvSpPr>
          <p:cNvPr id="8202" name="TextBox 50"/>
          <p:cNvSpPr txBox="1">
            <a:spLocks noChangeArrowheads="1"/>
          </p:cNvSpPr>
          <p:nvPr/>
        </p:nvSpPr>
        <p:spPr bwMode="auto">
          <a:xfrm>
            <a:off x="2643174" y="2786058"/>
            <a:ext cx="2743200" cy="30777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TES</a:t>
            </a:r>
            <a:r>
              <a:rPr lang="id-ID" sz="1400" b="1" dirty="0" smtClean="0"/>
              <a:t> KOMPETENSI DASAR</a:t>
            </a:r>
            <a:endParaRPr lang="en-US" sz="1400" b="1" dirty="0"/>
          </a:p>
        </p:txBody>
      </p:sp>
      <p:sp>
        <p:nvSpPr>
          <p:cNvPr id="8203" name="TextBox 51"/>
          <p:cNvSpPr txBox="1">
            <a:spLocks noChangeArrowheads="1"/>
          </p:cNvSpPr>
          <p:nvPr/>
        </p:nvSpPr>
        <p:spPr bwMode="auto">
          <a:xfrm>
            <a:off x="2643174" y="3357562"/>
            <a:ext cx="2743200" cy="30777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b="1" dirty="0" smtClean="0"/>
              <a:t>TES</a:t>
            </a:r>
            <a:r>
              <a:rPr lang="id-ID" sz="1400" b="1" dirty="0" smtClean="0"/>
              <a:t> KOMPETENSI BIDANG </a:t>
            </a:r>
            <a:endParaRPr lang="en-US" sz="1400" b="1" dirty="0"/>
          </a:p>
        </p:txBody>
      </p:sp>
      <p:sp>
        <p:nvSpPr>
          <p:cNvPr id="65" name="Rectangle 64"/>
          <p:cNvSpPr/>
          <p:nvPr/>
        </p:nvSpPr>
        <p:spPr bwMode="auto">
          <a:xfrm>
            <a:off x="2555875" y="2643182"/>
            <a:ext cx="2971800" cy="1285884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 b="1"/>
          </a:p>
        </p:txBody>
      </p:sp>
      <p:sp>
        <p:nvSpPr>
          <p:cNvPr id="8205" name="Text Box 31"/>
          <p:cNvSpPr txBox="1">
            <a:spLocks noChangeArrowheads="1"/>
          </p:cNvSpPr>
          <p:nvPr/>
        </p:nvSpPr>
        <p:spPr bwMode="auto">
          <a:xfrm>
            <a:off x="5857900" y="3549851"/>
            <a:ext cx="2286000" cy="3385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en-CA" sz="1600" b="1" dirty="0" smtClean="0"/>
              <a:t>PENGOLAHAN</a:t>
            </a:r>
            <a:endParaRPr lang="en-CA" sz="1600" b="1" dirty="0"/>
          </a:p>
        </p:txBody>
      </p:sp>
      <p:sp>
        <p:nvSpPr>
          <p:cNvPr id="8206" name="Text Box 31"/>
          <p:cNvSpPr txBox="1">
            <a:spLocks noChangeArrowheads="1"/>
          </p:cNvSpPr>
          <p:nvPr/>
        </p:nvSpPr>
        <p:spPr bwMode="auto">
          <a:xfrm>
            <a:off x="5857900" y="5121487"/>
            <a:ext cx="2286000" cy="3385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1600" b="1" dirty="0"/>
              <a:t>PENETAPAN NIP</a:t>
            </a:r>
            <a:endParaRPr lang="en-US" sz="1600" b="1" dirty="0"/>
          </a:p>
        </p:txBody>
      </p:sp>
      <p:sp>
        <p:nvSpPr>
          <p:cNvPr id="8207" name="Text Box 31"/>
          <p:cNvSpPr txBox="1">
            <a:spLocks noChangeArrowheads="1"/>
          </p:cNvSpPr>
          <p:nvPr/>
        </p:nvSpPr>
        <p:spPr bwMode="auto">
          <a:xfrm>
            <a:off x="5857900" y="5715016"/>
            <a:ext cx="2286000" cy="33855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sz="1600" b="1"/>
              <a:t>CPNS</a:t>
            </a:r>
            <a:endParaRPr lang="en-US" sz="1600" b="1"/>
          </a:p>
        </p:txBody>
      </p:sp>
      <p:cxnSp>
        <p:nvCxnSpPr>
          <p:cNvPr id="74" name="Straight Arrow Connector 73"/>
          <p:cNvCxnSpPr>
            <a:stCxn id="35" idx="4"/>
            <a:endCxn id="40" idx="0"/>
          </p:cNvCxnSpPr>
          <p:nvPr/>
        </p:nvCxnSpPr>
        <p:spPr>
          <a:xfrm rot="16200000" flipH="1">
            <a:off x="1036649" y="2165362"/>
            <a:ext cx="392806" cy="872"/>
          </a:xfrm>
          <a:prstGeom prst="straightConnector1">
            <a:avLst/>
          </a:prstGeom>
          <a:ln w="25400">
            <a:solidFill>
              <a:srgbClr val="004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0" idx="4"/>
            <a:endCxn id="8199" idx="0"/>
          </p:cNvCxnSpPr>
          <p:nvPr/>
        </p:nvCxnSpPr>
        <p:spPr>
          <a:xfrm rot="5400000">
            <a:off x="1040607" y="3463132"/>
            <a:ext cx="379412" cy="6350"/>
          </a:xfrm>
          <a:prstGeom prst="straightConnector1">
            <a:avLst/>
          </a:prstGeom>
          <a:ln w="25400">
            <a:solidFill>
              <a:srgbClr val="004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8199" idx="2"/>
            <a:endCxn id="8200" idx="0"/>
          </p:cNvCxnSpPr>
          <p:nvPr/>
        </p:nvCxnSpPr>
        <p:spPr>
          <a:xfrm rot="5400000">
            <a:off x="945640" y="4459143"/>
            <a:ext cx="561409" cy="1588"/>
          </a:xfrm>
          <a:prstGeom prst="straightConnector1">
            <a:avLst/>
          </a:prstGeom>
          <a:ln w="25400">
            <a:solidFill>
              <a:srgbClr val="004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8200" idx="2"/>
            <a:endCxn id="8197" idx="0"/>
          </p:cNvCxnSpPr>
          <p:nvPr/>
        </p:nvCxnSpPr>
        <p:spPr>
          <a:xfrm rot="16200000" flipH="1">
            <a:off x="986915" y="5625607"/>
            <a:ext cx="483798" cy="652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8200" idx="3"/>
            <a:endCxn id="47" idx="2"/>
          </p:cNvCxnSpPr>
          <p:nvPr/>
        </p:nvCxnSpPr>
        <p:spPr>
          <a:xfrm flipV="1">
            <a:off x="1949450" y="5056505"/>
            <a:ext cx="412750" cy="7303"/>
          </a:xfrm>
          <a:prstGeom prst="straightConnector1">
            <a:avLst/>
          </a:prstGeom>
          <a:ln w="28575">
            <a:solidFill>
              <a:srgbClr val="004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hape 83"/>
          <p:cNvCxnSpPr>
            <a:stCxn id="47" idx="6"/>
            <a:endCxn id="65" idx="2"/>
          </p:cNvCxnSpPr>
          <p:nvPr/>
        </p:nvCxnSpPr>
        <p:spPr>
          <a:xfrm flipV="1">
            <a:off x="3352800" y="3929066"/>
            <a:ext cx="688975" cy="1127439"/>
          </a:xfrm>
          <a:prstGeom prst="bentConnector2">
            <a:avLst/>
          </a:prstGeom>
          <a:ln w="25400">
            <a:solidFill>
              <a:srgbClr val="004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205" idx="2"/>
            <a:endCxn id="52" idx="0"/>
          </p:cNvCxnSpPr>
          <p:nvPr/>
        </p:nvCxnSpPr>
        <p:spPr>
          <a:xfrm rot="16200000" flipH="1">
            <a:off x="6895008" y="3994296"/>
            <a:ext cx="212117" cy="333"/>
          </a:xfrm>
          <a:prstGeom prst="straightConnector1">
            <a:avLst/>
          </a:prstGeom>
          <a:ln w="28575">
            <a:solidFill>
              <a:srgbClr val="004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52" idx="4"/>
            <a:endCxn id="8206" idx="0"/>
          </p:cNvCxnSpPr>
          <p:nvPr/>
        </p:nvCxnSpPr>
        <p:spPr>
          <a:xfrm rot="5400000">
            <a:off x="6833485" y="4953738"/>
            <a:ext cx="335165" cy="333"/>
          </a:xfrm>
          <a:prstGeom prst="straightConnector1">
            <a:avLst/>
          </a:prstGeom>
          <a:ln w="28575">
            <a:solidFill>
              <a:srgbClr val="004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8206" idx="2"/>
            <a:endCxn id="8207" idx="0"/>
          </p:cNvCxnSpPr>
          <p:nvPr/>
        </p:nvCxnSpPr>
        <p:spPr>
          <a:xfrm rot="5400000">
            <a:off x="6873413" y="5587528"/>
            <a:ext cx="254975" cy="1588"/>
          </a:xfrm>
          <a:prstGeom prst="straightConnector1">
            <a:avLst/>
          </a:prstGeom>
          <a:ln w="28575">
            <a:solidFill>
              <a:srgbClr val="00427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hape 56"/>
          <p:cNvCxnSpPr>
            <a:stCxn id="65" idx="3"/>
            <a:endCxn id="8205" idx="0"/>
          </p:cNvCxnSpPr>
          <p:nvPr/>
        </p:nvCxnSpPr>
        <p:spPr>
          <a:xfrm>
            <a:off x="5527675" y="3286124"/>
            <a:ext cx="1473225" cy="263727"/>
          </a:xfrm>
          <a:prstGeom prst="bentConnector2">
            <a:avLst/>
          </a:prstGeom>
          <a:ln w="28575">
            <a:solidFill>
              <a:srgbClr val="00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5858233" y="4100522"/>
            <a:ext cx="2286000" cy="685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KELULUSAN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8222" name="Text Box 8"/>
          <p:cNvSpPr txBox="1">
            <a:spLocks noChangeArrowheads="1"/>
          </p:cNvSpPr>
          <p:nvPr/>
        </p:nvSpPr>
        <p:spPr bwMode="auto">
          <a:xfrm>
            <a:off x="2500298" y="4857760"/>
            <a:ext cx="6858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CA" b="1" dirty="0">
                <a:latin typeface="Agency FB" pitchFamily="34" charset="0"/>
              </a:rPr>
              <a:t>MS</a:t>
            </a:r>
            <a:endParaRPr lang="en-US" b="1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9981398"/>
      </p:ext>
    </p:extLst>
  </p:cSld>
  <p:clrMapOvr>
    <a:masterClrMapping/>
  </p:clrMapOvr>
  <p:transition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4"/>
          <a:stretch>
            <a:fillRect/>
          </a:stretch>
        </p:blipFill>
        <p:spPr>
          <a:xfrm>
            <a:off x="-1620688" y="0"/>
            <a:ext cx="12529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981398"/>
      </p:ext>
    </p:extLst>
  </p:cSld>
  <p:clrMapOvr>
    <a:masterClrMapping/>
  </p:clrMapOvr>
  <p:transition advClick="0" advTm="15375">
    <p:wheel spokes="3"/>
    <p:sndAc>
      <p:stSnd>
        <p:snd r:embed="rId3" name="hammer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06" y="-571503"/>
            <a:ext cx="9144000" cy="6858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56097">
            <a:off x="1727320" y="1572433"/>
            <a:ext cx="9286940" cy="578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15172" t="10571" r="16904" b="2702"/>
          <a:stretch>
            <a:fillRect/>
          </a:stretch>
        </p:blipFill>
        <p:spPr bwMode="auto">
          <a:xfrm rot="648770">
            <a:off x="-438053" y="341803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67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1785926"/>
            <a:ext cx="4603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15318" y="3989387"/>
            <a:ext cx="8382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7600" y="928670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000108"/>
            <a:ext cx="5889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3"/>
          <p:cNvGrpSpPr>
            <a:grpSpLocks/>
          </p:cNvGrpSpPr>
          <p:nvPr/>
        </p:nvGrpSpPr>
        <p:grpSpPr bwMode="auto">
          <a:xfrm>
            <a:off x="2514600" y="1766870"/>
            <a:ext cx="609600" cy="838200"/>
            <a:chOff x="1034142" y="1857828"/>
            <a:chExt cx="609600" cy="838200"/>
          </a:xfrm>
        </p:grpSpPr>
        <p:grpSp>
          <p:nvGrpSpPr>
            <p:cNvPr id="3" name="Group 48"/>
            <p:cNvGrpSpPr>
              <a:grpSpLocks/>
            </p:cNvGrpSpPr>
            <p:nvPr/>
          </p:nvGrpSpPr>
          <p:grpSpPr bwMode="auto">
            <a:xfrm>
              <a:off x="1034142" y="1857828"/>
              <a:ext cx="609600" cy="838200"/>
              <a:chOff x="3733800" y="5410200"/>
              <a:chExt cx="1066800" cy="990600"/>
            </a:xfrm>
            <a:solidFill>
              <a:schemeClr val="accent3">
                <a:lumMod val="40000"/>
                <a:lumOff val="60000"/>
              </a:schemeClr>
            </a:solidFill>
          </p:grpSpPr>
          <p:sp>
            <p:nvSpPr>
              <p:cNvPr id="12" name="Rectangle 11"/>
              <p:cNvSpPr/>
              <p:nvPr/>
            </p:nvSpPr>
            <p:spPr>
              <a:xfrm>
                <a:off x="3733800" y="5410200"/>
                <a:ext cx="1066800" cy="990600"/>
              </a:xfrm>
              <a:prstGeom prst="rect">
                <a:avLst/>
              </a:prstGeom>
              <a:grpFill/>
              <a:ln>
                <a:solidFill>
                  <a:schemeClr val="accent1"/>
                </a:solidFill>
              </a:ln>
              <a:effectLst>
                <a:outerShdw blurRad="241300" dist="190500" dir="3300000" algn="ctr" rotWithShape="0">
                  <a:srgbClr val="FFC000">
                    <a:alpha val="6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rapezoid 12"/>
              <p:cNvSpPr/>
              <p:nvPr/>
            </p:nvSpPr>
            <p:spPr>
              <a:xfrm flipV="1">
                <a:off x="3733800" y="5410200"/>
                <a:ext cx="1066800" cy="150813"/>
              </a:xfrm>
              <a:prstGeom prst="trapezoid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4114800" y="5486400"/>
                <a:ext cx="214313" cy="117475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Group 48"/>
            <p:cNvGrpSpPr/>
            <p:nvPr/>
          </p:nvGrpSpPr>
          <p:grpSpPr>
            <a:xfrm>
              <a:off x="1143000" y="2057400"/>
              <a:ext cx="381000" cy="533400"/>
              <a:chOff x="1149314" y="946666"/>
              <a:chExt cx="1992086" cy="2721820"/>
            </a:xfrm>
            <a:solidFill>
              <a:schemeClr val="bg1"/>
            </a:solidFill>
            <a:effectLst>
              <a:outerShdw blurRad="292100" dist="101600" algn="ctr" rotWithShape="0">
                <a:srgbClr val="00B0F0"/>
              </a:outerShdw>
            </a:effectLst>
          </p:grpSpPr>
          <p:sp>
            <p:nvSpPr>
              <p:cNvPr id="33" name="Rectangle 32"/>
              <p:cNvSpPr/>
              <p:nvPr/>
            </p:nvSpPr>
            <p:spPr>
              <a:xfrm>
                <a:off x="1149314" y="946666"/>
                <a:ext cx="1992086" cy="2721820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>
                <a:off x="1230086" y="1426028"/>
                <a:ext cx="664028" cy="1588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230086" y="1578428"/>
                <a:ext cx="914400" cy="1588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230086" y="1732416"/>
                <a:ext cx="838200" cy="1588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230086" y="1872343"/>
                <a:ext cx="1186543" cy="12473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240970" y="2035628"/>
                <a:ext cx="827316" cy="1588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1230086" y="2188028"/>
                <a:ext cx="664028" cy="1588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240970" y="2342016"/>
                <a:ext cx="1175659" cy="1588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1157270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2514600" y="1004870"/>
            <a:ext cx="990600" cy="533400"/>
            <a:chOff x="3635" y="1851"/>
            <a:chExt cx="598" cy="436"/>
          </a:xfrm>
        </p:grpSpPr>
        <p:pic>
          <p:nvPicPr>
            <p:cNvPr id="68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35" y="1851"/>
              <a:ext cx="598" cy="4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39498" dir="2700000" algn="ctr" rotWithShape="0">
                <a:srgbClr val="333333">
                  <a:alpha val="65019"/>
                </a:srgbClr>
              </a:outerShdw>
            </a:effectLst>
          </p:spPr>
        </p:pic>
        <p:sp>
          <p:nvSpPr>
            <p:cNvPr id="69" name="Text Box 13"/>
            <p:cNvSpPr txBox="1">
              <a:spLocks noChangeArrowheads="1"/>
            </p:cNvSpPr>
            <p:nvPr/>
          </p:nvSpPr>
          <p:spPr bwMode="auto">
            <a:xfrm>
              <a:off x="3635" y="1913"/>
              <a:ext cx="590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1000"/>
                </a:spcBef>
                <a:spcAft>
                  <a:spcPts val="0"/>
                </a:spcAft>
                <a:tabLst>
                  <a:tab pos="723900" algn="l"/>
                </a:tabLst>
                <a:defRPr/>
              </a:pPr>
              <a:r>
                <a:rPr lang="en-US" sz="1200" b="1" i="1" kern="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Internet</a:t>
              </a:r>
            </a:p>
          </p:txBody>
        </p:sp>
      </p:grpSp>
      <p:pic>
        <p:nvPicPr>
          <p:cNvPr id="205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10180" y="4886324"/>
            <a:ext cx="1295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2"/>
          <p:cNvPicPr>
            <a:picLocks noChangeAspect="1" noChangeArrowheads="1"/>
          </p:cNvPicPr>
          <p:nvPr/>
        </p:nvPicPr>
        <p:blipFill>
          <a:blip r:embed="rId10"/>
          <a:srcRect l="12581" t="56154" r="78387" b="32768"/>
          <a:stretch>
            <a:fillRect/>
          </a:stretch>
        </p:blipFill>
        <p:spPr bwMode="auto">
          <a:xfrm>
            <a:off x="7070755" y="3684587"/>
            <a:ext cx="533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Straight Arrow Connector 85"/>
          <p:cNvCxnSpPr>
            <a:endCxn id="2057" idx="1"/>
          </p:cNvCxnSpPr>
          <p:nvPr/>
        </p:nvCxnSpPr>
        <p:spPr>
          <a:xfrm>
            <a:off x="1981200" y="1614470"/>
            <a:ext cx="2590800" cy="158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3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43824" y="4572008"/>
            <a:ext cx="5603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4786314" y="5929330"/>
            <a:ext cx="1676400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id-ID" sz="1100" b="1" dirty="0">
                <a:solidFill>
                  <a:schemeClr val="bg1"/>
                </a:solidFill>
                <a:latin typeface="Verdana" pitchFamily="34" charset="0"/>
              </a:rPr>
              <a:t>Pengumuman Internet</a:t>
            </a:r>
            <a:endParaRPr lang="en-US" sz="11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6" name="Flowchart: Terminator 185"/>
          <p:cNvSpPr/>
          <p:nvPr/>
        </p:nvSpPr>
        <p:spPr>
          <a:xfrm>
            <a:off x="147668" y="4429124"/>
            <a:ext cx="1498600" cy="990600"/>
          </a:xfrm>
          <a:prstGeom prst="flowChartTerminator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SURAT UNDANGAN &amp; KARTU TEST</a:t>
            </a:r>
            <a:endParaRPr lang="en-US" sz="1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6" name="Text Box 13"/>
          <p:cNvSpPr txBox="1">
            <a:spLocks noChangeArrowheads="1"/>
          </p:cNvSpPr>
          <p:nvPr/>
        </p:nvSpPr>
        <p:spPr bwMode="auto">
          <a:xfrm>
            <a:off x="3286116" y="2428868"/>
            <a:ext cx="1371600" cy="4330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id-ID" sz="1050" b="1" i="1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Formulir Pendaftaran</a:t>
            </a:r>
            <a:endParaRPr lang="en-US" sz="1050" b="1" i="1" kern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67" name="Picture 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48538" y="1179495"/>
            <a:ext cx="666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2" name="Straight Arrow Connector 131"/>
          <p:cNvCxnSpPr/>
          <p:nvPr/>
        </p:nvCxnSpPr>
        <p:spPr>
          <a:xfrm>
            <a:off x="5248275" y="1646220"/>
            <a:ext cx="2066925" cy="1588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Box 13"/>
          <p:cNvSpPr txBox="1">
            <a:spLocks noChangeArrowheads="1"/>
          </p:cNvSpPr>
          <p:nvPr/>
        </p:nvSpPr>
        <p:spPr bwMode="auto">
          <a:xfrm>
            <a:off x="7358082" y="642918"/>
            <a:ext cx="1371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id-ID" sz="1200" b="1" i="1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Server Database</a:t>
            </a:r>
            <a:endParaRPr lang="en-US" sz="1200" b="1" i="1" kern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6" name="Left-Right Arrow 135"/>
          <p:cNvSpPr/>
          <p:nvPr/>
        </p:nvSpPr>
        <p:spPr>
          <a:xfrm rot="16200000">
            <a:off x="7129458" y="2624134"/>
            <a:ext cx="1285884" cy="609600"/>
          </a:xfrm>
          <a:prstGeom prst="left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TextBox 139"/>
          <p:cNvSpPr txBox="1">
            <a:spLocks noChangeArrowheads="1"/>
          </p:cNvSpPr>
          <p:nvPr/>
        </p:nvSpPr>
        <p:spPr bwMode="auto">
          <a:xfrm>
            <a:off x="7072330" y="2714620"/>
            <a:ext cx="1547812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Verdana" pitchFamily="34" charset="0"/>
              </a:rPr>
              <a:t>VERIFIKASI</a:t>
            </a:r>
          </a:p>
        </p:txBody>
      </p:sp>
      <p:pic>
        <p:nvPicPr>
          <p:cNvPr id="2072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58118" y="3760787"/>
            <a:ext cx="762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Rectangle 144"/>
          <p:cNvSpPr/>
          <p:nvPr/>
        </p:nvSpPr>
        <p:spPr>
          <a:xfrm>
            <a:off x="6838980" y="3590924"/>
            <a:ext cx="2090738" cy="1524000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7" name="Shape 146"/>
          <p:cNvCxnSpPr>
            <a:stCxn id="12" idx="2"/>
            <a:endCxn id="145" idx="1"/>
          </p:cNvCxnSpPr>
          <p:nvPr/>
        </p:nvCxnSpPr>
        <p:spPr>
          <a:xfrm rot="16200000" flipH="1">
            <a:off x="3955263" y="1469207"/>
            <a:ext cx="1747854" cy="4019580"/>
          </a:xfrm>
          <a:prstGeom prst="bentConnector2">
            <a:avLst/>
          </a:prstGeom>
          <a:ln w="50800">
            <a:solidFill>
              <a:schemeClr val="accent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hape 146"/>
          <p:cNvCxnSpPr>
            <a:stCxn id="145" idx="2"/>
          </p:cNvCxnSpPr>
          <p:nvPr/>
        </p:nvCxnSpPr>
        <p:spPr>
          <a:xfrm rot="5400000">
            <a:off x="6713965" y="4858940"/>
            <a:ext cx="914400" cy="142636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9" name="Flowchart: Decision 158"/>
          <p:cNvSpPr/>
          <p:nvPr/>
        </p:nvSpPr>
        <p:spPr>
          <a:xfrm>
            <a:off x="2647980" y="5038724"/>
            <a:ext cx="1828800" cy="838200"/>
          </a:xfrm>
          <a:prstGeom prst="flowChartDecision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bg1"/>
                </a:solidFill>
                <a:latin typeface="Arial Narrow" pitchFamily="34" charset="0"/>
              </a:rPr>
              <a:t>KATEGORI</a:t>
            </a:r>
            <a:endParaRPr lang="en-US" sz="1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5" name="Flowchart: Terminator 164"/>
          <p:cNvSpPr/>
          <p:nvPr/>
        </p:nvSpPr>
        <p:spPr>
          <a:xfrm>
            <a:off x="209580" y="5724524"/>
            <a:ext cx="1600200" cy="83820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SURAT </a:t>
            </a:r>
            <a:r>
              <a:rPr lang="id-ID" sz="1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PEMBERITAHUAN</a:t>
            </a:r>
            <a:r>
              <a:rPr lang="id-ID" sz="1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TMS</a:t>
            </a:r>
            <a:endParaRPr lang="en-US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176" name="Straight Arrow Connector 175"/>
          <p:cNvCxnSpPr>
            <a:stCxn id="2060" idx="1"/>
            <a:endCxn id="159" idx="3"/>
          </p:cNvCxnSpPr>
          <p:nvPr/>
        </p:nvCxnSpPr>
        <p:spPr>
          <a:xfrm rot="10800000" flipV="1">
            <a:off x="4476780" y="5435599"/>
            <a:ext cx="533400" cy="222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5" name="Shape 146"/>
          <p:cNvCxnSpPr>
            <a:stCxn id="159" idx="2"/>
            <a:endCxn id="165" idx="3"/>
          </p:cNvCxnSpPr>
          <p:nvPr/>
        </p:nvCxnSpPr>
        <p:spPr>
          <a:xfrm rot="5400000">
            <a:off x="2552730" y="5133974"/>
            <a:ext cx="266700" cy="1752600"/>
          </a:xfrm>
          <a:prstGeom prst="bentConnector2">
            <a:avLst/>
          </a:prstGeom>
          <a:ln w="50800">
            <a:solidFill>
              <a:srgbClr val="FF0000"/>
            </a:solidFill>
            <a:prstDash val="solid"/>
            <a:tailEnd type="arrow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hape 146"/>
          <p:cNvCxnSpPr>
            <a:stCxn id="159" idx="0"/>
            <a:endCxn id="186" idx="3"/>
          </p:cNvCxnSpPr>
          <p:nvPr/>
        </p:nvCxnSpPr>
        <p:spPr>
          <a:xfrm rot="16200000" flipV="1">
            <a:off x="2547174" y="4023518"/>
            <a:ext cx="114300" cy="1916112"/>
          </a:xfrm>
          <a:prstGeom prst="bentConnector2">
            <a:avLst/>
          </a:prstGeom>
          <a:ln w="50800">
            <a:solidFill>
              <a:schemeClr val="accent1">
                <a:lumMod val="75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/>
          <p:cNvSpPr txBox="1">
            <a:spLocks noChangeArrowheads="1"/>
          </p:cNvSpPr>
          <p:nvPr/>
        </p:nvSpPr>
        <p:spPr bwMode="auto">
          <a:xfrm>
            <a:off x="2647980" y="6029324"/>
            <a:ext cx="609600" cy="307975"/>
          </a:xfrm>
          <a:prstGeom prst="rect">
            <a:avLst/>
          </a:prstGeom>
          <a:solidFill>
            <a:srgbClr val="FF00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chemeClr val="bg1"/>
                </a:solidFill>
                <a:latin typeface="Verdana" pitchFamily="34" charset="0"/>
              </a:rPr>
              <a:t>TMS</a:t>
            </a:r>
            <a:endParaRPr lang="en-US" sz="14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1" name="TextBox 210"/>
          <p:cNvSpPr txBox="1">
            <a:spLocks noChangeArrowheads="1"/>
          </p:cNvSpPr>
          <p:nvPr/>
        </p:nvSpPr>
        <p:spPr bwMode="auto">
          <a:xfrm>
            <a:off x="2571780" y="4776787"/>
            <a:ext cx="558800" cy="3381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d-ID" sz="1600" b="1" dirty="0">
                <a:solidFill>
                  <a:schemeClr val="bg1"/>
                </a:solidFill>
                <a:latin typeface="Verdana" pitchFamily="34" charset="0"/>
              </a:rPr>
              <a:t>MS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30" name="Text Box 13"/>
          <p:cNvSpPr txBox="1">
            <a:spLocks noChangeArrowheads="1"/>
          </p:cNvSpPr>
          <p:nvPr/>
        </p:nvSpPr>
        <p:spPr bwMode="auto">
          <a:xfrm>
            <a:off x="6572264" y="6143644"/>
            <a:ext cx="1371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id-ID" sz="1200" b="1" i="1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Hasil Seleksi Administrasi</a:t>
            </a:r>
            <a:endParaRPr lang="en-US" sz="1200" b="1" i="1" kern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2" name="Text Box 13"/>
          <p:cNvSpPr txBox="1">
            <a:spLocks noChangeArrowheads="1"/>
          </p:cNvSpPr>
          <p:nvPr/>
        </p:nvSpPr>
        <p:spPr bwMode="auto">
          <a:xfrm>
            <a:off x="2343164" y="3571876"/>
            <a:ext cx="977900" cy="463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id-ID" sz="1200" b="1" i="1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Berkas Via POS</a:t>
            </a:r>
            <a:endParaRPr lang="en-US" sz="1200" b="1" i="1" kern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1" name="Text Box 13"/>
          <p:cNvSpPr txBox="1">
            <a:spLocks noChangeArrowheads="1"/>
          </p:cNvSpPr>
          <p:nvPr/>
        </p:nvSpPr>
        <p:spPr bwMode="auto">
          <a:xfrm>
            <a:off x="1352580" y="5419724"/>
            <a:ext cx="9779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id-ID" sz="1200" b="1" i="1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Via POS</a:t>
            </a:r>
            <a:endParaRPr lang="en-US" sz="1200" b="1" i="1" kern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472" y="1785926"/>
            <a:ext cx="101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600" dirty="0">
                <a:solidFill>
                  <a:schemeClr val="bg1"/>
                </a:solidFill>
                <a:latin typeface="Verdana" pitchFamily="34" charset="0"/>
              </a:rPr>
              <a:t>Pelamar</a:t>
            </a:r>
            <a:endParaRPr lang="en-US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cxnSp>
        <p:nvCxnSpPr>
          <p:cNvPr id="65" name="Straight Arrow Connector 64"/>
          <p:cNvCxnSpPr>
            <a:stCxn id="2050" idx="1"/>
          </p:cNvCxnSpPr>
          <p:nvPr/>
        </p:nvCxnSpPr>
        <p:spPr>
          <a:xfrm rot="10800000" flipV="1">
            <a:off x="3143240" y="2128826"/>
            <a:ext cx="571504" cy="14290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Box 13"/>
          <p:cNvSpPr txBox="1">
            <a:spLocks noChangeArrowheads="1"/>
          </p:cNvSpPr>
          <p:nvPr/>
        </p:nvSpPr>
        <p:spPr bwMode="auto">
          <a:xfrm>
            <a:off x="4357686" y="642918"/>
            <a:ext cx="1371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1000"/>
              </a:spcBef>
              <a:spcAft>
                <a:spcPts val="0"/>
              </a:spcAft>
              <a:tabLst>
                <a:tab pos="723900" algn="l"/>
              </a:tabLst>
              <a:defRPr/>
            </a:pPr>
            <a:r>
              <a:rPr lang="id-ID" sz="1200" b="1" i="1" kern="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Server Aplikasi</a:t>
            </a:r>
            <a:endParaRPr lang="en-US" sz="1200" b="1" i="1" kern="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11"/>
          <p:cNvGrpSpPr>
            <a:grpSpLocks/>
          </p:cNvGrpSpPr>
          <p:nvPr/>
        </p:nvGrpSpPr>
        <p:grpSpPr bwMode="auto">
          <a:xfrm>
            <a:off x="5943600" y="1004870"/>
            <a:ext cx="990600" cy="533400"/>
            <a:chOff x="3635" y="1851"/>
            <a:chExt cx="598" cy="436"/>
          </a:xfrm>
        </p:grpSpPr>
        <p:pic>
          <p:nvPicPr>
            <p:cNvPr id="62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35" y="1851"/>
              <a:ext cx="598" cy="4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>
              <a:outerShdw dist="139498" dir="2700000" algn="ctr" rotWithShape="0">
                <a:srgbClr val="333333">
                  <a:alpha val="65019"/>
                </a:srgbClr>
              </a:outerShdw>
            </a:effectLst>
          </p:spPr>
        </p:pic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3635" y="1913"/>
              <a:ext cx="590" cy="2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 fontAlgn="auto">
                <a:spcBef>
                  <a:spcPts val="1000"/>
                </a:spcBef>
                <a:spcAft>
                  <a:spcPts val="0"/>
                </a:spcAft>
                <a:tabLst>
                  <a:tab pos="723900" algn="l"/>
                </a:tabLst>
                <a:defRPr/>
              </a:pPr>
              <a:r>
                <a:rPr lang="en-US" sz="1200" b="1" i="1" kern="0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Internet</a:t>
              </a:r>
            </a:p>
          </p:txBody>
        </p:sp>
      </p:grpSp>
    </p:spTree>
  </p:cSld>
  <p:clrMapOvr>
    <a:masterClrMapping/>
  </p:clrMapOvr>
  <p:transition>
    <p:dissolve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36" grpId="0" animBg="1"/>
      <p:bldP spid="140" grpId="0" animBg="1"/>
      <p:bldP spid="205" grpId="0" animBg="1"/>
      <p:bldP spid="211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0005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id-ID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Sekian &amp; </a:t>
            </a:r>
            <a:r>
              <a:rPr lang="en-US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/>
            </a:r>
            <a:br>
              <a:rPr lang="en-US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</a:br>
            <a:r>
              <a:rPr lang="id-ID" sz="13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Terima kasih </a:t>
            </a:r>
            <a:endParaRPr lang="id-ID" sz="13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Xp\My Documents\Koleksi Foto &amp; Clipart\women-question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89124">
            <a:off x="484336" y="-459662"/>
            <a:ext cx="2063733" cy="3211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8596" y="1714488"/>
            <a:ext cx="8248430" cy="36433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elaxed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r>
              <a:rPr lang="en-US" sz="5400" b="1" dirty="0" err="1" smtClean="0">
                <a:solidFill>
                  <a:srgbClr val="C00000"/>
                </a:solidFill>
                <a:latin typeface="Comic Sans MS" pitchFamily="66" charset="0"/>
              </a:rPr>
              <a:t>Kebijakan</a:t>
            </a:r>
            <a:r>
              <a:rPr lang="en-US" sz="5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Comic Sans MS" pitchFamily="66" charset="0"/>
              </a:rPr>
              <a:t>Formasi</a:t>
            </a:r>
            <a:r>
              <a:rPr lang="en-US" sz="5400" b="1" dirty="0" smtClean="0">
                <a:solidFill>
                  <a:srgbClr val="C00000"/>
                </a:solidFill>
                <a:latin typeface="Comic Sans MS" pitchFamily="66" charset="0"/>
              </a:rPr>
              <a:t> &amp; </a:t>
            </a:r>
            <a:r>
              <a:rPr lang="en-US" sz="5400" b="1" dirty="0" err="1" smtClean="0">
                <a:solidFill>
                  <a:srgbClr val="C00000"/>
                </a:solidFill>
                <a:latin typeface="Comic Sans MS" pitchFamily="66" charset="0"/>
              </a:rPr>
              <a:t>Pengadaan</a:t>
            </a:r>
            <a:r>
              <a:rPr lang="en-US" sz="5400" b="1" dirty="0" smtClean="0">
                <a:solidFill>
                  <a:srgbClr val="C00000"/>
                </a:solidFill>
                <a:latin typeface="Comic Sans MS" pitchFamily="66" charset="0"/>
              </a:rPr>
              <a:t> CPNS 2013</a:t>
            </a:r>
            <a:endParaRPr lang="id-ID" sz="5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59911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500174"/>
            <a:ext cx="842493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3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ARAH </a:t>
            </a:r>
            <a:r>
              <a:rPr lang="en-AU" sz="3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KEBIJAKAN UMUM  FORMASI </a:t>
            </a:r>
            <a:endParaRPr lang="id-ID" sz="32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PNS</a:t>
            </a:r>
            <a:r>
              <a:rPr lang="id-ID" sz="32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TA 2013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Kebijakan umum alokasi formasi  adalah </a:t>
            </a:r>
            <a:r>
              <a:rPr kumimoji="0" lang="id-ID" sz="32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Zero Growth</a:t>
            </a:r>
            <a:r>
              <a:rPr kumimoji="0" lang="id-ID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secara Nasional dalam arti alokasi formasi nasional sebesar </a:t>
            </a:r>
            <a:r>
              <a:rPr kumimoji="0" lang="en-A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AU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sama</a:t>
            </a:r>
            <a:r>
              <a:rPr kumimoji="0" lang="en-A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32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AU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id-ID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jumlah PNS yang pensiun secara nasional</a:t>
            </a:r>
            <a:endParaRPr kumimoji="0" lang="en-A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714356"/>
            <a:ext cx="8424936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Jumlah Penduduk Indonesia Tahun 2010 237.556.363,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d-ID" sz="2800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Angka pertumbuhan penduduk per tahun 1.48 %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Arah kebijakan pertambahan PNS secara nasional tetap diusahakan </a:t>
            </a:r>
            <a:r>
              <a:rPr kumimoji="0" lang="id-ID" sz="28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Zero Growth</a:t>
            </a:r>
            <a:r>
              <a:rPr kumimoji="0" lang="id-ID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menuju </a:t>
            </a:r>
            <a:r>
              <a:rPr kumimoji="0" lang="id-ID" sz="28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minus growth</a:t>
            </a:r>
            <a:r>
              <a:rPr kumimoji="0" lang="id-ID" sz="2800" b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sampai selesainya rencana pengangkatan TH K-1 dan TH K-II serta terwujudnya organisasi yang </a:t>
            </a:r>
            <a:r>
              <a:rPr kumimoji="0" lang="id-ID" sz="2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rigth sizing</a:t>
            </a:r>
            <a:r>
              <a:rPr kumimoji="0" lang="id-ID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(antisipasi rencana pengangkatan PPDPK 20% dari kuota formasi secara nasional</a:t>
            </a:r>
            <a:endParaRPr kumimoji="0" lang="en-AU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678170"/>
            <a:ext cx="864096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sz="2800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POLA  ALOKASI SECARA INSTANSIONAL</a:t>
            </a:r>
            <a:endParaRPr kumimoji="0" lang="en-AU" sz="2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AU" sz="2800" i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 </a:t>
            </a:r>
            <a:r>
              <a:rPr kumimoji="0" lang="en-A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AU" sz="28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Tiga</a:t>
            </a: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AU" sz="2800" b="1" i="0" u="none" strike="noStrike" cap="none" normalizeH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A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ola </a:t>
            </a: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A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id-ID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Minus Growth</a:t>
            </a: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yaitu alokasi formasi </a:t>
            </a:r>
            <a:r>
              <a:rPr kumimoji="0" lang="id-ID" sz="2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 kecil dari </a:t>
            </a:r>
            <a:r>
              <a:rPr kumimoji="0" lang="id-ID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jumlah PNS yang pensiun</a:t>
            </a:r>
            <a:r>
              <a:rPr kumimoji="0" lang="en-AU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A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A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AU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Zero</a:t>
            </a:r>
            <a:r>
              <a:rPr lang="id-ID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Growth</a:t>
            </a: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yaitu alokasi formasi </a:t>
            </a:r>
            <a:r>
              <a:rPr lang="en-AU" sz="2800" b="1" u="sng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sama</a:t>
            </a:r>
            <a:r>
              <a:rPr lang="en-AU" sz="28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AU" sz="2800" b="1" u="sng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lang="en-AU" sz="28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jumlah PNS yang pensiun</a:t>
            </a:r>
            <a:r>
              <a:rPr lang="en-A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AU" sz="2800" b="1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id-ID" sz="28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Growth</a:t>
            </a: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yaitu alokasi formasi </a:t>
            </a:r>
            <a:r>
              <a:rPr lang="id-ID" sz="28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lebih </a:t>
            </a:r>
            <a:r>
              <a:rPr lang="en-AU" sz="2800" b="1" u="sng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besar</a:t>
            </a:r>
            <a:r>
              <a:rPr lang="en-AU" sz="2800" b="1" u="sng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id-ID" sz="28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dari jumlah PNS yang pensiun</a:t>
            </a:r>
            <a:r>
              <a:rPr lang="en-A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328583"/>
            <a:ext cx="84249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</a:t>
            </a:r>
            <a:r>
              <a:rPr kumimoji="0" lang="en-A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INUS GROWTH</a:t>
            </a:r>
            <a:endParaRPr kumimoji="0" lang="en-AU" sz="3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3400" marR="0" lvl="0" indent="-5334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A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lokasi formasi lebih kecil dari jumlah PNS yang pensiun</a:t>
            </a:r>
            <a:endParaRPr lang="en-AU" sz="2400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 instansi yang  :</a:t>
            </a: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umlah pegawai sudah kelebihan hasil analisis beban kerja di banding pegawai yang ada (bezetting)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Rasio anggaran belanja pegawai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50 %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APBD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 Kab/Kota </a:t>
            </a:r>
            <a:endParaRPr lang="en-AU" sz="2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AU" sz="24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533400" marR="0" lvl="0" indent="-5334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id-ID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Rasio anggaran belanja pegawai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AU" sz="24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lang="en-AU" sz="24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30 % </a:t>
            </a:r>
            <a:r>
              <a:rPr kumimoji="0" lang="en-A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APBD </a:t>
            </a:r>
            <a:r>
              <a:rPr kumimoji="0" lang="id-ID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 Propinsi</a:t>
            </a: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54950"/>
            <a:ext cx="8496944" cy="6586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5475" marR="0" lvl="0" indent="-625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AU" sz="3200" b="1" i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ZERO GROWTH</a:t>
            </a:r>
            <a:r>
              <a:rPr kumimoji="0" lang="id-ID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A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25475" marR="0" lvl="0" indent="-625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25475" marR="0" lvl="0" indent="-625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AU" sz="2600" b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id-ID" sz="2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lokasi formasi  sama dengan jumlah PNS yang pensiun</a:t>
            </a:r>
            <a:endParaRPr kumimoji="0" lang="en-AU" sz="2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25475" marR="0" lvl="0" indent="-625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AU" sz="26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25475" marR="0" lvl="0" indent="-6254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AU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Bagi</a:t>
            </a:r>
            <a:r>
              <a:rPr kumimoji="0" lang="en-AU" sz="2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AU" sz="26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instansi</a:t>
            </a:r>
            <a:r>
              <a:rPr kumimoji="0" lang="en-AU" sz="2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yang :</a:t>
            </a: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5963" marR="0" lvl="0" indent="-7159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Jumlah pegawai cukup (berdasarkan hasil analisis beban kerja di banding dengan pegawai yang ada (bezetting)</a:t>
            </a: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5963" marR="0" lvl="0" indent="-715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AU" sz="2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5963" lvl="0" indent="-7159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Rasio anggaran belanja pegawai </a:t>
            </a:r>
            <a:r>
              <a:rPr kumimoji="0" lang="en-AU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antara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40 </a:t>
            </a: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% s/d 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50 % </a:t>
            </a:r>
            <a:r>
              <a:rPr kumimoji="0" lang="en-AU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A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APBD  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 Kab/Kota</a:t>
            </a: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5963" marR="0" lvl="0" indent="-715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AU" sz="2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5963" lvl="0" indent="-7159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Rasio anggaran belanja pegawai  </a:t>
            </a:r>
            <a:r>
              <a:rPr lang="en-AU" sz="26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antara</a:t>
            </a:r>
            <a:r>
              <a:rPr lang="en-AU" sz="2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25 % s/d 30 % </a:t>
            </a:r>
            <a:r>
              <a:rPr lang="en-AU" sz="26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lang="en-AU" sz="2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APBD 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 Propinsi</a:t>
            </a:r>
            <a:endParaRPr lang="en-AU" sz="2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431925" lvl="0" indent="-7159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61428"/>
            <a:ext cx="84969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625475" marR="0" lvl="0" indent="-625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32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Growth</a:t>
            </a:r>
            <a:r>
              <a:rPr kumimoji="0" lang="id-ID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A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25475" marR="0" lvl="0" indent="-625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25475" marR="0" lvl="0" indent="-6254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AU" sz="2600" b="1" dirty="0" smtClean="0">
                <a:solidFill>
                  <a:srgbClr val="0000CC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id-ID" sz="2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lokasi formasi  </a:t>
            </a:r>
            <a:r>
              <a:rPr kumimoji="0" lang="en-AU" sz="2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AU" sz="2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2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besar</a:t>
            </a:r>
            <a:r>
              <a:rPr kumimoji="0" lang="en-AU" sz="2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AU" sz="2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AU" sz="2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jumlah PNS yang pensiun</a:t>
            </a:r>
            <a:endParaRPr lang="en-AU" sz="2600" b="1" dirty="0" smtClean="0">
              <a:solidFill>
                <a:srgbClr val="0000CC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25475" marR="0" lvl="0" indent="-6254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AU" sz="2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Bagi</a:t>
            </a:r>
            <a:r>
              <a:rPr kumimoji="0" lang="en-AU" sz="2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AU" sz="2600" b="1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instansi</a:t>
            </a:r>
            <a:r>
              <a:rPr kumimoji="0" lang="en-AU" sz="2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yang :</a:t>
            </a: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5963" marR="0" lvl="0" indent="-7159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Jumlah pegawai </a:t>
            </a:r>
            <a:r>
              <a:rPr kumimoji="0" lang="en-AU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sangat</a:t>
            </a:r>
            <a:r>
              <a:rPr kumimoji="0" lang="en-A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kurang</a:t>
            </a:r>
            <a:r>
              <a:rPr kumimoji="0" lang="en-A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berdasarkan hasil analisis beban kerja di banding dengan pegawai yang ada (bezetting)</a:t>
            </a: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5963" marR="0" lvl="0" indent="-715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AU" sz="2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5963" marR="0" lvl="0" indent="-7159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Rasio anggaran belanja pegawai </a:t>
            </a:r>
            <a:r>
              <a:rPr kumimoji="0" lang="en-AU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kurang</a:t>
            </a:r>
            <a:r>
              <a:rPr kumimoji="0" lang="en-A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AU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40 % </a:t>
            </a:r>
            <a:r>
              <a:rPr kumimoji="0" lang="en-AU" sz="26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AU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APBD  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 Kab/Kota</a:t>
            </a: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5963" marR="0" lvl="0" indent="-7159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AU" sz="2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15963" lvl="0" indent="-7159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Rasio anggaran belanja pegawai </a:t>
            </a:r>
            <a:r>
              <a:rPr lang="en-AU" sz="26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kurang</a:t>
            </a:r>
            <a:r>
              <a:rPr lang="en-AU" sz="2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AU" sz="26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25 % </a:t>
            </a:r>
            <a:r>
              <a:rPr lang="en-AU" sz="2600" dirty="0" err="1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lang="en-AU" sz="2600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APBD </a:t>
            </a:r>
            <a:r>
              <a:rPr kumimoji="0" lang="id-ID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 Propinsi</a:t>
            </a:r>
            <a:endParaRPr lang="en-AU" sz="2600" dirty="0" smtClean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431925" lvl="0" indent="-715963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A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3535</TotalTime>
  <Words>907</Words>
  <Application>Microsoft Office PowerPoint</Application>
  <PresentationFormat>On-screen Show (4:3)</PresentationFormat>
  <Paragraphs>279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Flow</vt:lpstr>
      <vt:lpstr>Kebijakan Rekrutmen PNS bagi Kopertis Kesehatan </vt:lpstr>
      <vt:lpstr>Dasar Filosofi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KEBIJAKAN PENGADAAN CPNS TAHUN 2013</vt:lpstr>
      <vt:lpstr>Slide 12</vt:lpstr>
      <vt:lpstr>Slide 13</vt:lpstr>
      <vt:lpstr>TIM KERJA PANSELNAS TAHUN 2013 (KEPMENPAN &amp; RB NOMOR 110 TAHUN 2013)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Sekian &amp;  Terima kasih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Prospek …………………</dc:title>
  <dc:creator>jajuk</dc:creator>
  <cp:lastModifiedBy>jajuk</cp:lastModifiedBy>
  <cp:revision>292</cp:revision>
  <dcterms:created xsi:type="dcterms:W3CDTF">2011-04-06T23:57:24Z</dcterms:created>
  <dcterms:modified xsi:type="dcterms:W3CDTF">2013-09-09T12:51:43Z</dcterms:modified>
</cp:coreProperties>
</file>