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7" r:id="rId2"/>
    <p:sldId id="298" r:id="rId3"/>
    <p:sldId id="294" r:id="rId4"/>
    <p:sldId id="296" r:id="rId5"/>
    <p:sldId id="287" r:id="rId6"/>
    <p:sldId id="288" r:id="rId7"/>
    <p:sldId id="299" r:id="rId8"/>
    <p:sldId id="264" r:id="rId9"/>
    <p:sldId id="300" r:id="rId10"/>
    <p:sldId id="291" r:id="rId11"/>
    <p:sldId id="293" r:id="rId12"/>
    <p:sldId id="269" r:id="rId13"/>
    <p:sldId id="270" r:id="rId14"/>
    <p:sldId id="302"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08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43198-F6B3-4712-BFE7-DEDAFDE4C2A0}"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474FB-D124-415D-8156-DA4D375107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43198-F6B3-4712-BFE7-DEDAFDE4C2A0}" type="datetimeFigureOut">
              <a:rPr lang="en-US" smtClean="0"/>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474FB-D124-415D-8156-DA4D375107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ENGABDIAN\IbK-2010\100_83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0"/>
            <a:ext cx="9144000" cy="1754326"/>
          </a:xfrm>
          <a:prstGeom prst="rect">
            <a:avLst/>
          </a:prstGeom>
          <a:solidFill>
            <a:schemeClr val="accent3">
              <a:lumMod val="20000"/>
              <a:lumOff val="80000"/>
            </a:schemeClr>
          </a:solid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IPTEKS BAGI KEWIRAUSAHAAN</a:t>
            </a:r>
          </a:p>
          <a:p>
            <a:pPr algn="ctr"/>
            <a:endPar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571868" y="857232"/>
            <a:ext cx="158569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n-US" sz="5400" b="1" cap="none" spc="0"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lstStyle/>
          <a:p>
            <a:pPr marL="530225" indent="-530225">
              <a:buBlip>
                <a:blip r:embed="rId3"/>
              </a:buBlip>
            </a:pPr>
            <a:endParaRPr lang="en-US" dirty="0" smtClean="0"/>
          </a:p>
          <a:p>
            <a:pPr marL="530225" indent="-530225">
              <a:buBlip>
                <a:blip r:embed="rId3"/>
              </a:buBlip>
            </a:pPr>
            <a:endParaRPr lang="en-US" dirty="0" smtClean="0"/>
          </a:p>
          <a:p>
            <a:pPr marL="530225" indent="-530225">
              <a:buBlip>
                <a:blip r:embed="rId3"/>
              </a:buBlip>
            </a:pPr>
            <a:endParaRPr lang="en-US" dirty="0" smtClean="0"/>
          </a:p>
          <a:p>
            <a:pPr marL="530225" indent="-530225">
              <a:buBlip>
                <a:blip r:embed="rId3"/>
              </a:buBlip>
            </a:pPr>
            <a:r>
              <a:rPr lang="en-US" sz="3600" b="1" dirty="0" err="1" smtClean="0">
                <a:solidFill>
                  <a:srgbClr val="FF0000"/>
                </a:solidFill>
                <a:latin typeface="Arial Narrow" pitchFamily="34" charset="0"/>
              </a:rPr>
              <a:t>Wirausaha</a:t>
            </a:r>
            <a:r>
              <a:rPr lang="en-US" sz="3600" b="1" dirty="0" smtClean="0">
                <a:solidFill>
                  <a:srgbClr val="FF0000"/>
                </a:solidFill>
                <a:latin typeface="Arial Narrow" pitchFamily="34" charset="0"/>
              </a:rPr>
              <a:t> </a:t>
            </a:r>
            <a:r>
              <a:rPr lang="en-US" sz="3600" b="1" dirty="0" err="1" smtClean="0">
                <a:solidFill>
                  <a:srgbClr val="FF0000"/>
                </a:solidFill>
                <a:latin typeface="Arial Narrow" pitchFamily="34" charset="0"/>
              </a:rPr>
              <a:t>baru</a:t>
            </a:r>
            <a:r>
              <a:rPr lang="en-US" sz="3600" b="1" dirty="0" smtClean="0">
                <a:solidFill>
                  <a:srgbClr val="FF0000"/>
                </a:solidFill>
                <a:latin typeface="Arial Narrow" pitchFamily="34" charset="0"/>
              </a:rPr>
              <a:t> </a:t>
            </a:r>
            <a:r>
              <a:rPr lang="en-US" sz="3600" b="1" dirty="0" err="1" smtClean="0">
                <a:solidFill>
                  <a:srgbClr val="FF0000"/>
                </a:solidFill>
                <a:latin typeface="Arial Narrow" pitchFamily="34" charset="0"/>
              </a:rPr>
              <a:t>mandiri</a:t>
            </a:r>
            <a:r>
              <a:rPr lang="en-US" sz="3600" b="1" dirty="0" smtClean="0">
                <a:solidFill>
                  <a:srgbClr val="FF0000"/>
                </a:solidFill>
                <a:latin typeface="Arial Narrow" pitchFamily="34" charset="0"/>
              </a:rPr>
              <a:t> </a:t>
            </a:r>
            <a:r>
              <a:rPr lang="en-US" sz="3600" b="1" dirty="0" smtClean="0">
                <a:solidFill>
                  <a:schemeClr val="accent1">
                    <a:lumMod val="75000"/>
                  </a:schemeClr>
                </a:solidFill>
                <a:latin typeface="Arial Narrow" pitchFamily="34" charset="0"/>
              </a:rPr>
              <a:t>per </a:t>
            </a:r>
            <a:r>
              <a:rPr lang="en-US" sz="3600" b="1" dirty="0" err="1" smtClean="0">
                <a:solidFill>
                  <a:schemeClr val="accent1">
                    <a:lumMod val="75000"/>
                  </a:schemeClr>
                </a:solidFill>
                <a:latin typeface="Arial Narrow" pitchFamily="34" charset="0"/>
              </a:rPr>
              <a:t>tahun</a:t>
            </a:r>
            <a:r>
              <a:rPr lang="en-US" sz="3600" b="1" dirty="0" smtClean="0">
                <a:solidFill>
                  <a:schemeClr val="accent1">
                    <a:lumMod val="75000"/>
                  </a:schemeClr>
                </a:solidFill>
                <a:latin typeface="Arial Narrow" pitchFamily="34" charset="0"/>
              </a:rPr>
              <a:t> yang </a:t>
            </a:r>
            <a:r>
              <a:rPr lang="en-US" sz="3600" b="1" dirty="0" err="1" smtClean="0">
                <a:solidFill>
                  <a:schemeClr val="accent1">
                    <a:lumMod val="75000"/>
                  </a:schemeClr>
                </a:solidFill>
                <a:latin typeface="Arial Narrow" pitchFamily="34" charset="0"/>
              </a:rPr>
              <a:t>siap</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berkompetisi</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di</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masyarakat</a:t>
            </a:r>
            <a:r>
              <a:rPr lang="en-US" sz="3600" b="1" dirty="0" smtClean="0">
                <a:solidFill>
                  <a:schemeClr val="accent1">
                    <a:lumMod val="75000"/>
                  </a:schemeClr>
                </a:solidFill>
                <a:latin typeface="Arial Narrow" pitchFamily="34" charset="0"/>
              </a:rPr>
              <a:t>. </a:t>
            </a:r>
          </a:p>
          <a:p>
            <a:pPr marL="530225" indent="-530225">
              <a:buBlip>
                <a:blip r:embed="rId3"/>
              </a:buBlip>
            </a:pPr>
            <a:r>
              <a:rPr lang="en-US" sz="3600" b="1" dirty="0" smtClean="0">
                <a:solidFill>
                  <a:srgbClr val="FF0000"/>
                </a:solidFill>
                <a:latin typeface="Arial Narrow" pitchFamily="34" charset="0"/>
              </a:rPr>
              <a:t>80 %</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dari</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calon</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wirausaha</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tahun</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pertama</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menjadi</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wirausaha</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baru</a:t>
            </a:r>
            <a:r>
              <a:rPr lang="en-US" sz="3600" b="1" dirty="0" smtClean="0">
                <a:solidFill>
                  <a:schemeClr val="accent1">
                    <a:lumMod val="75000"/>
                  </a:schemeClr>
                </a:solidFill>
                <a:latin typeface="Arial Narrow" pitchFamily="34" charset="0"/>
              </a:rPr>
              <a:t>. </a:t>
            </a:r>
          </a:p>
          <a:p>
            <a:pPr marL="530225" indent="-530225">
              <a:buBlip>
                <a:blip r:embed="rId3"/>
              </a:buBlip>
            </a:pPr>
            <a:r>
              <a:rPr lang="en-US" sz="3600" b="1" dirty="0" err="1" smtClean="0">
                <a:solidFill>
                  <a:schemeClr val="accent1">
                    <a:lumMod val="75000"/>
                  </a:schemeClr>
                </a:solidFill>
                <a:latin typeface="Arial Narrow" pitchFamily="34" charset="0"/>
              </a:rPr>
              <a:t>Hasil</a:t>
            </a:r>
            <a:r>
              <a:rPr lang="en-US" sz="3600" b="1" dirty="0" smtClean="0">
                <a:solidFill>
                  <a:schemeClr val="accent1">
                    <a:lumMod val="75000"/>
                  </a:schemeClr>
                </a:solidFill>
                <a:latin typeface="Arial Narrow" pitchFamily="34" charset="0"/>
              </a:rPr>
              <a:t> program </a:t>
            </a:r>
            <a:r>
              <a:rPr lang="en-US" sz="3600" b="1" dirty="0" err="1" smtClean="0">
                <a:solidFill>
                  <a:schemeClr val="accent1">
                    <a:lumMod val="75000"/>
                  </a:schemeClr>
                </a:solidFill>
                <a:latin typeface="Arial Narrow" pitchFamily="34" charset="0"/>
              </a:rPr>
              <a:t>I</a:t>
            </a:r>
            <a:r>
              <a:rPr lang="en-US" sz="3600" b="1" baseline="-25000" dirty="0" err="1" smtClean="0">
                <a:solidFill>
                  <a:schemeClr val="accent1">
                    <a:lumMod val="75000"/>
                  </a:schemeClr>
                </a:solidFill>
                <a:latin typeface="Arial Narrow" pitchFamily="34" charset="0"/>
              </a:rPr>
              <a:t>b</a:t>
            </a:r>
            <a:r>
              <a:rPr lang="en-US" sz="3600" b="1" dirty="0" err="1" smtClean="0">
                <a:solidFill>
                  <a:schemeClr val="accent1">
                    <a:lumMod val="75000"/>
                  </a:schemeClr>
                </a:solidFill>
                <a:latin typeface="Arial Narrow" pitchFamily="34" charset="0"/>
              </a:rPr>
              <a:t>K</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wajib</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diseminasikan</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dalam</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bentuk</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artikel</a:t>
            </a:r>
            <a:r>
              <a:rPr lang="en-US" sz="3600" b="1" dirty="0" smtClean="0">
                <a:solidFill>
                  <a:schemeClr val="accent1">
                    <a:lumMod val="75000"/>
                  </a:schemeClr>
                </a:solidFill>
                <a:latin typeface="Arial Narrow" pitchFamily="34" charset="0"/>
              </a:rPr>
              <a:t> </a:t>
            </a:r>
            <a:r>
              <a:rPr lang="en-US" sz="3600" b="1" dirty="0" err="1" smtClean="0">
                <a:solidFill>
                  <a:schemeClr val="accent1">
                    <a:lumMod val="75000"/>
                  </a:schemeClr>
                </a:solidFill>
                <a:latin typeface="Arial Narrow" pitchFamily="34" charset="0"/>
              </a:rPr>
              <a:t>dan</a:t>
            </a:r>
            <a:r>
              <a:rPr lang="en-US" sz="3600" b="1" dirty="0" smtClean="0">
                <a:solidFill>
                  <a:schemeClr val="accent1">
                    <a:lumMod val="75000"/>
                  </a:schemeClr>
                </a:solidFill>
                <a:latin typeface="Arial Narrow" pitchFamily="34" charset="0"/>
              </a:rPr>
              <a:t> </a:t>
            </a:r>
            <a:r>
              <a:rPr lang="en-US" sz="3600" b="1" dirty="0" err="1" smtClean="0">
                <a:solidFill>
                  <a:srgbClr val="FF0000"/>
                </a:solidFill>
                <a:latin typeface="Arial Narrow" pitchFamily="34" charset="0"/>
              </a:rPr>
              <a:t>dipublikasikan</a:t>
            </a:r>
            <a:r>
              <a:rPr lang="en-US" sz="3600" b="1" dirty="0" smtClean="0">
                <a:solidFill>
                  <a:srgbClr val="FF0000"/>
                </a:solidFill>
                <a:latin typeface="Arial Narrow" pitchFamily="34" charset="0"/>
              </a:rPr>
              <a:t> </a:t>
            </a:r>
            <a:r>
              <a:rPr lang="en-US" sz="3600" b="1" dirty="0" err="1" smtClean="0">
                <a:solidFill>
                  <a:srgbClr val="FF0000"/>
                </a:solidFill>
                <a:latin typeface="Arial Narrow" pitchFamily="34" charset="0"/>
              </a:rPr>
              <a:t>melalui</a:t>
            </a:r>
            <a:r>
              <a:rPr lang="en-US" sz="3600" b="1" dirty="0" smtClean="0">
                <a:solidFill>
                  <a:srgbClr val="FF0000"/>
                </a:solidFill>
                <a:latin typeface="Arial Narrow" pitchFamily="34" charset="0"/>
              </a:rPr>
              <a:t> </a:t>
            </a:r>
            <a:r>
              <a:rPr lang="en-US" sz="3600" b="1" dirty="0" err="1" smtClean="0">
                <a:solidFill>
                  <a:srgbClr val="FF0000"/>
                </a:solidFill>
                <a:latin typeface="Arial Narrow" pitchFamily="34" charset="0"/>
              </a:rPr>
              <a:t>jurnal</a:t>
            </a:r>
            <a:r>
              <a:rPr lang="en-US" sz="3600" b="1" dirty="0" smtClean="0">
                <a:solidFill>
                  <a:srgbClr val="FF0000"/>
                </a:solidFill>
                <a:latin typeface="Arial Narrow" pitchFamily="34" charset="0"/>
              </a:rPr>
              <a:t>/</a:t>
            </a:r>
            <a:r>
              <a:rPr lang="en-US" sz="3600" b="1" dirty="0" err="1" smtClean="0">
                <a:solidFill>
                  <a:srgbClr val="FF0000"/>
                </a:solidFill>
                <a:latin typeface="Arial Narrow" pitchFamily="34" charset="0"/>
              </a:rPr>
              <a:t>majalah</a:t>
            </a:r>
            <a:r>
              <a:rPr lang="en-US" sz="3600" b="1" dirty="0" smtClean="0">
                <a:solidFill>
                  <a:srgbClr val="FF0000"/>
                </a:solidFill>
                <a:latin typeface="Arial Narrow" pitchFamily="34" charset="0"/>
              </a:rPr>
              <a:t> </a:t>
            </a:r>
            <a:r>
              <a:rPr lang="en-US" sz="3600" b="1" dirty="0" err="1" smtClean="0">
                <a:solidFill>
                  <a:srgbClr val="FF0000"/>
                </a:solidFill>
                <a:latin typeface="Arial Narrow" pitchFamily="34" charset="0"/>
              </a:rPr>
              <a:t>internasional</a:t>
            </a:r>
            <a:endParaRPr lang="en-US" sz="3600" b="1" dirty="0">
              <a:solidFill>
                <a:srgbClr val="FF0000"/>
              </a:solidFill>
              <a:latin typeface="Arial Narrow" pitchFamily="34" charset="0"/>
            </a:endParaRPr>
          </a:p>
        </p:txBody>
      </p:sp>
      <p:sp>
        <p:nvSpPr>
          <p:cNvPr id="4" name="Rectangle 3"/>
          <p:cNvSpPr/>
          <p:nvPr/>
        </p:nvSpPr>
        <p:spPr>
          <a:xfrm>
            <a:off x="2928926" y="500042"/>
            <a:ext cx="258089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LUARAN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a:xfrm>
            <a:off x="0" y="0"/>
            <a:ext cx="9144000" cy="6858000"/>
          </a:xfrm>
          <a:prstGeom prst="rect">
            <a:avLst/>
          </a:prstGeom>
          <a:solidFill>
            <a:srgbClr val="003366"/>
          </a:solidFill>
        </p:spPr>
      </p:pic>
      <p:sp>
        <p:nvSpPr>
          <p:cNvPr id="9" name="Rectangle 8"/>
          <p:cNvSpPr/>
          <p:nvPr/>
        </p:nvSpPr>
        <p:spPr>
          <a:xfrm>
            <a:off x="3857620" y="428604"/>
            <a:ext cx="3692678" cy="923330"/>
          </a:xfrm>
          <a:prstGeom prst="rect">
            <a:avLst/>
          </a:prstGeom>
          <a:solidFill>
            <a:schemeClr val="accent2"/>
          </a:solid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KETENTUAN</a:t>
            </a:r>
            <a:endParaRPr lang="en-US" sz="5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0" name="Content Placeholder 2"/>
          <p:cNvSpPr txBox="1">
            <a:spLocks/>
          </p:cNvSpPr>
          <p:nvPr/>
        </p:nvSpPr>
        <p:spPr>
          <a:xfrm>
            <a:off x="0" y="1285860"/>
            <a:ext cx="9144000" cy="5572140"/>
          </a:xfrm>
          <a:prstGeom prst="rect">
            <a:avLst/>
          </a:prstGeom>
          <a:solidFill>
            <a:schemeClr val="accent1">
              <a:lumMod val="20000"/>
              <a:lumOff val="80000"/>
            </a:schemeClr>
          </a:solidFill>
        </p:spPr>
        <p:txBody>
          <a:bodyPr>
            <a:normAutofit/>
          </a:bodyPr>
          <a:lstStyle/>
          <a:p>
            <a:pPr marL="354013" marR="0" lvl="0" indent="-354013" algn="l" defTabSz="914400" rtl="0" eaLnBrk="1" fontAlgn="auto" latinLnBrk="0" hangingPunct="1">
              <a:spcBef>
                <a:spcPts val="600"/>
              </a:spcBef>
              <a:buClrTx/>
              <a:buSzTx/>
              <a:buFont typeface="Arial" pitchFamily="34" charset="0"/>
              <a:buChar char="•"/>
              <a:tabLst/>
              <a:defRPr/>
            </a:pPr>
            <a:endParaRPr kumimoji="0" lang="en-US" sz="800" b="0" i="0" u="none" strike="noStrike" kern="1200" cap="none" spc="0" normalizeH="0" baseline="0" noProof="0" dirty="0" smtClean="0">
              <a:ln>
                <a:noFill/>
              </a:ln>
              <a:effectLst/>
              <a:uLnTx/>
              <a:uFillTx/>
              <a:latin typeface="Arial Narrow" pitchFamily="34" charset="0"/>
            </a:endParaRPr>
          </a:p>
          <a:p>
            <a:pPr marL="354013" marR="0" lvl="0" indent="-354013" algn="l" defTabSz="914400" rtl="0" eaLnBrk="1" fontAlgn="auto" latinLnBrk="0" hangingPunct="1">
              <a:spcBef>
                <a:spcPts val="600"/>
              </a:spcBef>
              <a:buClrTx/>
              <a:buSzTx/>
              <a:buFont typeface="Arial" pitchFamily="34" charset="0"/>
              <a:buChar char="•"/>
              <a:tabLst/>
              <a:defRPr/>
            </a:pPr>
            <a:r>
              <a:rPr kumimoji="0" lang="en-US" sz="2800" b="0" i="0" u="none" strike="noStrike" kern="1200" cap="none" spc="0" normalizeH="0" baseline="0" noProof="0" dirty="0" err="1" smtClean="0">
                <a:ln>
                  <a:noFill/>
                </a:ln>
                <a:effectLst/>
                <a:uLnTx/>
                <a:uFillTx/>
                <a:latin typeface="Arial Narrow" pitchFamily="34" charset="0"/>
              </a:rPr>
              <a:t>Tiap</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tahun</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harus</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mengelola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calon</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wirausaha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smtClean="0">
                <a:ln>
                  <a:noFill/>
                </a:ln>
                <a:solidFill>
                  <a:srgbClr val="FF0000"/>
                </a:solidFill>
                <a:effectLst/>
                <a:uLnTx/>
                <a:uFillTx/>
                <a:latin typeface="Arial Narrow" pitchFamily="34" charset="0"/>
              </a:rPr>
              <a:t>20  </a:t>
            </a:r>
            <a:r>
              <a:rPr kumimoji="0" lang="en-US" sz="2800" b="0" i="0" u="none" strike="noStrike" kern="1200" cap="none" spc="0" normalizeH="0" baseline="0" noProof="0" dirty="0" err="1" smtClean="0">
                <a:ln>
                  <a:noFill/>
                </a:ln>
                <a:solidFill>
                  <a:srgbClr val="FF0000"/>
                </a:solidFill>
                <a:effectLst/>
                <a:uLnTx/>
                <a:uFillTx/>
                <a:latin typeface="Arial Narrow" pitchFamily="34" charset="0"/>
              </a:rPr>
              <a:t>orang</a:t>
            </a:r>
            <a:r>
              <a:rPr kumimoji="0" lang="en-US" sz="2800" b="0" i="0" u="none" strike="noStrike" kern="1200" cap="none" spc="0" normalizeH="0" baseline="0" noProof="0" dirty="0" smtClean="0">
                <a:ln>
                  <a:noFill/>
                </a:ln>
                <a:solidFill>
                  <a:srgbClr val="FF0000"/>
                </a:solidFill>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mahasiswa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mahasiswa</a:t>
            </a:r>
            <a:r>
              <a:rPr kumimoji="0" lang="en-US" sz="2800" b="0" i="0" u="none" strike="noStrike" kern="1200" cap="none" spc="0" normalizeH="0" baseline="0" noProof="0" dirty="0" smtClean="0">
                <a:ln>
                  <a:noFill/>
                </a:ln>
                <a:effectLst/>
                <a:uLnTx/>
                <a:uFillTx/>
                <a:latin typeface="Arial Narrow" pitchFamily="34" charset="0"/>
              </a:rPr>
              <a:t> PKM/</a:t>
            </a:r>
            <a:r>
              <a:rPr kumimoji="0" lang="en-US" sz="2800" b="0" i="0" u="none" strike="noStrike" kern="1200" cap="none" spc="0" normalizeH="0" baseline="0" noProof="0" dirty="0" err="1" smtClean="0">
                <a:ln>
                  <a:noFill/>
                </a:ln>
                <a:effectLst/>
                <a:uLnTx/>
                <a:uFillTx/>
                <a:latin typeface="Arial Narrow" pitchFamily="34" charset="0"/>
              </a:rPr>
              <a:t>mahasiswa</a:t>
            </a:r>
            <a:r>
              <a:rPr kumimoji="0" lang="en-US" sz="2800" b="0" i="0" u="none" strike="noStrike" kern="1200" cap="none" spc="0" normalizeH="0" baseline="0" noProof="0" dirty="0" smtClean="0">
                <a:ln>
                  <a:noFill/>
                </a:ln>
                <a:effectLst/>
                <a:uLnTx/>
                <a:uFillTx/>
                <a:latin typeface="Arial Narrow" pitchFamily="34" charset="0"/>
              </a:rPr>
              <a:t> yang </a:t>
            </a:r>
            <a:r>
              <a:rPr kumimoji="0" lang="en-US" sz="2800" b="0" i="0" u="none" strike="noStrike" kern="1200" cap="none" spc="0" normalizeH="0" baseline="0" noProof="0" dirty="0" err="1" smtClean="0">
                <a:ln>
                  <a:noFill/>
                </a:ln>
                <a:effectLst/>
                <a:uLnTx/>
                <a:uFillTx/>
                <a:latin typeface="Arial Narrow" pitchFamily="34" charset="0"/>
              </a:rPr>
              <a:t>baru</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merintis</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usaha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baru</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Apabila</a:t>
            </a:r>
            <a:r>
              <a:rPr kumimoji="0" lang="en-US" sz="2800" b="0" i="0" u="none" strike="noStrike" kern="1200" cap="none" spc="0" normalizeH="0" baseline="0" noProof="0" dirty="0" smtClean="0">
                <a:ln>
                  <a:noFill/>
                </a:ln>
                <a:effectLst/>
                <a:uLnTx/>
                <a:uFillTx/>
                <a:latin typeface="Arial Narrow" pitchFamily="34" charset="0"/>
              </a:rPr>
              <a:t> 5 </a:t>
            </a:r>
            <a:r>
              <a:rPr kumimoji="0" lang="en-US" sz="2800" b="0" i="0" u="none" strike="noStrike" kern="1200" cap="none" spc="0" normalizeH="0" baseline="0" noProof="0" dirty="0" err="1" smtClean="0">
                <a:ln>
                  <a:noFill/>
                </a:ln>
                <a:effectLst/>
                <a:uLnTx/>
                <a:uFillTx/>
                <a:latin typeface="Arial Narrow" pitchFamily="34" charset="0"/>
              </a:rPr>
              <a:t>orang</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mahasiswa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tersebut</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telah</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menjadi</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wirausaha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pada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tahun</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pertama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maka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tahun</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kedua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I</a:t>
            </a:r>
            <a:r>
              <a:rPr kumimoji="0" lang="en-US" sz="2800" b="0" i="0" u="none" strike="noStrike" kern="1200" cap="none" spc="0" normalizeH="0" baseline="-25000" noProof="0" dirty="0" err="1" smtClean="0">
                <a:ln>
                  <a:noFill/>
                </a:ln>
                <a:effectLst/>
                <a:uLnTx/>
                <a:uFillTx/>
                <a:latin typeface="Arial Narrow" pitchFamily="34" charset="0"/>
              </a:rPr>
              <a:t>b</a:t>
            </a:r>
            <a:r>
              <a:rPr kumimoji="0" lang="en-US" sz="2800" b="0" i="0" u="none" strike="noStrike" kern="1200" cap="none" spc="0" normalizeH="0" baseline="0" noProof="0" dirty="0" err="1" smtClean="0">
                <a:ln>
                  <a:noFill/>
                </a:ln>
                <a:effectLst/>
                <a:uLnTx/>
                <a:uFillTx/>
                <a:latin typeface="Arial Narrow" pitchFamily="34" charset="0"/>
              </a:rPr>
              <a:t>K</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wajib</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merekrut</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jumlah</a:t>
            </a:r>
            <a:r>
              <a:rPr kumimoji="0" lang="en-US" sz="2800" b="0" i="0" u="none" strike="noStrike" kern="1200" cap="none" spc="0" normalizeH="0" baseline="0" noProof="0" dirty="0" smtClean="0">
                <a:ln>
                  <a:noFill/>
                </a:ln>
                <a:effectLst/>
                <a:uLnTx/>
                <a:uFillTx/>
                <a:latin typeface="Arial Narrow" pitchFamily="34" charset="0"/>
              </a:rPr>
              <a:t> tenant yang </a:t>
            </a:r>
            <a:r>
              <a:rPr kumimoji="0" lang="en-US" sz="2800" b="0" i="0" u="none" strike="noStrike" kern="1200" cap="none" spc="0" normalizeH="0" baseline="0" noProof="0" dirty="0" err="1" smtClean="0">
                <a:ln>
                  <a:noFill/>
                </a:ln>
                <a:effectLst/>
                <a:uLnTx/>
                <a:uFillTx/>
                <a:latin typeface="Arial Narrow" pitchFamily="34" charset="0"/>
              </a:rPr>
              <a:t>sama</a:t>
            </a:r>
            <a:r>
              <a:rPr kumimoji="0" lang="en-US" sz="2800" b="0" i="0" u="none" strike="noStrike" kern="1200" cap="none" spc="0" normalizeH="0" baseline="0" noProof="0" dirty="0" smtClean="0">
                <a:ln>
                  <a:noFill/>
                </a:ln>
                <a:effectLst/>
                <a:uLnTx/>
                <a:uFillTx/>
                <a:latin typeface="Arial Narrow" pitchFamily="34" charset="0"/>
              </a:rPr>
              <a:t>, </a:t>
            </a:r>
            <a:r>
              <a:rPr kumimoji="0" lang="en-US" sz="2800" b="0" i="0" u="none" strike="noStrike" kern="1200" cap="none" spc="0" normalizeH="0" baseline="0" noProof="0" dirty="0" err="1" smtClean="0">
                <a:ln>
                  <a:noFill/>
                </a:ln>
                <a:effectLst/>
                <a:uLnTx/>
                <a:uFillTx/>
                <a:latin typeface="Arial Narrow" pitchFamily="34" charset="0"/>
              </a:rPr>
              <a:t>yaitu</a:t>
            </a:r>
            <a:r>
              <a:rPr kumimoji="0" lang="en-US" sz="2800" b="0" i="0" u="none" strike="noStrike" kern="1200" cap="none" spc="0" normalizeH="0" baseline="0" noProof="0" dirty="0" smtClean="0">
                <a:ln>
                  <a:noFill/>
                </a:ln>
                <a:effectLst/>
                <a:uLnTx/>
                <a:uFillTx/>
                <a:latin typeface="Arial Narrow" pitchFamily="34" charset="0"/>
              </a:rPr>
              <a:t> 5 </a:t>
            </a:r>
            <a:r>
              <a:rPr kumimoji="0" lang="en-US" sz="2800" b="0" i="0" u="none" strike="noStrike" kern="1200" cap="none" spc="0" normalizeH="0" baseline="0" noProof="0" dirty="0" err="1" smtClean="0">
                <a:ln>
                  <a:noFill/>
                </a:ln>
                <a:effectLst/>
                <a:uLnTx/>
                <a:uFillTx/>
                <a:latin typeface="Arial Narrow" pitchFamily="34" charset="0"/>
              </a:rPr>
              <a:t>orang</a:t>
            </a:r>
            <a:r>
              <a:rPr kumimoji="0" lang="en-US" sz="2800" b="0" i="0" u="none" strike="noStrike" kern="1200" cap="none" spc="0" normalizeH="0" baseline="0" noProof="0" dirty="0" smtClean="0">
                <a:ln>
                  <a:noFill/>
                </a:ln>
                <a:effectLst/>
                <a:uLnTx/>
                <a:uFillTx/>
                <a:latin typeface="Arial Narrow" pitchFamily="34" charset="0"/>
              </a:rPr>
              <a:t>.</a:t>
            </a:r>
          </a:p>
          <a:p>
            <a:pPr marL="354013" lvl="0" indent="-354013">
              <a:spcBef>
                <a:spcPts val="600"/>
              </a:spcBef>
              <a:buFont typeface="Arial" pitchFamily="34" charset="0"/>
              <a:buChar char="•"/>
              <a:defRPr/>
            </a:pPr>
            <a:r>
              <a:rPr kumimoji="0" lang="en-US" sz="2800" b="0" i="0" u="none" strike="noStrike" kern="1200" cap="none" spc="0" normalizeH="0" baseline="0" noProof="0" dirty="0" smtClean="0">
                <a:ln>
                  <a:noFill/>
                </a:ln>
                <a:effectLst/>
                <a:uLnTx/>
                <a:uFillTx/>
                <a:latin typeface="Arial Narrow" pitchFamily="34" charset="0"/>
              </a:rPr>
              <a:t> </a:t>
            </a:r>
            <a:r>
              <a:rPr lang="en-US" sz="2800" dirty="0" err="1" smtClean="0">
                <a:latin typeface="Arial Narrow" pitchFamily="34" charset="0"/>
              </a:rPr>
              <a:t>Kegiatan</a:t>
            </a:r>
            <a:r>
              <a:rPr lang="en-US" sz="2800" dirty="0" smtClean="0">
                <a:latin typeface="Arial Narrow" pitchFamily="34" charset="0"/>
              </a:rPr>
              <a:t> </a:t>
            </a:r>
            <a:r>
              <a:rPr lang="en-US" sz="2800" dirty="0" err="1" smtClean="0">
                <a:latin typeface="Arial Narrow" pitchFamily="34" charset="0"/>
              </a:rPr>
              <a:t>I</a:t>
            </a:r>
            <a:r>
              <a:rPr lang="en-US" sz="2800" baseline="-25000" dirty="0" err="1" smtClean="0">
                <a:latin typeface="Arial Narrow" pitchFamily="34" charset="0"/>
              </a:rPr>
              <a:t>b</a:t>
            </a:r>
            <a:r>
              <a:rPr lang="en-US" sz="2800" dirty="0" err="1" smtClean="0">
                <a:latin typeface="Arial Narrow" pitchFamily="34" charset="0"/>
              </a:rPr>
              <a:t>K</a:t>
            </a:r>
            <a:r>
              <a:rPr lang="en-US" sz="2800" dirty="0" smtClean="0">
                <a:latin typeface="Arial Narrow" pitchFamily="34" charset="0"/>
              </a:rPr>
              <a:t> </a:t>
            </a:r>
            <a:r>
              <a:rPr lang="en-US" sz="2800" dirty="0" err="1" smtClean="0">
                <a:latin typeface="Arial Narrow" pitchFamily="34" charset="0"/>
              </a:rPr>
              <a:t>dapat</a:t>
            </a:r>
            <a:r>
              <a:rPr lang="en-US" sz="2800" dirty="0" smtClean="0">
                <a:latin typeface="Arial Narrow" pitchFamily="34" charset="0"/>
              </a:rPr>
              <a:t> </a:t>
            </a:r>
            <a:r>
              <a:rPr lang="en-US" sz="2800" dirty="0" err="1" smtClean="0">
                <a:latin typeface="Arial Narrow" pitchFamily="34" charset="0"/>
              </a:rPr>
              <a:t>diajukan</a:t>
            </a:r>
            <a:r>
              <a:rPr lang="en-US" sz="2800" dirty="0" smtClean="0">
                <a:latin typeface="Arial Narrow" pitchFamily="34" charset="0"/>
              </a:rPr>
              <a:t> </a:t>
            </a:r>
            <a:r>
              <a:rPr lang="en-US" sz="2800" dirty="0" err="1" smtClean="0">
                <a:latin typeface="Arial Narrow" pitchFamily="34" charset="0"/>
              </a:rPr>
              <a:t>untuk</a:t>
            </a:r>
            <a:r>
              <a:rPr lang="en-US" sz="2800" dirty="0" smtClean="0">
                <a:latin typeface="Arial Narrow" pitchFamily="34" charset="0"/>
              </a:rPr>
              <a:t> </a:t>
            </a:r>
            <a:r>
              <a:rPr lang="en-US" sz="2800" dirty="0" err="1" smtClean="0">
                <a:latin typeface="Arial Narrow" pitchFamily="34" charset="0"/>
              </a:rPr>
              <a:t>maksimum</a:t>
            </a:r>
            <a:r>
              <a:rPr lang="en-US" sz="2800" dirty="0" smtClean="0">
                <a:latin typeface="Arial Narrow" pitchFamily="34" charset="0"/>
              </a:rPr>
              <a:t> 3 </a:t>
            </a:r>
            <a:r>
              <a:rPr lang="en-US" sz="2800" dirty="0" err="1" smtClean="0">
                <a:latin typeface="Arial Narrow" pitchFamily="34" charset="0"/>
              </a:rPr>
              <a:t>tahun</a:t>
            </a:r>
            <a:r>
              <a:rPr lang="en-US" sz="2800" dirty="0" smtClean="0">
                <a:latin typeface="Arial Narrow" pitchFamily="34" charset="0"/>
              </a:rPr>
              <a:t> </a:t>
            </a:r>
            <a:r>
              <a:rPr lang="en-US" sz="2800" dirty="0" err="1" smtClean="0">
                <a:latin typeface="Arial Narrow" pitchFamily="34" charset="0"/>
              </a:rPr>
              <a:t>berurutan</a:t>
            </a:r>
            <a:r>
              <a:rPr lang="en-US" sz="2800" dirty="0" smtClean="0">
                <a:latin typeface="Arial Narrow" pitchFamily="34" charset="0"/>
              </a:rPr>
              <a:t> </a:t>
            </a:r>
          </a:p>
          <a:p>
            <a:pPr marL="354013" lvl="0" indent="-354013">
              <a:spcBef>
                <a:spcPts val="600"/>
              </a:spcBef>
              <a:buFont typeface="Arial" pitchFamily="34" charset="0"/>
              <a:buChar char="•"/>
              <a:defRPr/>
            </a:pPr>
            <a:r>
              <a:rPr lang="en-US" sz="2800" dirty="0" smtClean="0">
                <a:latin typeface="Arial Narrow" pitchFamily="34" charset="0"/>
              </a:rPr>
              <a:t>Dana </a:t>
            </a:r>
            <a:r>
              <a:rPr lang="en-US" sz="2800" dirty="0" err="1" smtClean="0">
                <a:latin typeface="Arial Narrow" pitchFamily="34" charset="0"/>
              </a:rPr>
              <a:t>maksimum</a:t>
            </a:r>
            <a:r>
              <a:rPr lang="en-US" sz="2800" dirty="0" smtClean="0">
                <a:latin typeface="Arial Narrow" pitchFamily="34" charset="0"/>
              </a:rPr>
              <a:t> yang </a:t>
            </a:r>
            <a:r>
              <a:rPr lang="en-US" sz="2800" dirty="0" err="1" smtClean="0">
                <a:latin typeface="Arial Narrow" pitchFamily="34" charset="0"/>
              </a:rPr>
              <a:t>disediakan</a:t>
            </a:r>
            <a:r>
              <a:rPr lang="en-US" sz="2800" dirty="0" smtClean="0">
                <a:latin typeface="Arial Narrow" pitchFamily="34" charset="0"/>
              </a:rPr>
              <a:t> </a:t>
            </a:r>
            <a:r>
              <a:rPr lang="en-US" sz="2800" dirty="0" err="1" smtClean="0">
                <a:latin typeface="Arial Narrow" pitchFamily="34" charset="0"/>
              </a:rPr>
              <a:t>Dikti</a:t>
            </a:r>
            <a:r>
              <a:rPr lang="en-US" sz="2800" dirty="0" smtClean="0">
                <a:latin typeface="Arial Narrow" pitchFamily="34" charset="0"/>
              </a:rPr>
              <a:t>  </a:t>
            </a:r>
            <a:r>
              <a:rPr lang="en-US" sz="2800" dirty="0" err="1" smtClean="0">
                <a:solidFill>
                  <a:srgbClr val="FF0000"/>
                </a:solidFill>
                <a:latin typeface="Arial Narrow" pitchFamily="34" charset="0"/>
              </a:rPr>
              <a:t>Rp</a:t>
            </a:r>
            <a:r>
              <a:rPr lang="en-US" sz="2800" dirty="0" smtClean="0">
                <a:solidFill>
                  <a:srgbClr val="FF0000"/>
                </a:solidFill>
                <a:latin typeface="Arial Narrow" pitchFamily="34" charset="0"/>
              </a:rPr>
              <a:t> 100 </a:t>
            </a:r>
            <a:r>
              <a:rPr lang="en-US" sz="2800" dirty="0" err="1" smtClean="0">
                <a:solidFill>
                  <a:srgbClr val="FF0000"/>
                </a:solidFill>
                <a:latin typeface="Arial Narrow" pitchFamily="34" charset="0"/>
              </a:rPr>
              <a:t>jt</a:t>
            </a:r>
            <a:r>
              <a:rPr lang="en-US" sz="2800" dirty="0" smtClean="0">
                <a:solidFill>
                  <a:srgbClr val="FF0000"/>
                </a:solidFill>
                <a:latin typeface="Arial Narrow" pitchFamily="34" charset="0"/>
              </a:rPr>
              <a:t>/</a:t>
            </a:r>
            <a:r>
              <a:rPr lang="en-US" sz="2800" dirty="0" err="1" smtClean="0">
                <a:solidFill>
                  <a:srgbClr val="FF0000"/>
                </a:solidFill>
                <a:latin typeface="Arial Narrow" pitchFamily="34" charset="0"/>
              </a:rPr>
              <a:t>tahun</a:t>
            </a:r>
            <a:r>
              <a:rPr lang="en-US" sz="2800" dirty="0" smtClean="0">
                <a:solidFill>
                  <a:srgbClr val="FF0000"/>
                </a:solidFill>
                <a:latin typeface="Arial Narrow" pitchFamily="34" charset="0"/>
              </a:rPr>
              <a:t>, </a:t>
            </a:r>
            <a:r>
              <a:rPr lang="en-US" sz="2800" dirty="0" err="1" smtClean="0">
                <a:latin typeface="Arial Narrow" pitchFamily="34" charset="0"/>
              </a:rPr>
              <a:t>dana</a:t>
            </a:r>
            <a:r>
              <a:rPr lang="en-US" sz="2800" dirty="0" smtClean="0">
                <a:latin typeface="Arial Narrow" pitchFamily="34" charset="0"/>
              </a:rPr>
              <a:t> </a:t>
            </a:r>
            <a:r>
              <a:rPr lang="en-US" sz="2800" dirty="0" err="1" smtClean="0">
                <a:latin typeface="Arial Narrow" pitchFamily="34" charset="0"/>
              </a:rPr>
              <a:t>pendamping</a:t>
            </a:r>
            <a:r>
              <a:rPr lang="en-US" sz="2800" dirty="0" smtClean="0">
                <a:latin typeface="Arial Narrow" pitchFamily="34" charset="0"/>
              </a:rPr>
              <a:t> </a:t>
            </a:r>
            <a:r>
              <a:rPr lang="en-US" sz="2800" dirty="0" smtClean="0">
                <a:solidFill>
                  <a:srgbClr val="FF0000"/>
                </a:solidFill>
                <a:latin typeface="Arial Narrow" pitchFamily="34" charset="0"/>
              </a:rPr>
              <a:t>PT minimum </a:t>
            </a:r>
            <a:r>
              <a:rPr lang="en-US" sz="2800" dirty="0" err="1" smtClean="0">
                <a:solidFill>
                  <a:srgbClr val="FF0000"/>
                </a:solidFill>
                <a:latin typeface="Arial Narrow" pitchFamily="34" charset="0"/>
              </a:rPr>
              <a:t>Rp</a:t>
            </a:r>
            <a:r>
              <a:rPr lang="en-US" sz="2800" dirty="0" smtClean="0">
                <a:solidFill>
                  <a:srgbClr val="FF0000"/>
                </a:solidFill>
                <a:latin typeface="Arial Narrow" pitchFamily="34" charset="0"/>
              </a:rPr>
              <a:t> 20 </a:t>
            </a:r>
            <a:r>
              <a:rPr lang="en-US" sz="2800" dirty="0" err="1" smtClean="0">
                <a:solidFill>
                  <a:srgbClr val="FF0000"/>
                </a:solidFill>
                <a:latin typeface="Arial Narrow" pitchFamily="34" charset="0"/>
              </a:rPr>
              <a:t>jt</a:t>
            </a:r>
            <a:r>
              <a:rPr lang="en-US" sz="2800" dirty="0" smtClean="0">
                <a:solidFill>
                  <a:srgbClr val="FF0000"/>
                </a:solidFill>
                <a:latin typeface="Arial Narrow" pitchFamily="34" charset="0"/>
              </a:rPr>
              <a:t>/</a:t>
            </a:r>
            <a:r>
              <a:rPr lang="en-US" sz="2800" dirty="0" err="1" smtClean="0">
                <a:solidFill>
                  <a:srgbClr val="FF0000"/>
                </a:solidFill>
                <a:latin typeface="Arial Narrow" pitchFamily="34" charset="0"/>
              </a:rPr>
              <a:t>tahun</a:t>
            </a:r>
            <a:r>
              <a:rPr lang="en-US" sz="2800" dirty="0" smtClean="0">
                <a:solidFill>
                  <a:srgbClr val="FF0000"/>
                </a:solidFill>
                <a:latin typeface="Arial Narrow" pitchFamily="34" charset="0"/>
              </a:rPr>
              <a:t> </a:t>
            </a:r>
            <a:r>
              <a:rPr lang="en-US" sz="2800" dirty="0" err="1" smtClean="0">
                <a:latin typeface="Arial Narrow" pitchFamily="34" charset="0"/>
              </a:rPr>
              <a:t>untuk</a:t>
            </a:r>
            <a:r>
              <a:rPr lang="en-US" sz="2800" dirty="0" smtClean="0">
                <a:latin typeface="Arial Narrow" pitchFamily="34" charset="0"/>
              </a:rPr>
              <a:t> </a:t>
            </a:r>
            <a:r>
              <a:rPr lang="en-US" sz="2800" dirty="0" err="1" smtClean="0">
                <a:latin typeface="Arial Narrow" pitchFamily="34" charset="0"/>
              </a:rPr>
              <a:t>membiayai</a:t>
            </a:r>
            <a:r>
              <a:rPr lang="en-US" sz="2800" dirty="0" smtClean="0">
                <a:latin typeface="Arial Narrow" pitchFamily="34" charset="0"/>
              </a:rPr>
              <a:t> </a:t>
            </a:r>
            <a:r>
              <a:rPr lang="en-US" sz="2800" dirty="0" err="1" smtClean="0">
                <a:latin typeface="Arial Narrow" pitchFamily="34" charset="0"/>
              </a:rPr>
              <a:t>kegiatan</a:t>
            </a:r>
            <a:r>
              <a:rPr lang="en-US" sz="2800" dirty="0" smtClean="0">
                <a:latin typeface="Arial Narrow" pitchFamily="34" charset="0"/>
              </a:rPr>
              <a:t> </a:t>
            </a:r>
            <a:r>
              <a:rPr lang="en-US" sz="2800" dirty="0" err="1" smtClean="0">
                <a:latin typeface="Arial Narrow" pitchFamily="34" charset="0"/>
              </a:rPr>
              <a:t>manajemen</a:t>
            </a:r>
            <a:r>
              <a:rPr lang="en-US" sz="2800" dirty="0" smtClean="0">
                <a:latin typeface="Arial Narrow" pitchFamily="34" charset="0"/>
              </a:rPr>
              <a:t> </a:t>
            </a:r>
            <a:r>
              <a:rPr lang="en-US" sz="2800" dirty="0" err="1" smtClean="0">
                <a:latin typeface="Arial Narrow" pitchFamily="34" charset="0"/>
              </a:rPr>
              <a:t>I</a:t>
            </a:r>
            <a:r>
              <a:rPr lang="en-US" sz="2800" baseline="-25000" dirty="0" err="1" smtClean="0">
                <a:latin typeface="Arial Narrow" pitchFamily="34" charset="0"/>
              </a:rPr>
              <a:t>b</a:t>
            </a:r>
            <a:r>
              <a:rPr lang="en-US" sz="2800" dirty="0" err="1" smtClean="0">
                <a:latin typeface="Arial Narrow" pitchFamily="34" charset="0"/>
              </a:rPr>
              <a:t>K</a:t>
            </a:r>
            <a:r>
              <a:rPr lang="en-US" sz="2800" dirty="0" smtClean="0">
                <a:latin typeface="Arial Narrow" pitchFamily="34" charset="0"/>
              </a:rPr>
              <a:t>. </a:t>
            </a:r>
          </a:p>
          <a:p>
            <a:pPr marL="354013" lvl="0" indent="-354013">
              <a:spcBef>
                <a:spcPts val="600"/>
              </a:spcBef>
              <a:buFont typeface="Arial" pitchFamily="34" charset="0"/>
              <a:buChar char="•"/>
              <a:defRPr/>
            </a:pPr>
            <a:r>
              <a:rPr kumimoji="0" lang="id-ID" sz="2800" b="0" i="0" u="none" strike="noStrike" kern="1200" cap="none" spc="0" normalizeH="0" baseline="0" noProof="0" dirty="0" smtClean="0">
                <a:ln>
                  <a:noFill/>
                </a:ln>
                <a:effectLst/>
                <a:uLnTx/>
                <a:uFillTx/>
                <a:latin typeface="Arial Narrow" pitchFamily="34" charset="0"/>
              </a:rPr>
              <a:t>Dana kemitraan lain dapat beru</a:t>
            </a:r>
            <a:r>
              <a:rPr kumimoji="0" lang="en-US" sz="2800" b="0" i="0" u="none" strike="noStrike" kern="1200" cap="none" spc="0" normalizeH="0" baseline="0" noProof="0" dirty="0" smtClean="0">
                <a:ln>
                  <a:noFill/>
                </a:ln>
                <a:effectLst/>
                <a:uLnTx/>
                <a:uFillTx/>
                <a:latin typeface="Arial Narrow" pitchFamily="34" charset="0"/>
              </a:rPr>
              <a:t>pa </a:t>
            </a:r>
            <a:r>
              <a:rPr kumimoji="0" lang="id-ID" sz="2800" b="0" i="0" u="none" strike="noStrike" kern="1200" cap="none" spc="0" normalizeH="0" baseline="0" noProof="0" dirty="0" smtClean="0">
                <a:ln>
                  <a:noFill/>
                </a:ln>
                <a:effectLst/>
                <a:uLnTx/>
                <a:uFillTx/>
                <a:latin typeface="Arial Narrow" pitchFamily="34" charset="0"/>
              </a:rPr>
              <a:t>bantuan lembaga perbankan, non-bank, hibah dalam atau luar negeri</a:t>
            </a:r>
            <a:r>
              <a:rPr kumimoji="0" lang="en-US" sz="2800" b="0" i="0" u="none" strike="noStrike" kern="1200" cap="none" spc="0" normalizeH="0" baseline="0" noProof="0" dirty="0" smtClean="0">
                <a:ln>
                  <a:noFill/>
                </a:ln>
                <a:effectLst/>
                <a:uLnTx/>
                <a:uFillTx/>
                <a:latin typeface="Arial Narrow" pitchFamily="34" charset="0"/>
              </a:rPr>
              <a:t>  </a:t>
            </a:r>
            <a:endParaRPr kumimoji="0" lang="en-US" sz="2800" b="0" i="0" u="none" strike="noStrike" kern="1200" cap="none" spc="0" normalizeH="0" baseline="0" noProof="0" dirty="0">
              <a:ln>
                <a:noFill/>
              </a:ln>
              <a:effectLst/>
              <a:uLnTx/>
              <a:uFillTx/>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204" cy="1143000"/>
          </a:xfrm>
          <a:solidFill>
            <a:schemeClr val="tx2"/>
          </a:solidFill>
        </p:spPr>
        <p:txBody>
          <a:bodyPr>
            <a:normAutofit/>
          </a:bodyPr>
          <a:lstStyle/>
          <a:p>
            <a:pPr algn="ctr"/>
            <a:r>
              <a:rPr lang="en-US" sz="3600" b="1" dirty="0" smtClean="0">
                <a:solidFill>
                  <a:schemeClr val="bg1"/>
                </a:solidFill>
              </a:rPr>
              <a:t>TAHAPAN PROSES REALISASI PROGRAM </a:t>
            </a:r>
            <a:endParaRPr lang="en-US" sz="3600" dirty="0">
              <a:solidFill>
                <a:schemeClr val="bg1"/>
              </a:solidFill>
            </a:endParaRPr>
          </a:p>
        </p:txBody>
      </p:sp>
      <p:graphicFrame>
        <p:nvGraphicFramePr>
          <p:cNvPr id="4" name="Table 3"/>
          <p:cNvGraphicFramePr>
            <a:graphicFrameLocks noGrp="1"/>
          </p:cNvGraphicFramePr>
          <p:nvPr/>
        </p:nvGraphicFramePr>
        <p:xfrm>
          <a:off x="357158" y="1500174"/>
          <a:ext cx="8429684" cy="5072098"/>
        </p:xfrm>
        <a:graphic>
          <a:graphicData uri="http://schemas.openxmlformats.org/drawingml/2006/table">
            <a:tbl>
              <a:tblPr/>
              <a:tblGrid>
                <a:gridCol w="3893319"/>
                <a:gridCol w="4536365"/>
              </a:tblGrid>
              <a:tr h="834979">
                <a:tc>
                  <a:txBody>
                    <a:bodyPr/>
                    <a:lstStyle/>
                    <a:p>
                      <a:pPr algn="ctr">
                        <a:lnSpc>
                          <a:spcPct val="150000"/>
                        </a:lnSpc>
                        <a:spcAft>
                          <a:spcPts val="0"/>
                        </a:spcAft>
                      </a:pPr>
                      <a:r>
                        <a:rPr lang="en-US" sz="2600" b="1" dirty="0" err="1">
                          <a:latin typeface="Calibri"/>
                          <a:ea typeface="Calibri"/>
                          <a:cs typeface="Times New Roman"/>
                        </a:rPr>
                        <a:t>Usulan</a:t>
                      </a:r>
                      <a:r>
                        <a:rPr lang="en-US" sz="2600" b="1" dirty="0">
                          <a:latin typeface="Calibri"/>
                          <a:ea typeface="Calibri"/>
                          <a:cs typeface="Times New Roman"/>
                        </a:rPr>
                        <a:t> </a:t>
                      </a:r>
                      <a:r>
                        <a:rPr lang="en-US" sz="2600" b="1" dirty="0" err="1">
                          <a:latin typeface="Calibri"/>
                          <a:ea typeface="Calibri"/>
                          <a:cs typeface="Times New Roman"/>
                        </a:rPr>
                        <a:t>Baru</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US" sz="2600" b="1" dirty="0" err="1">
                          <a:latin typeface="Calibri"/>
                          <a:ea typeface="Calibri"/>
                          <a:cs typeface="Times New Roman"/>
                        </a:rPr>
                        <a:t>Usulan</a:t>
                      </a:r>
                      <a:r>
                        <a:rPr lang="en-US" sz="2600" b="1" dirty="0">
                          <a:latin typeface="Calibri"/>
                          <a:ea typeface="Calibri"/>
                          <a:cs typeface="Times New Roman"/>
                        </a:rPr>
                        <a:t> Yang </a:t>
                      </a:r>
                      <a:r>
                        <a:rPr lang="en-US" sz="2600" b="1" dirty="0" err="1">
                          <a:latin typeface="Calibri"/>
                          <a:ea typeface="Calibri"/>
                          <a:cs typeface="Times New Roman"/>
                        </a:rPr>
                        <a:t>Direalisasikan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95490">
                <a:tc>
                  <a:txBody>
                    <a:bodyPr/>
                    <a:lstStyle/>
                    <a:p>
                      <a:pPr marL="342900" lvl="0" indent="-342900" algn="just">
                        <a:lnSpc>
                          <a:spcPct val="150000"/>
                        </a:lnSpc>
                        <a:spcAft>
                          <a:spcPts val="0"/>
                        </a:spcAft>
                        <a:buFont typeface="+mj-lt"/>
                        <a:buAutoNum type="arabicPeriod"/>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Usulan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150000"/>
                        </a:lnSpc>
                        <a:spcAft>
                          <a:spcPts val="0"/>
                        </a:spcAft>
                        <a:buFont typeface="+mj-lt"/>
                        <a:buAutoNum type="arabicPeriod"/>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Kontrak</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95490">
                <a:tc>
                  <a:txBody>
                    <a:bodyPr/>
                    <a:lstStyle/>
                    <a:p>
                      <a:pPr marL="342900" lvl="0" indent="-342900" algn="just">
                        <a:lnSpc>
                          <a:spcPct val="150000"/>
                        </a:lnSpc>
                        <a:spcAft>
                          <a:spcPts val="0"/>
                        </a:spcAft>
                        <a:buFont typeface="+mj-lt"/>
                        <a:buAutoNum type="arabicPeriod"/>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Penilaian</a:t>
                      </a:r>
                      <a:r>
                        <a:rPr lang="en-US" sz="2600" dirty="0">
                          <a:latin typeface="Calibri"/>
                          <a:ea typeface="Calibri"/>
                          <a:cs typeface="Times New Roman"/>
                        </a:rPr>
                        <a:t> </a:t>
                      </a:r>
                      <a:r>
                        <a:rPr lang="en-US" sz="2600" dirty="0" err="1">
                          <a:latin typeface="Calibri"/>
                          <a:ea typeface="Calibri"/>
                          <a:cs typeface="Times New Roman"/>
                        </a:rPr>
                        <a:t>Usulan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150000"/>
                        </a:lnSpc>
                        <a:spcAft>
                          <a:spcPts val="0"/>
                        </a:spcAft>
                        <a:buFont typeface="+mj-lt"/>
                        <a:buAutoNum type="arabicPeriod" startAt="2"/>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Pelaksanaan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95490">
                <a:tc>
                  <a:txBody>
                    <a:bodyPr/>
                    <a:lstStyle/>
                    <a:p>
                      <a:pPr marL="342900" lvl="0" indent="-342900" algn="just">
                        <a:lnSpc>
                          <a:spcPct val="150000"/>
                        </a:lnSpc>
                        <a:spcAft>
                          <a:spcPts val="0"/>
                        </a:spcAft>
                        <a:buFont typeface="+mj-lt"/>
                        <a:buAutoNum type="arabicPeriod" startAt="2"/>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Presentasi</a:t>
                      </a:r>
                      <a:r>
                        <a:rPr lang="en-US" sz="2600" dirty="0">
                          <a:latin typeface="Calibri"/>
                          <a:ea typeface="Calibri"/>
                          <a:cs typeface="Times New Roman"/>
                        </a:rPr>
                        <a:t> </a:t>
                      </a:r>
                      <a:r>
                        <a:rPr lang="en-US" sz="2600" dirty="0" err="1">
                          <a:latin typeface="Calibri"/>
                          <a:ea typeface="Calibri"/>
                          <a:cs typeface="Times New Roman"/>
                        </a:rPr>
                        <a:t>Usulan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150000"/>
                        </a:lnSpc>
                        <a:spcAft>
                          <a:spcPts val="0"/>
                        </a:spcAft>
                        <a:buFont typeface="+mj-lt"/>
                        <a:buAutoNum type="arabicPeriod" startAt="3"/>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Pemantauan</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95490">
                <a:tc>
                  <a:txBody>
                    <a:bodyPr/>
                    <a:lstStyle/>
                    <a:p>
                      <a:pPr marL="342900" lvl="0" indent="-342900" algn="just">
                        <a:lnSpc>
                          <a:spcPct val="150000"/>
                        </a:lnSpc>
                        <a:spcAft>
                          <a:spcPts val="0"/>
                        </a:spcAft>
                        <a:buFont typeface="+mj-lt"/>
                        <a:buAutoNum type="arabicPeriod" startAt="3"/>
                      </a:pPr>
                      <a:r>
                        <a:rPr lang="en-US" sz="2600" dirty="0" err="1">
                          <a:latin typeface="Calibri"/>
                          <a:ea typeface="Calibri"/>
                          <a:cs typeface="Times New Roman"/>
                        </a:rPr>
                        <a:t>Tahap</a:t>
                      </a:r>
                      <a:r>
                        <a:rPr lang="en-US" sz="2600" dirty="0">
                          <a:latin typeface="Calibri"/>
                          <a:ea typeface="Calibri"/>
                          <a:cs typeface="Times New Roman"/>
                        </a:rPr>
                        <a:t> </a:t>
                      </a:r>
                      <a:r>
                        <a:rPr lang="en-US" sz="2600" i="1" dirty="0">
                          <a:latin typeface="Calibri"/>
                          <a:ea typeface="Calibri"/>
                          <a:cs typeface="Times New Roman"/>
                        </a:rPr>
                        <a:t>Site Visit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150000"/>
                        </a:lnSpc>
                        <a:spcAft>
                          <a:spcPts val="0"/>
                        </a:spcAft>
                        <a:buFont typeface="+mj-lt"/>
                        <a:buAutoNum type="arabicPeriod" startAt="4"/>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Pemaparan</a:t>
                      </a:r>
                      <a:r>
                        <a:rPr lang="en-US" sz="2600" dirty="0">
                          <a:latin typeface="Calibri"/>
                          <a:ea typeface="Calibri"/>
                          <a:cs typeface="Times New Roman"/>
                        </a:rPr>
                        <a:t> </a:t>
                      </a:r>
                      <a:r>
                        <a:rPr lang="en-US" sz="2600" dirty="0" err="1">
                          <a:latin typeface="Calibri"/>
                          <a:ea typeface="Calibri"/>
                          <a:cs typeface="Times New Roman"/>
                        </a:rPr>
                        <a:t>Hasil</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59669">
                <a:tc>
                  <a:txBody>
                    <a:bodyPr/>
                    <a:lstStyle/>
                    <a:p>
                      <a:pPr marL="342900" lvl="0" indent="-342900" algn="l">
                        <a:lnSpc>
                          <a:spcPct val="150000"/>
                        </a:lnSpc>
                        <a:spcAft>
                          <a:spcPts val="0"/>
                        </a:spcAft>
                        <a:buFont typeface="+mj-lt"/>
                        <a:buAutoNum type="arabicPeriod" startAt="4"/>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Pengumumam</a:t>
                      </a:r>
                      <a:r>
                        <a:rPr lang="en-US" sz="2600" dirty="0">
                          <a:latin typeface="Calibri"/>
                          <a:ea typeface="Calibri"/>
                          <a:cs typeface="Times New Roman"/>
                        </a:rPr>
                        <a:t> </a:t>
                      </a:r>
                      <a:r>
                        <a:rPr lang="en-US" sz="2600" dirty="0" err="1">
                          <a:latin typeface="Calibri"/>
                          <a:ea typeface="Calibri"/>
                          <a:cs typeface="Times New Roman"/>
                        </a:rPr>
                        <a:t>Hasil</a:t>
                      </a:r>
                      <a:r>
                        <a:rPr lang="en-US" sz="2600" dirty="0">
                          <a:latin typeface="Calibri"/>
                          <a:ea typeface="Calibri"/>
                          <a:cs typeface="Times New Roman"/>
                        </a:rPr>
                        <a:t> </a:t>
                      </a:r>
                      <a:r>
                        <a:rPr lang="en-US" sz="2600" dirty="0" err="1">
                          <a:latin typeface="Calibri"/>
                          <a:ea typeface="Calibri"/>
                          <a:cs typeface="Times New Roman"/>
                        </a:rPr>
                        <a:t>Seleksi</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nSpc>
                          <a:spcPct val="150000"/>
                        </a:lnSpc>
                        <a:spcAft>
                          <a:spcPts val="0"/>
                        </a:spcAft>
                        <a:buFont typeface="+mj-lt"/>
                        <a:buAutoNum type="arabicPeriod" startAt="5"/>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Pengumuman</a:t>
                      </a:r>
                      <a:r>
                        <a:rPr lang="en-US" sz="2600" dirty="0">
                          <a:latin typeface="Calibri"/>
                          <a:ea typeface="Calibri"/>
                          <a:cs typeface="Times New Roman"/>
                        </a:rPr>
                        <a:t> </a:t>
                      </a:r>
                      <a:r>
                        <a:rPr lang="en-US" sz="2600" dirty="0" err="1" smtClean="0">
                          <a:latin typeface="Calibri"/>
                          <a:ea typeface="Calibri"/>
                          <a:cs typeface="Times New Roman"/>
                        </a:rPr>
                        <a:t>Keberlanjutan</a:t>
                      </a:r>
                      <a:r>
                        <a:rPr lang="en-US" sz="2600" dirty="0" smtClean="0">
                          <a:latin typeface="Calibri"/>
                          <a:ea typeface="Calibri"/>
                          <a:cs typeface="Times New Roman"/>
                        </a:rPr>
                        <a:t>/</a:t>
                      </a:r>
                      <a:r>
                        <a:rPr lang="en-US" sz="2600" dirty="0" err="1" smtClean="0">
                          <a:latin typeface="Calibri"/>
                          <a:ea typeface="Calibri"/>
                          <a:cs typeface="Times New Roman"/>
                        </a:rPr>
                        <a:t>Terminasi</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95490">
                <a:tc>
                  <a:txBody>
                    <a:bodyPr/>
                    <a:lstStyle/>
                    <a:p>
                      <a:pPr marL="342900" lvl="0" indent="-342900" algn="just">
                        <a:lnSpc>
                          <a:spcPct val="150000"/>
                        </a:lnSpc>
                        <a:spcAft>
                          <a:spcPts val="0"/>
                        </a:spcAft>
                        <a:buFont typeface="+mj-lt"/>
                        <a:buAutoNum type="arabicPeriod" startAt="6"/>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Kontrak</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nSpc>
                          <a:spcPct val="150000"/>
                        </a:lnSpc>
                        <a:spcAft>
                          <a:spcPts val="0"/>
                        </a:spcAft>
                        <a:buFont typeface="+mj-lt"/>
                        <a:buAutoNum type="arabicPeriod" startAt="6"/>
                      </a:pPr>
                      <a:r>
                        <a:rPr lang="en-US" sz="2600" dirty="0" err="1">
                          <a:latin typeface="Calibri"/>
                          <a:ea typeface="Calibri"/>
                          <a:cs typeface="Times New Roman"/>
                        </a:rPr>
                        <a:t>Tahap</a:t>
                      </a:r>
                      <a:r>
                        <a:rPr lang="en-US" sz="2600" dirty="0">
                          <a:latin typeface="Calibri"/>
                          <a:ea typeface="Calibri"/>
                          <a:cs typeface="Times New Roman"/>
                        </a:rPr>
                        <a:t> </a:t>
                      </a:r>
                      <a:r>
                        <a:rPr lang="en-US" sz="2600" dirty="0" err="1">
                          <a:latin typeface="Calibri"/>
                          <a:ea typeface="Calibri"/>
                          <a:cs typeface="Times New Roman"/>
                        </a:rPr>
                        <a:t>Kontrak</a:t>
                      </a:r>
                      <a:endParaRPr lang="en-US" sz="2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4638"/>
            <a:ext cx="8043890" cy="868346"/>
          </a:xfrm>
          <a:solidFill>
            <a:schemeClr val="accent4">
              <a:lumMod val="20000"/>
              <a:lumOff val="80000"/>
            </a:schemeClr>
          </a:solidFill>
        </p:spPr>
        <p:txBody>
          <a:bodyPr/>
          <a:lstStyle/>
          <a:p>
            <a:r>
              <a:rPr lang="en-US" b="1" dirty="0" smtClean="0">
                <a:solidFill>
                  <a:srgbClr val="C00000"/>
                </a:solidFill>
              </a:rPr>
              <a:t>STRUKTUR USULAN</a:t>
            </a:r>
            <a:endParaRPr lang="en-US" b="1" dirty="0">
              <a:solidFill>
                <a:srgbClr val="C00000"/>
              </a:solidFill>
            </a:endParaRPr>
          </a:p>
        </p:txBody>
      </p:sp>
      <p:sp>
        <p:nvSpPr>
          <p:cNvPr id="3" name="Content Placeholder 2"/>
          <p:cNvSpPr>
            <a:spLocks noGrp="1"/>
          </p:cNvSpPr>
          <p:nvPr>
            <p:ph idx="1"/>
          </p:nvPr>
        </p:nvSpPr>
        <p:spPr>
          <a:xfrm>
            <a:off x="0" y="1357298"/>
            <a:ext cx="9144000" cy="5500702"/>
          </a:xfrm>
          <a:solidFill>
            <a:srgbClr val="FFFFFF"/>
          </a:solidFill>
        </p:spPr>
        <p:txBody>
          <a:bodyPr>
            <a:noAutofit/>
          </a:bodyPr>
          <a:lstStyle/>
          <a:p>
            <a:pPr marL="722313" lvl="2" indent="-633413">
              <a:buFontTx/>
              <a:buNone/>
            </a:pPr>
            <a:r>
              <a:rPr lang="en-US" sz="2800" dirty="0" err="1" smtClean="0">
                <a:latin typeface="Arial Narrow" pitchFamily="34" charset="0"/>
              </a:rPr>
              <a:t>Sampul</a:t>
            </a:r>
            <a:r>
              <a:rPr lang="en-US" sz="2800" dirty="0" smtClean="0">
                <a:latin typeface="Arial Narrow" pitchFamily="34" charset="0"/>
              </a:rPr>
              <a:t> </a:t>
            </a:r>
            <a:r>
              <a:rPr lang="en-US" sz="2800" dirty="0" err="1" smtClean="0">
                <a:latin typeface="Arial Narrow" pitchFamily="34" charset="0"/>
              </a:rPr>
              <a:t>Muka</a:t>
            </a:r>
            <a:r>
              <a:rPr lang="en-US" sz="2800" dirty="0" smtClean="0">
                <a:latin typeface="Arial Narrow" pitchFamily="34" charset="0"/>
              </a:rPr>
              <a:t> </a:t>
            </a:r>
            <a:r>
              <a:rPr lang="sv-SE" sz="2800" b="1" dirty="0" smtClean="0">
                <a:solidFill>
                  <a:srgbClr val="00B0F0"/>
                </a:solidFill>
                <a:latin typeface="Arial Narrow" pitchFamily="34" charset="0"/>
              </a:rPr>
              <a:t>warna biru </a:t>
            </a:r>
            <a:r>
              <a:rPr lang="sv-SE" sz="2800" dirty="0" smtClean="0">
                <a:latin typeface="Arial Narrow" pitchFamily="34" charset="0"/>
              </a:rPr>
              <a:t>dengan ukuran kertas A-4</a:t>
            </a:r>
            <a:endParaRPr lang="en-US" sz="2800" dirty="0" smtClean="0">
              <a:latin typeface="Arial Narrow" pitchFamily="34" charset="0"/>
            </a:endParaRPr>
          </a:p>
          <a:p>
            <a:pPr marL="722313" lvl="2" indent="-633413">
              <a:buFontTx/>
              <a:buNone/>
            </a:pPr>
            <a:r>
              <a:rPr lang="en-US" sz="2800" dirty="0" err="1" smtClean="0">
                <a:latin typeface="Arial Narrow" pitchFamily="34" charset="0"/>
              </a:rPr>
              <a:t>Halaman</a:t>
            </a:r>
            <a:r>
              <a:rPr lang="en-US" sz="2800" dirty="0" smtClean="0">
                <a:latin typeface="Arial Narrow" pitchFamily="34" charset="0"/>
              </a:rPr>
              <a:t> </a:t>
            </a:r>
            <a:r>
              <a:rPr lang="en-US" sz="2800" dirty="0" err="1" smtClean="0">
                <a:latin typeface="Arial Narrow" pitchFamily="34" charset="0"/>
              </a:rPr>
              <a:t>Pengesahan</a:t>
            </a:r>
            <a:r>
              <a:rPr lang="en-US" sz="2800" dirty="0" smtClean="0">
                <a:latin typeface="Arial Narrow" pitchFamily="34" charset="0"/>
              </a:rPr>
              <a:t> </a:t>
            </a:r>
            <a:r>
              <a:rPr lang="it-IT" sz="2800" dirty="0" smtClean="0">
                <a:latin typeface="Arial Narrow" pitchFamily="34" charset="0"/>
              </a:rPr>
              <a:t>telah melalui proses evaluasi internal PT</a:t>
            </a:r>
          </a:p>
          <a:p>
            <a:pPr marL="92075" indent="-3175">
              <a:buNone/>
            </a:pPr>
            <a:r>
              <a:rPr lang="en-US" sz="2800" dirty="0" err="1" smtClean="0">
                <a:latin typeface="Arial Narrow" pitchFamily="34" charset="0"/>
              </a:rPr>
              <a:t>Judul</a:t>
            </a:r>
            <a:r>
              <a:rPr lang="en-US" sz="2800" dirty="0" smtClean="0">
                <a:latin typeface="Arial Narrow" pitchFamily="34" charset="0"/>
              </a:rPr>
              <a:t>, </a:t>
            </a:r>
            <a:r>
              <a:rPr lang="en-US" sz="2800" dirty="0" err="1" smtClean="0">
                <a:latin typeface="Arial Narrow" pitchFamily="34" charset="0"/>
              </a:rPr>
              <a:t>cukup</a:t>
            </a:r>
            <a:r>
              <a:rPr lang="en-US" sz="2800" dirty="0" smtClean="0">
                <a:latin typeface="Arial Narrow" pitchFamily="34" charset="0"/>
              </a:rPr>
              <a:t> </a:t>
            </a:r>
            <a:r>
              <a:rPr lang="en-US" sz="2800" dirty="0" err="1" smtClean="0">
                <a:latin typeface="Arial Narrow" pitchFamily="34" charset="0"/>
              </a:rPr>
              <a:t>ditulis</a:t>
            </a:r>
            <a:r>
              <a:rPr lang="en-US" sz="2800" dirty="0" smtClean="0">
                <a:latin typeface="Arial Narrow" pitchFamily="34" charset="0"/>
              </a:rPr>
              <a:t>: </a:t>
            </a:r>
            <a:r>
              <a:rPr lang="en-US" sz="2800" dirty="0" err="1" smtClean="0">
                <a:latin typeface="Arial Narrow" pitchFamily="34" charset="0"/>
              </a:rPr>
              <a:t>Ipteks</a:t>
            </a:r>
            <a:r>
              <a:rPr lang="en-US" sz="2800" dirty="0" smtClean="0">
                <a:latin typeface="Arial Narrow" pitchFamily="34" charset="0"/>
              </a:rPr>
              <a:t> </a:t>
            </a:r>
            <a:r>
              <a:rPr lang="en-US" sz="2800" dirty="0" err="1" smtClean="0">
                <a:latin typeface="Arial Narrow" pitchFamily="34" charset="0"/>
              </a:rPr>
              <a:t>bagi</a:t>
            </a:r>
            <a:r>
              <a:rPr lang="en-US" sz="2800" dirty="0" smtClean="0">
                <a:latin typeface="Arial Narrow" pitchFamily="34" charset="0"/>
              </a:rPr>
              <a:t> </a:t>
            </a:r>
            <a:r>
              <a:rPr lang="en-US" sz="2800" dirty="0" err="1" smtClean="0">
                <a:latin typeface="Arial Narrow" pitchFamily="34" charset="0"/>
              </a:rPr>
              <a:t>Kewirausahaan</a:t>
            </a:r>
            <a:r>
              <a:rPr lang="en-US" sz="2800" dirty="0" smtClean="0">
                <a:latin typeface="Arial Narrow" pitchFamily="34" charset="0"/>
              </a:rPr>
              <a:t> (</a:t>
            </a:r>
            <a:r>
              <a:rPr lang="en-US" sz="2800" dirty="0" err="1" smtClean="0">
                <a:latin typeface="Arial Narrow" pitchFamily="34" charset="0"/>
              </a:rPr>
              <a:t>I</a:t>
            </a:r>
            <a:r>
              <a:rPr lang="en-US" sz="2800" baseline="-25000" dirty="0" err="1" smtClean="0">
                <a:latin typeface="Arial Narrow" pitchFamily="34" charset="0"/>
              </a:rPr>
              <a:t>b</a:t>
            </a:r>
            <a:r>
              <a:rPr lang="en-US" sz="2800" dirty="0" err="1" smtClean="0">
                <a:latin typeface="Arial Narrow" pitchFamily="34" charset="0"/>
              </a:rPr>
              <a:t>K</a:t>
            </a:r>
            <a:r>
              <a:rPr lang="en-US" sz="2800" dirty="0" smtClean="0">
                <a:latin typeface="Arial Narrow" pitchFamily="34" charset="0"/>
              </a:rPr>
              <a:t>) </a:t>
            </a:r>
            <a:r>
              <a:rPr lang="en-US" sz="2800" dirty="0" err="1" smtClean="0">
                <a:latin typeface="Arial Narrow" pitchFamily="34" charset="0"/>
              </a:rPr>
              <a:t>di</a:t>
            </a:r>
            <a:r>
              <a:rPr lang="en-US" sz="2800" dirty="0" smtClean="0">
                <a:latin typeface="Arial Narrow" pitchFamily="34" charset="0"/>
              </a:rPr>
              <a:t> … (</a:t>
            </a:r>
            <a:r>
              <a:rPr lang="en-US" sz="2800" dirty="0" err="1" smtClean="0">
                <a:latin typeface="Arial Narrow" pitchFamily="34" charset="0"/>
              </a:rPr>
              <a:t>nama</a:t>
            </a:r>
            <a:r>
              <a:rPr lang="en-US" sz="2800" dirty="0" smtClean="0">
                <a:latin typeface="Arial Narrow" pitchFamily="34" charset="0"/>
              </a:rPr>
              <a:t> PT)</a:t>
            </a:r>
          </a:p>
          <a:p>
            <a:pPr marL="1165225" lvl="2" indent="-531813">
              <a:buFont typeface="+mj-lt"/>
              <a:buAutoNum type="arabicPeriod"/>
            </a:pPr>
            <a:r>
              <a:rPr lang="en-US" sz="2800" dirty="0" err="1" smtClean="0">
                <a:latin typeface="Arial Narrow" pitchFamily="34" charset="0"/>
              </a:rPr>
              <a:t>Analisis</a:t>
            </a:r>
            <a:r>
              <a:rPr lang="en-US" sz="2800" dirty="0" smtClean="0">
                <a:latin typeface="Arial Narrow" pitchFamily="34" charset="0"/>
              </a:rPr>
              <a:t> </a:t>
            </a:r>
            <a:r>
              <a:rPr lang="en-US" sz="2800" dirty="0" err="1" smtClean="0">
                <a:latin typeface="Arial Narrow" pitchFamily="34" charset="0"/>
              </a:rPr>
              <a:t>Situasi</a:t>
            </a:r>
            <a:endParaRPr lang="en-US" sz="2800" dirty="0" smtClean="0">
              <a:latin typeface="Arial Narrow" pitchFamily="34" charset="0"/>
            </a:endParaRPr>
          </a:p>
          <a:p>
            <a:pPr marL="1165225" lvl="2" indent="-531813">
              <a:buFont typeface="+mj-lt"/>
              <a:buAutoNum type="arabicPeriod"/>
            </a:pPr>
            <a:r>
              <a:rPr lang="en-US" sz="2800" dirty="0" err="1" smtClean="0">
                <a:latin typeface="Arial Narrow" pitchFamily="34" charset="0"/>
              </a:rPr>
              <a:t>Metode</a:t>
            </a:r>
            <a:r>
              <a:rPr lang="en-US" sz="2800" dirty="0" smtClean="0">
                <a:latin typeface="Arial Narrow" pitchFamily="34" charset="0"/>
              </a:rPr>
              <a:t> </a:t>
            </a:r>
            <a:r>
              <a:rPr lang="en-US" sz="2800" dirty="0" err="1" smtClean="0">
                <a:latin typeface="Arial Narrow" pitchFamily="34" charset="0"/>
              </a:rPr>
              <a:t>Pelaksanaan</a:t>
            </a:r>
            <a:endParaRPr lang="en-US" sz="2800" dirty="0" smtClean="0">
              <a:latin typeface="Arial Narrow" pitchFamily="34" charset="0"/>
            </a:endParaRPr>
          </a:p>
          <a:p>
            <a:pPr marL="1165225" lvl="2" indent="-531813">
              <a:buFont typeface="+mj-lt"/>
              <a:buAutoNum type="arabicPeriod"/>
            </a:pPr>
            <a:r>
              <a:rPr lang="en-US" sz="2800" dirty="0" err="1" smtClean="0">
                <a:latin typeface="Arial Narrow" pitchFamily="34" charset="0"/>
              </a:rPr>
              <a:t>Rencana</a:t>
            </a:r>
            <a:r>
              <a:rPr lang="en-US" sz="2800" dirty="0" smtClean="0">
                <a:latin typeface="Arial Narrow" pitchFamily="34" charset="0"/>
              </a:rPr>
              <a:t> </a:t>
            </a:r>
            <a:r>
              <a:rPr lang="en-US" sz="2800" dirty="0" err="1" smtClean="0">
                <a:latin typeface="Arial Narrow" pitchFamily="34" charset="0"/>
              </a:rPr>
              <a:t>Kerja</a:t>
            </a:r>
            <a:r>
              <a:rPr lang="en-US" sz="2800" dirty="0" smtClean="0">
                <a:latin typeface="Arial Narrow" pitchFamily="34" charset="0"/>
              </a:rPr>
              <a:t> </a:t>
            </a:r>
            <a:r>
              <a:rPr lang="en-US" sz="2800" dirty="0" err="1" smtClean="0">
                <a:latin typeface="Arial Narrow" pitchFamily="34" charset="0"/>
              </a:rPr>
              <a:t>dan</a:t>
            </a:r>
            <a:r>
              <a:rPr lang="en-US" sz="2800" dirty="0" smtClean="0">
                <a:latin typeface="Arial Narrow" pitchFamily="34" charset="0"/>
              </a:rPr>
              <a:t> </a:t>
            </a:r>
            <a:r>
              <a:rPr lang="en-US" sz="2800" dirty="0" err="1" smtClean="0">
                <a:latin typeface="Arial Narrow" pitchFamily="34" charset="0"/>
              </a:rPr>
              <a:t>jadwal</a:t>
            </a:r>
            <a:r>
              <a:rPr lang="en-US" sz="2800" dirty="0" smtClean="0">
                <a:latin typeface="Arial Narrow" pitchFamily="34" charset="0"/>
              </a:rPr>
              <a:t> </a:t>
            </a:r>
            <a:r>
              <a:rPr lang="en-US" sz="2800" dirty="0" err="1" smtClean="0">
                <a:latin typeface="Arial Narrow" pitchFamily="34" charset="0"/>
              </a:rPr>
              <a:t>pelaksanaan</a:t>
            </a:r>
            <a:endParaRPr lang="en-US" sz="2800" dirty="0" smtClean="0">
              <a:latin typeface="Arial Narrow" pitchFamily="34" charset="0"/>
            </a:endParaRPr>
          </a:p>
          <a:p>
            <a:pPr marL="1165225" lvl="2" indent="-531813">
              <a:buFont typeface="+mj-lt"/>
              <a:buAutoNum type="arabicPeriod"/>
            </a:pPr>
            <a:r>
              <a:rPr lang="en-US" sz="2800" dirty="0" err="1" smtClean="0">
                <a:latin typeface="Arial Narrow" pitchFamily="34" charset="0"/>
              </a:rPr>
              <a:t>Kelayakan</a:t>
            </a:r>
            <a:r>
              <a:rPr lang="en-US" sz="2800" dirty="0" smtClean="0">
                <a:latin typeface="Arial Narrow" pitchFamily="34" charset="0"/>
              </a:rPr>
              <a:t> PT</a:t>
            </a:r>
          </a:p>
          <a:p>
            <a:pPr marL="1165225" lvl="2" indent="-531813">
              <a:buFont typeface="+mj-lt"/>
              <a:buAutoNum type="arabicPeriod"/>
            </a:pPr>
            <a:r>
              <a:rPr lang="en-US" sz="2800" dirty="0" err="1" smtClean="0">
                <a:latin typeface="Arial Narrow" pitchFamily="34" charset="0"/>
              </a:rPr>
              <a:t>Biaya</a:t>
            </a:r>
            <a:r>
              <a:rPr lang="en-US" sz="2800" dirty="0" smtClean="0">
                <a:latin typeface="Arial Narrow" pitchFamily="34" charset="0"/>
              </a:rPr>
              <a:t> </a:t>
            </a:r>
            <a:r>
              <a:rPr lang="en-US" sz="2800" dirty="0" err="1" smtClean="0">
                <a:latin typeface="Arial Narrow" pitchFamily="34" charset="0"/>
              </a:rPr>
              <a:t>Pekerjaan</a:t>
            </a:r>
            <a:endParaRPr lang="en-US" sz="2800" dirty="0" smtClean="0">
              <a:latin typeface="Arial Narrow" pitchFamily="34" charset="0"/>
            </a:endParaRPr>
          </a:p>
          <a:p>
            <a:pPr marL="617538" lvl="2" indent="0">
              <a:buFontTx/>
              <a:buNone/>
            </a:pPr>
            <a:r>
              <a:rPr lang="en-US" sz="2800" dirty="0" err="1" smtClean="0">
                <a:latin typeface="Arial Narrow" pitchFamily="34" charset="0"/>
              </a:rPr>
              <a:t>Lampiran-lampiran</a:t>
            </a:r>
            <a:endParaRPr lang="en-US" sz="2800" dirty="0">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0"/>
            <a:ext cx="9144000" cy="6858000"/>
          </a:xfrm>
          <a:prstGeom prst="rect">
            <a:avLst/>
          </a:prstGeom>
          <a:solidFill>
            <a:srgbClr val="0B98EF"/>
          </a:solidFill>
        </p:spPr>
        <p:txBody>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D0C0B"/>
                </a:solidFill>
                <a:effectLst/>
                <a:uLnTx/>
                <a:uFillTx/>
                <a:latin typeface="+mn-lt"/>
                <a:ea typeface="+mn-ea"/>
                <a:cs typeface="+mn-cs"/>
              </a:rPr>
              <a:t>USUL</a:t>
            </a:r>
            <a:r>
              <a:rPr kumimoji="0" lang="id-ID" sz="1800" b="1" i="0" u="none" strike="noStrike" kern="1200" cap="none" spc="0" normalizeH="0" baseline="0" noProof="0" dirty="0" smtClean="0">
                <a:ln>
                  <a:noFill/>
                </a:ln>
                <a:solidFill>
                  <a:srgbClr val="0D0C0B"/>
                </a:solidFill>
                <a:effectLst/>
                <a:uLnTx/>
                <a:uFillTx/>
                <a:latin typeface="+mn-lt"/>
                <a:ea typeface="+mn-ea"/>
                <a:cs typeface="+mn-cs"/>
              </a:rPr>
              <a:t>AN</a:t>
            </a:r>
            <a:r>
              <a:rPr kumimoji="0" lang="en-US" sz="1800" b="1" i="0" u="none" strike="noStrike" kern="1200" cap="none" spc="0" normalizeH="0" baseline="0" noProof="0" dirty="0" smtClean="0">
                <a:ln>
                  <a:noFill/>
                </a:ln>
                <a:solidFill>
                  <a:srgbClr val="0D0C0B"/>
                </a:solidFill>
                <a:effectLst/>
                <a:uLnTx/>
                <a:uFillTx/>
                <a:latin typeface="+mn-lt"/>
                <a:ea typeface="+mn-ea"/>
                <a:cs typeface="+mn-cs"/>
              </a:rPr>
              <a:t> </a:t>
            </a:r>
            <a:r>
              <a:rPr kumimoji="0" lang="en-US" sz="1800" b="1" i="0" u="none" strike="noStrike" kern="1200" cap="none" spc="0" normalizeH="0" baseline="0" noProof="0" dirty="0" smtClean="0">
                <a:ln>
                  <a:noFill/>
                </a:ln>
                <a:solidFill>
                  <a:srgbClr val="0D0C0B"/>
                </a:solidFill>
                <a:effectLst/>
                <a:uLnTx/>
                <a:uFillTx/>
                <a:latin typeface="+mn-lt"/>
                <a:ea typeface="+mn-ea"/>
                <a:cs typeface="+mn-cs"/>
              </a:rPr>
              <a:t>PROGRAM</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D0C0B"/>
                </a:solidFill>
                <a:effectLst/>
                <a:uLnTx/>
                <a:uFillTx/>
                <a:latin typeface="+mn-lt"/>
                <a:ea typeface="+mn-ea"/>
                <a:cs typeface="+mn-cs"/>
              </a:rPr>
              <a:t>IPTEKS BAGI KEWIRAUSAHAAN</a:t>
            </a:r>
          </a:p>
          <a:p>
            <a:pPr marL="342900" lvl="0" indent="-342900" algn="ctr">
              <a:lnSpc>
                <a:spcPct val="80000"/>
              </a:lnSpc>
              <a:spcBef>
                <a:spcPct val="20000"/>
              </a:spcBef>
              <a:defRPr/>
            </a:pPr>
            <a:r>
              <a:rPr kumimoji="0" lang="en-US" sz="1800" b="1" i="0" u="none" strike="noStrike" kern="1200" cap="none" spc="0" normalizeH="0" baseline="0" noProof="0" dirty="0" smtClean="0">
                <a:ln>
                  <a:noFill/>
                </a:ln>
                <a:solidFill>
                  <a:srgbClr val="0D0C0B"/>
                </a:solidFill>
                <a:effectLst/>
                <a:uLnTx/>
                <a:uFillTx/>
                <a:latin typeface="+mn-lt"/>
                <a:ea typeface="+mn-ea"/>
                <a:cs typeface="+mn-cs"/>
              </a:rPr>
              <a:t>(</a:t>
            </a:r>
            <a:r>
              <a:rPr lang="en-US" b="1" dirty="0" err="1" smtClean="0"/>
              <a:t>I</a:t>
            </a:r>
            <a:r>
              <a:rPr lang="en-US" b="1" baseline="-25000" dirty="0" err="1" smtClean="0"/>
              <a:t>b</a:t>
            </a:r>
            <a:r>
              <a:rPr lang="en-US" b="1" dirty="0" err="1" smtClean="0"/>
              <a:t>K</a:t>
            </a:r>
            <a:r>
              <a:rPr kumimoji="0" lang="en-US" sz="1800" b="1" i="0" u="none" strike="noStrike" kern="1200" cap="none" spc="0" normalizeH="0" baseline="0" noProof="0" dirty="0" smtClean="0">
                <a:ln>
                  <a:noFill/>
                </a:ln>
                <a:solidFill>
                  <a:srgbClr val="0D0C0B"/>
                </a:solidFill>
                <a:effectLst/>
                <a:uLnTx/>
                <a:uFillTx/>
                <a:latin typeface="+mn-lt"/>
                <a:ea typeface="+mn-ea"/>
                <a:cs typeface="+mn-cs"/>
              </a:rPr>
              <a:t>)</a:t>
            </a: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lvl="0" indent="-342900" algn="ctr">
              <a:lnSpc>
                <a:spcPct val="80000"/>
              </a:lnSpc>
              <a:spcBef>
                <a:spcPct val="20000"/>
              </a:spcBef>
            </a:pPr>
            <a:r>
              <a:rPr lang="en-US" b="1" dirty="0" err="1" smtClean="0"/>
              <a:t>Ipteks</a:t>
            </a:r>
            <a:r>
              <a:rPr lang="en-US" b="1" dirty="0" smtClean="0"/>
              <a:t> </a:t>
            </a:r>
            <a:r>
              <a:rPr lang="en-US" b="1" dirty="0" err="1" smtClean="0"/>
              <a:t>bagi</a:t>
            </a:r>
            <a:r>
              <a:rPr lang="en-US" b="1" dirty="0" smtClean="0"/>
              <a:t> </a:t>
            </a:r>
            <a:r>
              <a:rPr lang="en-US" b="1" dirty="0" err="1" smtClean="0"/>
              <a:t>Kewirausahaan</a:t>
            </a:r>
            <a:r>
              <a:rPr lang="en-US" b="1" dirty="0" smtClean="0"/>
              <a:t> (</a:t>
            </a:r>
            <a:r>
              <a:rPr lang="en-US" b="1" dirty="0" err="1" smtClean="0"/>
              <a:t>I</a:t>
            </a:r>
            <a:r>
              <a:rPr lang="en-US" b="1" baseline="-25000" dirty="0" err="1" smtClean="0"/>
              <a:t>b</a:t>
            </a:r>
            <a:r>
              <a:rPr lang="en-US" b="1" dirty="0" err="1" smtClean="0"/>
              <a:t>K</a:t>
            </a:r>
            <a:r>
              <a:rPr lang="en-US" b="1" dirty="0" smtClean="0"/>
              <a:t>) </a:t>
            </a:r>
            <a:r>
              <a:rPr lang="id-ID" b="1" dirty="0" smtClean="0"/>
              <a:t>Universitas........</a:t>
            </a: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err="1" smtClean="0">
                <a:ln>
                  <a:noFill/>
                </a:ln>
                <a:solidFill>
                  <a:srgbClr val="0D0C0B"/>
                </a:solidFill>
                <a:effectLst/>
                <a:uLnTx/>
                <a:uFillTx/>
                <a:latin typeface="+mn-lt"/>
                <a:ea typeface="+mn-ea"/>
                <a:cs typeface="+mn-cs"/>
              </a:rPr>
              <a:t>Oleh</a:t>
            </a:r>
            <a:r>
              <a:rPr kumimoji="0" lang="en-US" sz="1800" b="1" i="0" u="none" strike="noStrike" kern="1200" cap="none" spc="0" normalizeH="0" baseline="0" noProof="0" dirty="0" smtClean="0">
                <a:ln>
                  <a:noFill/>
                </a:ln>
                <a:solidFill>
                  <a:srgbClr val="0D0C0B"/>
                </a:solidFill>
                <a:effectLst/>
                <a:uLnTx/>
                <a:uFillTx/>
                <a:latin typeface="+mn-lt"/>
                <a:ea typeface="+mn-ea"/>
                <a:cs typeface="+mn-cs"/>
              </a:rPr>
              <a:t>:</a:t>
            </a:r>
          </a:p>
          <a:p>
            <a:pPr algn="ctr"/>
            <a:r>
              <a:rPr lang="en-US" b="1" dirty="0" smtClean="0"/>
              <a:t>.</a:t>
            </a:r>
            <a:r>
              <a:rPr lang="id-ID" b="1" dirty="0" smtClean="0"/>
              <a:t>.........................(k</a:t>
            </a:r>
            <a:r>
              <a:rPr lang="en-US" b="1" dirty="0" err="1" smtClean="0"/>
              <a:t>etua</a:t>
            </a:r>
            <a:r>
              <a:rPr lang="en-US" b="1" dirty="0" smtClean="0"/>
              <a:t>)</a:t>
            </a:r>
            <a:endParaRPr lang="id-ID" b="1" dirty="0" smtClean="0"/>
          </a:p>
          <a:p>
            <a:pPr algn="ctr"/>
            <a:r>
              <a:rPr lang="id-ID" b="1" dirty="0" smtClean="0"/>
              <a:t>..................................... (anggota)</a:t>
            </a:r>
            <a:endParaRPr lang="en-US" b="1" dirty="0" smtClean="0"/>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D0C0B"/>
                </a:solidFill>
                <a:effectLst/>
                <a:uLnTx/>
                <a:uFillTx/>
                <a:latin typeface="+mn-lt"/>
                <a:ea typeface="+mn-ea"/>
                <a:cs typeface="+mn-cs"/>
              </a:rPr>
              <a:t>LEMBAGA PENELITIAN DAN PENGABDIAN KEPADA MASYARAKAT</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D0C0B"/>
                </a:solidFill>
                <a:effectLst/>
                <a:uLnTx/>
                <a:uFillTx/>
                <a:latin typeface="+mn-lt"/>
                <a:ea typeface="+mn-ea"/>
                <a:cs typeface="+mn-cs"/>
              </a:rPr>
              <a:t>UNIVERSITAS </a:t>
            </a:r>
            <a:r>
              <a:rPr kumimoji="0" lang="id-ID" sz="1800" b="1" i="0" u="none" strike="noStrike" kern="1200" cap="none" spc="0" normalizeH="0" baseline="0" noProof="0" dirty="0" smtClean="0">
                <a:ln>
                  <a:noFill/>
                </a:ln>
                <a:solidFill>
                  <a:srgbClr val="0D0C0B"/>
                </a:solidFill>
                <a:effectLst/>
                <a:uLnTx/>
                <a:uFillTx/>
                <a:latin typeface="+mn-lt"/>
                <a:ea typeface="+mn-ea"/>
                <a:cs typeface="+mn-cs"/>
              </a:rPr>
              <a:t>.............................</a:t>
            </a: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id-ID" sz="1800" b="1" i="0" u="none" strike="noStrike" kern="1200" cap="none" spc="0" normalizeH="0" baseline="0" noProof="0" dirty="0" smtClean="0">
                <a:ln>
                  <a:noFill/>
                </a:ln>
                <a:solidFill>
                  <a:srgbClr val="0D0C0B"/>
                </a:solidFill>
                <a:effectLst/>
                <a:uLnTx/>
                <a:uFillTx/>
                <a:latin typeface="+mn-lt"/>
                <a:ea typeface="+mn-ea"/>
                <a:cs typeface="+mn-cs"/>
              </a:rPr>
              <a:t>........................ (kota)</a:t>
            </a:r>
            <a:endParaRPr kumimoji="0" lang="en-US" sz="1800" b="1" i="0" u="none" strike="noStrike" kern="1200" cap="none" spc="0" normalizeH="0" baseline="0" noProof="0" dirty="0" smtClean="0">
              <a:ln>
                <a:noFill/>
              </a:ln>
              <a:solidFill>
                <a:srgbClr val="0D0C0B"/>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lang="en-US" b="1" dirty="0" smtClean="0">
                <a:solidFill>
                  <a:srgbClr val="0D0C0B"/>
                </a:solidFill>
              </a:rPr>
              <a:t>.</a:t>
            </a:r>
            <a:r>
              <a:rPr lang="id-ID" b="1" dirty="0" smtClean="0">
                <a:solidFill>
                  <a:srgbClr val="0D0C0B"/>
                </a:solidFill>
              </a:rPr>
              <a:t>........... (tahun)</a:t>
            </a:r>
            <a:endParaRPr kumimoji="0" lang="en-US" sz="1800" b="0" i="0" u="none" strike="noStrike" kern="1200" cap="none" spc="0" normalizeH="0" baseline="0" noProof="0" dirty="0" smtClean="0">
              <a:ln>
                <a:noFill/>
              </a:ln>
              <a:solidFill>
                <a:srgbClr val="0D0C0B"/>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smtClean="0">
                <a:solidFill>
                  <a:schemeClr val="bg1"/>
                </a:solidFill>
              </a:rPr>
              <a:t>ANALISIS SITUASI (15%)</a:t>
            </a:r>
            <a:endParaRPr lang="en-US" dirty="0">
              <a:solidFill>
                <a:schemeClr val="bg1"/>
              </a:solidFill>
            </a:endParaRPr>
          </a:p>
        </p:txBody>
      </p:sp>
      <p:sp>
        <p:nvSpPr>
          <p:cNvPr id="3" name="Content Placeholder 2"/>
          <p:cNvSpPr>
            <a:spLocks noGrp="1"/>
          </p:cNvSpPr>
          <p:nvPr>
            <p:ph idx="1"/>
          </p:nvPr>
        </p:nvSpPr>
        <p:spPr>
          <a:xfrm>
            <a:off x="428596" y="1500174"/>
            <a:ext cx="8229600" cy="5072074"/>
          </a:xfrm>
          <a:solidFill>
            <a:schemeClr val="tx2">
              <a:lumMod val="20000"/>
              <a:lumOff val="80000"/>
            </a:schemeClr>
          </a:solidFill>
        </p:spPr>
        <p:txBody>
          <a:bodyPr>
            <a:normAutofit fontScale="92500"/>
          </a:bodyPr>
          <a:lstStyle/>
          <a:p>
            <a:pPr marL="609600" indent="-609600">
              <a:lnSpc>
                <a:spcPct val="90000"/>
              </a:lnSpc>
              <a:buFontTx/>
              <a:buAutoNum type="arabicPeriod"/>
            </a:pPr>
            <a:r>
              <a:rPr lang="en-US" sz="3200" dirty="0" err="1" smtClean="0">
                <a:latin typeface="Eurostile" pitchFamily="34" charset="0"/>
              </a:rPr>
              <a:t>Uraikan</a:t>
            </a:r>
            <a:r>
              <a:rPr lang="en-US" sz="3200" dirty="0" smtClean="0">
                <a:latin typeface="Eurostile" pitchFamily="34" charset="0"/>
              </a:rPr>
              <a:t> </a:t>
            </a:r>
            <a:r>
              <a:rPr lang="en-US" sz="3200" dirty="0" err="1" smtClean="0">
                <a:latin typeface="Eurostile" pitchFamily="34" charset="0"/>
              </a:rPr>
              <a:t>kewirausahaan</a:t>
            </a:r>
            <a:r>
              <a:rPr lang="en-US" sz="3200" dirty="0" smtClean="0">
                <a:latin typeface="Eurostile" pitchFamily="34" charset="0"/>
              </a:rPr>
              <a:t> </a:t>
            </a:r>
            <a:r>
              <a:rPr lang="en-US" sz="3200" dirty="0" err="1" smtClean="0">
                <a:latin typeface="Eurostile" pitchFamily="34" charset="0"/>
              </a:rPr>
              <a:t>di</a:t>
            </a:r>
            <a:r>
              <a:rPr lang="en-US" sz="3200" dirty="0" smtClean="0">
                <a:latin typeface="Eurostile" pitchFamily="34" charset="0"/>
              </a:rPr>
              <a:t> PT </a:t>
            </a:r>
            <a:r>
              <a:rPr lang="en-US" sz="3200" dirty="0" err="1" smtClean="0">
                <a:latin typeface="Eurostile" pitchFamily="34" charset="0"/>
              </a:rPr>
              <a:t>saat</a:t>
            </a:r>
            <a:r>
              <a:rPr lang="en-US" sz="3200" dirty="0" smtClean="0">
                <a:latin typeface="Eurostile" pitchFamily="34" charset="0"/>
              </a:rPr>
              <a:t> </a:t>
            </a:r>
            <a:r>
              <a:rPr lang="en-US" sz="3200" dirty="0" err="1" smtClean="0">
                <a:latin typeface="Eurostile" pitchFamily="34" charset="0"/>
              </a:rPr>
              <a:t>ini</a:t>
            </a:r>
            <a:r>
              <a:rPr lang="en-US" sz="3200" dirty="0" smtClean="0">
                <a:latin typeface="Eurostile" pitchFamily="34" charset="0"/>
              </a:rPr>
              <a:t>.</a:t>
            </a:r>
          </a:p>
          <a:p>
            <a:pPr marL="609600" indent="-609600">
              <a:lnSpc>
                <a:spcPct val="90000"/>
              </a:lnSpc>
              <a:buFontTx/>
              <a:buAutoNum type="arabicPeriod"/>
            </a:pPr>
            <a:r>
              <a:rPr lang="en-US" sz="3200" dirty="0" err="1" smtClean="0">
                <a:latin typeface="Eurostile" pitchFamily="34" charset="0"/>
              </a:rPr>
              <a:t>Mahasiswa</a:t>
            </a:r>
            <a:r>
              <a:rPr lang="en-US" sz="3200" dirty="0" smtClean="0">
                <a:latin typeface="Eurostile" pitchFamily="34" charset="0"/>
              </a:rPr>
              <a:t> PKMK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mahasiswa</a:t>
            </a:r>
            <a:r>
              <a:rPr lang="en-US" sz="3200" dirty="0" smtClean="0">
                <a:latin typeface="Eurostile" pitchFamily="34" charset="0"/>
              </a:rPr>
              <a:t> yang </a:t>
            </a:r>
            <a:r>
              <a:rPr lang="en-US" sz="3200" dirty="0" err="1" smtClean="0">
                <a:latin typeface="Eurostile" pitchFamily="34" charset="0"/>
              </a:rPr>
              <a:t>merintis</a:t>
            </a:r>
            <a:r>
              <a:rPr lang="en-US" sz="3200" dirty="0" smtClean="0">
                <a:latin typeface="Eurostile" pitchFamily="34" charset="0"/>
              </a:rPr>
              <a:t> </a:t>
            </a:r>
            <a:r>
              <a:rPr lang="en-US" sz="3200" dirty="0" err="1" smtClean="0">
                <a:latin typeface="Eurostile" pitchFamily="34" charset="0"/>
              </a:rPr>
              <a:t>usaha</a:t>
            </a:r>
            <a:r>
              <a:rPr lang="en-US" sz="3200" dirty="0" smtClean="0">
                <a:latin typeface="Eurostile" pitchFamily="34" charset="0"/>
              </a:rPr>
              <a:t> </a:t>
            </a:r>
            <a:r>
              <a:rPr lang="en-US" sz="3200" dirty="0" err="1" smtClean="0">
                <a:latin typeface="Eurostile" pitchFamily="34" charset="0"/>
              </a:rPr>
              <a:t>baru</a:t>
            </a:r>
            <a:r>
              <a:rPr lang="en-US" sz="3200" dirty="0" smtClean="0">
                <a:latin typeface="Eurostile" pitchFamily="34" charset="0"/>
              </a:rPr>
              <a:t>, </a:t>
            </a:r>
            <a:r>
              <a:rPr lang="en-US" sz="3200" dirty="0" err="1" smtClean="0">
                <a:latin typeface="Eurostile" pitchFamily="34" charset="0"/>
              </a:rPr>
              <a:t>serta</a:t>
            </a:r>
            <a:r>
              <a:rPr lang="en-US" sz="3200" dirty="0" smtClean="0">
                <a:latin typeface="Eurostile" pitchFamily="34" charset="0"/>
              </a:rPr>
              <a:t> </a:t>
            </a:r>
            <a:r>
              <a:rPr lang="en-US" sz="3200" dirty="0" err="1" smtClean="0">
                <a:latin typeface="Eurostile" pitchFamily="34" charset="0"/>
              </a:rPr>
              <a:t>produk</a:t>
            </a:r>
            <a:r>
              <a:rPr lang="en-US" sz="3200" dirty="0" smtClean="0">
                <a:latin typeface="Eurostile" pitchFamily="34" charset="0"/>
              </a:rPr>
              <a:t> yang </a:t>
            </a:r>
            <a:r>
              <a:rPr lang="en-US" sz="3200" dirty="0" err="1" smtClean="0">
                <a:latin typeface="Eurostile" pitchFamily="34" charset="0"/>
              </a:rPr>
              <a:t>sudah</a:t>
            </a:r>
            <a:r>
              <a:rPr lang="en-US" sz="3200" dirty="0" smtClean="0">
                <a:latin typeface="Eurostile" pitchFamily="34" charset="0"/>
              </a:rPr>
              <a:t> </a:t>
            </a:r>
            <a:r>
              <a:rPr lang="en-US" sz="3200" dirty="0" err="1" smtClean="0">
                <a:latin typeface="Eurostile" pitchFamily="34" charset="0"/>
              </a:rPr>
              <a:t>dihasilkan</a:t>
            </a:r>
            <a:r>
              <a:rPr lang="en-US" sz="3200" dirty="0" smtClean="0">
                <a:latin typeface="Eurostile" pitchFamily="34" charset="0"/>
              </a:rPr>
              <a:t>/</a:t>
            </a:r>
            <a:r>
              <a:rPr lang="en-US" sz="3200" dirty="0" err="1" smtClean="0">
                <a:latin typeface="Eurostile" pitchFamily="34" charset="0"/>
              </a:rPr>
              <a:t>dijual</a:t>
            </a:r>
            <a:endParaRPr lang="en-US" sz="3200" dirty="0" smtClean="0">
              <a:latin typeface="Eurostile" pitchFamily="34" charset="0"/>
            </a:endParaRPr>
          </a:p>
          <a:p>
            <a:pPr marL="609600" indent="-609600">
              <a:lnSpc>
                <a:spcPct val="90000"/>
              </a:lnSpc>
              <a:buFontTx/>
              <a:buAutoNum type="arabicPeriod"/>
            </a:pPr>
            <a:r>
              <a:rPr lang="en-US" sz="3200" dirty="0" err="1" smtClean="0">
                <a:latin typeface="Eurostile" pitchFamily="34" charset="0"/>
              </a:rPr>
              <a:t>Potensi</a:t>
            </a:r>
            <a:r>
              <a:rPr lang="en-US" sz="3200" dirty="0" smtClean="0">
                <a:latin typeface="Eurostile" pitchFamily="34" charset="0"/>
              </a:rPr>
              <a: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nilai</a:t>
            </a:r>
            <a:r>
              <a:rPr lang="en-US" sz="3200" dirty="0" smtClean="0">
                <a:latin typeface="Eurostile" pitchFamily="34" charset="0"/>
              </a:rPr>
              <a:t> </a:t>
            </a:r>
            <a:r>
              <a:rPr lang="en-US" sz="3200" dirty="0" err="1" smtClean="0">
                <a:latin typeface="Eurostile" pitchFamily="34" charset="0"/>
              </a:rPr>
              <a:t>produk</a:t>
            </a:r>
            <a:r>
              <a:rPr lang="en-US" sz="3200" dirty="0" smtClean="0">
                <a:latin typeface="Eurostile" pitchFamily="34" charset="0"/>
              </a:rPr>
              <a:t> </a:t>
            </a:r>
            <a:r>
              <a:rPr lang="en-US" sz="3200" dirty="0" err="1" smtClean="0">
                <a:latin typeface="Eurostile" pitchFamily="34" charset="0"/>
              </a:rPr>
              <a:t>mahasiswa</a:t>
            </a:r>
            <a:r>
              <a:rPr lang="en-US" sz="3200" dirty="0" smtClean="0">
                <a:latin typeface="Eurostile" pitchFamily="34" charset="0"/>
              </a:rPr>
              <a:t> PKMK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mahasiswa</a:t>
            </a:r>
            <a:r>
              <a:rPr lang="en-US" sz="3200" dirty="0" smtClean="0">
                <a:latin typeface="Eurostile" pitchFamily="34" charset="0"/>
              </a:rPr>
              <a:t> yang </a:t>
            </a:r>
            <a:r>
              <a:rPr lang="en-US" sz="3200" dirty="0" err="1" smtClean="0">
                <a:latin typeface="Eurostile" pitchFamily="34" charset="0"/>
              </a:rPr>
              <a:t>merintis</a:t>
            </a:r>
            <a:r>
              <a:rPr lang="en-US" sz="3200" dirty="0" smtClean="0">
                <a:latin typeface="Eurostile" pitchFamily="34" charset="0"/>
              </a:rPr>
              <a:t> </a:t>
            </a:r>
            <a:r>
              <a:rPr lang="en-US" sz="3200" dirty="0" err="1" smtClean="0">
                <a:latin typeface="Eurostile" pitchFamily="34" charset="0"/>
              </a:rPr>
              <a:t>usaha</a:t>
            </a:r>
            <a:r>
              <a:rPr lang="en-US" sz="3200" dirty="0" smtClean="0">
                <a:latin typeface="Eurostile" pitchFamily="34" charset="0"/>
              </a:rPr>
              <a:t> </a:t>
            </a:r>
            <a:r>
              <a:rPr lang="en-US" sz="3200" dirty="0" err="1" smtClean="0">
                <a:latin typeface="Eurostile" pitchFamily="34" charset="0"/>
              </a:rPr>
              <a:t>baru</a:t>
            </a:r>
            <a:r>
              <a:rPr lang="en-US" sz="3200" dirty="0" smtClean="0">
                <a:latin typeface="Eurostile" pitchFamily="34" charset="0"/>
              </a:rPr>
              <a:t> yang </a:t>
            </a:r>
            <a:r>
              <a:rPr lang="en-US" sz="3200" dirty="0" err="1" smtClean="0">
                <a:latin typeface="Eurostile" pitchFamily="34" charset="0"/>
              </a:rPr>
              <a:t>berminat</a:t>
            </a:r>
            <a:r>
              <a:rPr lang="en-US" sz="3200" dirty="0" smtClean="0">
                <a:latin typeface="Eurostile" pitchFamily="34" charset="0"/>
              </a:rPr>
              <a:t> </a:t>
            </a:r>
            <a:r>
              <a:rPr lang="en-US" sz="3200" dirty="0" err="1" smtClean="0">
                <a:latin typeface="Eurostile" pitchFamily="34" charset="0"/>
              </a:rPr>
              <a:t>menjadi</a:t>
            </a:r>
            <a:r>
              <a:rPr lang="en-US" sz="3200" dirty="0" smtClean="0">
                <a:latin typeface="Eurostile" pitchFamily="34" charset="0"/>
              </a:rPr>
              <a:t> tenant.</a:t>
            </a:r>
          </a:p>
          <a:p>
            <a:pPr marL="609600" indent="-609600">
              <a:lnSpc>
                <a:spcPct val="90000"/>
              </a:lnSpc>
              <a:buFontTx/>
              <a:buAutoNum type="arabicPeriod"/>
            </a:pPr>
            <a:r>
              <a:rPr lang="en-US" sz="3200" dirty="0" err="1" smtClean="0">
                <a:latin typeface="Eurostile" pitchFamily="34" charset="0"/>
              </a:rPr>
              <a:t>Kesiapan</a:t>
            </a:r>
            <a:r>
              <a:rPr lang="en-US" sz="3200" dirty="0" smtClean="0">
                <a:latin typeface="Eurostile" pitchFamily="34" charset="0"/>
              </a:rPr>
              <a:t> PT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kelembagaan</a:t>
            </a:r>
            <a:r>
              <a:rPr lang="en-US" sz="3200" dirty="0" smtClean="0">
                <a:latin typeface="Eurostile" pitchFamily="34" charset="0"/>
              </a:rPr>
              <a:t> yang </a:t>
            </a:r>
            <a:r>
              <a:rPr lang="en-US" sz="3200" dirty="0" err="1" smtClean="0">
                <a:latin typeface="Eurostile" pitchFamily="34" charset="0"/>
              </a:rPr>
              <a:t>berkait</a:t>
            </a:r>
            <a:r>
              <a:rPr lang="en-US" sz="3200" dirty="0" smtClean="0">
                <a:latin typeface="Eurostile" pitchFamily="34" charset="0"/>
              </a:rPr>
              <a:t> </a:t>
            </a:r>
            <a:r>
              <a:rPr lang="en-US" sz="3200" dirty="0" err="1" smtClean="0">
                <a:latin typeface="Eurostile" pitchFamily="34" charset="0"/>
              </a:rPr>
              <a:t>dengan</a:t>
            </a:r>
            <a:r>
              <a:rPr lang="en-US" sz="3200" dirty="0" smtClean="0">
                <a:latin typeface="Eurostile" pitchFamily="34" charset="0"/>
              </a:rPr>
              <a:t> </a:t>
            </a:r>
            <a:r>
              <a:rPr lang="en-US" sz="3200" dirty="0" err="1" smtClean="0">
                <a:latin typeface="Eurostile" pitchFamily="34" charset="0"/>
              </a:rPr>
              <a:t>kewirausahaan</a:t>
            </a:r>
            <a:r>
              <a:rPr lang="en-US" sz="3200" dirty="0" smtClean="0">
                <a:latin typeface="Eurostile" pitchFamily="34" charset="0"/>
              </a:rPr>
              <a:t> </a:t>
            </a:r>
            <a:r>
              <a:rPr lang="en-US" sz="3200" dirty="0" err="1" smtClean="0">
                <a:latin typeface="Eurostile" pitchFamily="34" charset="0"/>
              </a:rPr>
              <a:t>di</a:t>
            </a:r>
            <a:r>
              <a:rPr lang="en-US" sz="3200" dirty="0" smtClean="0">
                <a:latin typeface="Eurostile" pitchFamily="34" charset="0"/>
              </a:rPr>
              <a:t> PT.</a:t>
            </a:r>
          </a:p>
          <a:p>
            <a:pPr marL="609600" indent="-609600">
              <a:lnSpc>
                <a:spcPct val="90000"/>
              </a:lnSpc>
              <a:buFontTx/>
              <a:buAutoNum type="arabicPeriod"/>
            </a:pPr>
            <a:r>
              <a:rPr lang="en-US" sz="3200" dirty="0" err="1" smtClean="0">
                <a:latin typeface="Eurostile" pitchFamily="34" charset="0"/>
              </a:rPr>
              <a:t>Informasikan</a:t>
            </a:r>
            <a:r>
              <a:rPr lang="en-US" sz="3200" dirty="0" smtClean="0">
                <a:latin typeface="Eurostile" pitchFamily="34" charset="0"/>
              </a:rPr>
              <a:t> </a:t>
            </a:r>
            <a:r>
              <a:rPr lang="en-US" sz="3200" dirty="0" err="1" smtClean="0">
                <a:latin typeface="Eurostile" pitchFamily="34" charset="0"/>
              </a:rPr>
              <a:t>ada</a:t>
            </a:r>
            <a:r>
              <a:rPr lang="en-US" sz="3200" dirty="0" smtClean="0">
                <a:latin typeface="Eurostile" pitchFamily="34" charset="0"/>
              </a:rPr>
              <a:t> </a:t>
            </a:r>
            <a:r>
              <a:rPr lang="en-US" sz="3200" dirty="0" err="1" smtClean="0">
                <a:latin typeface="Eurostile" pitchFamily="34" charset="0"/>
              </a:rPr>
              <a:t>tidaknya</a:t>
            </a:r>
            <a:r>
              <a:rPr lang="en-US" sz="3200" dirty="0" smtClean="0">
                <a:latin typeface="Eurostile" pitchFamily="34" charset="0"/>
              </a:rPr>
              <a:t> UJI </a:t>
            </a:r>
            <a:r>
              <a:rPr lang="en-US" sz="3200" dirty="0" err="1" smtClean="0">
                <a:latin typeface="Eurostile" pitchFamily="34" charset="0"/>
              </a:rPr>
              <a:t>atau</a:t>
            </a:r>
            <a:r>
              <a:rPr lang="en-US" sz="3200" dirty="0" smtClean="0">
                <a:latin typeface="Eurostile" pitchFamily="34" charset="0"/>
              </a:rPr>
              <a:t> </a:t>
            </a:r>
            <a:r>
              <a:rPr lang="en-US" sz="3200" dirty="0" err="1" smtClean="0">
                <a:latin typeface="Eurostile" pitchFamily="34" charset="0"/>
              </a:rPr>
              <a:t>IbIKK</a:t>
            </a:r>
            <a:r>
              <a:rPr lang="en-US" sz="3200" dirty="0" smtClean="0">
                <a:latin typeface="Eurostile" pitchFamily="34" charset="0"/>
              </a:rPr>
              <a:t> </a:t>
            </a:r>
            <a:r>
              <a:rPr lang="en-US" sz="3200" dirty="0" err="1" smtClean="0">
                <a:latin typeface="Eurostile" pitchFamily="34" charset="0"/>
              </a:rPr>
              <a:t>di</a:t>
            </a:r>
            <a:r>
              <a:rPr lang="en-US" sz="3200" dirty="0" smtClean="0">
                <a:latin typeface="Eurostile" pitchFamily="34" charset="0"/>
              </a:rPr>
              <a:t> PT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jelaskan</a:t>
            </a:r>
            <a:r>
              <a:rPr lang="en-US" sz="3200" dirty="0" smtClean="0">
                <a:latin typeface="Eurostile" pitchFamily="34" charset="0"/>
              </a:rPr>
              <a:t> </a:t>
            </a:r>
            <a:r>
              <a:rPr lang="en-US" sz="3200" dirty="0" err="1" smtClean="0">
                <a:latin typeface="Eurostile" pitchFamily="34" charset="0"/>
              </a:rPr>
              <a:t>kondisi</a:t>
            </a:r>
            <a:r>
              <a:rPr lang="en-US" sz="3200" dirty="0" smtClean="0">
                <a:latin typeface="Eurostile" pitchFamily="34" charset="0"/>
              </a:rPr>
              <a: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komoditasnya</a:t>
            </a:r>
            <a:r>
              <a:rPr lang="en-US" sz="3200" dirty="0" smtClean="0">
                <a:latin typeface="Eurostile" pitchFamily="34" charset="0"/>
              </a:rPr>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b="1" dirty="0" smtClean="0">
                <a:solidFill>
                  <a:schemeClr val="bg1"/>
                </a:solidFill>
              </a:rPr>
              <a:t>METODE PELAKSANAAN (25%)</a:t>
            </a:r>
            <a:endParaRPr lang="en-US" b="1" dirty="0">
              <a:solidFill>
                <a:schemeClr val="bg1"/>
              </a:solidFill>
            </a:endParaRPr>
          </a:p>
        </p:txBody>
      </p:sp>
      <p:sp>
        <p:nvSpPr>
          <p:cNvPr id="3" name="Content Placeholder 2"/>
          <p:cNvSpPr>
            <a:spLocks noGrp="1"/>
          </p:cNvSpPr>
          <p:nvPr>
            <p:ph idx="1"/>
          </p:nvPr>
        </p:nvSpPr>
        <p:spPr>
          <a:solidFill>
            <a:schemeClr val="accent2">
              <a:lumMod val="20000"/>
              <a:lumOff val="80000"/>
            </a:schemeClr>
          </a:solidFill>
        </p:spPr>
        <p:txBody>
          <a:bodyPr>
            <a:normAutofit lnSpcReduction="10000"/>
          </a:bodyPr>
          <a:lstStyle/>
          <a:p>
            <a:pPr marL="514350" indent="-514350">
              <a:lnSpc>
                <a:spcPct val="90000"/>
              </a:lnSpc>
              <a:buFont typeface="+mj-lt"/>
              <a:buAutoNum type="arabicPeriod"/>
            </a:pPr>
            <a:r>
              <a:rPr lang="en-US" sz="3200" dirty="0" err="1" smtClean="0">
                <a:latin typeface="Arial Narrow" pitchFamily="34" charset="0"/>
              </a:rPr>
              <a:t>Uraikan</a:t>
            </a:r>
            <a:r>
              <a:rPr lang="en-US" sz="3200" dirty="0" smtClean="0">
                <a:latin typeface="Arial Narrow" pitchFamily="34" charset="0"/>
              </a:rPr>
              <a:t> </a:t>
            </a:r>
            <a:r>
              <a:rPr lang="en-US" sz="3200" dirty="0" err="1" smtClean="0">
                <a:latin typeface="Arial Narrow" pitchFamily="34" charset="0"/>
              </a:rPr>
              <a:t>pola</a:t>
            </a:r>
            <a:r>
              <a:rPr lang="en-US" sz="3200" dirty="0" smtClean="0">
                <a:latin typeface="Arial Narrow" pitchFamily="34" charset="0"/>
              </a:rPr>
              <a:t> </a:t>
            </a:r>
            <a:r>
              <a:rPr lang="en-US" sz="3200" dirty="0" err="1" smtClean="0">
                <a:latin typeface="Arial Narrow" pitchFamily="34" charset="0"/>
              </a:rPr>
              <a:t>rekrutmen</a:t>
            </a:r>
            <a:r>
              <a:rPr lang="en-US" sz="3200" dirty="0" smtClean="0">
                <a:latin typeface="Arial Narrow" pitchFamily="34" charset="0"/>
              </a:rPr>
              <a:t> tenant </a:t>
            </a:r>
            <a:r>
              <a:rPr lang="en-US" sz="3200" dirty="0" err="1" smtClean="0">
                <a:latin typeface="Arial Narrow" pitchFamily="34" charset="0"/>
              </a:rPr>
              <a:t>peserta</a:t>
            </a:r>
            <a:r>
              <a:rPr lang="en-US" sz="3200" dirty="0" smtClean="0">
                <a:latin typeface="Arial Narrow" pitchFamily="34" charset="0"/>
              </a:rPr>
              <a:t> </a:t>
            </a:r>
            <a:r>
              <a:rPr lang="en-US" dirty="0" err="1" smtClean="0">
                <a:latin typeface="Arial Narrow" pitchFamily="34" charset="0"/>
              </a:rPr>
              <a:t>I</a:t>
            </a:r>
            <a:r>
              <a:rPr lang="en-US" baseline="-25000" dirty="0" err="1" smtClean="0">
                <a:latin typeface="Arial Narrow" pitchFamily="34" charset="0"/>
              </a:rPr>
              <a:t>b</a:t>
            </a:r>
            <a:r>
              <a:rPr lang="en-US" dirty="0" err="1" smtClean="0">
                <a:latin typeface="Arial Narrow" pitchFamily="34" charset="0"/>
              </a:rPr>
              <a:t>K</a:t>
            </a:r>
            <a:r>
              <a:rPr lang="en-US" dirty="0" smtClean="0">
                <a:latin typeface="Arial Narrow" pitchFamily="34" charset="0"/>
              </a:rPr>
              <a:t> </a:t>
            </a:r>
            <a:endParaRPr lang="en-US" sz="3200" dirty="0" smtClean="0">
              <a:latin typeface="Arial Narrow" pitchFamily="34" charset="0"/>
            </a:endParaRPr>
          </a:p>
          <a:p>
            <a:pPr marL="514350" indent="-514350">
              <a:lnSpc>
                <a:spcPct val="90000"/>
              </a:lnSpc>
              <a:buFont typeface="+mj-lt"/>
              <a:buAutoNum type="arabicPeriod"/>
            </a:pPr>
            <a:r>
              <a:rPr lang="en-US" sz="3200" dirty="0" err="1" smtClean="0">
                <a:latin typeface="Arial Narrow" pitchFamily="34" charset="0"/>
              </a:rPr>
              <a:t>Jelaskan</a:t>
            </a:r>
            <a:r>
              <a:rPr lang="en-US" sz="3200" dirty="0" smtClean="0">
                <a:latin typeface="Arial Narrow" pitchFamily="34" charset="0"/>
              </a:rPr>
              <a:t> </a:t>
            </a:r>
            <a:r>
              <a:rPr lang="en-US" sz="3200" dirty="0" err="1" smtClean="0">
                <a:latin typeface="Arial Narrow" pitchFamily="34" charset="0"/>
              </a:rPr>
              <a:t>metode</a:t>
            </a:r>
            <a:r>
              <a:rPr lang="en-US" sz="3200" dirty="0" smtClean="0">
                <a:latin typeface="Arial Narrow" pitchFamily="34" charset="0"/>
              </a:rPr>
              <a:t> </a:t>
            </a:r>
            <a:r>
              <a:rPr lang="en-US" sz="3200" dirty="0" err="1" smtClean="0">
                <a:latin typeface="Arial Narrow" pitchFamily="34" charset="0"/>
              </a:rPr>
              <a:t>pendekatan</a:t>
            </a:r>
            <a:r>
              <a:rPr lang="en-US" sz="3200" dirty="0" smtClean="0">
                <a:latin typeface="Arial Narrow" pitchFamily="34" charset="0"/>
              </a:rPr>
              <a:t> yang </a:t>
            </a:r>
            <a:r>
              <a:rPr lang="en-US" sz="3200" dirty="0" err="1" smtClean="0">
                <a:latin typeface="Arial Narrow" pitchFamily="34" charset="0"/>
              </a:rPr>
              <a:t>akan</a:t>
            </a:r>
            <a:r>
              <a:rPr lang="en-US" sz="3200" dirty="0" smtClean="0">
                <a:latin typeface="Arial Narrow" pitchFamily="34" charset="0"/>
              </a:rPr>
              <a:t> </a:t>
            </a:r>
            <a:r>
              <a:rPr lang="en-US" sz="3200" dirty="0" err="1" smtClean="0">
                <a:latin typeface="Arial Narrow" pitchFamily="34" charset="0"/>
              </a:rPr>
              <a:t>diterapkan</a:t>
            </a:r>
            <a:r>
              <a:rPr lang="en-US" sz="3200" dirty="0" smtClean="0">
                <a:latin typeface="Arial Narrow" pitchFamily="34" charset="0"/>
              </a:rPr>
              <a:t>, </a:t>
            </a:r>
            <a:r>
              <a:rPr lang="en-US" sz="3200" dirty="0" err="1" smtClean="0">
                <a:latin typeface="Arial Narrow" pitchFamily="34" charset="0"/>
              </a:rPr>
              <a:t>seperti</a:t>
            </a:r>
            <a:r>
              <a:rPr lang="en-US" sz="3200" dirty="0" smtClean="0">
                <a:latin typeface="Arial Narrow" pitchFamily="34" charset="0"/>
              </a:rPr>
              <a:t>: </a:t>
            </a:r>
            <a:r>
              <a:rPr lang="en-US" sz="3200" dirty="0" err="1" smtClean="0">
                <a:latin typeface="Arial Narrow" pitchFamily="34" charset="0"/>
              </a:rPr>
              <a:t>pelatihan</a:t>
            </a:r>
            <a:r>
              <a:rPr lang="en-US" sz="3200" dirty="0" smtClean="0">
                <a:latin typeface="Arial Narrow" pitchFamily="34" charset="0"/>
              </a:rPr>
              <a:t> </a:t>
            </a:r>
            <a:r>
              <a:rPr lang="en-US" sz="3200" dirty="0" err="1" smtClean="0">
                <a:latin typeface="Arial Narrow" pitchFamily="34" charset="0"/>
              </a:rPr>
              <a:t>kewirausahaan</a:t>
            </a:r>
            <a:r>
              <a:rPr lang="en-US" sz="3200" dirty="0" smtClean="0">
                <a:latin typeface="Arial Narrow" pitchFamily="34" charset="0"/>
              </a:rPr>
              <a:t>, </a:t>
            </a:r>
            <a:r>
              <a:rPr lang="en-US" sz="3200" dirty="0" err="1" smtClean="0">
                <a:latin typeface="Arial Narrow" pitchFamily="34" charset="0"/>
              </a:rPr>
              <a:t>magang</a:t>
            </a:r>
            <a:r>
              <a:rPr lang="en-US" sz="3200" dirty="0" smtClean="0">
                <a:latin typeface="Arial Narrow" pitchFamily="34" charset="0"/>
              </a:rPr>
              <a:t> </a:t>
            </a:r>
            <a:r>
              <a:rPr lang="en-US" sz="3200" dirty="0" err="1" smtClean="0">
                <a:latin typeface="Arial Narrow" pitchFamily="34" charset="0"/>
              </a:rPr>
              <a:t>pada</a:t>
            </a:r>
            <a:r>
              <a:rPr lang="en-US" sz="3200" dirty="0" smtClean="0">
                <a:latin typeface="Arial Narrow" pitchFamily="34" charset="0"/>
              </a:rPr>
              <a:t> </a:t>
            </a:r>
            <a:r>
              <a:rPr lang="en-US" sz="3200" dirty="0" err="1" smtClean="0">
                <a:latin typeface="Arial Narrow" pitchFamily="34" charset="0"/>
              </a:rPr>
              <a:t>industri</a:t>
            </a:r>
            <a:r>
              <a:rPr lang="en-US" sz="3200" dirty="0" smtClean="0">
                <a:latin typeface="Arial Narrow" pitchFamily="34" charset="0"/>
              </a:rPr>
              <a:t> </a:t>
            </a:r>
            <a:r>
              <a:rPr lang="en-US" sz="3200" dirty="0" err="1" smtClean="0">
                <a:latin typeface="Arial Narrow" pitchFamily="34" charset="0"/>
              </a:rPr>
              <a:t>mitra</a:t>
            </a:r>
            <a:r>
              <a:rPr lang="en-US" sz="3200" dirty="0" smtClean="0">
                <a:latin typeface="Arial Narrow" pitchFamily="34" charset="0"/>
              </a:rPr>
              <a:t>, </a:t>
            </a:r>
            <a:r>
              <a:rPr lang="en-US" sz="3200" dirty="0" err="1" smtClean="0">
                <a:latin typeface="Arial Narrow" pitchFamily="34" charset="0"/>
              </a:rPr>
              <a:t>pola</a:t>
            </a:r>
            <a:r>
              <a:rPr lang="en-US" sz="3200" dirty="0" smtClean="0">
                <a:latin typeface="Arial Narrow" pitchFamily="34" charset="0"/>
              </a:rPr>
              <a:t> </a:t>
            </a:r>
            <a:r>
              <a:rPr lang="en-US" sz="3200" dirty="0" err="1" smtClean="0">
                <a:latin typeface="Arial Narrow" pitchFamily="34" charset="0"/>
              </a:rPr>
              <a:t>pembimbingan</a:t>
            </a:r>
            <a:r>
              <a:rPr lang="en-US" sz="3200" dirty="0" smtClean="0">
                <a:latin typeface="Arial Narrow" pitchFamily="34" charset="0"/>
              </a:rPr>
              <a:t>, </a:t>
            </a:r>
            <a:r>
              <a:rPr lang="en-US" sz="3200" dirty="0" err="1" smtClean="0">
                <a:latin typeface="Arial Narrow" pitchFamily="34" charset="0"/>
              </a:rPr>
              <a:t>pengawasan</a:t>
            </a:r>
            <a:r>
              <a:rPr lang="en-US" sz="3200" dirty="0" smtClean="0">
                <a:latin typeface="Arial Narrow" pitchFamily="34" charset="0"/>
              </a:rPr>
              <a:t> </a:t>
            </a:r>
            <a:r>
              <a:rPr lang="en-US" sz="3200" dirty="0" err="1" smtClean="0">
                <a:latin typeface="Arial Narrow" pitchFamily="34" charset="0"/>
              </a:rPr>
              <a:t>terhadap</a:t>
            </a:r>
            <a:r>
              <a:rPr lang="en-US" sz="3200" dirty="0" smtClean="0">
                <a:latin typeface="Arial Narrow" pitchFamily="34" charset="0"/>
              </a:rPr>
              <a:t> tenant, </a:t>
            </a:r>
            <a:r>
              <a:rPr lang="en-US" sz="3200" dirty="0" err="1" smtClean="0">
                <a:latin typeface="Arial Narrow" pitchFamily="34" charset="0"/>
              </a:rPr>
              <a:t>teknik</a:t>
            </a:r>
            <a:r>
              <a:rPr lang="en-US" sz="3200" dirty="0" smtClean="0">
                <a:latin typeface="Arial Narrow" pitchFamily="34" charset="0"/>
              </a:rPr>
              <a:t> </a:t>
            </a:r>
            <a:r>
              <a:rPr lang="en-US" sz="3200" dirty="0" err="1" smtClean="0">
                <a:latin typeface="Arial Narrow" pitchFamily="34" charset="0"/>
              </a:rPr>
              <a:t>pembiayaan</a:t>
            </a:r>
            <a:r>
              <a:rPr lang="en-US" sz="3200" dirty="0" smtClean="0">
                <a:latin typeface="Arial Narrow" pitchFamily="34" charset="0"/>
              </a:rPr>
              <a:t> </a:t>
            </a:r>
            <a:r>
              <a:rPr lang="en-US" sz="3200" dirty="0" err="1" smtClean="0">
                <a:latin typeface="Arial Narrow" pitchFamily="34" charset="0"/>
              </a:rPr>
              <a:t>usaha</a:t>
            </a:r>
            <a:r>
              <a:rPr lang="en-US" sz="3200" dirty="0" smtClean="0">
                <a:latin typeface="Arial Narrow" pitchFamily="34" charset="0"/>
              </a:rPr>
              <a:t> tenant, </a:t>
            </a:r>
            <a:r>
              <a:rPr lang="en-US" sz="3200" dirty="0" err="1" smtClean="0">
                <a:latin typeface="Arial Narrow" pitchFamily="34" charset="0"/>
              </a:rPr>
              <a:t>pola</a:t>
            </a:r>
            <a:r>
              <a:rPr lang="en-US" sz="3200" dirty="0" smtClean="0">
                <a:latin typeface="Arial Narrow" pitchFamily="34" charset="0"/>
              </a:rPr>
              <a:t> </a:t>
            </a:r>
            <a:r>
              <a:rPr lang="en-US" sz="3200" dirty="0" err="1" smtClean="0">
                <a:latin typeface="Arial Narrow" pitchFamily="34" charset="0"/>
              </a:rPr>
              <a:t>pemberian</a:t>
            </a:r>
            <a:r>
              <a:rPr lang="en-US" sz="3200" dirty="0" smtClean="0">
                <a:latin typeface="Arial Narrow" pitchFamily="34" charset="0"/>
              </a:rPr>
              <a:t> </a:t>
            </a:r>
            <a:r>
              <a:rPr lang="en-US" sz="3200" dirty="0" err="1" smtClean="0">
                <a:latin typeface="Arial Narrow" pitchFamily="34" charset="0"/>
              </a:rPr>
              <a:t>bantuan</a:t>
            </a:r>
            <a:r>
              <a:rPr lang="en-US" sz="3200" dirty="0" smtClean="0">
                <a:latin typeface="Arial Narrow" pitchFamily="34" charset="0"/>
              </a:rPr>
              <a:t> </a:t>
            </a:r>
            <a:r>
              <a:rPr lang="en-US" sz="3200" dirty="0" err="1" smtClean="0">
                <a:latin typeface="Arial Narrow" pitchFamily="34" charset="0"/>
              </a:rPr>
              <a:t>teknologi</a:t>
            </a:r>
            <a:r>
              <a:rPr lang="en-US" sz="3200" dirty="0" smtClean="0">
                <a:latin typeface="Arial Narrow" pitchFamily="34" charset="0"/>
              </a:rPr>
              <a:t>, </a:t>
            </a:r>
            <a:r>
              <a:rPr lang="en-US" sz="3200" dirty="0" err="1" smtClean="0">
                <a:latin typeface="Arial Narrow" pitchFamily="34" charset="0"/>
              </a:rPr>
              <a:t>dan</a:t>
            </a:r>
            <a:r>
              <a:rPr lang="en-US" sz="3200" dirty="0" smtClean="0">
                <a:latin typeface="Arial Narrow" pitchFamily="34" charset="0"/>
              </a:rPr>
              <a:t> </a:t>
            </a:r>
            <a:r>
              <a:rPr lang="en-US" sz="3200" dirty="0" err="1" smtClean="0">
                <a:latin typeface="Arial Narrow" pitchFamily="34" charset="0"/>
              </a:rPr>
              <a:t>metode</a:t>
            </a:r>
            <a:r>
              <a:rPr lang="en-US" sz="3200" dirty="0" smtClean="0">
                <a:latin typeface="Arial Narrow" pitchFamily="34" charset="0"/>
              </a:rPr>
              <a:t> </a:t>
            </a:r>
            <a:r>
              <a:rPr lang="en-US" sz="3200" dirty="0" err="1" smtClean="0">
                <a:latin typeface="Arial Narrow" pitchFamily="34" charset="0"/>
              </a:rPr>
              <a:t>penyelesaian</a:t>
            </a:r>
            <a:r>
              <a:rPr lang="en-US" sz="3200" dirty="0" smtClean="0">
                <a:latin typeface="Arial Narrow" pitchFamily="34" charset="0"/>
              </a:rPr>
              <a:t> </a:t>
            </a:r>
            <a:r>
              <a:rPr lang="en-US" sz="3200" dirty="0" err="1" smtClean="0">
                <a:latin typeface="Arial Narrow" pitchFamily="34" charset="0"/>
              </a:rPr>
              <a:t>masalah</a:t>
            </a:r>
            <a:r>
              <a:rPr lang="en-US" sz="3200" dirty="0" smtClean="0">
                <a:latin typeface="Arial Narrow" pitchFamily="34" charset="0"/>
              </a:rPr>
              <a:t>.</a:t>
            </a:r>
          </a:p>
          <a:p>
            <a:pPr marL="514350" indent="-514350">
              <a:lnSpc>
                <a:spcPct val="90000"/>
              </a:lnSpc>
              <a:buFont typeface="+mj-lt"/>
              <a:buAutoNum type="arabicPeriod"/>
            </a:pPr>
            <a:r>
              <a:rPr lang="en-US" sz="3200" dirty="0" err="1" smtClean="0">
                <a:latin typeface="Arial Narrow" pitchFamily="34" charset="0"/>
              </a:rPr>
              <a:t>Uraikan</a:t>
            </a:r>
            <a:r>
              <a:rPr lang="en-US" sz="3200" dirty="0" smtClean="0">
                <a:latin typeface="Arial Narrow" pitchFamily="34" charset="0"/>
              </a:rPr>
              <a:t> </a:t>
            </a:r>
            <a:r>
              <a:rPr lang="en-US" sz="3200" dirty="0" err="1" smtClean="0">
                <a:latin typeface="Arial Narrow" pitchFamily="34" charset="0"/>
              </a:rPr>
              <a:t>kemungkinan</a:t>
            </a:r>
            <a:r>
              <a:rPr lang="en-US" sz="3200" dirty="0" smtClean="0">
                <a:latin typeface="Arial Narrow" pitchFamily="34" charset="0"/>
              </a:rPr>
              <a:t> </a:t>
            </a:r>
            <a:r>
              <a:rPr lang="en-US" sz="3200" dirty="0" err="1" smtClean="0">
                <a:latin typeface="Arial Narrow" pitchFamily="34" charset="0"/>
              </a:rPr>
              <a:t>adanya</a:t>
            </a:r>
            <a:r>
              <a:rPr lang="en-US" sz="3200" dirty="0" smtClean="0">
                <a:latin typeface="Arial Narrow" pitchFamily="34" charset="0"/>
              </a:rPr>
              <a:t> </a:t>
            </a:r>
            <a:r>
              <a:rPr lang="en-US" sz="3200" dirty="0" err="1" smtClean="0">
                <a:latin typeface="Arial Narrow" pitchFamily="34" charset="0"/>
              </a:rPr>
              <a:t>kolaborasi</a:t>
            </a:r>
            <a:r>
              <a:rPr lang="en-US" sz="3200" dirty="0" smtClean="0">
                <a:latin typeface="Arial Narrow" pitchFamily="34" charset="0"/>
              </a:rPr>
              <a:t> </a:t>
            </a:r>
            <a:r>
              <a:rPr lang="en-US" sz="3200" dirty="0" err="1" smtClean="0">
                <a:latin typeface="Arial Narrow" pitchFamily="34" charset="0"/>
              </a:rPr>
              <a:t>dengan</a:t>
            </a:r>
            <a:r>
              <a:rPr lang="en-US" sz="3200" dirty="0" smtClean="0">
                <a:latin typeface="Arial Narrow" pitchFamily="34" charset="0"/>
              </a:rPr>
              <a:t> </a:t>
            </a:r>
            <a:r>
              <a:rPr lang="en-US" sz="3200" dirty="0" err="1" smtClean="0">
                <a:latin typeface="Arial Narrow" pitchFamily="34" charset="0"/>
              </a:rPr>
              <a:t>lembaga</a:t>
            </a:r>
            <a:r>
              <a:rPr lang="en-US" sz="3200" dirty="0" smtClean="0">
                <a:latin typeface="Arial Narrow" pitchFamily="34" charset="0"/>
              </a:rPr>
              <a:t> </a:t>
            </a:r>
            <a:r>
              <a:rPr lang="en-US" sz="3200" dirty="0" err="1" smtClean="0">
                <a:latin typeface="Arial Narrow" pitchFamily="34" charset="0"/>
              </a:rPr>
              <a:t>sejenis</a:t>
            </a:r>
            <a:r>
              <a:rPr lang="en-US" sz="3200" dirty="0" smtClean="0">
                <a:latin typeface="Arial Narrow" pitchFamily="34" charset="0"/>
              </a:rPr>
              <a:t> </a:t>
            </a:r>
            <a:r>
              <a:rPr lang="en-US" sz="3200" dirty="0" err="1" smtClean="0">
                <a:latin typeface="Arial Narrow" pitchFamily="34" charset="0"/>
              </a:rPr>
              <a:t>di</a:t>
            </a:r>
            <a:r>
              <a:rPr lang="en-US" sz="3200" dirty="0" smtClean="0">
                <a:latin typeface="Arial Narrow" pitchFamily="34" charset="0"/>
              </a:rPr>
              <a:t> </a:t>
            </a:r>
            <a:r>
              <a:rPr lang="en-US" sz="3200" dirty="0" err="1" smtClean="0">
                <a:latin typeface="Arial Narrow" pitchFamily="34" charset="0"/>
              </a:rPr>
              <a:t>luar</a:t>
            </a:r>
            <a:r>
              <a:rPr lang="en-US" sz="3200" dirty="0" smtClean="0">
                <a:latin typeface="Arial Narrow" pitchFamily="34" charset="0"/>
              </a:rPr>
              <a:t> </a:t>
            </a:r>
            <a:r>
              <a:rPr lang="en-US" sz="3200" dirty="0" err="1" smtClean="0">
                <a:latin typeface="Arial Narrow" pitchFamily="34" charset="0"/>
              </a:rPr>
              <a:t>kampus</a:t>
            </a:r>
            <a:r>
              <a:rPr lang="en-US" sz="3200" dirty="0" smtClean="0">
                <a:latin typeface="Arial Narrow" pitchFamily="34" charset="0"/>
              </a:rPr>
              <a:t> </a:t>
            </a:r>
            <a:r>
              <a:rPr lang="en-US" sz="3200" dirty="0" err="1" smtClean="0">
                <a:latin typeface="Arial Narrow" pitchFamily="34" charset="0"/>
              </a:rPr>
              <a:t>dan</a:t>
            </a:r>
            <a:r>
              <a:rPr lang="en-US" sz="3200" dirty="0" smtClean="0">
                <a:latin typeface="Arial Narrow" pitchFamily="34" charset="0"/>
              </a:rPr>
              <a:t> </a:t>
            </a:r>
            <a:r>
              <a:rPr lang="en-US" sz="3200" dirty="0" err="1" smtClean="0">
                <a:latin typeface="Arial Narrow" pitchFamily="34" charset="0"/>
              </a:rPr>
              <a:t>pola</a:t>
            </a:r>
            <a:r>
              <a:rPr lang="en-US" sz="3200" dirty="0" smtClean="0">
                <a:latin typeface="Arial Narrow" pitchFamily="34" charset="0"/>
              </a:rPr>
              <a:t> </a:t>
            </a:r>
            <a:r>
              <a:rPr lang="en-US" sz="3200" dirty="0" err="1" smtClean="0">
                <a:latin typeface="Arial Narrow" pitchFamily="34" charset="0"/>
              </a:rPr>
              <a:t>operasinya</a:t>
            </a:r>
            <a:r>
              <a:rPr lang="en-US" sz="3200" dirty="0" smtClean="0">
                <a:latin typeface="Arial Narrow" pitchFamily="34" charset="0"/>
              </a:rPr>
              <a: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0"/>
          </a:xfrm>
          <a:solidFill>
            <a:schemeClr val="tx1"/>
          </a:solidFill>
        </p:spPr>
        <p:txBody>
          <a:bodyPr>
            <a:normAutofit fontScale="90000"/>
          </a:bodyPr>
          <a:lstStyle/>
          <a:p>
            <a:r>
              <a:rPr lang="en-US" dirty="0" smtClean="0">
                <a:solidFill>
                  <a:schemeClr val="bg1"/>
                </a:solidFill>
              </a:rPr>
              <a:t>RENCANA KERJA DAN JADWAL PELAKSANAAN (25 %)</a:t>
            </a:r>
            <a:endParaRPr lang="en-US" dirty="0">
              <a:solidFill>
                <a:schemeClr val="bg1"/>
              </a:solidFill>
            </a:endParaRPr>
          </a:p>
        </p:txBody>
      </p:sp>
      <p:sp>
        <p:nvSpPr>
          <p:cNvPr id="3" name="Content Placeholder 2"/>
          <p:cNvSpPr>
            <a:spLocks noGrp="1"/>
          </p:cNvSpPr>
          <p:nvPr>
            <p:ph idx="1"/>
          </p:nvPr>
        </p:nvSpPr>
        <p:spPr>
          <a:xfrm>
            <a:off x="0" y="1500174"/>
            <a:ext cx="9144000" cy="5357826"/>
          </a:xfrm>
          <a:solidFill>
            <a:schemeClr val="bg1">
              <a:lumMod val="95000"/>
            </a:schemeClr>
          </a:solidFill>
        </p:spPr>
        <p:txBody>
          <a:bodyPr>
            <a:noAutofit/>
          </a:bodyPr>
          <a:lstStyle/>
          <a:p>
            <a:pPr marL="354013" indent="-354013">
              <a:lnSpc>
                <a:spcPct val="120000"/>
              </a:lnSpc>
              <a:buFontTx/>
              <a:buAutoNum type="arabicPeriod"/>
            </a:pPr>
            <a:r>
              <a:rPr lang="fi-FI" sz="2400" dirty="0" smtClean="0">
                <a:latin typeface="Arial Narrow" pitchFamily="34" charset="0"/>
              </a:rPr>
              <a:t>Jelaskan secara rinci mengenai persiapan, pelaksanaan, dan evaluasi kegiatan </a:t>
            </a:r>
            <a:r>
              <a:rPr lang="en-US" sz="2400" dirty="0" err="1" smtClean="0">
                <a:latin typeface="Arial Narrow" pitchFamily="34" charset="0"/>
              </a:rPr>
              <a:t>I</a:t>
            </a:r>
            <a:r>
              <a:rPr lang="en-US" sz="2400" baseline="-25000" dirty="0" err="1" smtClean="0">
                <a:latin typeface="Arial Narrow" pitchFamily="34" charset="0"/>
              </a:rPr>
              <a:t>b</a:t>
            </a:r>
            <a:r>
              <a:rPr lang="en-US" sz="2400" dirty="0" err="1" smtClean="0">
                <a:latin typeface="Arial Narrow" pitchFamily="34" charset="0"/>
              </a:rPr>
              <a:t>K</a:t>
            </a:r>
            <a:r>
              <a:rPr lang="en-US" sz="2400" dirty="0" smtClean="0">
                <a:latin typeface="Arial Narrow" pitchFamily="34" charset="0"/>
              </a:rPr>
              <a:t> </a:t>
            </a:r>
            <a:r>
              <a:rPr lang="fi-FI" sz="2400" dirty="0" smtClean="0">
                <a:latin typeface="Arial Narrow" pitchFamily="34" charset="0"/>
              </a:rPr>
              <a:t>mengacu kepada uraian dalam metode pelaksanaan</a:t>
            </a:r>
          </a:p>
          <a:p>
            <a:pPr marL="354013" indent="-354013">
              <a:lnSpc>
                <a:spcPct val="120000"/>
              </a:lnSpc>
              <a:buFontTx/>
              <a:buAutoNum type="arabicPeriod"/>
            </a:pPr>
            <a:r>
              <a:rPr lang="fi-FI" sz="2400" dirty="0" smtClean="0">
                <a:latin typeface="Arial Narrow" pitchFamily="34" charset="0"/>
              </a:rPr>
              <a:t>Nyatakan secara wajar jumlah tenant yang menjadi wirausaha per tahun dan strategi pengisiannya kembali sehingga jumlah tenant tetap 20 orang per tahun</a:t>
            </a:r>
          </a:p>
          <a:p>
            <a:pPr marL="354013" indent="-354013">
              <a:lnSpc>
                <a:spcPct val="120000"/>
              </a:lnSpc>
              <a:buFontTx/>
              <a:buAutoNum type="arabicPeriod"/>
            </a:pPr>
            <a:r>
              <a:rPr lang="fi-FI" sz="2400" dirty="0" smtClean="0">
                <a:latin typeface="Arial Narrow" pitchFamily="34" charset="0"/>
              </a:rPr>
              <a:t>Buat jadwal keseluruhan kegiatan (tentatif) dalam bentuk matriks.  Apabila mengajukan usulan </a:t>
            </a:r>
            <a:r>
              <a:rPr lang="en-US" sz="2400" dirty="0" err="1" smtClean="0">
                <a:latin typeface="Arial Narrow" pitchFamily="34" charset="0"/>
              </a:rPr>
              <a:t>I</a:t>
            </a:r>
            <a:r>
              <a:rPr lang="en-US" sz="2400" baseline="-25000" dirty="0" err="1" smtClean="0">
                <a:latin typeface="Arial Narrow" pitchFamily="34" charset="0"/>
              </a:rPr>
              <a:t>b</a:t>
            </a:r>
            <a:r>
              <a:rPr lang="en-US" sz="2400" dirty="0" err="1" smtClean="0">
                <a:latin typeface="Arial Narrow" pitchFamily="34" charset="0"/>
              </a:rPr>
              <a:t>K</a:t>
            </a:r>
            <a:r>
              <a:rPr lang="en-US" sz="2400" dirty="0" smtClean="0">
                <a:latin typeface="Arial Narrow" pitchFamily="34" charset="0"/>
              </a:rPr>
              <a:t> </a:t>
            </a:r>
            <a:r>
              <a:rPr lang="fi-FI" sz="2400" dirty="0" smtClean="0">
                <a:latin typeface="Arial Narrow" pitchFamily="34" charset="0"/>
              </a:rPr>
              <a:t>untuk 3 tahun, maka rencana kerja dan jadwal tahun  pertama harus dibuat rinci.  Rencana kerja dan jadwal tahun kedua dan ketiga boleh dibuat secara garis besar, tetapi harus dirinci pula untuk penilaian persetujuan kelanjutan kegiatan tahun kedua dan seterusnya.</a:t>
            </a:r>
          </a:p>
          <a:p>
            <a:pPr marL="354013" indent="-354013">
              <a:lnSpc>
                <a:spcPct val="120000"/>
              </a:lnSpc>
              <a:buFontTx/>
              <a:buAutoNum type="arabicPeriod"/>
            </a:pPr>
            <a:r>
              <a:rPr lang="fi-FI" sz="2400" dirty="0" smtClean="0">
                <a:latin typeface="Arial Narrow" pitchFamily="34" charset="0"/>
              </a:rPr>
              <a:t>Uraikan rencana pengembangan unit </a:t>
            </a:r>
            <a:r>
              <a:rPr lang="en-US" sz="2400" dirty="0" err="1" smtClean="0">
                <a:latin typeface="Arial Narrow" pitchFamily="34" charset="0"/>
              </a:rPr>
              <a:t>I</a:t>
            </a:r>
            <a:r>
              <a:rPr lang="en-US" sz="2400" baseline="-25000" dirty="0" err="1" smtClean="0">
                <a:latin typeface="Arial Narrow" pitchFamily="34" charset="0"/>
              </a:rPr>
              <a:t>b</a:t>
            </a:r>
            <a:r>
              <a:rPr lang="en-US" sz="2400" dirty="0" err="1" smtClean="0">
                <a:latin typeface="Arial Narrow" pitchFamily="34" charset="0"/>
              </a:rPr>
              <a:t>K</a:t>
            </a:r>
            <a:r>
              <a:rPr lang="en-US" sz="2400" dirty="0" smtClean="0">
                <a:latin typeface="Arial Narrow" pitchFamily="34" charset="0"/>
              </a:rPr>
              <a:t> </a:t>
            </a:r>
            <a:r>
              <a:rPr lang="fi-FI" sz="2400" dirty="0" smtClean="0">
                <a:latin typeface="Arial Narrow" pitchFamily="34" charset="0"/>
              </a:rPr>
              <a:t>pada tahun-tahun selanjutnya</a:t>
            </a:r>
            <a:endParaRPr lang="en-US" sz="2400" dirty="0">
              <a:latin typeface="Arial Narrow"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a:solidFill>
            <a:schemeClr val="bg1">
              <a:lumMod val="50000"/>
            </a:schemeClr>
          </a:solidFill>
        </p:spPr>
        <p:txBody>
          <a:bodyPr/>
          <a:lstStyle/>
          <a:p>
            <a:r>
              <a:rPr lang="en-US" b="1" dirty="0" smtClean="0">
                <a:solidFill>
                  <a:schemeClr val="bg1"/>
                </a:solidFill>
              </a:rPr>
              <a:t>KELAYAKAN PT (25%)</a:t>
            </a:r>
            <a:endParaRPr lang="en-US" b="1" dirty="0">
              <a:solidFill>
                <a:schemeClr val="bg1"/>
              </a:solidFill>
            </a:endParaRPr>
          </a:p>
        </p:txBody>
      </p:sp>
      <p:sp>
        <p:nvSpPr>
          <p:cNvPr id="3" name="Content Placeholder 2"/>
          <p:cNvSpPr>
            <a:spLocks noGrp="1"/>
          </p:cNvSpPr>
          <p:nvPr>
            <p:ph idx="1"/>
          </p:nvPr>
        </p:nvSpPr>
        <p:spPr>
          <a:xfrm>
            <a:off x="457200" y="1285860"/>
            <a:ext cx="8229600" cy="5214974"/>
          </a:xfrm>
          <a:solidFill>
            <a:schemeClr val="bg1">
              <a:lumMod val="95000"/>
            </a:schemeClr>
          </a:solidFill>
        </p:spPr>
        <p:txBody>
          <a:bodyPr>
            <a:normAutofit/>
          </a:bodyPr>
          <a:lstStyle/>
          <a:p>
            <a:pPr marL="442913" lvl="1" indent="-354013">
              <a:spcBef>
                <a:spcPts val="600"/>
              </a:spcBef>
              <a:buFontTx/>
              <a:buAutoNum type="arabicPeriod"/>
            </a:pPr>
            <a:r>
              <a:rPr lang="en-US" sz="2000" dirty="0" err="1" smtClean="0">
                <a:latin typeface="Eurostile" pitchFamily="34" charset="0"/>
              </a:rPr>
              <a:t>Jelaskan</a:t>
            </a:r>
            <a:r>
              <a:rPr lang="en-US" sz="2000" dirty="0" smtClean="0">
                <a:latin typeface="Eurostile" pitchFamily="34" charset="0"/>
              </a:rPr>
              <a:t> </a:t>
            </a:r>
            <a:r>
              <a:rPr lang="en-US" sz="2000" dirty="0" err="1" smtClean="0">
                <a:latin typeface="Eurostile" pitchFamily="34" charset="0"/>
              </a:rPr>
              <a:t>kualifikasi</a:t>
            </a:r>
            <a:r>
              <a:rPr lang="en-US" sz="2000" dirty="0" smtClean="0">
                <a:latin typeface="Eurostile" pitchFamily="34" charset="0"/>
              </a:rPr>
              <a:t> Tim </a:t>
            </a:r>
            <a:r>
              <a:rPr lang="en-US" sz="2000" dirty="0" err="1" smtClean="0">
                <a:latin typeface="Eurostile" pitchFamily="34" charset="0"/>
              </a:rPr>
              <a:t>Pelaksana</a:t>
            </a:r>
            <a:r>
              <a:rPr lang="en-US" sz="2000" dirty="0" smtClean="0">
                <a:latin typeface="Eurostile" pitchFamily="34" charset="0"/>
              </a:rPr>
              <a:t>, </a:t>
            </a:r>
            <a:r>
              <a:rPr lang="en-US" sz="2000" dirty="0" err="1" smtClean="0">
                <a:latin typeface="Eurostile" pitchFamily="34" charset="0"/>
              </a:rPr>
              <a:t>relevansi</a:t>
            </a:r>
            <a:r>
              <a:rPr lang="en-US" sz="2000" dirty="0" smtClean="0">
                <a:latin typeface="Eurostile" pitchFamily="34" charset="0"/>
              </a:rPr>
              <a:t> skill </a:t>
            </a:r>
            <a:r>
              <a:rPr lang="en-US" sz="2000" dirty="0" err="1" smtClean="0">
                <a:latin typeface="Eurostile" pitchFamily="34" charset="0"/>
              </a:rPr>
              <a:t>tim</a:t>
            </a:r>
            <a:r>
              <a:rPr lang="en-US" sz="2000" dirty="0" smtClean="0">
                <a:latin typeface="Eurostile" pitchFamily="34" charset="0"/>
              </a:rPr>
              <a:t>, </a:t>
            </a:r>
            <a:r>
              <a:rPr lang="en-US" sz="2000" dirty="0" err="1" smtClean="0">
                <a:latin typeface="Eurostile" pitchFamily="34" charset="0"/>
              </a:rPr>
              <a:t>sinergisme</a:t>
            </a:r>
            <a:r>
              <a:rPr lang="en-US" sz="2000" dirty="0" smtClean="0">
                <a:latin typeface="Eurostile" pitchFamily="34" charset="0"/>
              </a:rPr>
              <a:t> </a:t>
            </a:r>
            <a:r>
              <a:rPr lang="en-US" sz="2000" dirty="0" err="1" smtClean="0">
                <a:latin typeface="Eurostile" pitchFamily="34" charset="0"/>
              </a:rPr>
              <a:t>tim</a:t>
            </a:r>
            <a:r>
              <a:rPr lang="en-US" sz="2000" dirty="0" smtClean="0">
                <a:latin typeface="Eurostile" pitchFamily="34" charset="0"/>
              </a:rPr>
              <a:t> </a:t>
            </a:r>
            <a:r>
              <a:rPr lang="en-US" sz="2000" dirty="0" err="1" smtClean="0">
                <a:latin typeface="Eurostile" pitchFamily="34" charset="0"/>
              </a:rPr>
              <a:t>dan</a:t>
            </a:r>
            <a:r>
              <a:rPr lang="en-US" sz="2000" dirty="0" smtClean="0">
                <a:latin typeface="Eurostile" pitchFamily="34" charset="0"/>
              </a:rPr>
              <a:t> </a:t>
            </a:r>
            <a:r>
              <a:rPr lang="en-US" sz="2000" dirty="0" err="1" smtClean="0">
                <a:latin typeface="Eurostile" pitchFamily="34" charset="0"/>
              </a:rPr>
              <a:t>pengalaman</a:t>
            </a:r>
            <a:r>
              <a:rPr lang="en-US" sz="2000" dirty="0" smtClean="0">
                <a:latin typeface="Eurostile" pitchFamily="34" charset="0"/>
              </a:rPr>
              <a:t> </a:t>
            </a:r>
            <a:r>
              <a:rPr lang="en-US" sz="2000" dirty="0" err="1" smtClean="0">
                <a:latin typeface="Eurostile" pitchFamily="34" charset="0"/>
              </a:rPr>
              <a:t>dalam</a:t>
            </a:r>
            <a:r>
              <a:rPr lang="en-US" sz="2000" dirty="0" smtClean="0">
                <a:latin typeface="Eurostile" pitchFamily="34" charset="0"/>
              </a:rPr>
              <a:t> </a:t>
            </a:r>
            <a:r>
              <a:rPr lang="en-US" sz="2000" dirty="0" err="1" smtClean="0">
                <a:latin typeface="Eurostile" pitchFamily="34" charset="0"/>
              </a:rPr>
              <a:t>kegiatan</a:t>
            </a:r>
            <a:r>
              <a:rPr lang="en-US" sz="2000" dirty="0" smtClean="0">
                <a:latin typeface="Eurostile" pitchFamily="34" charset="0"/>
              </a:rPr>
              <a:t> </a:t>
            </a:r>
            <a:r>
              <a:rPr lang="en-US" sz="2000" dirty="0" err="1" smtClean="0">
                <a:latin typeface="Eurostile" pitchFamily="34" charset="0"/>
              </a:rPr>
              <a:t>kewirausahaan</a:t>
            </a:r>
            <a:r>
              <a:rPr lang="en-US" sz="2000" dirty="0" smtClean="0">
                <a:latin typeface="Eurostile" pitchFamily="34" charset="0"/>
              </a:rPr>
              <a:t>, </a:t>
            </a:r>
          </a:p>
          <a:p>
            <a:pPr marL="442913" lvl="1" indent="-354013">
              <a:spcBef>
                <a:spcPts val="600"/>
              </a:spcBef>
              <a:buFontTx/>
              <a:buAutoNum type="arabicPeriod"/>
            </a:pPr>
            <a:r>
              <a:rPr lang="en-US" sz="2000" dirty="0" err="1" smtClean="0">
                <a:latin typeface="Eurostile" pitchFamily="34" charset="0"/>
              </a:rPr>
              <a:t>Gambarkan</a:t>
            </a:r>
            <a:r>
              <a:rPr lang="en-US" sz="2000" dirty="0" smtClean="0">
                <a:latin typeface="Eurostile" pitchFamily="34" charset="0"/>
              </a:rPr>
              <a:t> </a:t>
            </a:r>
            <a:r>
              <a:rPr lang="en-US" sz="2000" dirty="0" err="1" smtClean="0">
                <a:latin typeface="Eurostile" pitchFamily="34" charset="0"/>
              </a:rPr>
              <a:t>struktur</a:t>
            </a:r>
            <a:r>
              <a:rPr lang="en-US" sz="2000" dirty="0" smtClean="0">
                <a:latin typeface="Eurostile" pitchFamily="34" charset="0"/>
              </a:rPr>
              <a:t> </a:t>
            </a:r>
            <a:r>
              <a:rPr lang="en-US" sz="2000" dirty="0" err="1" smtClean="0">
                <a:latin typeface="Eurostile" pitchFamily="34" charset="0"/>
              </a:rPr>
              <a:t>organisasi</a:t>
            </a:r>
            <a:r>
              <a:rPr lang="en-US" sz="2000" dirty="0" smtClean="0">
                <a:latin typeface="Eurostile" pitchFamily="34" charset="0"/>
              </a:rPr>
              <a:t> </a:t>
            </a:r>
            <a:r>
              <a:rPr lang="en-US" sz="2000" dirty="0" err="1" smtClean="0">
                <a:latin typeface="Eurostile" pitchFamily="34" charset="0"/>
              </a:rPr>
              <a:t>tim</a:t>
            </a:r>
            <a:r>
              <a:rPr lang="en-US" sz="2000" dirty="0" smtClean="0">
                <a:latin typeface="Eurostile" pitchFamily="34" charset="0"/>
              </a:rPr>
              <a:t> </a:t>
            </a:r>
          </a:p>
          <a:p>
            <a:pPr marL="442913" lvl="1" indent="-354013">
              <a:spcBef>
                <a:spcPts val="600"/>
              </a:spcBef>
              <a:buFontTx/>
              <a:buAutoNum type="arabicPeriod"/>
            </a:pPr>
            <a:r>
              <a:rPr lang="en-US" sz="2000" dirty="0" err="1" smtClean="0">
                <a:latin typeface="Eurostile" pitchFamily="34" charset="0"/>
              </a:rPr>
              <a:t>Uraikan</a:t>
            </a:r>
            <a:r>
              <a:rPr lang="en-US" sz="2000" dirty="0" smtClean="0">
                <a:latin typeface="Eurostile" pitchFamily="34" charset="0"/>
              </a:rPr>
              <a:t> </a:t>
            </a:r>
            <a:r>
              <a:rPr lang="en-US" sz="2000" dirty="0" err="1" smtClean="0">
                <a:latin typeface="Eurostile" pitchFamily="34" charset="0"/>
              </a:rPr>
              <a:t>fasilitas</a:t>
            </a:r>
            <a:r>
              <a:rPr lang="en-US" sz="2000" dirty="0" smtClean="0">
                <a:latin typeface="Eurostile" pitchFamily="34" charset="0"/>
              </a:rPr>
              <a:t> </a:t>
            </a:r>
            <a:r>
              <a:rPr lang="en-US" sz="2000" dirty="0" err="1" smtClean="0">
                <a:latin typeface="Eurostile" pitchFamily="34" charset="0"/>
              </a:rPr>
              <a:t>kewirausahaan</a:t>
            </a:r>
            <a:r>
              <a:rPr lang="en-US" sz="2000" dirty="0" smtClean="0">
                <a:latin typeface="Eurostile" pitchFamily="34" charset="0"/>
              </a:rPr>
              <a:t> PT yang </a:t>
            </a:r>
            <a:r>
              <a:rPr lang="en-US" sz="2000" dirty="0" err="1" smtClean="0">
                <a:latin typeface="Eurostile" pitchFamily="34" charset="0"/>
              </a:rPr>
              <a:t>akan</a:t>
            </a:r>
            <a:r>
              <a:rPr lang="en-US" sz="2000" dirty="0" smtClean="0">
                <a:latin typeface="Eurostile" pitchFamily="34" charset="0"/>
              </a:rPr>
              <a:t> </a:t>
            </a:r>
            <a:r>
              <a:rPr lang="en-US" sz="2000" dirty="0" err="1" smtClean="0">
                <a:latin typeface="Eurostile" pitchFamily="34" charset="0"/>
              </a:rPr>
              <a:t>digunakan</a:t>
            </a:r>
            <a:r>
              <a:rPr lang="en-US" sz="2000" dirty="0" smtClean="0">
                <a:latin typeface="Eurostile" pitchFamily="34" charset="0"/>
              </a:rPr>
              <a:t> </a:t>
            </a:r>
            <a:r>
              <a:rPr lang="en-US" sz="2000" dirty="0" err="1" smtClean="0">
                <a:latin typeface="Eurostile" pitchFamily="34" charset="0"/>
              </a:rPr>
              <a:t>sebagai</a:t>
            </a:r>
            <a:r>
              <a:rPr lang="en-US" sz="2000" dirty="0" smtClean="0">
                <a:latin typeface="Eurostile" pitchFamily="34" charset="0"/>
              </a:rPr>
              <a:t> unit </a:t>
            </a:r>
            <a:r>
              <a:rPr lang="en-US" sz="2000" dirty="0" err="1" smtClean="0">
                <a:latin typeface="Eurostile" pitchFamily="34" charset="0"/>
              </a:rPr>
              <a:t>layanan</a:t>
            </a:r>
            <a:r>
              <a:rPr lang="en-US" sz="2000" dirty="0" smtClean="0">
                <a:latin typeface="Eurostile" pitchFamily="34" charset="0"/>
              </a:rPr>
              <a:t> </a:t>
            </a:r>
            <a:r>
              <a:rPr lang="en-US" sz="2000" dirty="0" err="1" smtClean="0">
                <a:latin typeface="Arial Narrow" pitchFamily="34" charset="0"/>
              </a:rPr>
              <a:t>I</a:t>
            </a:r>
            <a:r>
              <a:rPr lang="en-US" sz="2000" baseline="-25000" dirty="0" err="1" smtClean="0">
                <a:latin typeface="Arial Narrow" pitchFamily="34" charset="0"/>
              </a:rPr>
              <a:t>b</a:t>
            </a:r>
            <a:r>
              <a:rPr lang="en-US" sz="2000" dirty="0" err="1" smtClean="0">
                <a:latin typeface="Arial Narrow" pitchFamily="34" charset="0"/>
              </a:rPr>
              <a:t>K</a:t>
            </a:r>
            <a:r>
              <a:rPr lang="en-US" sz="2000" dirty="0" smtClean="0">
                <a:latin typeface="Arial Narrow" pitchFamily="34" charset="0"/>
              </a:rPr>
              <a:t> </a:t>
            </a:r>
            <a:r>
              <a:rPr lang="en-US" sz="2000" dirty="0" err="1" smtClean="0">
                <a:latin typeface="Eurostile" pitchFamily="34" charset="0"/>
              </a:rPr>
              <a:t>misalnya</a:t>
            </a:r>
            <a:r>
              <a:rPr lang="en-US" sz="2000" dirty="0" smtClean="0">
                <a:latin typeface="Eurostile" pitchFamily="34" charset="0"/>
              </a:rPr>
              <a:t> </a:t>
            </a:r>
          </a:p>
          <a:p>
            <a:pPr marL="811213" lvl="2" indent="-368300">
              <a:spcBef>
                <a:spcPts val="600"/>
              </a:spcBef>
            </a:pPr>
            <a:r>
              <a:rPr lang="en-US" sz="2000" dirty="0" err="1" smtClean="0">
                <a:latin typeface="Eurostile" pitchFamily="34" charset="0"/>
              </a:rPr>
              <a:t>Sumberdaya</a:t>
            </a:r>
            <a:r>
              <a:rPr lang="en-US" sz="2000" dirty="0" smtClean="0">
                <a:latin typeface="Eurostile" pitchFamily="34" charset="0"/>
              </a:rPr>
              <a:t> </a:t>
            </a:r>
            <a:r>
              <a:rPr lang="en-US" sz="2000" dirty="0" err="1" smtClean="0">
                <a:latin typeface="Eurostile" pitchFamily="34" charset="0"/>
              </a:rPr>
              <a:t>institusi</a:t>
            </a:r>
            <a:r>
              <a:rPr lang="en-US" sz="2000" dirty="0" smtClean="0">
                <a:latin typeface="Eurostile" pitchFamily="34" charset="0"/>
              </a:rPr>
              <a:t> (</a:t>
            </a:r>
            <a:r>
              <a:rPr lang="en-US" sz="2000" dirty="0" err="1" smtClean="0">
                <a:latin typeface="Eurostile" pitchFamily="34" charset="0"/>
              </a:rPr>
              <a:t>laboratorium</a:t>
            </a:r>
            <a:r>
              <a:rPr lang="en-US" sz="2000" dirty="0" smtClean="0">
                <a:latin typeface="Eurostile" pitchFamily="34" charset="0"/>
              </a:rPr>
              <a:t>, </a:t>
            </a:r>
            <a:r>
              <a:rPr lang="en-US" sz="2000" dirty="0" err="1" smtClean="0">
                <a:latin typeface="Eurostile" pitchFamily="34" charset="0"/>
              </a:rPr>
              <a:t>Jurusan</a:t>
            </a:r>
            <a:r>
              <a:rPr lang="en-US" sz="2000" dirty="0" smtClean="0">
                <a:latin typeface="Eurostile" pitchFamily="34" charset="0"/>
              </a:rPr>
              <a:t>, </a:t>
            </a:r>
            <a:r>
              <a:rPr lang="en-US" sz="2000" dirty="0" err="1" smtClean="0">
                <a:latin typeface="Eurostile" pitchFamily="34" charset="0"/>
              </a:rPr>
              <a:t>Fakultas</a:t>
            </a:r>
            <a:r>
              <a:rPr lang="en-US" sz="2000" dirty="0" smtClean="0">
                <a:latin typeface="Eurostile" pitchFamily="34" charset="0"/>
              </a:rPr>
              <a:t>)  </a:t>
            </a:r>
            <a:r>
              <a:rPr lang="en-US" sz="2000" dirty="0" err="1" smtClean="0">
                <a:latin typeface="Eurostile" pitchFamily="34" charset="0"/>
              </a:rPr>
              <a:t>pendukung</a:t>
            </a:r>
            <a:r>
              <a:rPr lang="en-US" sz="2000" dirty="0" smtClean="0">
                <a:latin typeface="Eurostile" pitchFamily="34" charset="0"/>
              </a:rPr>
              <a:t> </a:t>
            </a:r>
            <a:r>
              <a:rPr lang="en-US" sz="2000" dirty="0" err="1" smtClean="0">
                <a:latin typeface="Eurostile" pitchFamily="34" charset="0"/>
              </a:rPr>
              <a:t>kegiatan</a:t>
            </a:r>
            <a:endParaRPr lang="en-US" sz="2000" dirty="0" smtClean="0">
              <a:latin typeface="Eurostile" pitchFamily="34" charset="0"/>
            </a:endParaRPr>
          </a:p>
          <a:p>
            <a:pPr marL="811213" lvl="2" indent="-368300">
              <a:spcBef>
                <a:spcPts val="600"/>
              </a:spcBef>
            </a:pPr>
            <a:r>
              <a:rPr lang="en-US" sz="2000" dirty="0" err="1" smtClean="0">
                <a:latin typeface="Eurostile" pitchFamily="34" charset="0"/>
              </a:rPr>
              <a:t>Sumberdaya</a:t>
            </a:r>
            <a:r>
              <a:rPr lang="en-US" sz="2000" dirty="0" smtClean="0">
                <a:latin typeface="Eurostile" pitchFamily="34" charset="0"/>
              </a:rPr>
              <a:t> </a:t>
            </a:r>
            <a:r>
              <a:rPr lang="en-US" sz="2000" dirty="0" err="1" smtClean="0">
                <a:latin typeface="Eurostile" pitchFamily="34" charset="0"/>
              </a:rPr>
              <a:t>alat</a:t>
            </a:r>
            <a:r>
              <a:rPr lang="en-US" sz="2000" dirty="0" smtClean="0">
                <a:latin typeface="Eurostile" pitchFamily="34" charset="0"/>
              </a:rPr>
              <a:t> </a:t>
            </a:r>
            <a:r>
              <a:rPr lang="en-US" sz="2000" dirty="0" err="1" smtClean="0">
                <a:latin typeface="Eurostile" pitchFamily="34" charset="0"/>
              </a:rPr>
              <a:t>atau</a:t>
            </a:r>
            <a:r>
              <a:rPr lang="en-US" sz="2000" dirty="0" smtClean="0">
                <a:latin typeface="Eurostile" pitchFamily="34" charset="0"/>
              </a:rPr>
              <a:t> </a:t>
            </a:r>
            <a:r>
              <a:rPr lang="en-US" sz="2000" dirty="0" err="1" smtClean="0">
                <a:latin typeface="Eurostile" pitchFamily="34" charset="0"/>
              </a:rPr>
              <a:t>fasilitas</a:t>
            </a:r>
            <a:r>
              <a:rPr lang="en-US" sz="2000" dirty="0" smtClean="0">
                <a:latin typeface="Eurostile" pitchFamily="34" charset="0"/>
              </a:rPr>
              <a:t> </a:t>
            </a:r>
            <a:r>
              <a:rPr lang="en-US" sz="2000" dirty="0" err="1" smtClean="0">
                <a:latin typeface="Eurostile" pitchFamily="34" charset="0"/>
              </a:rPr>
              <a:t>pendukung</a:t>
            </a:r>
            <a:r>
              <a:rPr lang="en-US" sz="2000" dirty="0" smtClean="0">
                <a:latin typeface="Eurostile" pitchFamily="34" charset="0"/>
              </a:rPr>
              <a:t> </a:t>
            </a:r>
            <a:r>
              <a:rPr lang="en-US" sz="2000" dirty="0" err="1" smtClean="0">
                <a:latin typeface="Eurostile" pitchFamily="34" charset="0"/>
              </a:rPr>
              <a:t>kegiatan</a:t>
            </a:r>
            <a:r>
              <a:rPr lang="en-US" sz="2000" dirty="0" smtClean="0">
                <a:latin typeface="Eurostile" pitchFamily="34" charset="0"/>
              </a:rPr>
              <a:t> (</a:t>
            </a:r>
            <a:r>
              <a:rPr lang="en-US" sz="2000" dirty="0" err="1" smtClean="0">
                <a:latin typeface="Eurostile" pitchFamily="34" charset="0"/>
              </a:rPr>
              <a:t>peralatan</a:t>
            </a:r>
            <a:r>
              <a:rPr lang="en-US" sz="2000" dirty="0" smtClean="0">
                <a:latin typeface="Eurostile" pitchFamily="34" charset="0"/>
              </a:rPr>
              <a:t> </a:t>
            </a:r>
            <a:r>
              <a:rPr lang="en-US" sz="2000" dirty="0" err="1" smtClean="0">
                <a:latin typeface="Eurostile" pitchFamily="34" charset="0"/>
              </a:rPr>
              <a:t>laboratorium</a:t>
            </a:r>
            <a:r>
              <a:rPr lang="en-US" sz="2000" dirty="0" smtClean="0">
                <a:latin typeface="Eurostile" pitchFamily="34" charset="0"/>
              </a:rPr>
              <a:t> yang </a:t>
            </a:r>
            <a:r>
              <a:rPr lang="en-US" sz="2000" dirty="0" err="1" smtClean="0">
                <a:latin typeface="Eurostile" pitchFamily="34" charset="0"/>
              </a:rPr>
              <a:t>dapat</a:t>
            </a:r>
            <a:r>
              <a:rPr lang="en-US" sz="2000" dirty="0" smtClean="0">
                <a:latin typeface="Eurostile" pitchFamily="34" charset="0"/>
              </a:rPr>
              <a:t> </a:t>
            </a:r>
            <a:r>
              <a:rPr lang="en-US" sz="2000" dirty="0" err="1" smtClean="0">
                <a:latin typeface="Eurostile" pitchFamily="34" charset="0"/>
              </a:rPr>
              <a:t>digunakan</a:t>
            </a:r>
            <a:r>
              <a:rPr lang="en-US" sz="2000" dirty="0" smtClean="0">
                <a:latin typeface="Eurostile" pitchFamily="34" charset="0"/>
              </a:rPr>
              <a:t>, </a:t>
            </a:r>
            <a:r>
              <a:rPr lang="en-US" sz="2000" dirty="0" err="1" smtClean="0">
                <a:latin typeface="Eurostile" pitchFamily="34" charset="0"/>
              </a:rPr>
              <a:t>fasilitas</a:t>
            </a:r>
            <a:r>
              <a:rPr lang="en-US" sz="2000" dirty="0" smtClean="0">
                <a:latin typeface="Eurostile" pitchFamily="34" charset="0"/>
              </a:rPr>
              <a:t> </a:t>
            </a:r>
            <a:r>
              <a:rPr lang="en-US" sz="2000" dirty="0" err="1" smtClean="0">
                <a:latin typeface="Eurostile" pitchFamily="34" charset="0"/>
              </a:rPr>
              <a:t>telepon</a:t>
            </a:r>
            <a:r>
              <a:rPr lang="en-US" sz="2000" dirty="0" smtClean="0">
                <a:latin typeface="Eurostile" pitchFamily="34" charset="0"/>
              </a:rPr>
              <a:t>, </a:t>
            </a:r>
            <a:r>
              <a:rPr lang="en-US" sz="2000" dirty="0" err="1" smtClean="0">
                <a:latin typeface="Eurostile" pitchFamily="34" charset="0"/>
              </a:rPr>
              <a:t>faksimili</a:t>
            </a:r>
            <a:r>
              <a:rPr lang="en-US" sz="2000" dirty="0" smtClean="0">
                <a:latin typeface="Eurostile" pitchFamily="34" charset="0"/>
              </a:rPr>
              <a:t>, internet </a:t>
            </a:r>
            <a:r>
              <a:rPr lang="en-US" sz="2000" dirty="0" err="1" smtClean="0">
                <a:latin typeface="Eurostile" pitchFamily="34" charset="0"/>
              </a:rPr>
              <a:t>dan</a:t>
            </a:r>
            <a:r>
              <a:rPr lang="en-US" sz="2000" dirty="0" smtClean="0">
                <a:latin typeface="Eurostile" pitchFamily="34" charset="0"/>
              </a:rPr>
              <a:t> lain-lain)</a:t>
            </a:r>
          </a:p>
          <a:p>
            <a:pPr marL="811213" lvl="2" indent="-368300">
              <a:spcBef>
                <a:spcPts val="600"/>
              </a:spcBef>
            </a:pPr>
            <a:r>
              <a:rPr lang="en-US" sz="2000" dirty="0" err="1" smtClean="0">
                <a:latin typeface="Eurostile" pitchFamily="34" charset="0"/>
              </a:rPr>
              <a:t>Sumberdaya</a:t>
            </a:r>
            <a:r>
              <a:rPr lang="en-US" sz="2000" dirty="0" smtClean="0">
                <a:latin typeface="Eurostile" pitchFamily="34" charset="0"/>
              </a:rPr>
              <a:t> </a:t>
            </a:r>
            <a:r>
              <a:rPr lang="en-US" sz="2000" dirty="0" err="1" smtClean="0">
                <a:latin typeface="Eurostile" pitchFamily="34" charset="0"/>
              </a:rPr>
              <a:t>akses</a:t>
            </a:r>
            <a:r>
              <a:rPr lang="en-US" sz="2000" dirty="0" smtClean="0">
                <a:latin typeface="Eurostile" pitchFamily="34" charset="0"/>
              </a:rPr>
              <a:t> </a:t>
            </a:r>
            <a:r>
              <a:rPr lang="en-US" sz="2000" dirty="0" err="1" smtClean="0">
                <a:latin typeface="Eurostile" pitchFamily="34" charset="0"/>
              </a:rPr>
              <a:t>pasar</a:t>
            </a:r>
            <a:r>
              <a:rPr lang="en-US" sz="2000" dirty="0" smtClean="0">
                <a:latin typeface="Eurostile" pitchFamily="34" charset="0"/>
              </a:rPr>
              <a:t>, </a:t>
            </a:r>
            <a:r>
              <a:rPr lang="en-US" sz="2000" dirty="0" err="1" smtClean="0">
                <a:latin typeface="Eurostile" pitchFamily="34" charset="0"/>
              </a:rPr>
              <a:t>relasi</a:t>
            </a:r>
            <a:r>
              <a:rPr lang="en-US" sz="2000" dirty="0" smtClean="0">
                <a:latin typeface="Eurostile" pitchFamily="34" charset="0"/>
              </a:rPr>
              <a:t> </a:t>
            </a:r>
            <a:r>
              <a:rPr lang="en-US" sz="2000" dirty="0" err="1" smtClean="0">
                <a:latin typeface="Eurostile" pitchFamily="34" charset="0"/>
              </a:rPr>
              <a:t>bisnis</a:t>
            </a:r>
            <a:r>
              <a:rPr lang="en-US" sz="2000" dirty="0" smtClean="0">
                <a:latin typeface="Eurostile" pitchFamily="34" charset="0"/>
              </a:rPr>
              <a:t> </a:t>
            </a:r>
            <a:r>
              <a:rPr lang="en-US" sz="2000" dirty="0" err="1" smtClean="0">
                <a:latin typeface="Eurostile" pitchFamily="34" charset="0"/>
              </a:rPr>
              <a:t>dan</a:t>
            </a:r>
            <a:r>
              <a:rPr lang="en-US" sz="2000" dirty="0" smtClean="0">
                <a:latin typeface="Eurostile" pitchFamily="34" charset="0"/>
              </a:rPr>
              <a:t> </a:t>
            </a:r>
            <a:r>
              <a:rPr lang="en-US" sz="2000" dirty="0" err="1" smtClean="0">
                <a:latin typeface="Eurostile" pitchFamily="34" charset="0"/>
              </a:rPr>
              <a:t>teknologi</a:t>
            </a:r>
            <a:endParaRPr lang="sv-SE" sz="2000" dirty="0" smtClean="0">
              <a:latin typeface="Eurostile" pitchFamily="34" charset="0"/>
            </a:endParaRPr>
          </a:p>
          <a:p>
            <a:pPr marL="811213" lvl="2" indent="-368300">
              <a:spcBef>
                <a:spcPts val="600"/>
              </a:spcBef>
            </a:pPr>
            <a:r>
              <a:rPr lang="sv-SE" sz="2000" dirty="0" smtClean="0">
                <a:latin typeface="Eurostile" pitchFamily="34" charset="0"/>
              </a:rPr>
              <a:t>Hubungan kerja antara institusi </a:t>
            </a:r>
            <a:r>
              <a:rPr lang="en-US" sz="2000" dirty="0" err="1" smtClean="0">
                <a:latin typeface="Arial Narrow" pitchFamily="34" charset="0"/>
              </a:rPr>
              <a:t>I</a:t>
            </a:r>
            <a:r>
              <a:rPr lang="en-US" sz="2000" baseline="-25000" dirty="0" err="1" smtClean="0">
                <a:latin typeface="Arial Narrow" pitchFamily="34" charset="0"/>
              </a:rPr>
              <a:t>b</a:t>
            </a:r>
            <a:r>
              <a:rPr lang="en-US" sz="2000" dirty="0" err="1" smtClean="0">
                <a:latin typeface="Arial Narrow" pitchFamily="34" charset="0"/>
              </a:rPr>
              <a:t>K</a:t>
            </a:r>
            <a:r>
              <a:rPr lang="en-US" sz="2000" dirty="0" smtClean="0">
                <a:latin typeface="Arial Narrow" pitchFamily="34" charset="0"/>
              </a:rPr>
              <a:t> </a:t>
            </a:r>
            <a:r>
              <a:rPr lang="sv-SE" sz="2000" dirty="0" smtClean="0">
                <a:latin typeface="Eurostile" pitchFamily="34" charset="0"/>
              </a:rPr>
              <a:t>dengan laboratorium pendukung dan dengan LPM/LPPM</a:t>
            </a:r>
          </a:p>
          <a:p>
            <a:pPr marL="442913" lvl="1" indent="-354013">
              <a:spcBef>
                <a:spcPts val="600"/>
              </a:spcBef>
              <a:buFontTx/>
              <a:buAutoNum type="arabicPeriod"/>
            </a:pPr>
            <a:r>
              <a:rPr lang="sv-SE" sz="2000" dirty="0" smtClean="0">
                <a:latin typeface="Eurostile" pitchFamily="34" charset="0"/>
              </a:rPr>
              <a:t>Nyatakan reputasi lembaga kewirausahaan di luar kampus yang berkolaborasi dengan unit layanan IbK</a:t>
            </a:r>
            <a:endParaRPr lang="en-US" sz="2000" dirty="0" smtClean="0">
              <a:latin typeface="Eurostile" pitchFamily="34"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50000"/>
            </a:schemeClr>
          </a:solidFill>
        </p:spPr>
        <p:txBody>
          <a:bodyPr/>
          <a:lstStyle/>
          <a:p>
            <a:r>
              <a:rPr lang="en-US" b="1" dirty="0" smtClean="0">
                <a:solidFill>
                  <a:schemeClr val="bg1"/>
                </a:solidFill>
              </a:rPr>
              <a:t>BIAYA PEKERJAAN (10%)</a:t>
            </a:r>
            <a:endParaRPr lang="en-US" b="1" dirty="0">
              <a:solidFill>
                <a:schemeClr val="bg1"/>
              </a:solidFill>
            </a:endParaRPr>
          </a:p>
        </p:txBody>
      </p:sp>
      <p:sp>
        <p:nvSpPr>
          <p:cNvPr id="3" name="Content Placeholder 2"/>
          <p:cNvSpPr>
            <a:spLocks noGrp="1"/>
          </p:cNvSpPr>
          <p:nvPr>
            <p:ph idx="1"/>
          </p:nvPr>
        </p:nvSpPr>
        <p:spPr>
          <a:xfrm>
            <a:off x="457200" y="1600200"/>
            <a:ext cx="8229600" cy="4900634"/>
          </a:xfrm>
          <a:solidFill>
            <a:schemeClr val="bg1">
              <a:lumMod val="95000"/>
            </a:schemeClr>
          </a:solidFill>
        </p:spPr>
        <p:txBody>
          <a:bodyPr>
            <a:normAutofit fontScale="92500"/>
          </a:bodyPr>
          <a:lstStyle/>
          <a:p>
            <a:pPr marL="609600" indent="-609600">
              <a:lnSpc>
                <a:spcPct val="90000"/>
              </a:lnSpc>
              <a:buFontTx/>
              <a:buAutoNum type="arabicPeriod"/>
            </a:pPr>
            <a:r>
              <a:rPr lang="en-US" sz="3200" dirty="0" err="1" smtClean="0">
                <a:latin typeface="Eurostile" pitchFamily="34" charset="0"/>
              </a:rPr>
              <a:t>Uraikan</a:t>
            </a:r>
            <a:r>
              <a:rPr lang="en-US" sz="3200" dirty="0" smtClean="0">
                <a:latin typeface="Eurostile" pitchFamily="34" charset="0"/>
              </a:rPr>
              <a:t> </a:t>
            </a:r>
            <a:r>
              <a:rPr lang="en-US" sz="3200" dirty="0" err="1" smtClean="0">
                <a:latin typeface="Eurostile" pitchFamily="34" charset="0"/>
              </a:rPr>
              <a:t>anggaran</a:t>
            </a:r>
            <a:r>
              <a:rPr lang="en-US" sz="3200" dirty="0" smtClean="0">
                <a:latin typeface="Eurostile" pitchFamily="34" charset="0"/>
              </a:rPr>
              <a:t> </a:t>
            </a:r>
            <a:r>
              <a:rPr lang="en-US" sz="3200" dirty="0" err="1" smtClean="0">
                <a:latin typeface="Eurostile" pitchFamily="34" charset="0"/>
              </a:rPr>
              <a:t>biaya</a:t>
            </a:r>
            <a:r>
              <a:rPr lang="en-US" sz="3200" dirty="0" smtClean="0">
                <a:latin typeface="Eurostile" pitchFamily="34" charset="0"/>
              </a:rPr>
              <a:t> yang </a:t>
            </a:r>
            <a:r>
              <a:rPr lang="en-US" sz="3200" dirty="0" err="1" smtClean="0">
                <a:latin typeface="Eurostile" pitchFamily="34" charset="0"/>
              </a:rPr>
              <a:t>diperlukan</a:t>
            </a:r>
            <a:r>
              <a:rPr lang="en-US" sz="3200" dirty="0" smtClean="0">
                <a:latin typeface="Eurostile" pitchFamily="34" charset="0"/>
              </a:rPr>
              <a: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dirinci</a:t>
            </a:r>
            <a:r>
              <a:rPr lang="en-US" sz="3200" dirty="0" smtClean="0">
                <a:latin typeface="Eurostile" pitchFamily="34" charset="0"/>
              </a:rPr>
              <a:t>  </a:t>
            </a:r>
            <a:r>
              <a:rPr lang="en-US" sz="3200" dirty="0" err="1" smtClean="0">
                <a:latin typeface="Eurostile" pitchFamily="34" charset="0"/>
              </a:rPr>
              <a:t>ke</a:t>
            </a:r>
            <a:r>
              <a:rPr lang="en-US" sz="3200" dirty="0" smtClean="0">
                <a:latin typeface="Eurostile" pitchFamily="34" charset="0"/>
              </a:rPr>
              <a:t> </a:t>
            </a:r>
            <a:r>
              <a:rPr lang="en-US" sz="3200" dirty="0" err="1" smtClean="0">
                <a:latin typeface="Eurostile" pitchFamily="34" charset="0"/>
              </a:rPr>
              <a:t>dalam</a:t>
            </a:r>
            <a:r>
              <a:rPr lang="en-US" sz="3200" dirty="0" smtClean="0">
                <a:latin typeface="Eurostile" pitchFamily="34" charset="0"/>
              </a:rPr>
              <a:t> </a:t>
            </a:r>
            <a:r>
              <a:rPr lang="en-US" sz="3200" dirty="0" err="1" smtClean="0">
                <a:latin typeface="Eurostile" pitchFamily="34" charset="0"/>
              </a:rPr>
              <a:t>klasifikasi</a:t>
            </a:r>
            <a:r>
              <a:rPr lang="en-US" sz="3200" dirty="0" smtClean="0">
                <a:latin typeface="Eurostile" pitchFamily="34" charset="0"/>
              </a:rPr>
              <a:t>  honorarium (</a:t>
            </a:r>
            <a:r>
              <a:rPr lang="en-US" sz="3200" dirty="0" err="1" smtClean="0">
                <a:latin typeface="Eurostile" pitchFamily="34" charset="0"/>
              </a:rPr>
              <a:t>maksimum</a:t>
            </a:r>
            <a:r>
              <a:rPr lang="en-US" sz="3200" dirty="0" smtClean="0">
                <a:latin typeface="Eurostile" pitchFamily="34" charset="0"/>
              </a:rPr>
              <a:t> 30%), </a:t>
            </a:r>
            <a:r>
              <a:rPr lang="en-US" sz="3200" dirty="0" err="1" smtClean="0">
                <a:latin typeface="Eurostile" pitchFamily="34" charset="0"/>
              </a:rPr>
              <a:t>bahan</a:t>
            </a:r>
            <a:r>
              <a:rPr lang="en-US" sz="3200" dirty="0" smtClean="0">
                <a:latin typeface="Eurostile" pitchFamily="34" charset="0"/>
              </a:rPr>
              <a:t> </a:t>
            </a:r>
            <a:r>
              <a:rPr lang="en-US" sz="3200" dirty="0" err="1" smtClean="0">
                <a:latin typeface="Eurostile" pitchFamily="34" charset="0"/>
              </a:rPr>
              <a:t>habis</a:t>
            </a:r>
            <a:r>
              <a:rPr lang="en-US" sz="3200" dirty="0" smtClean="0">
                <a:latin typeface="Eurostile" pitchFamily="34" charset="0"/>
              </a:rPr>
              <a:t>, </a:t>
            </a:r>
            <a:r>
              <a:rPr lang="en-US" sz="3200" dirty="0" err="1" smtClean="0">
                <a:latin typeface="Eurostile" pitchFamily="34" charset="0"/>
              </a:rPr>
              <a:t>peralatan</a:t>
            </a:r>
            <a:r>
              <a:rPr lang="en-US" sz="3200" dirty="0" smtClean="0">
                <a:latin typeface="Eurostile" pitchFamily="34" charset="0"/>
              </a:rPr>
              <a:t>, </a:t>
            </a:r>
            <a:r>
              <a:rPr lang="en-US" sz="3200" dirty="0" err="1" smtClean="0">
                <a:latin typeface="Eurostile" pitchFamily="34" charset="0"/>
              </a:rPr>
              <a:t>perjalanan</a:t>
            </a:r>
            <a:r>
              <a:rPr lang="en-US" sz="3200" dirty="0" smtClean="0">
                <a:latin typeface="Eurostile" pitchFamily="34" charset="0"/>
              </a:rPr>
              <a:t> </a:t>
            </a:r>
            <a:r>
              <a:rPr lang="en-US" sz="3200" dirty="0" err="1" smtClean="0">
                <a:latin typeface="Eurostile" pitchFamily="34" charset="0"/>
              </a:rPr>
              <a:t>dan</a:t>
            </a:r>
            <a:r>
              <a:rPr lang="en-US" sz="3200" dirty="0" smtClean="0">
                <a:latin typeface="Eurostile" pitchFamily="34" charset="0"/>
              </a:rPr>
              <a:t> </a:t>
            </a:r>
            <a:r>
              <a:rPr lang="en-US" dirty="0" err="1" smtClean="0">
                <a:latin typeface="Eurostile" pitchFamily="34" charset="0"/>
              </a:rPr>
              <a:t>pengeluaran</a:t>
            </a:r>
            <a:r>
              <a:rPr lang="en-US" dirty="0" smtClean="0">
                <a:latin typeface="Eurostile" pitchFamily="34" charset="0"/>
              </a:rPr>
              <a:t> lain-lain </a:t>
            </a:r>
            <a:r>
              <a:rPr lang="en-US" dirty="0" err="1" smtClean="0">
                <a:latin typeface="Eurostile" pitchFamily="34" charset="0"/>
              </a:rPr>
              <a:t>untuk</a:t>
            </a:r>
            <a:r>
              <a:rPr lang="en-US" dirty="0" smtClean="0">
                <a:latin typeface="Eurostile" pitchFamily="34" charset="0"/>
              </a:rPr>
              <a:t> </a:t>
            </a:r>
            <a:r>
              <a:rPr lang="en-US" sz="3200" dirty="0" err="1" smtClean="0">
                <a:latin typeface="Eurostile" pitchFamily="34" charset="0"/>
              </a:rPr>
              <a:t>akuntabilitas</a:t>
            </a:r>
            <a:r>
              <a:rPr lang="en-US" sz="3200" dirty="0" smtClean="0">
                <a:latin typeface="Eurostile" pitchFamily="34" charset="0"/>
              </a:rPr>
              <a:t> </a:t>
            </a:r>
            <a:r>
              <a:rPr lang="en-US" sz="3200" dirty="0" err="1" smtClean="0">
                <a:latin typeface="Eurostile" pitchFamily="34" charset="0"/>
              </a:rPr>
              <a:t>pendanaan</a:t>
            </a:r>
            <a:r>
              <a:rPr lang="en-US" sz="3200" dirty="0" smtClean="0">
                <a:latin typeface="Eurostile" pitchFamily="34" charset="0"/>
              </a:rPr>
              <a:t>.</a:t>
            </a:r>
          </a:p>
          <a:p>
            <a:pPr marL="609600" indent="-609600">
              <a:lnSpc>
                <a:spcPct val="90000"/>
              </a:lnSpc>
              <a:buFontTx/>
              <a:buAutoNum type="arabicPeriod"/>
            </a:pPr>
            <a:r>
              <a:rPr lang="en-US" sz="3200" dirty="0" err="1" smtClean="0">
                <a:latin typeface="Eurostile" pitchFamily="34" charset="0"/>
              </a:rPr>
              <a:t>Biaya</a:t>
            </a:r>
            <a:r>
              <a:rPr lang="en-US" sz="3200" dirty="0" smtClean="0">
                <a:latin typeface="Eurostile" pitchFamily="34" charset="0"/>
              </a:rPr>
              <a:t> program </a:t>
            </a:r>
            <a:r>
              <a:rPr lang="en-US" sz="3200" dirty="0" err="1" smtClean="0">
                <a:latin typeface="Eurostile" pitchFamily="34" charset="0"/>
              </a:rPr>
              <a:t>sudah</a:t>
            </a:r>
            <a:r>
              <a:rPr lang="en-US" sz="3200" dirty="0" smtClean="0">
                <a:latin typeface="Eurostile" pitchFamily="34" charset="0"/>
              </a:rPr>
              <a:t> </a:t>
            </a:r>
            <a:r>
              <a:rPr lang="en-US" sz="3200" dirty="0" err="1" smtClean="0">
                <a:latin typeface="Eurostile" pitchFamily="34" charset="0"/>
              </a:rPr>
              <a:t>termasuk</a:t>
            </a:r>
            <a:r>
              <a:rPr lang="en-US" sz="3200" dirty="0" smtClean="0">
                <a:latin typeface="Eurostile" pitchFamily="34" charset="0"/>
              </a:rPr>
              <a:t> </a:t>
            </a:r>
            <a:r>
              <a:rPr lang="en-US" sz="3200" dirty="0" err="1" smtClean="0">
                <a:latin typeface="Eurostile" pitchFamily="34" charset="0"/>
              </a:rPr>
              <a:t>pajak</a:t>
            </a:r>
            <a:r>
              <a:rPr lang="en-US" sz="3200" dirty="0" smtClean="0">
                <a:latin typeface="Eurostile" pitchFamily="34" charset="0"/>
              </a:rPr>
              <a:t> yang </a:t>
            </a:r>
            <a:r>
              <a:rPr lang="en-US" sz="3200" dirty="0" err="1" smtClean="0">
                <a:latin typeface="Eurostile" pitchFamily="34" charset="0"/>
              </a:rPr>
              <a:t>harus</a:t>
            </a:r>
            <a:r>
              <a:rPr lang="en-US" sz="3200" dirty="0" smtClean="0">
                <a:latin typeface="Eurostile" pitchFamily="34" charset="0"/>
              </a:rPr>
              <a:t> </a:t>
            </a:r>
            <a:r>
              <a:rPr lang="en-US" sz="3200" dirty="0" err="1" smtClean="0">
                <a:latin typeface="Eurostile" pitchFamily="34" charset="0"/>
              </a:rPr>
              <a:t>ditanggung</a:t>
            </a:r>
            <a:r>
              <a:rPr lang="en-US" sz="3200" dirty="0" smtClean="0">
                <a:latin typeface="Eurostile" pitchFamily="34" charset="0"/>
              </a:rPr>
              <a:t> </a:t>
            </a:r>
            <a:r>
              <a:rPr lang="en-US" sz="3200" dirty="0" err="1" smtClean="0">
                <a:latin typeface="Eurostile" pitchFamily="34" charset="0"/>
              </a:rPr>
              <a:t>sesuai</a:t>
            </a:r>
            <a:r>
              <a:rPr lang="en-US" sz="3200" dirty="0" smtClean="0">
                <a:latin typeface="Eurostile" pitchFamily="34" charset="0"/>
              </a:rPr>
              <a:t> </a:t>
            </a:r>
            <a:r>
              <a:rPr lang="en-US" sz="3200" dirty="0" err="1" smtClean="0">
                <a:latin typeface="Eurostile" pitchFamily="34" charset="0"/>
              </a:rPr>
              <a:t>dengan</a:t>
            </a:r>
            <a:r>
              <a:rPr lang="en-US" sz="3200" dirty="0" smtClean="0">
                <a:latin typeface="Eurostile" pitchFamily="34" charset="0"/>
              </a:rPr>
              <a:t> </a:t>
            </a:r>
            <a:r>
              <a:rPr lang="en-US" sz="3200" dirty="0" err="1" smtClean="0">
                <a:latin typeface="Eurostile" pitchFamily="34" charset="0"/>
              </a:rPr>
              <a:t>peraturan</a:t>
            </a:r>
            <a:r>
              <a:rPr lang="en-US" sz="3200" dirty="0" smtClean="0">
                <a:latin typeface="Eurostile" pitchFamily="34" charset="0"/>
              </a:rPr>
              <a:t> yang </a:t>
            </a:r>
            <a:r>
              <a:rPr lang="en-US" sz="3200" dirty="0" err="1" smtClean="0">
                <a:latin typeface="Eurostile" pitchFamily="34" charset="0"/>
              </a:rPr>
              <a:t>berlaku</a:t>
            </a:r>
            <a:r>
              <a:rPr lang="en-US" sz="3200" dirty="0" smtClean="0">
                <a:latin typeface="Eurostile" pitchFamily="34" charset="0"/>
              </a:rPr>
              <a:t> </a:t>
            </a:r>
            <a:r>
              <a:rPr lang="en-US" sz="3200" dirty="0" err="1" smtClean="0">
                <a:latin typeface="Eurostile" pitchFamily="34" charset="0"/>
              </a:rPr>
              <a:t>dan</a:t>
            </a:r>
            <a:r>
              <a:rPr lang="en-US" sz="3200" dirty="0" smtClean="0">
                <a:latin typeface="Eurostile" pitchFamily="34" charset="0"/>
              </a:rPr>
              <a:t> </a:t>
            </a:r>
            <a:r>
              <a:rPr lang="en-US" sz="3200" dirty="0" err="1" smtClean="0">
                <a:latin typeface="Eurostile" pitchFamily="34" charset="0"/>
              </a:rPr>
              <a:t>penyusunan</a:t>
            </a:r>
            <a:r>
              <a:rPr lang="en-US" sz="3200" dirty="0" smtClean="0">
                <a:latin typeface="Eurostile" pitchFamily="34" charset="0"/>
              </a:rPr>
              <a:t> </a:t>
            </a:r>
            <a:r>
              <a:rPr lang="en-US" sz="3200" dirty="0" err="1" smtClean="0">
                <a:latin typeface="Eurostile" pitchFamily="34" charset="0"/>
              </a:rPr>
              <a:t>artikel</a:t>
            </a:r>
            <a:r>
              <a:rPr lang="en-US" sz="3200" dirty="0" smtClean="0">
                <a:latin typeface="Eurostile" pitchFamily="34" charset="0"/>
              </a:rPr>
              <a:t> </a:t>
            </a:r>
            <a:r>
              <a:rPr lang="en-US" sz="3200" dirty="0" err="1" smtClean="0">
                <a:latin typeface="Eurostile" pitchFamily="34" charset="0"/>
              </a:rPr>
              <a:t>internasional</a:t>
            </a:r>
            <a:endParaRPr lang="en-US" sz="3200" dirty="0" smtClean="0">
              <a:latin typeface="Eurostile" pitchFamily="34" charset="0"/>
            </a:endParaRPr>
          </a:p>
          <a:p>
            <a:pPr marL="609600" indent="-609600">
              <a:lnSpc>
                <a:spcPct val="90000"/>
              </a:lnSpc>
              <a:buFontTx/>
              <a:buAutoNum type="arabicPeriod"/>
            </a:pPr>
            <a:r>
              <a:rPr lang="en-US" sz="3200" dirty="0" err="1" smtClean="0">
                <a:latin typeface="Eurostile" pitchFamily="34" charset="0"/>
              </a:rPr>
              <a:t>Nyatakan</a:t>
            </a:r>
            <a:r>
              <a:rPr lang="en-US" sz="3200" dirty="0" smtClean="0">
                <a:latin typeface="Eurostile" pitchFamily="34" charset="0"/>
              </a:rPr>
              <a:t> </a:t>
            </a:r>
            <a:r>
              <a:rPr lang="en-US" sz="3200" dirty="0" err="1" smtClean="0">
                <a:latin typeface="Eurostile" pitchFamily="34" charset="0"/>
              </a:rPr>
              <a:t>kemampuan</a:t>
            </a:r>
            <a:r>
              <a:rPr lang="en-US" sz="3200" dirty="0" smtClean="0">
                <a:latin typeface="Eurostile" pitchFamily="34" charset="0"/>
              </a:rPr>
              <a:t> </a:t>
            </a:r>
            <a:r>
              <a:rPr lang="en-US" sz="3200" dirty="0" err="1" smtClean="0">
                <a:latin typeface="Eurostile" pitchFamily="34" charset="0"/>
              </a:rPr>
              <a:t>kontribusi</a:t>
            </a:r>
            <a:r>
              <a:rPr lang="en-US" sz="3200" dirty="0" smtClean="0">
                <a:latin typeface="Eurostile" pitchFamily="34" charset="0"/>
              </a:rPr>
              <a:t> PT </a:t>
            </a:r>
            <a:r>
              <a:rPr lang="en-US" sz="3200" dirty="0" err="1" smtClean="0">
                <a:latin typeface="Eurostile" pitchFamily="34" charset="0"/>
              </a:rPr>
              <a:t>dalam</a:t>
            </a:r>
            <a:r>
              <a:rPr lang="en-US" sz="3200" dirty="0" smtClean="0">
                <a:latin typeface="Eurostile" pitchFamily="34" charset="0"/>
              </a:rPr>
              <a:t> </a:t>
            </a:r>
            <a:r>
              <a:rPr lang="en-US" sz="3200" dirty="0" err="1" smtClean="0">
                <a:latin typeface="Eurostile" pitchFamily="34" charset="0"/>
              </a:rPr>
              <a:t>dana</a:t>
            </a:r>
            <a:r>
              <a:rPr lang="en-US" sz="3200" dirty="0" smtClean="0">
                <a:latin typeface="Eurostile" pitchFamily="34" charset="0"/>
              </a:rPr>
              <a:t> </a:t>
            </a:r>
            <a:r>
              <a:rPr lang="en-US" sz="3200" dirty="0" err="1" smtClean="0">
                <a:latin typeface="Eurostile" pitchFamily="34" charset="0"/>
              </a:rPr>
              <a:t>tahunan</a:t>
            </a:r>
            <a:r>
              <a:rPr lang="en-US" sz="3200" dirty="0" smtClean="0">
                <a:latin typeface="Eurostile" pitchFamily="34" charset="0"/>
              </a:rPr>
              <a:t> </a:t>
            </a:r>
            <a:r>
              <a:rPr lang="en-US" sz="3200" dirty="0" err="1" smtClean="0">
                <a:latin typeface="Eurostile" pitchFamily="34" charset="0"/>
              </a:rPr>
              <a:t>sebesar</a:t>
            </a:r>
            <a:r>
              <a:rPr lang="en-US" sz="3200" dirty="0" smtClean="0">
                <a:latin typeface="Eurostile" pitchFamily="34" charset="0"/>
              </a:rPr>
              <a:t> </a:t>
            </a:r>
            <a:r>
              <a:rPr lang="en-US" sz="3200" dirty="0" err="1" smtClean="0">
                <a:latin typeface="Eurostile" pitchFamily="34" charset="0"/>
              </a:rPr>
              <a:t>Rp</a:t>
            </a:r>
            <a:r>
              <a:rPr lang="en-US" sz="3200" dirty="0" smtClean="0">
                <a:latin typeface="Eurostile" pitchFamily="34" charset="0"/>
              </a:rPr>
              <a:t> 20 </a:t>
            </a:r>
            <a:r>
              <a:rPr lang="en-US" sz="3200" dirty="0" err="1" smtClean="0">
                <a:latin typeface="Eurostile" pitchFamily="34" charset="0"/>
              </a:rPr>
              <a:t>juta</a:t>
            </a:r>
            <a:r>
              <a:rPr lang="en-US" sz="3200" dirty="0" smtClean="0">
                <a:latin typeface="Eurostile" pitchFamily="34" charset="0"/>
              </a:rPr>
              <a:t>/</a:t>
            </a:r>
            <a:r>
              <a:rPr lang="en-US" sz="3200" dirty="0" err="1" smtClean="0">
                <a:latin typeface="Eurostile" pitchFamily="34" charset="0"/>
              </a:rPr>
              <a:t>tahun</a:t>
            </a:r>
            <a:r>
              <a:rPr lang="en-US" sz="3200" dirty="0" smtClean="0">
                <a:latin typeface="Eurostile" pitchFamily="34" charset="0"/>
              </a:rPr>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6858000"/>
          </a:xfrm>
          <a:prstGeom prst="rect">
            <a:avLst/>
          </a:prstGeom>
          <a:solidFill>
            <a:schemeClr val="accent2">
              <a:lumMod val="20000"/>
              <a:lumOff val="80000"/>
            </a:schemeClr>
          </a:solidFill>
        </p:spPr>
        <p:txBody>
          <a:bodyPr/>
          <a:lstStyle/>
          <a:p>
            <a:pPr marL="342900" lvl="0" indent="-342900">
              <a:spcBef>
                <a:spcPct val="20000"/>
              </a:spcBef>
            </a:pPr>
            <a:endParaRPr lang="en-US" sz="3200" dirty="0" smtClean="0"/>
          </a:p>
          <a:p>
            <a:pPr marL="514350" lvl="0" indent="-514350">
              <a:spcBef>
                <a:spcPct val="20000"/>
              </a:spcBef>
              <a:buFont typeface="+mj-lt"/>
              <a:buAutoNum type="arabicPeriod"/>
            </a:pPr>
            <a:endParaRPr kumimoji="0" lang="en-US" sz="3200" b="1" i="0" u="none" strike="noStrike" kern="1200" cap="none" spc="0" normalizeH="0" baseline="0" noProof="0" dirty="0" smtClean="0">
              <a:ln>
                <a:noFill/>
              </a:ln>
              <a:solidFill>
                <a:srgbClr val="7030A0"/>
              </a:solidFill>
              <a:effectLst/>
              <a:uLnTx/>
              <a:uFillTx/>
              <a:latin typeface="+mn-lt"/>
              <a:ea typeface="+mn-ea"/>
              <a:cs typeface="+mn-cs"/>
            </a:endParaRPr>
          </a:p>
          <a:p>
            <a:pPr marL="514350" lvl="0" indent="-514350">
              <a:spcBef>
                <a:spcPct val="20000"/>
              </a:spcBef>
              <a:buFont typeface="+mj-lt"/>
              <a:buAutoNum type="arabicPeriod"/>
            </a:pPr>
            <a:endParaRPr lang="en-US" sz="3200" b="1" dirty="0" smtClean="0">
              <a:solidFill>
                <a:srgbClr val="7030A0"/>
              </a:solidFill>
            </a:endParaRPr>
          </a:p>
          <a:p>
            <a:pPr marL="514350" indent="-514350">
              <a:spcBef>
                <a:spcPct val="20000"/>
              </a:spcBef>
              <a:buFont typeface="+mj-lt"/>
              <a:buAutoNum type="arabicPeriod"/>
            </a:pPr>
            <a:endParaRPr lang="en-US" sz="2000" dirty="0" smtClean="0"/>
          </a:p>
          <a:p>
            <a:pPr marL="514350" indent="-514350">
              <a:spcBef>
                <a:spcPct val="20000"/>
              </a:spcBef>
              <a:buFont typeface="+mj-lt"/>
              <a:buAutoNum type="arabicPeriod"/>
            </a:pPr>
            <a:r>
              <a:rPr lang="id-ID" sz="3200" dirty="0" smtClean="0"/>
              <a:t>Lembaga perguruan tinggi (LPT) mempunyai tugas dan tanggung jawab menghasilkan </a:t>
            </a:r>
            <a:r>
              <a:rPr lang="en-US" sz="3200" dirty="0" smtClean="0"/>
              <a:t>SDM </a:t>
            </a:r>
            <a:r>
              <a:rPr lang="id-ID" sz="3200" dirty="0" smtClean="0"/>
              <a:t>yang terdidik </a:t>
            </a:r>
            <a:r>
              <a:rPr lang="en-US" sz="3200" dirty="0" smtClean="0"/>
              <a:t>agar </a:t>
            </a:r>
            <a:r>
              <a:rPr lang="id-ID" sz="3200" dirty="0" smtClean="0"/>
              <a:t>dapat menyumbang daya saing bangsa (</a:t>
            </a:r>
            <a:r>
              <a:rPr lang="id-ID" sz="3200" i="1" dirty="0" smtClean="0"/>
              <a:t>nation competitiveness</a:t>
            </a:r>
            <a:r>
              <a:rPr lang="id-ID" sz="3200" dirty="0" smtClean="0"/>
              <a:t>)</a:t>
            </a:r>
            <a:endParaRPr lang="en-US" sz="3200" b="1" dirty="0" smtClean="0">
              <a:solidFill>
                <a:srgbClr val="7030A0"/>
              </a:solidFill>
            </a:endParaRPr>
          </a:p>
          <a:p>
            <a:pPr marL="514350" lvl="0" indent="-514350">
              <a:spcBef>
                <a:spcPct val="20000"/>
              </a:spcBef>
              <a:buFont typeface="+mj-lt"/>
              <a:buAutoNum type="arabicPeriod"/>
            </a:pPr>
            <a:r>
              <a:rPr lang="en-US" sz="3200" dirty="0" smtClean="0"/>
              <a:t>B</a:t>
            </a:r>
            <a:r>
              <a:rPr lang="id-ID" sz="3200" dirty="0" smtClean="0"/>
              <a:t>anyak lulusan LPT (sarjana) di Indonesia tidak mengindikasikan negara Indonesia semakin makmur, sebaliknya justru</a:t>
            </a:r>
            <a:r>
              <a:rPr lang="en-US" sz="3200" dirty="0" smtClean="0"/>
              <a:t> </a:t>
            </a:r>
            <a:r>
              <a:rPr lang="id-ID" sz="3200" dirty="0" smtClean="0"/>
              <a:t>banyak sarjana </a:t>
            </a:r>
            <a:r>
              <a:rPr lang="en-US" sz="3200" dirty="0" smtClean="0"/>
              <a:t>yang m</a:t>
            </a:r>
            <a:r>
              <a:rPr lang="id-ID" sz="3200" dirty="0" smtClean="0"/>
              <a:t>enganggur</a:t>
            </a:r>
            <a:endParaRPr kumimoji="0" lang="en-US" sz="3200" b="1" i="0" u="none" strike="noStrike" kern="1200" cap="none" spc="0" normalizeH="0" baseline="0" noProof="0" dirty="0" smtClean="0">
              <a:ln>
                <a:noFill/>
              </a:ln>
              <a:solidFill>
                <a:srgbClr val="7030A0"/>
              </a:solidFill>
              <a:effectLst/>
              <a:uLnTx/>
              <a:uFillTx/>
              <a:latin typeface="+mn-lt"/>
              <a:ea typeface="+mn-ea"/>
              <a:cs typeface="+mn-cs"/>
            </a:endParaRPr>
          </a:p>
        </p:txBody>
      </p:sp>
      <p:pic>
        <p:nvPicPr>
          <p:cNvPr id="4" name="Picture 9" descr="winisuda3"/>
          <p:cNvPicPr>
            <a:picLocks noChangeAspect="1" noChangeArrowheads="1"/>
          </p:cNvPicPr>
          <p:nvPr/>
        </p:nvPicPr>
        <p:blipFill>
          <a:blip r:embed="rId2" cstate="print"/>
          <a:srcRect/>
          <a:stretch>
            <a:fillRect/>
          </a:stretch>
        </p:blipFill>
        <p:spPr bwMode="auto">
          <a:xfrm>
            <a:off x="7173913" y="0"/>
            <a:ext cx="1970087" cy="1952625"/>
          </a:xfrm>
          <a:prstGeom prst="rect">
            <a:avLst/>
          </a:prstGeom>
          <a:noFill/>
          <a:ln w="9525">
            <a:noFill/>
            <a:miter lim="800000"/>
            <a:headEnd/>
            <a:tailEnd/>
          </a:ln>
        </p:spPr>
      </p:pic>
      <p:sp>
        <p:nvSpPr>
          <p:cNvPr id="6" name="Rectangle 5"/>
          <p:cNvSpPr/>
          <p:nvPr/>
        </p:nvSpPr>
        <p:spPr>
          <a:xfrm>
            <a:off x="642910" y="500042"/>
            <a:ext cx="5234575" cy="923330"/>
          </a:xfrm>
          <a:prstGeom prst="rect">
            <a:avLst/>
          </a:prstGeom>
          <a:noFill/>
        </p:spPr>
        <p:txBody>
          <a:bodyPr wrap="none" lIns="91440" tIns="45720" rIns="91440" bIns="45720">
            <a:spAutoFit/>
          </a:bodyPr>
          <a:lstStyle/>
          <a:p>
            <a:pPr algn="ctr"/>
            <a:r>
              <a:rPr lang="id-ID"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LATAR BELAKANG</a:t>
            </a:r>
            <a:endParaRPr lang="id-ID"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dirty="0" smtClean="0">
                <a:solidFill>
                  <a:srgbClr val="FFC000"/>
                </a:solidFill>
              </a:rPr>
              <a:t>LAMPIRAN</a:t>
            </a:r>
            <a:endParaRPr lang="en-US" dirty="0">
              <a:solidFill>
                <a:srgbClr val="FFC000"/>
              </a:solidFill>
            </a:endParaRPr>
          </a:p>
        </p:txBody>
      </p:sp>
      <p:sp>
        <p:nvSpPr>
          <p:cNvPr id="3" name="Content Placeholder 2"/>
          <p:cNvSpPr>
            <a:spLocks noGrp="1"/>
          </p:cNvSpPr>
          <p:nvPr>
            <p:ph idx="1"/>
          </p:nvPr>
        </p:nvSpPr>
        <p:spPr>
          <a:solidFill>
            <a:schemeClr val="accent3">
              <a:lumMod val="60000"/>
              <a:lumOff val="40000"/>
            </a:schemeClr>
          </a:solidFill>
        </p:spPr>
        <p:txBody>
          <a:bodyPr>
            <a:normAutofit lnSpcReduction="10000"/>
          </a:bodyPr>
          <a:lstStyle/>
          <a:p>
            <a:pPr marL="609600" indent="-609600">
              <a:lnSpc>
                <a:spcPct val="90000"/>
              </a:lnSpc>
              <a:buFont typeface="+mj-lt"/>
              <a:buAutoNum type="arabicPeriod"/>
            </a:pPr>
            <a:r>
              <a:rPr lang="sv-SE" sz="3200" dirty="0" smtClean="0">
                <a:latin typeface="Eurostile" pitchFamily="34" charset="0"/>
              </a:rPr>
              <a:t>Tim Pelaksana Kegiatan dan Nara Sumber</a:t>
            </a:r>
          </a:p>
          <a:p>
            <a:pPr marL="609600" indent="-609600">
              <a:lnSpc>
                <a:spcPct val="90000"/>
              </a:lnSpc>
              <a:buFont typeface="+mj-lt"/>
              <a:buAutoNum type="arabicPeriod"/>
            </a:pPr>
            <a:r>
              <a:rPr lang="sv-SE" sz="3200" dirty="0" smtClean="0">
                <a:latin typeface="Eurostile" pitchFamily="34" charset="0"/>
              </a:rPr>
              <a:t>Biodata Tim Pelaksana Kegiatan dan Nara Sumber</a:t>
            </a:r>
          </a:p>
          <a:p>
            <a:pPr marL="609600" indent="-609600">
              <a:lnSpc>
                <a:spcPct val="90000"/>
              </a:lnSpc>
              <a:buFont typeface="+mj-lt"/>
              <a:buAutoNum type="arabicPeriod"/>
            </a:pPr>
            <a:r>
              <a:rPr lang="sv-SE" sz="3200" dirty="0" smtClean="0">
                <a:latin typeface="Eurostile" pitchFamily="34" charset="0"/>
              </a:rPr>
              <a:t>Surat Kesediaan Penyandang Dana dari Pembantu/Wakil Rektor Bidang Administrasi dan Keuangan/Direktur Politeknik</a:t>
            </a:r>
            <a:endParaRPr lang="fi-FI" sz="3200" dirty="0" smtClean="0">
              <a:latin typeface="Eurostile" pitchFamily="34" charset="0"/>
            </a:endParaRPr>
          </a:p>
          <a:p>
            <a:pPr marL="609600" indent="-609600">
              <a:lnSpc>
                <a:spcPct val="90000"/>
              </a:lnSpc>
              <a:buFont typeface="+mj-lt"/>
              <a:buAutoNum type="arabicPeriod"/>
            </a:pPr>
            <a:r>
              <a:rPr lang="fi-FI" sz="3200" dirty="0" smtClean="0">
                <a:latin typeface="Eurostile" pitchFamily="34" charset="0"/>
              </a:rPr>
              <a:t>Surat Kesediaan Ketua Tim untuk melaksanakan tugas program IbK</a:t>
            </a:r>
            <a:endParaRPr lang="en-US" sz="3200" dirty="0" smtClean="0">
              <a:latin typeface="Eurostile"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2">
              <a:lumMod val="20000"/>
              <a:lumOff val="80000"/>
            </a:schemeClr>
          </a:solidFill>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marL="514350" indent="-514350">
              <a:buFont typeface="+mj-lt"/>
              <a:buAutoNum type="arabicPeriod"/>
            </a:pPr>
            <a:r>
              <a:rPr lang="en-US" sz="3600" dirty="0" err="1" smtClean="0"/>
              <a:t>Mayoritas</a:t>
            </a:r>
            <a:r>
              <a:rPr lang="en-US" sz="3600" dirty="0" smtClean="0"/>
              <a:t> </a:t>
            </a:r>
            <a:r>
              <a:rPr lang="en-US" sz="3600" dirty="0" err="1" smtClean="0"/>
              <a:t>lulusan</a:t>
            </a:r>
            <a:r>
              <a:rPr lang="en-US" sz="3600" dirty="0" smtClean="0"/>
              <a:t> LPT </a:t>
            </a:r>
            <a:r>
              <a:rPr lang="en-US" sz="3600" dirty="0" err="1" smtClean="0"/>
              <a:t>di</a:t>
            </a:r>
            <a:r>
              <a:rPr lang="en-US" sz="3600" dirty="0" smtClean="0"/>
              <a:t> Indonesia </a:t>
            </a:r>
            <a:r>
              <a:rPr lang="en-US" sz="3600" dirty="0" err="1" smtClean="0"/>
              <a:t>berorientasi</a:t>
            </a:r>
            <a:r>
              <a:rPr lang="en-US" sz="3600" dirty="0" smtClean="0"/>
              <a:t> </a:t>
            </a:r>
            <a:r>
              <a:rPr lang="en-US" sz="3600" dirty="0" err="1" smtClean="0"/>
              <a:t>menjadi</a:t>
            </a:r>
            <a:r>
              <a:rPr lang="en-US" sz="3600" dirty="0" smtClean="0"/>
              <a:t> </a:t>
            </a:r>
            <a:r>
              <a:rPr lang="en-US" sz="3600" dirty="0" err="1" smtClean="0"/>
              <a:t>pegawai</a:t>
            </a:r>
            <a:r>
              <a:rPr lang="en-US" sz="3600" dirty="0" smtClean="0"/>
              <a:t> </a:t>
            </a:r>
            <a:r>
              <a:rPr lang="en-US" sz="3600" i="1" dirty="0" smtClean="0"/>
              <a:t>(</a:t>
            </a:r>
            <a:r>
              <a:rPr lang="id-ID" sz="3600" i="1" dirty="0" smtClean="0"/>
              <a:t>Job Seeker</a:t>
            </a:r>
            <a:r>
              <a:rPr lang="en-US" sz="3600" i="1" dirty="0" smtClean="0"/>
              <a:t>)</a:t>
            </a:r>
            <a:r>
              <a:rPr lang="en-US" sz="3600" dirty="0" smtClean="0"/>
              <a:t>, </a:t>
            </a:r>
            <a:r>
              <a:rPr lang="en-US" sz="3600" dirty="0" err="1" smtClean="0"/>
              <a:t>jarang</a:t>
            </a:r>
            <a:r>
              <a:rPr lang="en-US" sz="3600" dirty="0" smtClean="0"/>
              <a:t> yang </a:t>
            </a:r>
            <a:r>
              <a:rPr lang="en-US" sz="3600" dirty="0" err="1" smtClean="0"/>
              <a:t>berorientasi</a:t>
            </a:r>
            <a:r>
              <a:rPr lang="en-US" sz="3600" dirty="0" smtClean="0"/>
              <a:t> </a:t>
            </a:r>
            <a:r>
              <a:rPr lang="en-US" sz="3600" dirty="0" err="1" smtClean="0"/>
              <a:t>menjadi</a:t>
            </a:r>
            <a:r>
              <a:rPr lang="en-US" sz="3600" dirty="0" smtClean="0"/>
              <a:t> </a:t>
            </a:r>
            <a:r>
              <a:rPr lang="en-US" sz="3600" dirty="0" err="1" smtClean="0"/>
              <a:t>wirausahawan</a:t>
            </a:r>
            <a:r>
              <a:rPr lang="en-US" sz="3600" dirty="0" smtClean="0"/>
              <a:t> </a:t>
            </a:r>
            <a:r>
              <a:rPr lang="id-ID" sz="3600" i="1" dirty="0" smtClean="0"/>
              <a:t>(Job Creator)</a:t>
            </a:r>
            <a:r>
              <a:rPr lang="en-US" sz="3600" i="1" dirty="0" smtClean="0"/>
              <a:t>.</a:t>
            </a:r>
          </a:p>
          <a:p>
            <a:pPr marL="514350" indent="-514350">
              <a:buFont typeface="+mj-lt"/>
              <a:buAutoNum type="arabicPeriod"/>
            </a:pPr>
            <a:r>
              <a:rPr lang="en-US" sz="3600" dirty="0" err="1" smtClean="0"/>
              <a:t>Globalisasi</a:t>
            </a:r>
            <a:r>
              <a:rPr lang="en-US" sz="3600" dirty="0" smtClean="0"/>
              <a:t>: </a:t>
            </a:r>
            <a:r>
              <a:rPr lang="en-US" sz="3600" dirty="0" err="1" smtClean="0"/>
              <a:t>Lulusan</a:t>
            </a:r>
            <a:r>
              <a:rPr lang="en-US" sz="3600" dirty="0" smtClean="0"/>
              <a:t> LPT </a:t>
            </a:r>
            <a:r>
              <a:rPr lang="en-US" sz="3600" dirty="0" err="1" smtClean="0"/>
              <a:t>di</a:t>
            </a:r>
            <a:r>
              <a:rPr lang="en-US" sz="3600" dirty="0" smtClean="0"/>
              <a:t> Indonesia </a:t>
            </a:r>
            <a:r>
              <a:rPr lang="en-US" sz="3600" dirty="0" err="1" smtClean="0"/>
              <a:t>akan</a:t>
            </a:r>
            <a:r>
              <a:rPr lang="en-US" sz="3600" dirty="0" smtClean="0"/>
              <a:t> </a:t>
            </a:r>
            <a:r>
              <a:rPr lang="en-US" sz="3600" dirty="0" err="1" smtClean="0"/>
              <a:t>bersaing</a:t>
            </a:r>
            <a:r>
              <a:rPr lang="en-US" sz="3600" dirty="0" smtClean="0"/>
              <a:t> </a:t>
            </a:r>
            <a:r>
              <a:rPr lang="en-US" sz="3600" dirty="0" err="1" smtClean="0"/>
              <a:t>secara</a:t>
            </a:r>
            <a:r>
              <a:rPr lang="en-US" sz="3600" dirty="0" smtClean="0"/>
              <a:t> </a:t>
            </a:r>
            <a:r>
              <a:rPr lang="en-US" sz="3600" dirty="0" err="1" smtClean="0"/>
              <a:t>bebas</a:t>
            </a:r>
            <a:r>
              <a:rPr lang="en-US" sz="3600" dirty="0" smtClean="0"/>
              <a:t> </a:t>
            </a:r>
            <a:r>
              <a:rPr lang="en-US" sz="3600" dirty="0" err="1" smtClean="0"/>
              <a:t>dengan</a:t>
            </a:r>
            <a:r>
              <a:rPr lang="en-US" sz="3600" dirty="0" smtClean="0"/>
              <a:t> </a:t>
            </a:r>
            <a:r>
              <a:rPr lang="en-US" sz="3600" dirty="0" err="1" smtClean="0"/>
              <a:t>lulusan</a:t>
            </a:r>
            <a:r>
              <a:rPr lang="en-US" sz="3600" dirty="0" smtClean="0"/>
              <a:t> </a:t>
            </a:r>
            <a:r>
              <a:rPr lang="en-US" sz="3600" dirty="0" err="1" smtClean="0"/>
              <a:t>dari</a:t>
            </a:r>
            <a:r>
              <a:rPr lang="en-US" sz="3600" dirty="0" smtClean="0"/>
              <a:t> LPT </a:t>
            </a:r>
            <a:r>
              <a:rPr lang="en-US" sz="3600" dirty="0" err="1" smtClean="0"/>
              <a:t>asing</a:t>
            </a:r>
            <a:endParaRPr lang="en-US" sz="3600" b="1" dirty="0" smtClean="0">
              <a:solidFill>
                <a:srgbClr val="7030A0"/>
              </a:solidFill>
            </a:endParaRPr>
          </a:p>
        </p:txBody>
      </p:sp>
      <p:sp>
        <p:nvSpPr>
          <p:cNvPr id="4" name="Rectangle 3"/>
          <p:cNvSpPr/>
          <p:nvPr/>
        </p:nvSpPr>
        <p:spPr>
          <a:xfrm>
            <a:off x="3286116" y="785794"/>
            <a:ext cx="3100079"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MASALAH</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descr="termenung"/>
          <p:cNvPicPr/>
          <p:nvPr/>
        </p:nvPicPr>
        <p:blipFill>
          <a:blip r:embed="rId2"/>
          <a:srcRect/>
          <a:stretch>
            <a:fillRect/>
          </a:stretch>
        </p:blipFill>
        <p:spPr bwMode="auto">
          <a:xfrm>
            <a:off x="0" y="0"/>
            <a:ext cx="2000232" cy="20716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ENGABDIAN\IbK-2010\100_8350.JPG"/>
          <p:cNvPicPr>
            <a:picLocks noChangeAspect="1" noChangeArrowheads="1"/>
          </p:cNvPicPr>
          <p:nvPr/>
        </p:nvPicPr>
        <p:blipFill>
          <a:blip r:embed="rId2" cstate="print"/>
          <a:srcRect/>
          <a:stretch>
            <a:fillRect/>
          </a:stretch>
        </p:blipFill>
        <p:spPr bwMode="auto">
          <a:xfrm>
            <a:off x="0" y="0"/>
            <a:ext cx="9143999" cy="6858001"/>
          </a:xfrm>
          <a:prstGeom prst="rect">
            <a:avLst/>
          </a:prstGeom>
          <a:noFill/>
        </p:spPr>
      </p:pic>
      <p:sp>
        <p:nvSpPr>
          <p:cNvPr id="6" name="TextBox 5"/>
          <p:cNvSpPr txBox="1"/>
          <p:nvPr/>
        </p:nvSpPr>
        <p:spPr>
          <a:xfrm>
            <a:off x="642910" y="428604"/>
            <a:ext cx="7858180" cy="6001643"/>
          </a:xfrm>
          <a:prstGeom prst="rect">
            <a:avLst/>
          </a:prstGeom>
          <a:solidFill>
            <a:schemeClr val="accent2">
              <a:lumMod val="20000"/>
              <a:lumOff val="80000"/>
            </a:schemeClr>
          </a:solidFill>
        </p:spPr>
        <p:txBody>
          <a:bodyPr wrap="square" rtlCol="0">
            <a:spAutoFit/>
          </a:bodyPr>
          <a:lstStyle/>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smtClean="0">
              <a:latin typeface="Agency FB" pitchFamily="34" charset="0"/>
            </a:endParaRPr>
          </a:p>
          <a:p>
            <a:pPr algn="ctr"/>
            <a:endParaRPr lang="en-US" sz="3200" dirty="0">
              <a:latin typeface="Agency FB" pitchFamily="34" charset="0"/>
            </a:endParaRPr>
          </a:p>
        </p:txBody>
      </p:sp>
      <p:sp>
        <p:nvSpPr>
          <p:cNvPr id="7" name="Cloud Callout 6"/>
          <p:cNvSpPr/>
          <p:nvPr/>
        </p:nvSpPr>
        <p:spPr>
          <a:xfrm>
            <a:off x="2928926" y="785794"/>
            <a:ext cx="4414862" cy="292895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14744" y="1643050"/>
            <a:ext cx="2643206" cy="1015663"/>
          </a:xfrm>
          <a:prstGeom prst="rect">
            <a:avLst/>
          </a:prstGeom>
          <a:noFill/>
        </p:spPr>
        <p:txBody>
          <a:bodyPr wrap="square" lIns="91440" tIns="45720" rIns="91440" bIns="45720">
            <a:spAutoFit/>
          </a:bodyPr>
          <a:lstStyle/>
          <a:p>
            <a:pPr algn="ctr"/>
            <a:r>
              <a:rPr lang="en-US" sz="6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gency FB" pitchFamily="34" charset="0"/>
              </a:rPr>
              <a:t>SOLUSI</a:t>
            </a:r>
            <a:endParaRPr lang="en-US" sz="6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9" name="Picture 8" descr="tommy"/>
          <p:cNvPicPr/>
          <p:nvPr/>
        </p:nvPicPr>
        <p:blipFill>
          <a:blip r:embed="rId3"/>
          <a:srcRect/>
          <a:stretch>
            <a:fillRect/>
          </a:stretch>
        </p:blipFill>
        <p:spPr bwMode="auto">
          <a:xfrm>
            <a:off x="1643042" y="3643314"/>
            <a:ext cx="2314582" cy="235744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PENGABDIAN\IbK-2010\100_83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itle 5"/>
          <p:cNvSpPr txBox="1">
            <a:spLocks/>
          </p:cNvSpPr>
          <p:nvPr/>
        </p:nvSpPr>
        <p:spPr>
          <a:xfrm>
            <a:off x="2714612" y="2857496"/>
            <a:ext cx="4614866" cy="928694"/>
          </a:xfrm>
          <a:prstGeom prst="rect">
            <a:avLst/>
          </a:prstGeom>
          <a:solidFill>
            <a:schemeClr val="accent4">
              <a:lumMod val="20000"/>
              <a:lumOff val="80000"/>
            </a:schemeClr>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rPr>
              <a:t>Program </a:t>
            </a:r>
            <a:r>
              <a:rPr kumimoji="0" lang="en-US" sz="4400" b="1" i="0" u="none" strike="noStrike" kern="1200" cap="none" spc="0" normalizeH="0" baseline="0" noProof="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rPr>
              <a:t>I</a:t>
            </a:r>
            <a:r>
              <a:rPr kumimoji="0" lang="en-US" sz="4400" b="1" i="0" u="none" strike="noStrike" kern="1200" cap="none" spc="0" normalizeH="0" baseline="-25000" noProof="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rPr>
              <a:t>b</a:t>
            </a:r>
            <a:r>
              <a:rPr kumimoji="0" lang="en-US" sz="4400" b="1" i="0" u="none" strike="noStrike" kern="1200" cap="none" spc="0" normalizeH="0" baseline="0" noProof="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rPr>
              <a:t>K</a:t>
            </a:r>
            <a:r>
              <a:rPr kumimoji="0" lang="en-US" sz="4400" b="1" i="0" u="none" strike="noStrike" kern="1200" cap="none" spc="0" normalizeH="0" baseline="0" noProof="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rPr>
              <a:t> </a:t>
            </a:r>
            <a:endParaRPr kumimoji="0" lang="en-US" sz="4400" b="1" i="0" u="none" strike="noStrike" kern="1200" cap="none" spc="0" normalizeH="0" baseline="0" noProof="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uLnTx/>
              <a:uFillTx/>
              <a:latin typeface="+mj-lt"/>
              <a:ea typeface="+mj-ea"/>
              <a:cs typeface="+mj-cs"/>
            </a:endParaRPr>
          </a:p>
        </p:txBody>
      </p:sp>
      <p:sp>
        <p:nvSpPr>
          <p:cNvPr id="6" name="Rectangle 5"/>
          <p:cNvSpPr/>
          <p:nvPr/>
        </p:nvSpPr>
        <p:spPr>
          <a:xfrm>
            <a:off x="0" y="4000504"/>
            <a:ext cx="9090887" cy="2062103"/>
          </a:xfrm>
          <a:prstGeom prst="rect">
            <a:avLst/>
          </a:prstGeom>
          <a:solidFill>
            <a:schemeClr val="accent4">
              <a:lumMod val="20000"/>
              <a:lumOff val="80000"/>
            </a:schemeClr>
          </a:solidFill>
        </p:spPr>
        <p:txBody>
          <a:bodyPr wrap="square" lIns="91440" tIns="45720" rIns="91440" bIns="45720">
            <a:spAutoFit/>
          </a:bodyPr>
          <a:lstStyle/>
          <a:p>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Misi</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memandu</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PT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menyelenggarakan</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unit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layanan</a:t>
            </a:r>
            <a:endPar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890588"/>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kewirausahaan</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yang </a:t>
            </a:r>
            <a:r>
              <a:rPr lang="en-US"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profesional</a:t>
            </a:r>
            <a:r>
              <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mandiri</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dan</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p>
          <a:p>
            <a:pPr marL="890588"/>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berkelanjutan</a:t>
            </a:r>
            <a:r>
              <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berwawasan</a:t>
            </a:r>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US" sz="32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knowledge </a:t>
            </a:r>
            <a:endPar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marL="890588"/>
            <a:r>
              <a:rPr lang="en-US" sz="3200" b="1" i="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based </a:t>
            </a:r>
            <a:r>
              <a:rPr lang="en-US" sz="3200" b="1" i="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economy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ENGABDIAN\IbK-2010\100_8373.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8" name="Content Placeholder 2"/>
          <p:cNvSpPr txBox="1">
            <a:spLocks/>
          </p:cNvSpPr>
          <p:nvPr/>
        </p:nvSpPr>
        <p:spPr>
          <a:xfrm>
            <a:off x="0" y="0"/>
            <a:ext cx="9144000" cy="3000396"/>
          </a:xfrm>
          <a:prstGeom prst="rect">
            <a:avLst/>
          </a:prstGeom>
          <a:solidFill>
            <a:schemeClr val="accent4">
              <a:lumMod val="40000"/>
              <a:lumOff val="60000"/>
            </a:schemeClr>
          </a:solidFill>
        </p:spPr>
        <p:txBody>
          <a:bodyPr>
            <a:normAutofit/>
          </a:bodyPr>
          <a:lstStyle/>
          <a:p>
            <a:pPr marL="420624" lvl="0" indent="-384048">
              <a:spcBef>
                <a:spcPct val="20000"/>
              </a:spcBef>
              <a:buClr>
                <a:schemeClr val="accent1"/>
              </a:buClr>
              <a:buSzPct val="80000"/>
              <a:defRPr/>
            </a:pPr>
            <a:r>
              <a:rPr lang="en-US" sz="3200" b="1" dirty="0" smtClean="0">
                <a:ln w="17780" cmpd="sng">
                  <a:solidFill>
                    <a:srgbClr val="FFFFFF"/>
                  </a:solidFill>
                  <a:prstDash val="solid"/>
                  <a:miter lim="800000"/>
                </a:ln>
                <a:solidFill>
                  <a:srgbClr val="C00000"/>
                </a:solidFill>
                <a:effectLst>
                  <a:outerShdw blurRad="50800" algn="tl" rotWithShape="0">
                    <a:srgbClr val="000000"/>
                  </a:outerShdw>
                </a:effectLst>
              </a:rPr>
              <a:t>CIRI</a:t>
            </a:r>
            <a:r>
              <a:rPr lang="en-US" sz="3200" dirty="0" smtClean="0">
                <a:ln w="17780" cmpd="sng">
                  <a:solidFill>
                    <a:srgbClr val="FFFFFF"/>
                  </a:solidFill>
                  <a:prstDash val="solid"/>
                  <a:miter lim="800000"/>
                </a:ln>
                <a:solidFill>
                  <a:srgbClr val="C00000"/>
                </a:solidFill>
                <a:effectLst>
                  <a:outerShdw blurRad="50800" algn="tl" rotWithShape="0">
                    <a:srgbClr val="000000"/>
                  </a:outerShdw>
                </a:effectLst>
              </a:rPr>
              <a:t> </a:t>
            </a:r>
            <a:r>
              <a:rPr lang="en-US" sz="3200" b="1" dirty="0" smtClean="0">
                <a:ln w="17780" cmpd="sng">
                  <a:solidFill>
                    <a:srgbClr val="FFFFFF"/>
                  </a:solidFill>
                  <a:prstDash val="solid"/>
                  <a:miter lim="800000"/>
                </a:ln>
                <a:solidFill>
                  <a:srgbClr val="C00000"/>
                </a:solidFill>
                <a:effectLst>
                  <a:outerShdw blurRad="50800" algn="tl" rotWithShape="0">
                    <a:srgbClr val="000000"/>
                  </a:outerShdw>
                </a:effectLst>
              </a:rPr>
              <a:t>- CIRI</a:t>
            </a:r>
            <a:r>
              <a:rPr lang="en-US" sz="3200" dirty="0" smtClean="0">
                <a:ln w="17780" cmpd="sng">
                  <a:solidFill>
                    <a:srgbClr val="FFFFFF"/>
                  </a:solidFill>
                  <a:prstDash val="solid"/>
                  <a:miter lim="800000"/>
                </a:ln>
                <a:solidFill>
                  <a:srgbClr val="C00000"/>
                </a:solidFill>
                <a:effectLst>
                  <a:outerShdw blurRad="50800" algn="tl" rotWithShape="0">
                    <a:srgbClr val="000000"/>
                  </a:outerShdw>
                </a:effectLst>
              </a:rPr>
              <a:t> </a:t>
            </a:r>
            <a:r>
              <a:rPr lang="en-US" sz="3200" dirty="0" err="1" smtClean="0">
                <a:solidFill>
                  <a:srgbClr val="C00000"/>
                </a:solidFill>
              </a:rPr>
              <a:t>I</a:t>
            </a:r>
            <a:r>
              <a:rPr lang="en-US" sz="3200" baseline="-25000" dirty="0" err="1" smtClean="0">
                <a:solidFill>
                  <a:srgbClr val="C00000"/>
                </a:solidFill>
              </a:rPr>
              <a:t>b</a:t>
            </a:r>
            <a:r>
              <a:rPr lang="en-US" sz="3200" dirty="0" err="1" smtClean="0">
                <a:solidFill>
                  <a:srgbClr val="C00000"/>
                </a:solidFill>
              </a:rPr>
              <a:t>K</a:t>
            </a:r>
            <a:r>
              <a:rPr lang="en-US" sz="3200" dirty="0" smtClean="0">
                <a:ln w="17780" cmpd="sng">
                  <a:solidFill>
                    <a:srgbClr val="FFFFFF"/>
                  </a:solidFill>
                  <a:prstDash val="solid"/>
                  <a:miter lim="800000"/>
                </a:ln>
                <a:solidFill>
                  <a:srgbClr val="C00000"/>
                </a:solidFill>
                <a:effectLst>
                  <a:outerShdw blurRad="50800" algn="tl" rotWithShape="0">
                    <a:srgbClr val="000000"/>
                  </a:outerShdw>
                </a:effectLst>
              </a:rPr>
              <a:t> :</a:t>
            </a:r>
            <a:endParaRPr kumimoji="0" lang="en-US" sz="3000" i="0" u="none" strike="noStrike" kern="1200" cap="none" spc="0" normalizeH="0" baseline="0" noProof="0" dirty="0" smtClean="0">
              <a:ln>
                <a:noFill/>
              </a:ln>
              <a:solidFill>
                <a:srgbClr val="C00000"/>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Dikelola</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oleh</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sejumlah</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staf</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dari</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berbagai</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disiplin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ilmu</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Untuk</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menghasilkan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wirausaha</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baru</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yang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mandiri</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Dapat</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bekerjasama</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dengan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lembaga-lembaga</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lain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dengan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pengembangan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r>
              <a:rPr kumimoji="0" lang="en-US" sz="3000" i="0" u="none" strike="noStrike" kern="1200" cap="none" spc="0" normalizeH="0" baseline="0" noProof="0" dirty="0" err="1" smtClean="0">
                <a:ln>
                  <a:noFill/>
                </a:ln>
                <a:solidFill>
                  <a:srgbClr val="C00000"/>
                </a:solidFill>
                <a:effectLst/>
                <a:uLnTx/>
                <a:uFillTx/>
                <a:latin typeface="+mn-lt"/>
                <a:ea typeface="+mn-ea"/>
                <a:cs typeface="+mn-cs"/>
              </a:rPr>
              <a:t>kewirausahaan</a:t>
            </a:r>
            <a:r>
              <a:rPr kumimoji="0" lang="en-US" sz="3000" i="0" u="none" strike="noStrike" kern="1200" cap="none" spc="0" normalizeH="0" baseline="0" noProof="0" dirty="0" smtClean="0">
                <a:ln>
                  <a:noFill/>
                </a:ln>
                <a:solidFill>
                  <a:srgbClr val="C00000"/>
                </a:solidFill>
                <a:effectLst/>
                <a:uLnTx/>
                <a:uFillTx/>
                <a:latin typeface="+mn-lt"/>
                <a:ea typeface="+mn-ea"/>
                <a:cs typeface="+mn-cs"/>
              </a:rPr>
              <a:t>. </a:t>
            </a:r>
            <a:endParaRPr kumimoji="0" lang="en-US" sz="300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PENGABDIAN\IbK-2010\100_8377.JPG"/>
          <p:cNvPicPr>
            <a:picLocks noChangeAspect="1" noChangeArrowheads="1"/>
          </p:cNvPicPr>
          <p:nvPr/>
        </p:nvPicPr>
        <p:blipFill>
          <a:blip r:embed="rId2" cstate="print"/>
          <a:srcRect/>
          <a:stretch>
            <a:fillRect/>
          </a:stretch>
        </p:blipFill>
        <p:spPr bwMode="auto">
          <a:xfrm>
            <a:off x="0" y="0"/>
            <a:ext cx="9144470" cy="6858000"/>
          </a:xfrm>
          <a:prstGeom prst="rect">
            <a:avLst/>
          </a:prstGeom>
          <a:noFill/>
        </p:spPr>
      </p:pic>
      <p:sp>
        <p:nvSpPr>
          <p:cNvPr id="7" name="Content Placeholder 2"/>
          <p:cNvSpPr txBox="1">
            <a:spLocks/>
          </p:cNvSpPr>
          <p:nvPr/>
        </p:nvSpPr>
        <p:spPr>
          <a:xfrm>
            <a:off x="0" y="0"/>
            <a:ext cx="9144000" cy="2500306"/>
          </a:xfrm>
          <a:prstGeom prst="rect">
            <a:avLst/>
          </a:prstGeom>
          <a:solidFill>
            <a:schemeClr val="accent3">
              <a:lumMod val="20000"/>
              <a:lumOff val="80000"/>
            </a:schemeClr>
          </a:solidFill>
        </p:spPr>
        <p:txBody>
          <a:bodyPr>
            <a:normAutofit/>
          </a:bodyPr>
          <a:lstStyle/>
          <a:p>
            <a:pPr marL="420624" lvl="0" indent="-384048">
              <a:buClr>
                <a:schemeClr val="accent1"/>
              </a:buClr>
              <a:buSzPct val="80000"/>
              <a:defRPr/>
            </a:pPr>
            <a:r>
              <a:rPr lang="en-US" sz="3200" b="1" dirty="0" smtClean="0">
                <a:ln w="17780" cmpd="sng">
                  <a:solidFill>
                    <a:srgbClr val="FFFFFF"/>
                  </a:solidFill>
                  <a:prstDash val="solid"/>
                  <a:miter lim="800000"/>
                </a:ln>
                <a:effectLst>
                  <a:outerShdw blurRad="50800" algn="tl" rotWithShape="0">
                    <a:srgbClr val="000000"/>
                  </a:outerShdw>
                </a:effectLst>
              </a:rPr>
              <a:t>CIRI – CIRI</a:t>
            </a:r>
            <a:r>
              <a:rPr lang="en-US" sz="3200" dirty="0" smtClean="0">
                <a:ln w="17780" cmpd="sng">
                  <a:solidFill>
                    <a:srgbClr val="FFFFFF"/>
                  </a:solidFill>
                  <a:prstDash val="solid"/>
                  <a:miter lim="800000"/>
                </a:ln>
                <a:effectLst>
                  <a:outerShdw blurRad="50800" algn="tl" rotWithShape="0">
                    <a:srgbClr val="000000"/>
                  </a:outerShdw>
                </a:effectLst>
              </a:rPr>
              <a:t> </a:t>
            </a:r>
            <a:r>
              <a:rPr lang="en-US" sz="3200" dirty="0" err="1" smtClean="0"/>
              <a:t>I</a:t>
            </a:r>
            <a:r>
              <a:rPr lang="en-US" sz="3200" baseline="-25000" dirty="0" err="1" smtClean="0"/>
              <a:t>b</a:t>
            </a:r>
            <a:r>
              <a:rPr lang="en-US" sz="3200" dirty="0" err="1" smtClean="0"/>
              <a:t>K</a:t>
            </a:r>
            <a:r>
              <a:rPr lang="en-US" sz="3200" dirty="0" smtClean="0"/>
              <a:t>:</a:t>
            </a:r>
            <a:endParaRPr kumimoji="0" lang="en-US" sz="3000" i="0" u="none" strike="noStrike" kern="1200" cap="none" spc="0" normalizeH="0" baseline="0" noProof="0" dirty="0" smtClean="0">
              <a:ln>
                <a:noFill/>
              </a:ln>
              <a:effectLst/>
              <a:uLnTx/>
              <a:uFillTx/>
              <a:latin typeface="+mn-lt"/>
              <a:ea typeface="+mn-ea"/>
              <a:cs typeface="+mn-cs"/>
            </a:endParaRPr>
          </a:p>
          <a:p>
            <a:pPr marL="420624" marR="0" lvl="0" indent="-384048" algn="l" defTabSz="914400" rtl="0" eaLnBrk="1" fontAlgn="auto" latinLnBrk="0" hangingPunct="1">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effectLst/>
                <a:uLnTx/>
                <a:uFillTx/>
                <a:latin typeface="+mn-lt"/>
                <a:ea typeface="+mn-ea"/>
                <a:cs typeface="+mn-cs"/>
              </a:rPr>
              <a:t>Dikelola</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oleh</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sejumlah</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staf</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dari</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berbagai</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disiplin</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ilmu</a:t>
            </a:r>
            <a:r>
              <a:rPr kumimoji="0" lang="en-US" sz="3000" i="0" u="none" strike="noStrike" kern="1200" cap="none" spc="0" normalizeH="0" baseline="0" noProof="0" dirty="0" smtClean="0">
                <a:ln>
                  <a:noFill/>
                </a:ln>
                <a:effectLst/>
                <a:uLnTx/>
                <a:uFillTx/>
                <a:latin typeface="+mn-lt"/>
                <a:ea typeface="+mn-ea"/>
                <a:cs typeface="+mn-cs"/>
              </a:rPr>
              <a:t> </a:t>
            </a:r>
          </a:p>
          <a:p>
            <a:pPr marL="420624" marR="0" lvl="0" indent="-384048" algn="l" defTabSz="914400" rtl="0" eaLnBrk="1" fontAlgn="auto" latinLnBrk="0" hangingPunct="1">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effectLst/>
                <a:uLnTx/>
                <a:uFillTx/>
                <a:latin typeface="+mn-lt"/>
                <a:ea typeface="+mn-ea"/>
                <a:cs typeface="+mn-cs"/>
              </a:rPr>
              <a:t>Untuk</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menghasilkan</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wirausaha</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baru</a:t>
            </a:r>
            <a:r>
              <a:rPr kumimoji="0" lang="en-US" sz="3000" i="0" u="none" strike="noStrike" kern="1200" cap="none" spc="0" normalizeH="0" baseline="0" noProof="0" dirty="0" smtClean="0">
                <a:ln>
                  <a:noFill/>
                </a:ln>
                <a:effectLst/>
                <a:uLnTx/>
                <a:uFillTx/>
                <a:latin typeface="+mn-lt"/>
                <a:ea typeface="+mn-ea"/>
                <a:cs typeface="+mn-cs"/>
              </a:rPr>
              <a:t> yang </a:t>
            </a:r>
            <a:r>
              <a:rPr kumimoji="0" lang="en-US" sz="3000" i="0" u="none" strike="noStrike" kern="1200" cap="none" spc="0" normalizeH="0" baseline="0" noProof="0" dirty="0" err="1" smtClean="0">
                <a:ln>
                  <a:noFill/>
                </a:ln>
                <a:effectLst/>
                <a:uLnTx/>
                <a:uFillTx/>
                <a:latin typeface="+mn-lt"/>
                <a:ea typeface="+mn-ea"/>
                <a:cs typeface="+mn-cs"/>
              </a:rPr>
              <a:t>mandiri</a:t>
            </a:r>
            <a:r>
              <a:rPr kumimoji="0" lang="en-US" sz="3000" i="0" u="none" strike="noStrike" kern="1200" cap="none" spc="0" normalizeH="0" baseline="0" noProof="0" dirty="0" smtClean="0">
                <a:ln>
                  <a:noFill/>
                </a:ln>
                <a:effectLst/>
                <a:uLnTx/>
                <a:uFillTx/>
                <a:latin typeface="+mn-lt"/>
                <a:ea typeface="+mn-ea"/>
                <a:cs typeface="+mn-cs"/>
              </a:rPr>
              <a:t>. </a:t>
            </a:r>
          </a:p>
          <a:p>
            <a:pPr marL="420624" marR="0" lvl="0" indent="-384048" algn="l" defTabSz="914400" rtl="0" eaLnBrk="1" fontAlgn="auto" latinLnBrk="0" hangingPunct="1">
              <a:buClr>
                <a:schemeClr val="accent1"/>
              </a:buClr>
              <a:buSzPct val="80000"/>
              <a:buFont typeface="Wingdings 2"/>
              <a:buBlip>
                <a:blip r:embed="rId3"/>
              </a:buBlip>
              <a:tabLst/>
              <a:defRPr/>
            </a:pPr>
            <a:r>
              <a:rPr kumimoji="0" lang="en-US" sz="3000" i="0" u="none" strike="noStrike" kern="1200" cap="none" spc="0" normalizeH="0" baseline="0" noProof="0" dirty="0" err="1" smtClean="0">
                <a:ln>
                  <a:noFill/>
                </a:ln>
                <a:effectLst/>
                <a:uLnTx/>
                <a:uFillTx/>
                <a:latin typeface="+mn-lt"/>
                <a:ea typeface="+mn-ea"/>
                <a:cs typeface="+mn-cs"/>
              </a:rPr>
              <a:t>Dapat</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bekerjasama</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dengan</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lembaga-lembaga</a:t>
            </a:r>
            <a:r>
              <a:rPr kumimoji="0" lang="en-US" sz="3000" i="0" u="none" strike="noStrike" kern="1200" cap="none" spc="0" normalizeH="0" baseline="0" noProof="0" dirty="0" smtClean="0">
                <a:ln>
                  <a:noFill/>
                </a:ln>
                <a:effectLst/>
                <a:uLnTx/>
                <a:uFillTx/>
                <a:latin typeface="+mn-lt"/>
                <a:ea typeface="+mn-ea"/>
                <a:cs typeface="+mn-cs"/>
              </a:rPr>
              <a:t> lain </a:t>
            </a:r>
            <a:r>
              <a:rPr kumimoji="0" lang="en-US" sz="3000" i="0" u="none" strike="noStrike" kern="1200" cap="none" spc="0" normalizeH="0" baseline="0" noProof="0" dirty="0" err="1" smtClean="0">
                <a:ln>
                  <a:noFill/>
                </a:ln>
                <a:effectLst/>
                <a:uLnTx/>
                <a:uFillTx/>
                <a:latin typeface="+mn-lt"/>
                <a:ea typeface="+mn-ea"/>
                <a:cs typeface="+mn-cs"/>
              </a:rPr>
              <a:t>dengan</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pengembangan</a:t>
            </a:r>
            <a:r>
              <a:rPr kumimoji="0" lang="en-US" sz="3000" i="0" u="none" strike="noStrike" kern="1200" cap="none" spc="0" normalizeH="0" baseline="0" noProof="0" dirty="0" smtClean="0">
                <a:ln>
                  <a:noFill/>
                </a:ln>
                <a:effectLst/>
                <a:uLnTx/>
                <a:uFillTx/>
                <a:latin typeface="+mn-lt"/>
                <a:ea typeface="+mn-ea"/>
                <a:cs typeface="+mn-cs"/>
              </a:rPr>
              <a:t> </a:t>
            </a:r>
            <a:r>
              <a:rPr kumimoji="0" lang="en-US" sz="3000" i="0" u="none" strike="noStrike" kern="1200" cap="none" spc="0" normalizeH="0" baseline="0" noProof="0" dirty="0" err="1" smtClean="0">
                <a:ln>
                  <a:noFill/>
                </a:ln>
                <a:effectLst/>
                <a:uLnTx/>
                <a:uFillTx/>
                <a:latin typeface="+mn-lt"/>
                <a:ea typeface="+mn-ea"/>
                <a:cs typeface="+mn-cs"/>
              </a:rPr>
              <a:t>kewirausahaan</a:t>
            </a:r>
            <a:r>
              <a:rPr kumimoji="0" lang="en-US" sz="3000" i="0" u="none" strike="noStrike" kern="1200" cap="none" spc="0" normalizeH="0" baseline="0" noProof="0" dirty="0" smtClean="0">
                <a:ln>
                  <a:noFill/>
                </a:ln>
                <a:effectLst/>
                <a:uLnTx/>
                <a:uFillTx/>
                <a:latin typeface="+mn-lt"/>
                <a:ea typeface="+mn-ea"/>
                <a:cs typeface="+mn-cs"/>
              </a:rPr>
              <a:t>. </a:t>
            </a:r>
            <a:endParaRPr kumimoji="0" lang="en-US" sz="300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0" y="0"/>
            <a:ext cx="9144000" cy="6858000"/>
          </a:xfrm>
          <a:prstGeom prst="rect">
            <a:avLst/>
          </a:prstGeom>
          <a:solidFill>
            <a:schemeClr val="bg1"/>
          </a:solidFill>
        </p:spPr>
        <p:txBody>
          <a:bodyPr>
            <a:normAutofit lnSpcReduction="10000"/>
          </a:bodyPr>
          <a:lstStyle/>
          <a:p>
            <a:pPr marL="457200" marR="0" lvl="0" indent="-457200" algn="l" defTabSz="914400" rtl="0" eaLnBrk="1" fontAlgn="auto" latinLnBrk="0" hangingPunct="1">
              <a:lnSpc>
                <a:spcPct val="100000"/>
              </a:lnSpc>
              <a:spcBef>
                <a:spcPct val="20000"/>
              </a:spcBef>
              <a:spcAft>
                <a:spcPts val="0"/>
              </a:spcAft>
              <a:buClr>
                <a:schemeClr val="accent1"/>
              </a:buClr>
              <a:buSzPct val="80000"/>
              <a:buFontTx/>
              <a:buAutoNum type="arabicPeriod"/>
              <a:tabLst/>
              <a:defRPr/>
            </a:pPr>
            <a:endParaRPr kumimoji="0" lang="en-US" altLang="ko-KR" sz="3200" b="1" i="0" u="none" strike="noStrike" kern="1200" cap="none" spc="0" normalizeH="0" baseline="0" noProof="0" dirty="0" smtClean="0">
              <a:ln>
                <a:noFill/>
              </a:ln>
              <a:effectLst/>
              <a:uLnTx/>
              <a:uFillTx/>
              <a:latin typeface="+mn-lt"/>
              <a:ea typeface="굴림" charset="-127"/>
              <a:cs typeface="+mn-cs"/>
            </a:endParaRPr>
          </a:p>
          <a:p>
            <a:pPr marL="457200" marR="0" lvl="0" indent="-457200" algn="l" defTabSz="914400" rtl="0" eaLnBrk="1" fontAlgn="auto" latinLnBrk="0" hangingPunct="1">
              <a:lnSpc>
                <a:spcPct val="100000"/>
              </a:lnSpc>
              <a:spcBef>
                <a:spcPct val="20000"/>
              </a:spcBef>
              <a:spcAft>
                <a:spcPts val="0"/>
              </a:spcAft>
              <a:buClr>
                <a:schemeClr val="accent1"/>
              </a:buClr>
              <a:buSzPct val="80000"/>
              <a:buFontTx/>
              <a:buAutoNum type="arabicPeriod"/>
              <a:tabLst/>
              <a:defRPr/>
            </a:pPr>
            <a:endParaRPr kumimoji="0" lang="en-US" altLang="ko-KR" sz="3200" b="1" i="0" u="none" strike="noStrike" kern="1200" cap="none" spc="0" normalizeH="0" baseline="0" noProof="0" dirty="0" smtClean="0">
              <a:ln>
                <a:noFill/>
              </a:ln>
              <a:effectLst/>
              <a:uLnTx/>
              <a:uFillTx/>
              <a:latin typeface="+mn-lt"/>
              <a:ea typeface="굴림" charset="-127"/>
              <a:cs typeface="+mn-cs"/>
            </a:endParaRPr>
          </a:p>
          <a:p>
            <a:pPr marL="457200" lvl="0" indent="-457200">
              <a:spcBef>
                <a:spcPct val="20000"/>
              </a:spcBef>
              <a:buClr>
                <a:schemeClr val="accent1"/>
              </a:buClr>
              <a:buSzPct val="80000"/>
              <a:buFontTx/>
              <a:buAutoNum type="arabicPeriod"/>
              <a:defRPr/>
            </a:pPr>
            <a:r>
              <a:rPr kumimoji="0" lang="en-US" altLang="ko-KR" sz="3200" b="1" i="0" u="none" strike="noStrike" kern="1200" cap="none" spc="0" normalizeH="0" baseline="0" noProof="0" dirty="0" smtClean="0">
                <a:ln>
                  <a:noFill/>
                </a:ln>
                <a:effectLst/>
                <a:uLnTx/>
                <a:uFillTx/>
                <a:latin typeface="+mn-lt"/>
                <a:ea typeface="굴림" charset="-127"/>
                <a:cs typeface="+mn-cs"/>
              </a:rPr>
              <a:t>Program </a:t>
            </a:r>
            <a:r>
              <a:rPr kumimoji="0" lang="en-US" altLang="ko-KR" sz="3200" b="1" i="0" u="none" strike="noStrike" kern="1200" cap="none" spc="0" normalizeH="0" baseline="0" noProof="0" dirty="0" err="1" smtClean="0">
                <a:ln>
                  <a:noFill/>
                </a:ln>
                <a:effectLst/>
                <a:uLnTx/>
                <a:uFillTx/>
                <a:latin typeface="+mn-lt"/>
                <a:ea typeface="굴림" charset="-127"/>
                <a:cs typeface="+mn-cs"/>
              </a:rPr>
              <a:t>pengembangan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kewirausahaan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di</a:t>
            </a:r>
            <a:r>
              <a:rPr kumimoji="0" lang="en-US" altLang="ko-KR" sz="3200" b="1" i="0" u="none" strike="noStrike" kern="1200" cap="none" spc="0" normalizeH="0" baseline="0" noProof="0" dirty="0" smtClean="0">
                <a:ln>
                  <a:noFill/>
                </a:ln>
                <a:effectLst/>
                <a:uLnTx/>
                <a:uFillTx/>
                <a:latin typeface="+mn-lt"/>
                <a:ea typeface="굴림" charset="-127"/>
                <a:cs typeface="+mn-cs"/>
              </a:rPr>
              <a:t> PT (</a:t>
            </a:r>
            <a:r>
              <a:rPr kumimoji="0" lang="en-US" sz="3200" b="1" i="0" u="none" strike="noStrike" kern="1200" cap="none" spc="0" normalizeH="0" baseline="0" noProof="0" dirty="0" smtClean="0">
                <a:ln w="17780" cmpd="sng">
                  <a:solidFill>
                    <a:srgbClr val="FFFFFF"/>
                  </a:solidFill>
                  <a:prstDash val="solid"/>
                  <a:miter lim="800000"/>
                </a:ln>
                <a:effectLst>
                  <a:outerShdw blurRad="50800" algn="tl" rotWithShape="0">
                    <a:srgbClr val="000000"/>
                  </a:outerShdw>
                </a:effectLst>
                <a:uLnTx/>
                <a:uFillTx/>
                <a:latin typeface="+mn-lt"/>
                <a:ea typeface="+mn-ea"/>
                <a:cs typeface="+mn-cs"/>
              </a:rPr>
              <a:t>PBKPT: </a:t>
            </a:r>
            <a:r>
              <a:rPr lang="en-US" sz="3200" b="1" dirty="0" err="1" smtClean="0"/>
              <a:t>Pengembangan</a:t>
            </a:r>
            <a:r>
              <a:rPr lang="en-US" sz="3200" b="1" dirty="0" smtClean="0"/>
              <a:t> </a:t>
            </a:r>
            <a:r>
              <a:rPr lang="en-US" sz="3200" b="1" dirty="0" err="1" smtClean="0"/>
              <a:t>Budaya</a:t>
            </a:r>
            <a:r>
              <a:rPr lang="en-US" sz="3200" b="1" dirty="0" smtClean="0"/>
              <a:t> </a:t>
            </a:r>
            <a:r>
              <a:rPr lang="en-US" sz="3200" b="1" dirty="0" err="1" smtClean="0"/>
              <a:t>Kewirausahaan</a:t>
            </a:r>
            <a:r>
              <a:rPr lang="en-US" sz="3200" b="1" dirty="0" smtClean="0"/>
              <a:t> </a:t>
            </a:r>
            <a:r>
              <a:rPr lang="en-US" sz="3200" b="1" dirty="0" err="1" smtClean="0"/>
              <a:t>di</a:t>
            </a:r>
            <a:r>
              <a:rPr lang="en-US" sz="3200" b="1" dirty="0" smtClean="0"/>
              <a:t> </a:t>
            </a:r>
            <a:r>
              <a:rPr lang="en-US" sz="3200" b="1" dirty="0" err="1" smtClean="0"/>
              <a:t>Perguruan</a:t>
            </a:r>
            <a:r>
              <a:rPr lang="en-US" sz="3200" b="1" dirty="0" smtClean="0"/>
              <a:t> </a:t>
            </a:r>
            <a:r>
              <a:rPr lang="en-US" sz="3200" b="1" dirty="0" err="1" smtClean="0"/>
              <a:t>Tinggi</a:t>
            </a:r>
            <a:r>
              <a:rPr kumimoji="0" lang="en-US" sz="3200" b="1" i="0" u="none" strike="noStrike" kern="1200" cap="none" spc="0" normalizeH="0" baseline="0" noProof="0" dirty="0" smtClean="0">
                <a:ln w="17780" cmpd="sng">
                  <a:solidFill>
                    <a:srgbClr val="FFFFFF"/>
                  </a:solidFill>
                  <a:prstDash val="solid"/>
                  <a:miter lim="800000"/>
                </a:ln>
                <a:effectLst>
                  <a:outerShdw blurRad="50800" algn="tl" rotWithShape="0">
                    <a:srgbClr val="000000"/>
                  </a:outerShdw>
                </a:effectLst>
                <a:uLnTx/>
                <a:uFillTx/>
                <a:latin typeface="+mn-lt"/>
                <a:ea typeface="+mn-ea"/>
                <a:cs typeface="+mn-cs"/>
              </a:rPr>
              <a:t>):</a:t>
            </a:r>
            <a:r>
              <a:rPr kumimoji="0" lang="en-US" altLang="ko-KR" sz="3200" b="1" i="0" u="none" strike="noStrike" kern="1200" cap="none" spc="0" normalizeH="0" baseline="0" noProof="0" dirty="0" smtClean="0">
                <a:ln>
                  <a:noFill/>
                </a:ln>
                <a:effectLst/>
                <a:uLnTx/>
                <a:uFillTx/>
                <a:latin typeface="+mn-lt"/>
                <a:ea typeface="굴림" charset="-127"/>
                <a:cs typeface="+mn-cs"/>
              </a:rPr>
              <a:t> KWU, MKU, KKU, KBPK </a:t>
            </a:r>
            <a:r>
              <a:rPr kumimoji="0" lang="en-US" altLang="ko-KR" sz="3200" b="1" i="0" u="none" strike="noStrike" kern="1200" cap="none" spc="0" normalizeH="0" baseline="0" noProof="0" dirty="0" err="1" smtClean="0">
                <a:ln>
                  <a:noFill/>
                </a:ln>
                <a:effectLst/>
                <a:uLnTx/>
                <a:uFillTx/>
                <a:latin typeface="+mn-lt"/>
                <a:ea typeface="굴림" charset="-127"/>
                <a:cs typeface="+mn-cs"/>
              </a:rPr>
              <a:t>dan</a:t>
            </a:r>
            <a:r>
              <a:rPr kumimoji="0" lang="en-US" altLang="ko-KR" sz="3200" b="1" i="0" u="none" strike="noStrike" kern="1200" cap="none" spc="0" normalizeH="0" baseline="0" noProof="0" dirty="0" smtClean="0">
                <a:ln>
                  <a:noFill/>
                </a:ln>
                <a:effectLst/>
                <a:uLnTx/>
                <a:uFillTx/>
                <a:latin typeface="+mn-lt"/>
                <a:ea typeface="굴림" charset="-127"/>
                <a:cs typeface="+mn-cs"/>
              </a:rPr>
              <a:t> INWUB) </a:t>
            </a:r>
            <a:r>
              <a:rPr kumimoji="0" lang="en-US" altLang="ko-KR" sz="3200" b="1" i="0" u="none" strike="noStrike" kern="1200" cap="none" spc="0" normalizeH="0" baseline="0" noProof="0" dirty="0" err="1" smtClean="0">
                <a:ln>
                  <a:noFill/>
                </a:ln>
                <a:effectLst/>
                <a:uLnTx/>
                <a:uFillTx/>
                <a:latin typeface="+mn-lt"/>
                <a:ea typeface="굴림" charset="-127"/>
                <a:cs typeface="+mn-cs"/>
              </a:rPr>
              <a:t>tidak</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terintegrasi</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dengan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baik</a:t>
            </a:r>
            <a:r>
              <a:rPr kumimoji="0" lang="en-US" altLang="ko-KR" sz="3200" b="1" i="0" u="none" strike="noStrike" kern="1200" cap="none" spc="0" normalizeH="0" baseline="0" noProof="0" dirty="0" smtClean="0">
                <a:ln>
                  <a:noFill/>
                </a:ln>
                <a:effectLst/>
                <a:uLnTx/>
                <a:uFillTx/>
                <a:latin typeface="+mn-lt"/>
                <a:ea typeface="굴림" charset="-127"/>
                <a:cs typeface="+mn-cs"/>
              </a:rPr>
              <a:t> </a:t>
            </a:r>
          </a:p>
          <a:p>
            <a:pPr marL="457200" marR="0" lvl="0" indent="-457200" algn="l" defTabSz="914400" rtl="0" eaLnBrk="1" fontAlgn="auto" latinLnBrk="0" hangingPunct="1">
              <a:lnSpc>
                <a:spcPct val="100000"/>
              </a:lnSpc>
              <a:spcBef>
                <a:spcPct val="20000"/>
              </a:spcBef>
              <a:spcAft>
                <a:spcPts val="0"/>
              </a:spcAft>
              <a:buClr>
                <a:schemeClr val="accent1"/>
              </a:buClr>
              <a:buSzPct val="80000"/>
              <a:buFontTx/>
              <a:buAutoNum type="arabicPeriod"/>
              <a:tabLst/>
              <a:defRPr/>
            </a:pPr>
            <a:r>
              <a:rPr kumimoji="0" lang="en-US" altLang="ko-KR" sz="3200" b="1" i="0" u="none" strike="noStrike" kern="1200" cap="none" spc="0" normalizeH="0" baseline="0" noProof="0" dirty="0" smtClean="0">
                <a:ln>
                  <a:noFill/>
                </a:ln>
                <a:effectLst/>
                <a:uLnTx/>
                <a:uFillTx/>
                <a:latin typeface="+mn-lt"/>
                <a:ea typeface="굴림" charset="-127"/>
                <a:cs typeface="+mn-cs"/>
              </a:rPr>
              <a:t>LPM/LPPM </a:t>
            </a:r>
            <a:r>
              <a:rPr kumimoji="0" lang="en-US" altLang="ko-KR" sz="3200" b="1" i="0" u="none" strike="noStrike" kern="1200" cap="none" spc="0" normalizeH="0" baseline="0" noProof="0" dirty="0" err="1" smtClean="0">
                <a:ln>
                  <a:noFill/>
                </a:ln>
                <a:effectLst/>
                <a:uLnTx/>
                <a:uFillTx/>
                <a:latin typeface="+mn-lt"/>
                <a:ea typeface="굴림" charset="-127"/>
                <a:cs typeface="+mn-cs"/>
              </a:rPr>
              <a:t>di</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beberapa</a:t>
            </a:r>
            <a:r>
              <a:rPr kumimoji="0" lang="en-US" altLang="ko-KR" sz="3200" b="1" i="0" u="none" strike="noStrike" kern="1200" cap="none" spc="0" normalizeH="0" baseline="0" noProof="0" dirty="0" smtClean="0">
                <a:ln>
                  <a:noFill/>
                </a:ln>
                <a:effectLst/>
                <a:uLnTx/>
                <a:uFillTx/>
                <a:latin typeface="+mn-lt"/>
                <a:ea typeface="굴림" charset="-127"/>
                <a:cs typeface="+mn-cs"/>
              </a:rPr>
              <a:t> PT </a:t>
            </a:r>
            <a:r>
              <a:rPr kumimoji="0" lang="en-US" altLang="ko-KR" sz="3200" b="1" i="0" u="none" strike="noStrike" kern="1200" cap="none" spc="0" normalizeH="0" baseline="0" noProof="0" dirty="0" err="1" smtClean="0">
                <a:ln>
                  <a:noFill/>
                </a:ln>
                <a:effectLst/>
                <a:uLnTx/>
                <a:uFillTx/>
                <a:latin typeface="+mn-lt"/>
                <a:ea typeface="굴림" charset="-127"/>
                <a:cs typeface="+mn-cs"/>
              </a:rPr>
              <a:t>tidak</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mampu</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mengkoordinasikan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pelaksana-pelaksana</a:t>
            </a:r>
            <a:r>
              <a:rPr kumimoji="0" lang="en-US" altLang="ko-KR" sz="3200" b="1" i="0" u="none" strike="noStrike" kern="1200" cap="none" spc="0" normalizeH="0" baseline="0" noProof="0" dirty="0" smtClean="0">
                <a:ln>
                  <a:noFill/>
                </a:ln>
                <a:effectLst/>
                <a:uLnTx/>
                <a:uFillTx/>
                <a:latin typeface="+mn-lt"/>
                <a:ea typeface="굴림" charset="-127"/>
                <a:cs typeface="+mn-cs"/>
              </a:rPr>
              <a:t> program </a:t>
            </a:r>
            <a:r>
              <a:rPr kumimoji="0" lang="en-US" altLang="ko-KR" sz="3200" b="1" i="0" u="none" strike="noStrike" kern="1200" cap="none" spc="0" normalizeH="0" baseline="0" noProof="0" dirty="0" err="1" smtClean="0">
                <a:ln>
                  <a:noFill/>
                </a:ln>
                <a:effectLst/>
                <a:uLnTx/>
                <a:uFillTx/>
                <a:latin typeface="+mn-lt"/>
                <a:ea typeface="굴림" charset="-127"/>
                <a:cs typeface="+mn-cs"/>
              </a:rPr>
              <a:t>kewirausahaan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untuk</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saling</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mendukung</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dan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bersinergi</a:t>
            </a:r>
            <a:r>
              <a:rPr kumimoji="0" lang="en-US" altLang="ko-KR" sz="3200" b="1" i="0" u="none" strike="noStrike" kern="1200" cap="none" spc="0" normalizeH="0" baseline="0" noProof="0" dirty="0" smtClean="0">
                <a:ln>
                  <a:noFill/>
                </a:ln>
                <a:effectLst/>
                <a:uLnTx/>
                <a:uFillTx/>
                <a:latin typeface="+mn-lt"/>
                <a:ea typeface="굴림" charset="-127"/>
                <a:cs typeface="+mn-cs"/>
              </a:rPr>
              <a:t> </a:t>
            </a:r>
          </a:p>
          <a:p>
            <a:pPr marL="457200" marR="0" lvl="0" indent="-457200" algn="l" defTabSz="914400" rtl="0" eaLnBrk="1" fontAlgn="auto" latinLnBrk="0" hangingPunct="1">
              <a:lnSpc>
                <a:spcPct val="100000"/>
              </a:lnSpc>
              <a:spcBef>
                <a:spcPct val="20000"/>
              </a:spcBef>
              <a:spcAft>
                <a:spcPts val="0"/>
              </a:spcAft>
              <a:buClr>
                <a:schemeClr val="accent1"/>
              </a:buClr>
              <a:buSzPct val="80000"/>
              <a:buFontTx/>
              <a:buAutoNum type="arabicPeriod"/>
              <a:tabLst/>
              <a:defRPr/>
            </a:pPr>
            <a:r>
              <a:rPr kumimoji="0" lang="en-US" altLang="ko-KR" sz="3200" b="1" i="0" u="none" strike="noStrike" kern="1200" cap="none" spc="0" normalizeH="0" baseline="0" noProof="0" dirty="0" err="1" smtClean="0">
                <a:ln>
                  <a:noFill/>
                </a:ln>
                <a:effectLst/>
                <a:uLnTx/>
                <a:uFillTx/>
                <a:latin typeface="+mn-lt"/>
                <a:ea typeface="굴림" charset="-127"/>
                <a:cs typeface="+mn-cs"/>
              </a:rPr>
              <a:t>Beberapa</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Perguruan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Tinggi</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saat</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ini</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menjadikan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kewirausahaan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menjadi</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mata</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kuliah</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wajib</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atau</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pilihan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dan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Pusat</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Penempatan</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Kerja</a:t>
            </a:r>
            <a:endParaRPr kumimoji="0" lang="en-US" altLang="ko-KR" sz="3200" b="1" i="0" u="none" strike="noStrike" kern="1200" cap="none" spc="0" normalizeH="0" baseline="0" noProof="0" dirty="0" smtClean="0">
              <a:ln>
                <a:noFill/>
              </a:ln>
              <a:effectLst/>
              <a:uLnTx/>
              <a:uFillTx/>
              <a:latin typeface="+mn-lt"/>
              <a:ea typeface="굴림" charset="-127"/>
              <a:cs typeface="+mn-cs"/>
            </a:endParaRPr>
          </a:p>
          <a:p>
            <a:pPr marL="457200" marR="0" lvl="0" indent="-457200" algn="l" defTabSz="914400" rtl="0" eaLnBrk="1" fontAlgn="auto" latinLnBrk="0" hangingPunct="1">
              <a:lnSpc>
                <a:spcPct val="100000"/>
              </a:lnSpc>
              <a:spcBef>
                <a:spcPct val="20000"/>
              </a:spcBef>
              <a:spcAft>
                <a:spcPts val="0"/>
              </a:spcAft>
              <a:buClr>
                <a:schemeClr val="accent1"/>
              </a:buClr>
              <a:buSzPct val="80000"/>
              <a:buFontTx/>
              <a:buAutoNum type="arabicPeriod"/>
              <a:tabLst/>
              <a:defRPr/>
            </a:pPr>
            <a:r>
              <a:rPr kumimoji="0" lang="en-US" altLang="ko-KR" sz="3200" b="1" i="0" u="none" strike="noStrike" kern="1200" cap="none" spc="0" normalizeH="0" baseline="0" noProof="0" dirty="0" err="1" smtClean="0">
                <a:ln>
                  <a:noFill/>
                </a:ln>
                <a:effectLst/>
                <a:uLnTx/>
                <a:uFillTx/>
                <a:latin typeface="+mn-lt"/>
                <a:ea typeface="굴림" charset="-127"/>
                <a:cs typeface="+mn-cs"/>
              </a:rPr>
              <a:t>Mempercepat</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terciptanya</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wirausaha</a:t>
            </a:r>
            <a:r>
              <a:rPr kumimoji="0" lang="en-US" altLang="ko-KR" sz="3200" b="1" i="0" u="none" strike="noStrike" kern="1200" cap="none" spc="0" normalizeH="0" baseline="0" noProof="0" dirty="0" smtClean="0">
                <a:ln>
                  <a:noFill/>
                </a:ln>
                <a:effectLst/>
                <a:uLnTx/>
                <a:uFillTx/>
                <a:latin typeface="+mn-lt"/>
                <a:ea typeface="굴림" charset="-127"/>
                <a:cs typeface="+mn-cs"/>
              </a:rPr>
              <a:t> </a:t>
            </a:r>
            <a:r>
              <a:rPr kumimoji="0" lang="en-US" altLang="ko-KR" sz="3200" b="1" i="0" u="none" strike="noStrike" kern="1200" cap="none" spc="0" normalizeH="0" baseline="0" noProof="0" dirty="0" err="1" smtClean="0">
                <a:ln>
                  <a:noFill/>
                </a:ln>
                <a:effectLst/>
                <a:uLnTx/>
                <a:uFillTx/>
                <a:latin typeface="+mn-lt"/>
                <a:ea typeface="굴림" charset="-127"/>
                <a:cs typeface="+mn-cs"/>
              </a:rPr>
              <a:t>baru</a:t>
            </a:r>
            <a:endParaRPr kumimoji="0" lang="en-US" sz="3000" b="0" i="0" u="none" strike="noStrike" kern="1200" cap="none" spc="0" normalizeH="0" baseline="0" noProof="0" dirty="0">
              <a:ln>
                <a:noFill/>
              </a:ln>
              <a:effectLst/>
              <a:uLnTx/>
              <a:uFillTx/>
              <a:latin typeface="+mn-lt"/>
              <a:ea typeface="+mn-ea"/>
              <a:cs typeface="+mn-cs"/>
            </a:endParaRPr>
          </a:p>
        </p:txBody>
      </p:sp>
      <p:sp>
        <p:nvSpPr>
          <p:cNvPr id="4" name="Title 3"/>
          <p:cNvSpPr txBox="1">
            <a:spLocks/>
          </p:cNvSpPr>
          <p:nvPr/>
        </p:nvSpPr>
        <p:spPr>
          <a:xfrm>
            <a:off x="571472" y="0"/>
            <a:ext cx="804389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MENGAPA </a:t>
            </a:r>
            <a:r>
              <a:rPr kumimoji="0" lang="en-US" sz="4800" b="0" i="0" u="none" strike="noStrike" kern="1200" cap="none" spc="0" normalizeH="0" baseline="0" noProof="0" dirty="0" err="1" smtClean="0">
                <a:ln>
                  <a:noFill/>
                </a:ln>
                <a:solidFill>
                  <a:schemeClr val="tx1"/>
                </a:solidFill>
                <a:effectLst/>
                <a:uLnTx/>
                <a:uFillTx/>
                <a:latin typeface="+mj-lt"/>
                <a:ea typeface="+mj-ea"/>
                <a:cs typeface="+mj-cs"/>
              </a:rPr>
              <a:t>I</a:t>
            </a:r>
            <a:r>
              <a:rPr kumimoji="0" lang="en-US" sz="4800" b="0" i="0" u="none" strike="noStrike" kern="1200" cap="none" spc="0" normalizeH="0" baseline="-25000" noProof="0" dirty="0" err="1" smtClean="0">
                <a:ln>
                  <a:noFill/>
                </a:ln>
                <a:solidFill>
                  <a:schemeClr val="tx1"/>
                </a:solidFill>
                <a:effectLst/>
                <a:uLnTx/>
                <a:uFillTx/>
                <a:latin typeface="+mj-lt"/>
                <a:ea typeface="+mj-ea"/>
                <a:cs typeface="+mj-cs"/>
              </a:rPr>
              <a:t>b</a:t>
            </a:r>
            <a:r>
              <a:rPr kumimoji="0" lang="en-US" sz="4800" b="0" i="0" u="none" strike="noStrike" kern="1200" cap="none" spc="0" normalizeH="0" baseline="0" noProof="0" dirty="0" err="1" smtClean="0">
                <a:ln>
                  <a:noFill/>
                </a:ln>
                <a:solidFill>
                  <a:schemeClr val="tx1"/>
                </a:solidFill>
                <a:effectLst/>
                <a:uLnTx/>
                <a:uFillTx/>
                <a:latin typeface="+mj-lt"/>
                <a:ea typeface="+mj-ea"/>
                <a:cs typeface="+mj-cs"/>
              </a:rPr>
              <a:t>K</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PENGABDIAN\IbK-2010\100_8359.JPG"/>
          <p:cNvPicPr>
            <a:picLocks noChangeAspect="1" noChangeArrowheads="1"/>
          </p:cNvPicPr>
          <p:nvPr/>
        </p:nvPicPr>
        <p:blipFill>
          <a:blip r:embed="rId2" cstate="print"/>
          <a:srcRect/>
          <a:stretch>
            <a:fillRect/>
          </a:stretch>
        </p:blipFill>
        <p:spPr bwMode="auto">
          <a:xfrm>
            <a:off x="-579438" y="-434975"/>
            <a:ext cx="10304463" cy="7727950"/>
          </a:xfrm>
          <a:prstGeom prst="rect">
            <a:avLst/>
          </a:prstGeom>
          <a:noFill/>
        </p:spPr>
      </p:pic>
      <p:sp>
        <p:nvSpPr>
          <p:cNvPr id="4" name="TextBox 3"/>
          <p:cNvSpPr txBox="1"/>
          <p:nvPr/>
        </p:nvSpPr>
        <p:spPr>
          <a:xfrm>
            <a:off x="-571536" y="-357214"/>
            <a:ext cx="10287072" cy="2954655"/>
          </a:xfrm>
          <a:prstGeom prst="rect">
            <a:avLst/>
          </a:prstGeom>
          <a:solidFill>
            <a:schemeClr val="bg1"/>
          </a:solidFill>
        </p:spPr>
        <p:txBody>
          <a:bodyPr wrap="square" rtlCol="0">
            <a:spAutoFit/>
          </a:bodyPr>
          <a:lstStyle/>
          <a:p>
            <a:pPr marL="360363" indent="-360363"/>
            <a:r>
              <a:rPr lang="en-US" sz="2800" dirty="0" smtClean="0"/>
              <a:t>TUJUAN:</a:t>
            </a:r>
          </a:p>
          <a:p>
            <a:pPr marL="360363" indent="-360363">
              <a:buFont typeface="+mj-lt"/>
              <a:buAutoNum type="arabicPeriod"/>
            </a:pPr>
            <a:r>
              <a:rPr lang="en-US" sz="2800" dirty="0" err="1" smtClean="0"/>
              <a:t>Menciptakan</a:t>
            </a:r>
            <a:r>
              <a:rPr lang="en-US" sz="2800" dirty="0" smtClean="0"/>
              <a:t> </a:t>
            </a:r>
            <a:r>
              <a:rPr lang="en-US" sz="2800" dirty="0" err="1" smtClean="0"/>
              <a:t>wirausaha</a:t>
            </a:r>
            <a:r>
              <a:rPr lang="en-US" sz="2800" dirty="0" smtClean="0"/>
              <a:t> </a:t>
            </a:r>
            <a:r>
              <a:rPr lang="en-US" sz="2800" dirty="0" err="1" smtClean="0"/>
              <a:t>baru</a:t>
            </a:r>
            <a:r>
              <a:rPr lang="en-US" sz="2800" dirty="0" smtClean="0"/>
              <a:t> yang </a:t>
            </a:r>
            <a:r>
              <a:rPr lang="en-US" sz="2800" dirty="0" err="1" smtClean="0"/>
              <a:t>mandiri</a:t>
            </a:r>
            <a:endParaRPr lang="en-US" sz="2800" dirty="0" smtClean="0"/>
          </a:p>
          <a:p>
            <a:pPr marL="360363" indent="-360363">
              <a:buFont typeface="+mj-lt"/>
              <a:buAutoNum type="arabicPeriod"/>
            </a:pPr>
            <a:r>
              <a:rPr lang="en-US" sz="2800" dirty="0" err="1" smtClean="0"/>
              <a:t>Meningkatkan</a:t>
            </a:r>
            <a:r>
              <a:rPr lang="en-US" sz="2800" dirty="0" smtClean="0"/>
              <a:t> </a:t>
            </a:r>
            <a:r>
              <a:rPr lang="en-US" sz="2800" dirty="0" err="1" smtClean="0"/>
              <a:t>keterampilan</a:t>
            </a:r>
            <a:r>
              <a:rPr lang="en-US" sz="2800" dirty="0" smtClean="0"/>
              <a:t> </a:t>
            </a:r>
            <a:r>
              <a:rPr lang="en-US" sz="2800" dirty="0" err="1" smtClean="0"/>
              <a:t>manajemen</a:t>
            </a:r>
            <a:r>
              <a:rPr lang="en-US" sz="2800" dirty="0" smtClean="0"/>
              <a:t> </a:t>
            </a:r>
            <a:r>
              <a:rPr lang="en-US" sz="2800" dirty="0" err="1" smtClean="0"/>
              <a:t>usaha</a:t>
            </a:r>
            <a:r>
              <a:rPr lang="en-US" sz="2800" dirty="0" smtClean="0"/>
              <a:t> </a:t>
            </a:r>
            <a:r>
              <a:rPr lang="en-US" sz="2800" dirty="0" err="1" smtClean="0"/>
              <a:t>bagi</a:t>
            </a:r>
            <a:r>
              <a:rPr lang="en-US" sz="2800" dirty="0" smtClean="0"/>
              <a:t> </a:t>
            </a:r>
            <a:r>
              <a:rPr lang="en-US" sz="2800" dirty="0" err="1" smtClean="0"/>
              <a:t>masyarakat</a:t>
            </a:r>
            <a:r>
              <a:rPr lang="en-US" sz="2800" dirty="0" smtClean="0"/>
              <a:t> </a:t>
            </a:r>
            <a:r>
              <a:rPr lang="en-US" sz="2800" dirty="0" err="1" smtClean="0"/>
              <a:t>industri</a:t>
            </a:r>
            <a:endParaRPr lang="en-US" sz="2800" dirty="0" smtClean="0"/>
          </a:p>
          <a:p>
            <a:pPr marL="360363" indent="-360363">
              <a:buFont typeface="+mj-lt"/>
              <a:buAutoNum type="arabicPeriod"/>
            </a:pPr>
            <a:r>
              <a:rPr lang="en-US" sz="2800" dirty="0" err="1" smtClean="0"/>
              <a:t>Menciptakan</a:t>
            </a:r>
            <a:r>
              <a:rPr lang="en-US" sz="2800" dirty="0" smtClean="0"/>
              <a:t> </a:t>
            </a:r>
            <a:r>
              <a:rPr lang="en-US" sz="2800" dirty="0" err="1" smtClean="0"/>
              <a:t>metode</a:t>
            </a:r>
            <a:r>
              <a:rPr lang="en-US" sz="2800" dirty="0" smtClean="0"/>
              <a:t> </a:t>
            </a:r>
            <a:r>
              <a:rPr lang="en-US" sz="2800" dirty="0" err="1" smtClean="0"/>
              <a:t>pelatihan</a:t>
            </a:r>
            <a:r>
              <a:rPr lang="en-US" sz="2800" dirty="0" smtClean="0"/>
              <a:t> </a:t>
            </a:r>
            <a:r>
              <a:rPr lang="en-US" sz="2800" dirty="0" err="1" smtClean="0"/>
              <a:t>kewirausahaan</a:t>
            </a:r>
            <a:r>
              <a:rPr lang="en-US" sz="2800" dirty="0" smtClean="0"/>
              <a:t> yang </a:t>
            </a:r>
            <a:r>
              <a:rPr lang="en-US" sz="2800" dirty="0" err="1" smtClean="0"/>
              <a:t>cocok</a:t>
            </a:r>
            <a:r>
              <a:rPr lang="en-US" sz="2800" dirty="0" smtClean="0"/>
              <a:t> </a:t>
            </a:r>
            <a:r>
              <a:rPr lang="en-US" sz="2800" dirty="0" err="1" smtClean="0"/>
              <a:t>bagi</a:t>
            </a:r>
            <a:r>
              <a:rPr lang="en-US" sz="2800" dirty="0" smtClean="0"/>
              <a:t> </a:t>
            </a:r>
            <a:r>
              <a:rPr lang="en-US" sz="2800" dirty="0" err="1" smtClean="0"/>
              <a:t>mahasiswa</a:t>
            </a:r>
            <a:r>
              <a:rPr lang="en-US" sz="2800" dirty="0" smtClean="0"/>
              <a:t> PKMK/</a:t>
            </a:r>
            <a:r>
              <a:rPr lang="en-US" sz="2800" dirty="0" err="1" smtClean="0"/>
              <a:t>mahasiswa</a:t>
            </a:r>
            <a:r>
              <a:rPr lang="en-US" sz="2800" dirty="0" smtClean="0"/>
              <a:t> </a:t>
            </a:r>
            <a:r>
              <a:rPr lang="en-US" sz="2800" dirty="0" err="1" smtClean="0"/>
              <a:t>wirausaha</a:t>
            </a:r>
            <a:endParaRPr lang="en-US" sz="2800"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519</TotalTime>
  <Words>962</Words>
  <Application>Microsoft Office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TAHAPAN PROSES REALISASI PROGRAM </vt:lpstr>
      <vt:lpstr>STRUKTUR USULAN</vt:lpstr>
      <vt:lpstr>Slide 14</vt:lpstr>
      <vt:lpstr>ANALISIS SITUASI (15%)</vt:lpstr>
      <vt:lpstr>METODE PELAKSANAAN (25%)</vt:lpstr>
      <vt:lpstr>RENCANA KERJA DAN JADWAL PELAKSANAAN (25 %)</vt:lpstr>
      <vt:lpstr>KELAYAKAN PT (25%)</vt:lpstr>
      <vt:lpstr>BIAYA PEKERJAAN (10%)</vt:lpstr>
      <vt:lpstr>LAMPIRAN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UKSW</dc:creator>
  <cp:lastModifiedBy>user</cp:lastModifiedBy>
  <cp:revision>66</cp:revision>
  <dcterms:created xsi:type="dcterms:W3CDTF">2010-01-28T14:46:13Z</dcterms:created>
  <dcterms:modified xsi:type="dcterms:W3CDTF">2014-10-21T01:55:55Z</dcterms:modified>
</cp:coreProperties>
</file>