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77" r:id="rId4"/>
    <p:sldId id="259" r:id="rId5"/>
    <p:sldId id="260" r:id="rId6"/>
    <p:sldId id="266" r:id="rId7"/>
    <p:sldId id="261" r:id="rId8"/>
    <p:sldId id="262" r:id="rId9"/>
    <p:sldId id="278" r:id="rId10"/>
    <p:sldId id="279" r:id="rId11"/>
    <p:sldId id="263" r:id="rId12"/>
    <p:sldId id="280" r:id="rId13"/>
    <p:sldId id="264" r:id="rId14"/>
    <p:sldId id="265" r:id="rId15"/>
    <p:sldId id="267" r:id="rId16"/>
    <p:sldId id="268" r:id="rId17"/>
    <p:sldId id="275" r:id="rId18"/>
    <p:sldId id="274" r:id="rId19"/>
    <p:sldId id="269" r:id="rId20"/>
    <p:sldId id="270" r:id="rId21"/>
    <p:sldId id="271" r:id="rId22"/>
    <p:sldId id="272" r:id="rId23"/>
    <p:sldId id="273" r:id="rId24"/>
    <p:sldId id="276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F38E-BE8D-4AD4-8D32-C3331BEB335C}" type="datetimeFigureOut">
              <a:rPr lang="en-US" smtClean="0"/>
              <a:t>29-10-2014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A3F8-119E-44C9-AEDB-5619ECCD3D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1A3F8-119E-44C9-AEDB-5619ECCD3D9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fld id="{1D405E4F-3E43-48A9-B572-00D92E490CD0}" type="datetimeFigureOut">
              <a:rPr lang="en-US" smtClean="0"/>
              <a:pPr/>
              <a:t>29-10-2014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33A4E555-B9EF-4A48-8415-DF29B83F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DESAIN DAN STRATEGI 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IPTEKS BAGI MASYARAKAT (IBM) 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105292"/>
            <a:ext cx="8429684" cy="17526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Kun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Harismah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Disampaikan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Pelatihan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Metodologi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Pengabdian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bagi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Dosen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PTS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Kopertis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Wilayah VI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Jawa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Tengah</a:t>
            </a: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Salatiga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29-31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Oktober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2014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42"/>
            <a:ext cx="1571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Keripik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Stevia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Stevia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rebaudiana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Bertoni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099406" cy="49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stev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694" y="1571612"/>
            <a:ext cx="432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err="1" smtClean="0"/>
              <a:t>Mitra</a:t>
            </a:r>
            <a:r>
              <a:rPr lang="en-US" sz="2700" dirty="0" smtClean="0"/>
              <a:t> </a:t>
            </a:r>
            <a:r>
              <a:rPr lang="en-US" sz="2700" dirty="0" err="1" smtClean="0"/>
              <a:t>Masyarakat</a:t>
            </a:r>
            <a:r>
              <a:rPr lang="en-US" sz="2700" dirty="0" smtClean="0"/>
              <a:t> </a:t>
            </a:r>
            <a:r>
              <a:rPr lang="en-US" sz="2700" dirty="0" err="1" smtClean="0"/>
              <a:t>Belum</a:t>
            </a:r>
            <a:r>
              <a:rPr lang="en-US" sz="2700" dirty="0" smtClean="0"/>
              <a:t> </a:t>
            </a:r>
            <a:r>
              <a:rPr lang="en-US" sz="2700" dirty="0" err="1" smtClean="0"/>
              <a:t>Produktif</a:t>
            </a:r>
            <a:r>
              <a:rPr lang="en-US" sz="2700" dirty="0" smtClean="0"/>
              <a:t> </a:t>
            </a:r>
            <a:r>
              <a:rPr lang="en-US" sz="2700" dirty="0" err="1" smtClean="0"/>
              <a:t>tapi</a:t>
            </a:r>
            <a:r>
              <a:rPr lang="en-US" sz="2700" dirty="0" smtClean="0"/>
              <a:t> </a:t>
            </a:r>
            <a:r>
              <a:rPr lang="en-US" sz="2700" dirty="0" err="1" smtClean="0"/>
              <a:t>Berhasrat</a:t>
            </a:r>
            <a:r>
              <a:rPr lang="en-US" sz="2700" dirty="0" smtClean="0"/>
              <a:t> </a:t>
            </a:r>
            <a:r>
              <a:rPr lang="en-US" sz="2700" dirty="0" err="1" smtClean="0"/>
              <a:t>Kuat</a:t>
            </a:r>
            <a:r>
              <a:rPr lang="en-US" sz="2700" dirty="0" smtClean="0"/>
              <a:t> </a:t>
            </a:r>
            <a:r>
              <a:rPr lang="en-US" sz="2700" dirty="0" err="1" smtClean="0"/>
              <a:t>Menjadi</a:t>
            </a:r>
            <a:r>
              <a:rPr lang="en-US" sz="2700" dirty="0" smtClean="0"/>
              <a:t> </a:t>
            </a:r>
            <a:r>
              <a:rPr lang="sv-SE" sz="2700" dirty="0" smtClean="0"/>
              <a:t>Wirausahawan</a:t>
            </a:r>
            <a:endParaRPr lang="en-US" sz="2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714488"/>
          <a:ext cx="8715436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46438"/>
                <a:gridCol w="6268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Mitra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Kriteria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mitra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masing-masing</a:t>
                      </a:r>
                      <a:r>
                        <a:rPr lang="en-US" sz="2000" baseline="0" dirty="0" smtClean="0"/>
                        <a:t> 3-5 </a:t>
                      </a:r>
                      <a:r>
                        <a:rPr lang="en-US" sz="2000" baseline="0" dirty="0" err="1" smtClean="0"/>
                        <a:t>orang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Komoditas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mitra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diupayakan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sejenis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sama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lainnya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saling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berkaitan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</a:t>
                      </a:r>
                      <a:r>
                        <a:rPr lang="en-US" sz="2000" dirty="0" err="1" smtClean="0"/>
                        <a:t>pertimbangkan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baku</a:t>
                      </a:r>
                      <a:r>
                        <a:rPr lang="en-US" sz="2000" dirty="0" smtClean="0"/>
                        <a:t>, spirit </a:t>
                      </a:r>
                      <a:r>
                        <a:rPr lang="en-US" sz="2000" dirty="0" err="1" smtClean="0"/>
                        <a:t>wirausaha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fasilitas</a:t>
                      </a:r>
                      <a:r>
                        <a:rPr lang="en-US" sz="2000" dirty="0" smtClean="0"/>
                        <a:t>, SDM, </a:t>
                      </a:r>
                      <a:r>
                        <a:rPr lang="en-US" sz="2000" dirty="0" err="1" smtClean="0"/>
                        <a:t>pasar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dll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relevan</a:t>
                      </a:r>
                      <a:r>
                        <a:rPr lang="en-US" sz="2000" dirty="0" smtClean="0"/>
                        <a:t>.</a:t>
                      </a:r>
                      <a:endParaRPr lang="en-US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 2 </a:t>
                      </a:r>
                      <a:r>
                        <a:rPr lang="en-US" sz="2000" dirty="0" err="1" smtClean="0"/>
                        <a:t>sekolah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Masyarakat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produktif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secara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misal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siswa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sekolah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Minimum 3 </a:t>
                      </a:r>
                      <a:r>
                        <a:rPr lang="en-US" sz="2000" dirty="0" err="1" smtClean="0"/>
                        <a:t>kader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maksimum</a:t>
                      </a:r>
                      <a:r>
                        <a:rPr lang="en-US" sz="2000" dirty="0" smtClean="0"/>
                        <a:t> 5 </a:t>
                      </a:r>
                      <a:r>
                        <a:rPr lang="en-US" sz="2000" dirty="0" err="1" smtClean="0"/>
                        <a:t>kader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kelompok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taruna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ibu-ibu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rumah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tangga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kelompok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anak-anak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jalanan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kelompok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beberapa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kasus</a:t>
                      </a:r>
                      <a:r>
                        <a:rPr lang="en-US" sz="2000" dirty="0" smtClean="0"/>
                        <a:t>, RT, </a:t>
                      </a:r>
                      <a:r>
                        <a:rPr lang="en-US" sz="2000" dirty="0" err="1" smtClean="0"/>
                        <a:t>dusun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desa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puskesmas</a:t>
                      </a:r>
                      <a:r>
                        <a:rPr lang="en-US" sz="2000" dirty="0" smtClean="0"/>
                        <a:t>/ </a:t>
                      </a:r>
                      <a:r>
                        <a:rPr lang="en-US" sz="2000" dirty="0" err="1" smtClean="0"/>
                        <a:t>posyandu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polsek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kantor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camat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kelurahan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dsb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4" y="1357298"/>
            <a:ext cx="731565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permasalahan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wajib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ditangani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IbM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khususnya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800" dirty="0" smtClean="0">
                <a:latin typeface="Calibri" pitchFamily="34" charset="0"/>
                <a:cs typeface="Calibri" pitchFamily="34" charset="0"/>
              </a:rPr>
              <a:t>produktif secara ekonomi atau calon wirausaha baru meliputi aspek produksi dan manajemen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bermuara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aspek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wajib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mengungkapkan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rinci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n-NO" sz="2800" dirty="0" smtClean="0">
                <a:latin typeface="Calibri" pitchFamily="34" charset="0"/>
                <a:cs typeface="Calibri" pitchFamily="34" charset="0"/>
              </a:rPr>
              <a:t>permasalahan dalam aspek utama yang diprioritaskan untuk diselesaikan. </a:t>
            </a:r>
            <a:endParaRPr lang="sv-SE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cs typeface="Calibri" pitchFamily="34" charset="0"/>
              </a:rPr>
              <a:t>Tujuan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dan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Luaran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Tujuan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Membentuk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mengembangkan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sekelompok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mandiri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sv-SE" sz="2300" dirty="0" smtClean="0">
                <a:latin typeface="Calibri" pitchFamily="34" charset="0"/>
                <a:cs typeface="Calibri" pitchFamily="34" charset="0"/>
              </a:rPr>
              <a:t>b. Membantu menciptakan ketentraman, dan kenyamanan dalam kehidupan bermasyarakat. </a:t>
            </a: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Meningkatkan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keterampilan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berpikir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membaca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menulis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keterampilan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lain yang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dibutuhkan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Luaran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Jasa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Metode</a:t>
            </a:r>
            <a:endParaRPr lang="en-US" sz="2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300" dirty="0" err="1" smtClean="0">
                <a:latin typeface="Calibri" pitchFamily="34" charset="0"/>
                <a:cs typeface="Calibri" pitchFamily="34" charset="0"/>
              </a:rPr>
              <a:t>barang</a:t>
            </a:r>
            <a:endParaRPr lang="en-US" sz="23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d. Paten. 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Kriteria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Pengusulan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n-NO" sz="2400" dirty="0" smtClean="0">
                <a:latin typeface="Calibri" pitchFamily="34" charset="0"/>
                <a:cs typeface="Calibri" pitchFamily="34" charset="0"/>
              </a:rPr>
              <a:t>a. Jangka waktu pengabdian: min 8 bulan dan maks 1 tahun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pelaksana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maks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3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orang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fi-FI" sz="2400" dirty="0" smtClean="0">
                <a:latin typeface="Calibri" pitchFamily="34" charset="0"/>
                <a:cs typeface="Calibri" pitchFamily="34" charset="0"/>
              </a:rPr>
              <a:t>c. Dana maksimum Rp50.000.000,00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Tiap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pengusul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hanya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boleh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mengusulkan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usulan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skema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tahun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ketua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anggota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Usulan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pengabdian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disimpan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 file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format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pdf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ukuran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maks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5 MB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diberi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nama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NamaKetuaPelaksana_PT_HIBM.pdf,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kemudian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diunggah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SIM-LITABMAS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hardcopy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dikumpulkan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perguruan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tingginya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masing-masing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200" b="1" dirty="0" smtClean="0">
                <a:cs typeface="Calibri" pitchFamily="34" charset="0"/>
              </a:rPr>
              <a:t>5. </a:t>
            </a:r>
            <a:r>
              <a:rPr lang="en-US" sz="3200" b="1" dirty="0" err="1" smtClean="0">
                <a:cs typeface="Calibri" pitchFamily="34" charset="0"/>
              </a:rPr>
              <a:t>Sistematika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Usulan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Pengabdian</a:t>
            </a:r>
            <a:r>
              <a:rPr lang="en-US" sz="3200" b="1" dirty="0" smtClean="0">
                <a:cs typeface="Calibri" pitchFamily="34" charset="0"/>
              </a:rPr>
              <a:t> 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/>
          <a:lstStyle/>
          <a:p>
            <a:r>
              <a:rPr lang="en-US" sz="2100" b="1" dirty="0" err="1" smtClean="0">
                <a:latin typeface="Calibri" pitchFamily="34" charset="0"/>
                <a:cs typeface="Calibri" pitchFamily="34" charset="0"/>
              </a:rPr>
              <a:t>Maksimum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 20 </a:t>
            </a:r>
            <a:r>
              <a:rPr lang="en-US" sz="2100" b="1" dirty="0" err="1" smtClean="0">
                <a:latin typeface="Calibri" pitchFamily="34" charset="0"/>
                <a:cs typeface="Calibri" pitchFamily="34" charset="0"/>
              </a:rPr>
              <a:t>halaman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halaman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sampul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halaman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pengesahan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lampiran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ditulis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i="1" dirty="0" smtClean="0">
                <a:latin typeface="Calibri" pitchFamily="34" charset="0"/>
                <a:cs typeface="Calibri" pitchFamily="34" charset="0"/>
              </a:rPr>
              <a:t>font Times New Roman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ukuran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12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jarak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baris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1,5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spasi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ukuran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kertas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A-4</a:t>
            </a:r>
          </a:p>
          <a:p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Sistematika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fi-FI" sz="2100" dirty="0" smtClean="0">
                <a:latin typeface="Calibri" pitchFamily="34" charset="0"/>
                <a:cs typeface="Calibri" pitchFamily="34" charset="0"/>
              </a:rPr>
              <a:t>	a. </a:t>
            </a:r>
            <a:r>
              <a:rPr lang="fi-FI" sz="2100" b="1" dirty="0" smtClean="0">
                <a:latin typeface="Calibri" pitchFamily="34" charset="0"/>
                <a:cs typeface="Calibri" pitchFamily="34" charset="0"/>
              </a:rPr>
              <a:t>HALAMAN SAMPUL (Lampiran 16.1) </a:t>
            </a:r>
          </a:p>
          <a:p>
            <a:pPr>
              <a:buNone/>
            </a:pPr>
            <a:r>
              <a:rPr lang="fi-FI" sz="2100" dirty="0" smtClean="0">
                <a:latin typeface="Calibri" pitchFamily="34" charset="0"/>
                <a:cs typeface="Calibri" pitchFamily="34" charset="0"/>
              </a:rPr>
              <a:t>	b. </a:t>
            </a:r>
            <a:r>
              <a:rPr lang="fi-FI" sz="2100" b="1" dirty="0" smtClean="0">
                <a:latin typeface="Calibri" pitchFamily="34" charset="0"/>
                <a:cs typeface="Calibri" pitchFamily="34" charset="0"/>
              </a:rPr>
              <a:t>HALAMAN PENGESAHAN  (Lampiran 16.2)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c.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DAFTAR ISI</a:t>
            </a:r>
          </a:p>
          <a:p>
            <a:pPr>
              <a:buNone/>
            </a:pPr>
            <a:r>
              <a:rPr lang="fi-FI" sz="2100" dirty="0" smtClean="0">
                <a:latin typeface="Calibri" pitchFamily="34" charset="0"/>
                <a:cs typeface="Calibri" pitchFamily="34" charset="0"/>
              </a:rPr>
              <a:t>	d. </a:t>
            </a:r>
            <a:r>
              <a:rPr lang="fi-FI" sz="2100" b="1" dirty="0" smtClean="0">
                <a:latin typeface="Calibri" pitchFamily="34" charset="0"/>
                <a:cs typeface="Calibri" pitchFamily="34" charset="0"/>
              </a:rPr>
              <a:t>RINGKASAN (maksimum satu halaman) 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e.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BAB 1 PENDAHULUAN: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situasi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tergantung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mitra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f. 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BAB 2 TARGET DAN LAUARAN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g.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BAB 3 METODE PELAKSANAAN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h.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BAB 4 KELAYAKAN PERGURUAN TINGGI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1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. 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BAB 5 BIAYA DAN JADWAL KEGIATAN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j.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DAFTAR PUSTAKA</a:t>
            </a:r>
          </a:p>
          <a:p>
            <a:pPr>
              <a:buNone/>
            </a:pPr>
            <a:r>
              <a:rPr lang="en-US" sz="2100" dirty="0" smtClean="0">
                <a:latin typeface="Calibri" pitchFamily="34" charset="0"/>
                <a:cs typeface="Calibri" pitchFamily="34" charset="0"/>
              </a:rPr>
              <a:t>	k. 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LAMPIRAN-LAMPIRAN</a:t>
            </a:r>
            <a:r>
              <a:rPr lang="en-US" sz="21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Lampiran-lampiran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571612"/>
          <a:ext cx="828680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030"/>
                <a:gridCol w="6526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Keterangan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Biodata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Ketua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Anggota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Tim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Pengusul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telah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ditandatangani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5).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Gambaran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akan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ditransfer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kepada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kedua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mitra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0" dirty="0" smtClean="0">
                          <a:latin typeface="Calibri" pitchFamily="34" charset="0"/>
                          <a:cs typeface="Calibri" pitchFamily="34" charset="0"/>
                        </a:rPr>
                        <a:t>Peta Lokasi Wilayah kedua mitra.</a:t>
                      </a:r>
                      <a:endParaRPr lang="en-US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Lampiran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Dua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buah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Surat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Pernyataan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Kesediaan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Bekerjasama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kedua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mitra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IbM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bermeterai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Calibri" pitchFamily="34" charset="0"/>
                          <a:cs typeface="Calibri" pitchFamily="34" charset="0"/>
                        </a:rPr>
                        <a:t>Rp</a:t>
                      </a:r>
                      <a:r>
                        <a:rPr lang="en-US" sz="2400" b="0" dirty="0" smtClean="0">
                          <a:latin typeface="Calibri" pitchFamily="34" charset="0"/>
                          <a:cs typeface="Calibri" pitchFamily="34" charset="0"/>
                        </a:rPr>
                        <a:t> 6.000,00.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Sumber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Dana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Pengabdian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berasal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a).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Ditlitabmas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Ditjen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Dikti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b). Dana internal PT. c). Dana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kerjasama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industri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lembaga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swasta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7. Seleksi dan Evaluasi Proposal </a:t>
            </a: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Seleksi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evaluasi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proposal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Hibah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IbM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evaluasi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proposal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online.</a:t>
            </a: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Formulir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evaluasi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proposal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online yang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dilengkapi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komponen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penilaiannya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mengacu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Lampiran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16.3.</a:t>
            </a:r>
          </a:p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8.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Pelaporan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Sampul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Halaman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Pengesahan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IbM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17" y="1285860"/>
            <a:ext cx="4292445" cy="55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19302"/>
            <a:ext cx="3857652" cy="593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PENDAHULUAN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kemajuan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en-US" sz="2400" dirty="0" smtClean="0"/>
              <a:t>:</a:t>
            </a:r>
          </a:p>
          <a:p>
            <a:pPr algn="just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pengabdian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(PM) yang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Wajar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Bidang</a:t>
            </a:r>
            <a:r>
              <a:rPr lang="en-US" sz="2400" dirty="0" smtClean="0"/>
              <a:t> PM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sv-SE" sz="2400" dirty="0" smtClean="0"/>
              <a:t>pendidikan tinggi di Indonesia </a:t>
            </a:r>
            <a:r>
              <a:rPr lang="it-IT" sz="2400" dirty="0" smtClean="0"/>
              <a:t>dibanding dengan PT negara lain. </a:t>
            </a:r>
          </a:p>
          <a:p>
            <a:r>
              <a:rPr lang="en-US" sz="2400" dirty="0" smtClean="0"/>
              <a:t>Proposal PM yang </a:t>
            </a:r>
            <a:r>
              <a:rPr lang="en-US" sz="2400" dirty="0" err="1" smtClean="0"/>
              <a:t>didanai</a:t>
            </a:r>
            <a:r>
              <a:rPr lang="en-US" sz="2400" dirty="0" smtClean="0"/>
              <a:t> </a:t>
            </a:r>
            <a:r>
              <a:rPr lang="en-US" sz="2400" dirty="0" err="1" smtClean="0"/>
              <a:t>Ditlitabmas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2014: 2173 proposal</a:t>
            </a:r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Formulir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Penilaian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Usulan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IbM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42844" y="928670"/>
          <a:ext cx="8829677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97"/>
                <a:gridCol w="4839215"/>
                <a:gridCol w="670045"/>
                <a:gridCol w="744495"/>
                <a:gridCol w="595596"/>
                <a:gridCol w="1533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Skor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Bobot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Justifikasi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Penil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Analisis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Situasi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Kondisi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eksisting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ersoalan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dihadapi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Kecocokan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program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serta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kompetensi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Solusi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ditawarkan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Ketepatan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metode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pendekatan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mengatasi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permasalahan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rencana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kontribusi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partisipasi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Target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Luaran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Jenis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luaran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spesifikasinya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diusulkan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Kelayakan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PT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Kualifikasi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pelaksana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relevansi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skill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tim,s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inergisme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engalaman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kemasyarakatan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organisasi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jadwal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kelengkapan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lampiran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Biaya Pekerjaan Kelayakan Usulan Biaya</a:t>
                      </a:r>
                      <a:r>
                        <a:rPr lang="fi-FI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(Honorarium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maksimum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30%),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bahan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peralatan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perjalanan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lain-lain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pengeluaran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876" y="5977614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itchFamily="34" charset="0"/>
                <a:cs typeface="Calibri" pitchFamily="34" charset="0"/>
              </a:rPr>
              <a:t>Keterangan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Skor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: 1, 2, 3, 5, 6, 7 (1: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sangat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2: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3: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5: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6: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baik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7: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istimewa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 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skor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bobot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Formulir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Penilaian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Pemantauan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IbM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829677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97"/>
                <a:gridCol w="4839215"/>
                <a:gridCol w="670045"/>
                <a:gridCol w="744495"/>
                <a:gridCol w="595596"/>
                <a:gridCol w="15336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Skor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Bobot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Nilai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Justifikasi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Penil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Program</a:t>
                      </a:r>
                    </a:p>
                    <a:p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Kecocokan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kontribusi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partisipasi</a:t>
                      </a:r>
                      <a:r>
                        <a:rPr lang="en-US" sz="160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Wujud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Solusi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sv-SE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Ketepatan metode PPM untuk mengatasi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permasalahan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Luaran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Mutu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luaran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spesifikasinya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dengan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metode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diterapkan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aspek</a:t>
                      </a:r>
                      <a:r>
                        <a:rPr lang="fi-FI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produksi, manajemen atau jasa lainnya).</a:t>
                      </a:r>
                      <a:r>
                        <a:rPr lang="fi-FI" sz="160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Dukungan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foto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atau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bukti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fisik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lainnya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Pelaksana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Kekompakan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Tim,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pendistribusian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tugas</a:t>
                      </a:r>
                      <a:r>
                        <a:rPr lang="en-US" sz="160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untuk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seluruh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anggota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relevansi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skill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tim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60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frekuensi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pendampingan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Biaya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Kewajaran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penggunaan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dana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Manfaat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Kepuasan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tingkat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kemandirian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6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6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844" y="5811584"/>
            <a:ext cx="87868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itchFamily="34" charset="0"/>
                <a:cs typeface="Calibri" pitchFamily="34" charset="0"/>
              </a:rPr>
              <a:t>Keterangan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Skor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: 1, 2, 3, 5, 6, 7 (1: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sangat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; 2: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; 3: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buruk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; 5: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; 6: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sekali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; 7: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istimewa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skor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bobot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Penilai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Layak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Layak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*)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presentasi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Seminar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Nasional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*)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Coret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perlu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/>
          <a:lstStyle/>
          <a:p>
            <a:r>
              <a:rPr lang="en-US" sz="2800" dirty="0" err="1" smtClean="0"/>
              <a:t>Borang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IbM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5176" y="714356"/>
          <a:ext cx="8118790" cy="602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263"/>
                <a:gridCol w="336967"/>
                <a:gridCol w="2357454"/>
                <a:gridCol w="214314"/>
                <a:gridCol w="2503792"/>
              </a:tblGrid>
              <a:tr h="214314">
                <a:tc>
                  <a:txBody>
                    <a:bodyPr/>
                    <a:lstStyle/>
                    <a:p>
                      <a:r>
                        <a:rPr lang="en-US" sz="13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3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r>
                        <a:rPr lang="en-US" sz="1300" b="0" i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5746">
                <a:tc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Jumlah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92450">
                <a:tc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Pendidikan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S-3 …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,</a:t>
                      </a:r>
                      <a:r>
                        <a:rPr lang="en-US" sz="1300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S-2 ………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S-1 …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Diploma …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endParaRPr lang="en-US" sz="1300" i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SMA ..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-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SMP ……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SD … 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Tak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berpendidikn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…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orang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14350">
                <a:tc gridSpan="3"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Persoalan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Teknologi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Manajemen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Sosial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ekonomi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Hukum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Keamanan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Lainnya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sebutkan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5778">
                <a:tc gridSpan="3">
                  <a:txBody>
                    <a:bodyPr/>
                    <a:lstStyle/>
                    <a:p>
                      <a:r>
                        <a:rPr lang="fi-FI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Status Sosial Mitra: Pengusaha mikro,</a:t>
                      </a:r>
                      <a:r>
                        <a:rPr lang="fi-FI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Anggota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koperasi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Kelompok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nelayan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PKK/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Karang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taruna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Lainnya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sebutkan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8576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Lokasi</a:t>
                      </a:r>
                      <a:endParaRPr lang="en-US" sz="1300" b="1" i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15312">
                <a:tc gridSpan="3"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Jarak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PT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Lokasi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Mitra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Sarana</a:t>
                      </a:r>
                      <a:r>
                        <a:rPr lang="en-US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transportasi</a:t>
                      </a:r>
                      <a:r>
                        <a:rPr lang="en-US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Angkutan</a:t>
                      </a:r>
                      <a:r>
                        <a:rPr lang="en-US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umum</a:t>
                      </a:r>
                      <a:r>
                        <a:rPr lang="en-US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i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sv-SE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motor, jalan kaki (sebutkan yang sesuai)</a:t>
                      </a:r>
                      <a:endParaRPr lang="en-US" sz="1300" i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8618">
                <a:tc gridSpan="3"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Sarana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Komunikasi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Telepon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Internet,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Surat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Fax,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Tidak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sarana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komunikasi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sebutkan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yang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28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latin typeface="Calibri" pitchFamily="34" charset="0"/>
                          <a:cs typeface="Calibri" pitchFamily="34" charset="0"/>
                        </a:rPr>
                        <a:t>Identitas</a:t>
                      </a:r>
                      <a:r>
                        <a:rPr lang="en-US" sz="1300" b="1" dirty="0" smtClean="0">
                          <a:latin typeface="Calibri" pitchFamily="34" charset="0"/>
                          <a:cs typeface="Calibri" pitchFamily="34" charset="0"/>
                        </a:rPr>
                        <a:t>  Tim </a:t>
                      </a:r>
                      <a:r>
                        <a:rPr lang="en-US" sz="1300" b="1" dirty="0" err="1" smtClean="0">
                          <a:latin typeface="Calibri" pitchFamily="34" charset="0"/>
                          <a:cs typeface="Calibri" pitchFamily="34" charset="0"/>
                        </a:rPr>
                        <a:t>IbM</a:t>
                      </a:r>
                      <a:endParaRPr lang="en-US" sz="13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80034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Jumlah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dosen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2904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Jumlah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mahasiswa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433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Laki-laki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 …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orang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Perempuan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 …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orang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28592">
                <a:tc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Fakultas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Sekolah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58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Aktivitas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IbM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Metode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Pelaksanaan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Kegiatan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Penyuluhan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Penyadaran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Pendampingan</a:t>
                      </a:r>
                      <a:r>
                        <a:rPr lang="en-US" sz="1300" i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i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endidikan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Demplot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Rancang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Bangun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Pelatihan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Manajemen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Usaha,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Pelatihan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Produksi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Pelat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Administrasi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Pengobatan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Lainnya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sebut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yg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3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sesuai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r>
                        <a:rPr lang="en-US" sz="13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Waktu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efektif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pelaksnaan</a:t>
                      </a:r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endParaRPr lang="en-US" sz="13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/>
          <a:lstStyle/>
          <a:p>
            <a:r>
              <a:rPr lang="en-US" sz="2800" dirty="0" err="1" smtClean="0"/>
              <a:t>Borang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Progrm</a:t>
            </a:r>
            <a:r>
              <a:rPr lang="en-US" sz="2800" dirty="0" smtClean="0"/>
              <a:t> </a:t>
            </a:r>
            <a:r>
              <a:rPr lang="en-US" sz="2800" dirty="0" err="1" smtClean="0"/>
              <a:t>IbM</a:t>
            </a:r>
            <a:r>
              <a:rPr lang="en-US" sz="2800" dirty="0" smtClean="0"/>
              <a:t> </a:t>
            </a:r>
            <a:r>
              <a:rPr lang="en-US" sz="2800" dirty="0" err="1" smtClean="0"/>
              <a:t>lanjutan</a:t>
            </a:r>
            <a:r>
              <a:rPr lang="en-US" sz="2800" dirty="0" smtClean="0"/>
              <a:t> …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9217"/>
            <a:ext cx="6215106" cy="60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00132"/>
          </a:xfrm>
        </p:spPr>
        <p:txBody>
          <a:bodyPr/>
          <a:lstStyle/>
          <a:p>
            <a:r>
              <a:rPr lang="en-US" sz="3200" b="1" dirty="0" err="1" smtClean="0">
                <a:latin typeface="Comic Sans MS" pitchFamily="66" charset="0"/>
              </a:rPr>
              <a:t>Contoh</a:t>
            </a:r>
            <a:r>
              <a:rPr lang="en-US" sz="3200" b="1" dirty="0" smtClean="0">
                <a:latin typeface="Comic Sans MS" pitchFamily="66" charset="0"/>
              </a:rPr>
              <a:t> Proposal </a:t>
            </a:r>
            <a:r>
              <a:rPr lang="en-US" sz="3200" b="1" dirty="0" err="1" smtClean="0">
                <a:latin typeface="Comic Sans MS" pitchFamily="66" charset="0"/>
              </a:rPr>
              <a:t>IbM</a:t>
            </a:r>
            <a:r>
              <a:rPr lang="en-US" sz="3200" b="1" dirty="0" smtClean="0">
                <a:latin typeface="Comic Sans MS" pitchFamily="66" charset="0"/>
              </a:rPr>
              <a:t> yang </a:t>
            </a:r>
            <a:r>
              <a:rPr lang="en-US" sz="3200" b="1" dirty="0" err="1" smtClean="0">
                <a:latin typeface="Comic Sans MS" pitchFamily="66" charset="0"/>
              </a:rPr>
              <a:t>Didanai</a:t>
            </a:r>
            <a:r>
              <a:rPr lang="en-US" sz="3200" b="1" dirty="0" smtClean="0">
                <a:latin typeface="Comic Sans MS" pitchFamily="66" charset="0"/>
              </a:rPr>
              <a:t> 2014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8858280" cy="5684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29420"/>
                <a:gridCol w="2428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Judul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IbM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peningkatan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kualitas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produksi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berbasis</a:t>
                      </a:r>
                      <a:r>
                        <a:rPr lang="en-US" sz="1800" kern="1200" dirty="0" smtClean="0"/>
                        <a:t> information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fi-FI" sz="1800" kern="1200" dirty="0" smtClean="0"/>
                        <a:t>technology pada kelompok usaha cemilan makanan</a:t>
                      </a:r>
                      <a:r>
                        <a:rPr lang="it-IT" sz="1800" kern="1200" dirty="0" smtClean="0"/>
                        <a:t>ringan di Mlati Lor Kudus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Ratih</a:t>
                      </a:r>
                      <a:r>
                        <a:rPr lang="en-US" sz="1800" kern="1200" dirty="0" smtClean="0"/>
                        <a:t> H.U.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Puspitasari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Peningkatan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kompetensi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profesionalisme</a:t>
                      </a:r>
                      <a:r>
                        <a:rPr lang="en-US" sz="1800" kern="1200" dirty="0" smtClean="0"/>
                        <a:t> guru </a:t>
                      </a:r>
                      <a:r>
                        <a:rPr lang="en-US" sz="1800" kern="1200" dirty="0" err="1" smtClean="0"/>
                        <a:t>bahasa</a:t>
                      </a:r>
                      <a:r>
                        <a:rPr lang="en-US" sz="1800" kern="1200" dirty="0" smtClean="0"/>
                        <a:t> Indonesia SM </a:t>
                      </a:r>
                      <a:r>
                        <a:rPr lang="en-US" sz="1800" kern="1200" dirty="0" err="1" smtClean="0"/>
                        <a:t>Muhammadiyah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di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Kab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Karanganyar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melalui</a:t>
                      </a:r>
                      <a:r>
                        <a:rPr lang="en-US" sz="1800" kern="1200" dirty="0" smtClean="0"/>
                        <a:t> workshop, </a:t>
                      </a:r>
                      <a:r>
                        <a:rPr lang="en-US" sz="1800" kern="1200" dirty="0" err="1" smtClean="0"/>
                        <a:t>pelatihan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pendampingan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fokus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strategi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pembelajaran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inovatif</a:t>
                      </a:r>
                      <a:r>
                        <a:rPr lang="en-US" sz="1800" kern="1200" dirty="0" smtClean="0"/>
                        <a:t>, PTK,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penulisan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artikel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/>
                        <a:t>Ali Imron Al Ma’ruf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Penyusunan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Standar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Operasional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Prosedur</a:t>
                      </a:r>
                      <a:r>
                        <a:rPr lang="en-US" sz="1800" kern="1200" dirty="0" smtClean="0"/>
                        <a:t> (SOP) </a:t>
                      </a:r>
                      <a:r>
                        <a:rPr lang="en-US" sz="1800" kern="1200" dirty="0" err="1" smtClean="0"/>
                        <a:t>penanggulangan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bencana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kebakaan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dalam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rangka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mitigasi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bencana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kebakaran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pada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sentra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usaha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mebel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Ngemplak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Banjarsari</a:t>
                      </a:r>
                      <a:r>
                        <a:rPr lang="en-US" sz="1800" kern="1200" baseline="0" dirty="0" smtClean="0"/>
                        <a:t> Kota Surakarta</a:t>
                      </a:r>
                      <a:r>
                        <a:rPr lang="en-US" sz="1800" kern="12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M. </a:t>
                      </a:r>
                      <a:r>
                        <a:rPr lang="en-US" sz="1800" kern="1200" dirty="0" err="1" smtClean="0"/>
                        <a:t>Farid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Wajdi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IbM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meningkatkan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ekonomi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keluarga</a:t>
                      </a:r>
                      <a:r>
                        <a:rPr lang="en-US" sz="1800" kern="1200" baseline="0" dirty="0" smtClean="0"/>
                        <a:t> m</a:t>
                      </a:r>
                      <a:r>
                        <a:rPr lang="fi-FI" sz="1800" kern="1200" dirty="0" smtClean="0"/>
                        <a:t>elalui seni karawitan dan tari</a:t>
                      </a:r>
                      <a:r>
                        <a:rPr lang="fi-FI" sz="1800" kern="1200" baseline="0" dirty="0" smtClean="0"/>
                        <a:t> d</a:t>
                      </a:r>
                      <a:r>
                        <a:rPr lang="en-US" sz="1800" kern="1200" dirty="0" err="1" smtClean="0"/>
                        <a:t>i</a:t>
                      </a:r>
                      <a:r>
                        <a:rPr lang="en-US" sz="1800" kern="1200" dirty="0" smtClean="0"/>
                        <a:t> PKMB </a:t>
                      </a:r>
                      <a:r>
                        <a:rPr lang="en-US" sz="1800" kern="1200" dirty="0" err="1" smtClean="0"/>
                        <a:t>Martarubi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kal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Kadipiro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Banjarsari</a:t>
                      </a:r>
                      <a:r>
                        <a:rPr lang="en-US" sz="1800" kern="1200" dirty="0" smtClean="0"/>
                        <a:t> Surakarta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Ismoyowati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IbM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Posyandu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Lansia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/>
                        <a:t>Diyah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Candra</a:t>
                      </a:r>
                      <a:r>
                        <a:rPr lang="en-US" sz="1800" kern="1200" dirty="0" smtClean="0"/>
                        <a:t> Anita K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kern="1200" dirty="0" smtClean="0"/>
                        <a:t>IbM Perpustakaan Sekolah di Kota Semarang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/>
                        <a:t>Agus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Margiantono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Pendampingan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dan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pemberdayaan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masyarakat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stren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Kalimas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Jembatan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Merah</a:t>
                      </a:r>
                      <a:r>
                        <a:rPr lang="en-US" sz="1800" kern="1200" dirty="0" smtClean="0"/>
                        <a:t> Surabaya (</a:t>
                      </a:r>
                      <a:r>
                        <a:rPr lang="en-US" sz="1800" kern="1200" dirty="0" err="1" smtClean="0"/>
                        <a:t>kelompok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anak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jalanan</a:t>
                      </a:r>
                      <a:r>
                        <a:rPr lang="en-US" sz="1800" kern="12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Sri P.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err="1" smtClean="0"/>
                        <a:t>Wulandari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mic Sans MS" pitchFamily="66" charset="0"/>
              </a:rPr>
              <a:t>Daftar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Pustaka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600" dirty="0" smtClean="0">
                <a:latin typeface="Calibri" pitchFamily="34" charset="0"/>
                <a:cs typeface="Calibri" pitchFamily="34" charset="0"/>
              </a:rPr>
              <a:t>http://agbioresearch.msu.edu/.Diakses 27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Juni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2012</a:t>
            </a:r>
          </a:p>
          <a:p>
            <a:pPr algn="just"/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Simlitabmas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Dikti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2014,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Panduan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Pelaksanaan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sz="1600" dirty="0" smtClean="0">
                <a:latin typeface="Calibri" pitchFamily="34" charset="0"/>
                <a:cs typeface="Calibri" pitchFamily="34" charset="0"/>
              </a:rPr>
              <a:t>Penelitian dan Pengabdian kepada Masyarakat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Perguruan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Edisi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IX,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Direktorat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Pengabdian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Dirjen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Pendidikan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Kementerian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Pendidikan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Kebudayaan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http://simlitabmas.dikti.go.id/#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Diakses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29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Maret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2014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Simlitabmas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Dikti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2014,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Daftar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Penerima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Hibah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Pengabdian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kepada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Tahun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2014.</a:t>
            </a:r>
          </a:p>
          <a:p>
            <a:pPr algn="just">
              <a:buNone/>
            </a:pP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	http://simlitabmas.dikti.go.id/fileUpload/pengumuman/lampiran_penerima_hibah_2014_pengumuman_pengabdian.pdf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Diakses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23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Maret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2014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http://simlitabmas.dikti.go.id/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8661"/>
            <a:ext cx="9144000" cy="60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latin typeface="Comic Sans MS" pitchFamily="66" charset="0"/>
                <a:cs typeface="Calibri" pitchFamily="34" charset="0"/>
              </a:rPr>
              <a:t>Tujuan</a:t>
            </a:r>
            <a:r>
              <a:rPr lang="en-US" sz="32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  <a:cs typeface="Calibri" pitchFamily="34" charset="0"/>
              </a:rPr>
              <a:t>Pengabdian</a:t>
            </a:r>
            <a:r>
              <a:rPr lang="en-US" sz="32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  <a:cs typeface="Calibri" pitchFamily="34" charset="0"/>
              </a:rPr>
              <a:t>kepada</a:t>
            </a:r>
            <a:r>
              <a:rPr lang="en-US" sz="32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  <a:cs typeface="Calibri" pitchFamily="34" charset="0"/>
              </a:rPr>
              <a:t>Masyarakat</a:t>
            </a:r>
            <a:endParaRPr lang="en-US" sz="3200" b="1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Menciptakan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teknologi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utk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mendorong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pembangunan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Indonesia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komersialisasi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penelitian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solusi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berdasar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kajian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akademik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kebutuhan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tantangan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persoalan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dihadapi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langsung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langsung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mampu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mengentaskan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tersisih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preferential option for the poor)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strata,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tersisih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polsosbud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alih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Ipteks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kpd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pengembangan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martabat manusia dan kelestarian SDA.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Perguruan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Tinggi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diharapkan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dapat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mengelola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PM yang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memenuhi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  <a:cs typeface="Calibri" pitchFamily="34" charset="0"/>
              </a:rPr>
              <a:t>standar</a:t>
            </a:r>
            <a:r>
              <a:rPr lang="en-US" sz="2800" b="1" dirty="0" smtClean="0">
                <a:latin typeface="Comic Sans MS" pitchFamily="66" charset="0"/>
                <a:cs typeface="Calibri" pitchFamily="34" charset="0"/>
              </a:rPr>
              <a:t>: </a:t>
            </a:r>
            <a:br>
              <a:rPr lang="en-US" sz="2800" b="1" dirty="0" smtClean="0">
                <a:latin typeface="Comic Sans MS" pitchFamily="66" charset="0"/>
                <a:cs typeface="Calibri" pitchFamily="34" charset="0"/>
              </a:rPr>
            </a:br>
            <a:endParaRPr lang="en-US" sz="2800" b="1" dirty="0">
              <a:latin typeface="Comic Sans MS" pitchFamily="66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627842"/>
          <a:ext cx="8929718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83"/>
                <a:gridCol w="76042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endParaRPr lang="en-US" sz="19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Keterangan</a:t>
                      </a:r>
                      <a:endParaRPr lang="en-US" sz="19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Arah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PM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mengacu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peta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PM PT yang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disusun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berdasarkan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visi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misi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Proses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PM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direncanakan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sv-SE" sz="1900" dirty="0" smtClean="0">
                          <a:latin typeface="Calibri" pitchFamily="34" charset="0"/>
                          <a:cs typeface="Calibri" pitchFamily="34" charset="0"/>
                        </a:rPr>
                        <a:t>dilaksanakan, dikendalikan, dan ditingkatkan sesuai dengan sistem peningkatan mutu PM yan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g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berkelanjutan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Berhasil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menciptakan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inovasi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teknologi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untuk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mendorong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v-SE" sz="1900" dirty="0" smtClean="0">
                          <a:latin typeface="Calibri" pitchFamily="34" charset="0"/>
                          <a:cs typeface="Calibri" pitchFamily="34" charset="0"/>
                        </a:rPr>
                        <a:t>pembangunan ekonomi dan hasil dari PM harus mampu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kebutuhan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masyarakat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tersisih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900" i="1" dirty="0" smtClean="0">
                          <a:latin typeface="Calibri" pitchFamily="34" charset="0"/>
                          <a:cs typeface="Calibri" pitchFamily="34" charset="0"/>
                        </a:rPr>
                        <a:t>preferential option for the poor) </a:t>
                      </a:r>
                      <a:r>
                        <a:rPr lang="en-US" sz="1900" i="1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1900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i="1" dirty="0" err="1" smtClean="0">
                          <a:latin typeface="Calibri" pitchFamily="34" charset="0"/>
                          <a:cs typeface="Calibri" pitchFamily="34" charset="0"/>
                        </a:rPr>
                        <a:t>semua</a:t>
                      </a:r>
                      <a:r>
                        <a:rPr lang="en-US" sz="1900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strata. 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Kompetensi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PM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dilakukan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oleh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dosen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mahasiswa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berdasarkan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penelitian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sesuai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kaidah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ilmiah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universal. 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Pendanaan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Diberikan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melalui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mekanisme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hibah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blok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kompetisi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mekanisme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lain. 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Sarpras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Didukung</a:t>
                      </a:r>
                      <a:r>
                        <a:rPr lang="en-US" sz="19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v-SE" sz="1900" dirty="0" smtClean="0">
                          <a:latin typeface="Calibri" pitchFamily="34" charset="0"/>
                          <a:cs typeface="Calibri" pitchFamily="34" charset="0"/>
                        </a:rPr>
                        <a:t>oleh sarpras yang mampu menghasilkan solusi masalah dalam masyarakat 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yang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dapat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diandalkan</a:t>
                      </a:r>
                      <a:endParaRPr lang="sv-SE" sz="19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i="1" dirty="0" smtClean="0">
                          <a:latin typeface="Calibri" pitchFamily="34" charset="0"/>
                          <a:cs typeface="Calibri" pitchFamily="34" charset="0"/>
                        </a:rPr>
                        <a:t>Outcome</a:t>
                      </a:r>
                      <a:endParaRPr lang="en-US" sz="19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i="0" dirty="0" err="1" smtClean="0">
                          <a:latin typeface="Calibri" pitchFamily="34" charset="0"/>
                          <a:cs typeface="Calibri" pitchFamily="34" charset="0"/>
                        </a:rPr>
                        <a:t>harus</a:t>
                      </a:r>
                      <a:r>
                        <a:rPr lang="en-US" sz="1900" i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i="0" dirty="0" err="1" smtClean="0">
                          <a:latin typeface="Calibri" pitchFamily="34" charset="0"/>
                          <a:cs typeface="Calibri" pitchFamily="34" charset="0"/>
                        </a:rPr>
                        <a:t>berdampak</a:t>
                      </a:r>
                      <a:r>
                        <a:rPr lang="en-US" sz="1900" i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pada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pembangunan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masyarakat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di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berbagai</a:t>
                      </a:r>
                      <a:r>
                        <a:rPr lang="en-US" sz="19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900" dirty="0" err="1" smtClean="0">
                          <a:latin typeface="Calibri" pitchFamily="34" charset="0"/>
                          <a:cs typeface="Calibri" pitchFamily="34" charset="0"/>
                        </a:rPr>
                        <a:t>sektor</a:t>
                      </a:r>
                      <a:endParaRPr lang="en-US" sz="1900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PROGRAM PM DITLIBTABMAS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714488"/>
          <a:ext cx="84296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2714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Program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Singkatan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Masyarakat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IbM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Kewirausahaan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IbK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Produk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Eksor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IbPE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Inovasi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Kreativitas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Kampus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IbIKK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Wilayah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IbW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Ipteks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bagi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Wilayah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antara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PT-CSR </a:t>
                      </a:r>
                    </a:p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PT-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Pemda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-CSR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omic Sans MS" pitchFamily="66" charset="0"/>
                <a:cs typeface="Calibri" pitchFamily="34" charset="0"/>
              </a:rPr>
              <a:t>IPTEKS BAGI MASYARAKAT (</a:t>
            </a:r>
            <a:r>
              <a:rPr lang="en-US" sz="3600" b="1" dirty="0" err="1" smtClean="0">
                <a:latin typeface="Comic Sans MS" pitchFamily="66" charset="0"/>
                <a:cs typeface="Calibri" pitchFamily="34" charset="0"/>
              </a:rPr>
              <a:t>IbM</a:t>
            </a:r>
            <a:r>
              <a:rPr lang="en-US" sz="3600" b="1" dirty="0" smtClean="0">
                <a:latin typeface="Comic Sans MS" pitchFamily="66" charset="0"/>
                <a:cs typeface="Calibri" pitchFamily="34" charset="0"/>
              </a:rPr>
              <a:t>)</a:t>
            </a:r>
            <a:endParaRPr lang="en-US" sz="3600" b="1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Pendahuluan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Ditlitabmas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mencoba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menerapkan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paradigma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baru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kegiatan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PPM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bersifat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problem solving,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komprehensif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bermakna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tuntas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berkelanjutan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(sustainable)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tunggal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Hal-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alasan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dikembangkannya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Ipteks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bagi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IbM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>
              <a:spcBef>
                <a:spcPts val="0"/>
              </a:spcBef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Khalayak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sasaran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IbM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a.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produktif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usaha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mikro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b.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belum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produktif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ekonomis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tetapi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berhasrat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wirausahawan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c.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produktif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ekonomi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masyarakat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biasa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spcBef>
                <a:spcPts val="0"/>
              </a:spcBef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Mitra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Produktif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Ekonomi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714488"/>
          <a:ext cx="797719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36"/>
                <a:gridCol w="56837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Diperlukan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mitra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US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Dua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pengusaha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mikro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komoditas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sejenis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berkorelasi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satu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lain (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misalnya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pemasok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bahan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baku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produsen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memanfaatkan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bahan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baku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tsb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menjadi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produk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). 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Minimal 2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orang</a:t>
                      </a:r>
                      <a:endParaRPr lang="en-US" sz="22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maksimal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orang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Mitra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kelompok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perajin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nelayan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petani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setiap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anggotanya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memiliki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karakter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produktif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v-SE" sz="2200" dirty="0" smtClean="0">
                          <a:latin typeface="Calibri" pitchFamily="34" charset="0"/>
                          <a:cs typeface="Calibri" pitchFamily="34" charset="0"/>
                        </a:rPr>
                        <a:t>ekonomis.</a:t>
                      </a:r>
                      <a:r>
                        <a:rPr lang="sv-SE" sz="2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Jumlah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mitra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ini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ditetapkan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mempertimbangkan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efisiensi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intensitas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200" dirty="0" smtClean="0">
                          <a:latin typeface="Calibri" pitchFamily="34" charset="0"/>
                          <a:cs typeface="Calibri" pitchFamily="34" charset="0"/>
                        </a:rPr>
                        <a:t> program.</a:t>
                      </a:r>
                      <a:endParaRPr lang="en-US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pik pega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5000660" cy="37504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Keripik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Pegagan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antanan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Centella</a:t>
            </a:r>
            <a:r>
              <a:rPr lang="en-US" sz="3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latin typeface="Calibri" pitchFamily="34" charset="0"/>
                <a:cs typeface="Calibri" pitchFamily="34" charset="0"/>
              </a:rPr>
              <a:t>asiatica</a:t>
            </a:r>
            <a:endParaRPr lang="en-US" sz="3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7985" y="2643182"/>
            <a:ext cx="560601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inbow pleas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please</Template>
  <TotalTime>780</TotalTime>
  <Words>1529</Words>
  <Application>Microsoft Office PowerPoint</Application>
  <PresentationFormat>On-screen Show (4:3)</PresentationFormat>
  <Paragraphs>259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Rainbow please</vt:lpstr>
      <vt:lpstr>DESAIN DAN STRATEGI  IPTEKS BAGI MASYARAKAT (IBM) </vt:lpstr>
      <vt:lpstr>PENDAHULUAN</vt:lpstr>
      <vt:lpstr>http://simlitabmas.dikti.go.id/</vt:lpstr>
      <vt:lpstr>Tujuan Pengabdian kepada Masyarakat</vt:lpstr>
      <vt:lpstr>Perguruan Tinggi diharapkan dapat mengelola PM yang memenuhi standar:  </vt:lpstr>
      <vt:lpstr>PROGRAM PM DITLIBTABMAS</vt:lpstr>
      <vt:lpstr>IPTEKS BAGI MASYARAKAT (IbM)</vt:lpstr>
      <vt:lpstr>Mitra dengan Masyarakat Produktif secara Ekonomi</vt:lpstr>
      <vt:lpstr>Keripik Pegagan (antanan) Centella asiatica</vt:lpstr>
      <vt:lpstr>Inovasi Keripik Stevia (Stevia rebaudiana Bertoni)</vt:lpstr>
      <vt:lpstr>Mitra Masyarakat Belum Produktif tapi Berhasrat Kuat Menjadi Wirausahawan</vt:lpstr>
      <vt:lpstr>Slide 12</vt:lpstr>
      <vt:lpstr>Slide 13</vt:lpstr>
      <vt:lpstr>Tujuan dan Luaran</vt:lpstr>
      <vt:lpstr>4. Kriteria dan Pengusulan </vt:lpstr>
      <vt:lpstr>5. Sistematika Usulan Pengabdian </vt:lpstr>
      <vt:lpstr>Lampiran-lampiran</vt:lpstr>
      <vt:lpstr>Slide 18</vt:lpstr>
      <vt:lpstr>Halaman Sampul dan Halaman Pengesahan IbM</vt:lpstr>
      <vt:lpstr>Formulir Penilaian Usulan Program IbM</vt:lpstr>
      <vt:lpstr>Formulir Penilaian Pemantauan Program IbM</vt:lpstr>
      <vt:lpstr>Borang Kegiatan Program IbM</vt:lpstr>
      <vt:lpstr>Borang Kegiatan Progrm IbM lanjutan …</vt:lpstr>
      <vt:lpstr>Contoh Proposal IbM yang Didanai 2014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DAN STRATEGI  IPTEKS BAGI MASYARAKAT (IBM) </dc:title>
  <dc:creator>asus</dc:creator>
  <cp:lastModifiedBy>asus</cp:lastModifiedBy>
  <cp:revision>34</cp:revision>
  <dcterms:created xsi:type="dcterms:W3CDTF">2014-10-22T14:27:31Z</dcterms:created>
  <dcterms:modified xsi:type="dcterms:W3CDTF">2014-10-29T10:55:43Z</dcterms:modified>
</cp:coreProperties>
</file>