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73" r:id="rId4"/>
    <p:sldId id="259" r:id="rId5"/>
    <p:sldId id="277" r:id="rId6"/>
    <p:sldId id="278" r:id="rId7"/>
    <p:sldId id="262" r:id="rId8"/>
    <p:sldId id="274" r:id="rId9"/>
    <p:sldId id="260" r:id="rId10"/>
    <p:sldId id="263" r:id="rId11"/>
    <p:sldId id="265" r:id="rId12"/>
    <p:sldId id="267" r:id="rId13"/>
    <p:sldId id="266" r:id="rId14"/>
    <p:sldId id="268" r:id="rId15"/>
    <p:sldId id="269" r:id="rId16"/>
    <p:sldId id="271" r:id="rId17"/>
    <p:sldId id="282" r:id="rId18"/>
    <p:sldId id="285" r:id="rId19"/>
    <p:sldId id="280" r:id="rId20"/>
    <p:sldId id="279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623FD8-AB51-44C8-8220-1F34C475A9CD}" type="datetimeFigureOut">
              <a:rPr lang="en-US" smtClean="0"/>
              <a:pPr/>
              <a:t>30-10-2014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388ED34-06D5-46BD-9A97-43ED977D0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286" y="5391176"/>
            <a:ext cx="6986614" cy="11096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Pelatihan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Metodologi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Pengabdian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bagi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Dosen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PTS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Kopertis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Wilayah VI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Jawa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Tengah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Salatiga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29-31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Oktober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PENETAPAN MASYARAKAT SASARAN DIANMAS</a:t>
            </a:r>
            <a:br>
              <a:rPr lang="en-US" sz="2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DAN STRATEGI PENGEMBANGAN KOLABORASI PERGURUAN TINGGI DENGAN PEMDA DAN INDUSTRI 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3" y="142853"/>
            <a:ext cx="1357322" cy="125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571868" y="3916924"/>
            <a:ext cx="2575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Kun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Harismah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Kun.harismah@ums.ac.id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342" y="428604"/>
            <a:ext cx="7562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Format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Ringkasan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Program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IbK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Setiap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Tahun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97936"/>
            <a:ext cx="7000924" cy="216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857224" y="3071810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Anggaran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Biaya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IbPE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Diajukan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441142"/>
            <a:ext cx="6929486" cy="219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28662" y="5648942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IbPE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Tunjukkan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distribusi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Ditlitabmas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UKM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RAB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tsb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Lampirkan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surat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pernyataan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kesediaan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masing-masing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UKM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mitra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mengalokasikan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798068"/>
            <a:ext cx="7655809" cy="213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628" y="1428736"/>
            <a:ext cx="8501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Format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Ringkasan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IbW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-CSR/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IbW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-PEMDA-CSR yang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</a:t>
            </a:r>
            <a:endParaRPr lang="en-US" b="1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291570"/>
            <a:ext cx="5572164" cy="663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263224" y="-24"/>
            <a:ext cx="28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Justifikasi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Anggaran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2026500"/>
            <a:ext cx="7715304" cy="4023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>Format  </a:t>
            </a:r>
            <a:r>
              <a:rPr lang="en-US" sz="2000" b="1" dirty="0" err="1" smtClean="0"/>
              <a:t>Justifikasi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Anggaran</a:t>
            </a:r>
            <a:r>
              <a:rPr lang="en-US" sz="2000" b="1" dirty="0" smtClean="0"/>
              <a:t> Honor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Peralatan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Penunjang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7" y="2381242"/>
            <a:ext cx="6715171" cy="447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71605" y="-24"/>
            <a:ext cx="628909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IbW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Tahun</a:t>
            </a:r>
            <a:endParaRPr lang="en-US" sz="17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45949"/>
            <a:ext cx="6367887" cy="173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2000240"/>
            <a:ext cx="7043758" cy="511156"/>
          </a:xfrm>
        </p:spPr>
        <p:txBody>
          <a:bodyPr>
            <a:normAutofit/>
          </a:bodyPr>
          <a:lstStyle/>
          <a:p>
            <a:pPr algn="l"/>
            <a:r>
              <a:rPr lang="en-US" sz="1900" b="1" dirty="0" smtClean="0"/>
              <a:t>Format  </a:t>
            </a:r>
            <a:r>
              <a:rPr lang="en-US" sz="1900" b="1" dirty="0" err="1" smtClean="0"/>
              <a:t>Justifikasi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Anggaran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Bahan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Habis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Pakai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Perjalanan</a:t>
            </a:r>
            <a:endParaRPr lang="en-US" sz="19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406766"/>
            <a:ext cx="7143800" cy="445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776146" y="-24"/>
            <a:ext cx="6289096" cy="367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IbW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Tahun</a:t>
            </a:r>
            <a:endParaRPr lang="en-US" sz="17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4707" y="345949"/>
            <a:ext cx="6367887" cy="173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548" y="3300418"/>
            <a:ext cx="7060186" cy="341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71538" y="2846406"/>
            <a:ext cx="7043758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Format  </a:t>
            </a:r>
            <a:r>
              <a:rPr kumimoji="0" lang="en-US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Justifikasi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Lain-lain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3043" y="201728"/>
            <a:ext cx="6289096" cy="367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IbW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7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Tahun</a:t>
            </a:r>
            <a:endParaRPr lang="en-US" sz="17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47701"/>
            <a:ext cx="6367887" cy="173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Jadwal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Multi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3891304"/>
          <a:ext cx="88583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571636"/>
                <a:gridCol w="377034"/>
                <a:gridCol w="377034"/>
                <a:gridCol w="377034"/>
                <a:gridCol w="377034"/>
                <a:gridCol w="377033"/>
                <a:gridCol w="377034"/>
                <a:gridCol w="377034"/>
                <a:gridCol w="377034"/>
                <a:gridCol w="377034"/>
                <a:gridCol w="377034"/>
                <a:gridCol w="377034"/>
                <a:gridCol w="377034"/>
                <a:gridCol w="377034"/>
                <a:gridCol w="377033"/>
                <a:gridCol w="377034"/>
                <a:gridCol w="377034"/>
                <a:gridCol w="377034"/>
                <a:gridCol w="37703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Tahun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I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Tahun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Tahun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……………..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……………..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2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  <a:gridCol w="1714512"/>
                <a:gridCol w="488157"/>
                <a:gridCol w="488157"/>
                <a:gridCol w="488157"/>
                <a:gridCol w="488157"/>
                <a:gridCol w="488157"/>
                <a:gridCol w="488157"/>
                <a:gridCol w="488157"/>
                <a:gridCol w="48815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Bulan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……………..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……………..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ke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-24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Format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Jadwal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Kegiatan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Mono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Tahun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IbM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Peluang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Pendanaan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Luaran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Hak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Kekayaan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Intelektual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(HKI)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AutoNum type="arabicPeriod"/>
            </a:pP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Simlitabmas</a:t>
            </a:r>
            <a:endParaRPr lang="en-US" sz="2100" b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Unggulan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Berpotensi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Hak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Kekayaan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Intelektual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Uber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HKI).</a:t>
            </a:r>
          </a:p>
          <a:p>
            <a:pPr marL="514350" indent="-514350"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2.    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Ristek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http://www.ristek.go.id/?module=File&amp;frame=Pengumuman/2014/hki/hki_umum2015.html</a:t>
            </a:r>
          </a:p>
          <a:p>
            <a:pPr marL="514350" indent="-514350"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Insentif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HKI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Penerimaan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Proposal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dibuka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1 April-31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Oktober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2014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	Proposal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dikirim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pos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ditujukan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en-US" sz="2100" dirty="0" smtClean="0">
                <a:latin typeface="Calibri" pitchFamily="34" charset="0"/>
                <a:cs typeface="Calibri" pitchFamily="34" charset="0"/>
              </a:rPr>
            </a:b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Sekretariat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Program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Insentif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Hak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Kekayaan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Intelektual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(HKI)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100" dirty="0" smtClean="0">
                <a:latin typeface="Calibri" pitchFamily="34" charset="0"/>
                <a:cs typeface="Calibri" pitchFamily="34" charset="0"/>
              </a:rPr>
            </a:b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Asisten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Deputi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KI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Standardisasi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Iptek-Deputi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Bidang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Daya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Iptek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Riset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(KRT)</a:t>
            </a:r>
            <a:br>
              <a:rPr lang="en-US" sz="2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Gedung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II BPPT,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Lantai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7. Jl. MH </a:t>
            </a: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Thamrin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 No. 8 Jakarta</a:t>
            </a:r>
            <a:br>
              <a:rPr lang="en-US" sz="2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100" b="1" dirty="0" err="1" smtClean="0">
                <a:latin typeface="Calibri" pitchFamily="34" charset="0"/>
                <a:cs typeface="Calibri" pitchFamily="34" charset="0"/>
              </a:rPr>
              <a:t>Telp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. 021 3169218, Fax. 021 3102046 </a:t>
            </a:r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	</a:t>
            </a:r>
            <a:endParaRPr lang="en-US" sz="21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2. RISTEK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https://insentif.ristek.go.id</a:t>
            </a:r>
            <a:endParaRPr lang="en-US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Insentif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Riset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Inovasi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Nasional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Insentif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Riset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SINas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Riset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Dasar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(RD): 300jt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Riset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Terapan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(RT): 500jt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Riset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peningkatan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Kapasitas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Iptek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Produksi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(KP): 500jt</a:t>
            </a:r>
            <a:endParaRPr lang="en-US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0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3. Lain-lain</a:t>
            </a:r>
            <a:r>
              <a:rPr lang="en-US" sz="2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Internasional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Foundation: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The National Science, Technology and Innovation Plan (NSTIP)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http://nstip.kacst.edu.sa,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dana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2 Million Riyals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Ford Foundation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id-ID" sz="2000" dirty="0" smtClean="0">
                <a:latin typeface="Calibri" pitchFamily="34" charset="0"/>
                <a:cs typeface="Calibri" pitchFamily="34" charset="0"/>
              </a:rPr>
              <a:t>Toray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oundation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Schlumberger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Royal Society Chemistry: www.rsc.org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Proyek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kerjasama</a:t>
            </a:r>
            <a:r>
              <a:rPr lang="id-ID" sz="2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Telkom, Astra, PLN, BNI,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dll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Comic Sans MS" pitchFamily="66" charset="0"/>
              </a:rPr>
              <a:t>Strategi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Pengembangan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Kolaborasi</a:t>
            </a:r>
            <a:r>
              <a:rPr lang="en-US" sz="2800" b="1" dirty="0" smtClean="0">
                <a:latin typeface="Comic Sans MS" pitchFamily="66" charset="0"/>
              </a:rPr>
              <a:t> PT </a:t>
            </a:r>
            <a:r>
              <a:rPr lang="en-US" sz="2800" b="1" dirty="0" err="1" smtClean="0">
                <a:latin typeface="Comic Sans MS" pitchFamily="66" charset="0"/>
              </a:rPr>
              <a:t>dengan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Pemda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dan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Industri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Lppm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menawarkan</a:t>
            </a:r>
            <a:r>
              <a:rPr lang="en-US" sz="2600" smtClean="0">
                <a:latin typeface="Calibri" pitchFamily="34" charset="0"/>
                <a:cs typeface="Calibri" pitchFamily="34" charset="0"/>
              </a:rPr>
              <a:t> program 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dinas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terkait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Menghadiri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undangan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industri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Pendampingan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mitra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Aktif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menghadiri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seminar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nasional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internasional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Studi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banding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industri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anggota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asosiasi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nasional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internasional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Gelar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produk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gebyar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Perguruan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Alumni yang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sukses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Pemda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insdustri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, DPR</a:t>
            </a: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Comic Sans MS" pitchFamily="66" charset="0"/>
              </a:rPr>
              <a:t>Pendahuluan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1241"/>
            <a:ext cx="9144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121442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Persyaratan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Pengusulan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Seleksi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Dianmas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Skema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Hibah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Manfaat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Kolaborasi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Mitra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pengabdian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MoU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borang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Instansi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industri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terkait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dipakai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praktek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magang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Dll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Calibri" pitchFamily="34" charset="0"/>
                <a:cs typeface="Calibri" pitchFamily="34" charset="0"/>
              </a:rPr>
              <a:t>Daftar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latin typeface="Calibri" pitchFamily="34" charset="0"/>
                <a:cs typeface="Calibri" pitchFamily="34" charset="0"/>
              </a:rPr>
              <a:t>Pustaka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72518" cy="4525963"/>
          </a:xfrm>
        </p:spPr>
        <p:txBody>
          <a:bodyPr/>
          <a:lstStyle/>
          <a:p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Ristek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2014,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Pedoman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insentif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Hak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Kekayaan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Intelektal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http://www.ristek.go.id/?module=File&amp;frame=Pengumuman/2014/hki/hki_umum2015.html.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Diakses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12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Oktober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2014</a:t>
            </a:r>
          </a:p>
          <a:p>
            <a:pPr algn="just"/>
            <a:r>
              <a:rPr lang="en-US" sz="1800" dirty="0" smtClean="0">
                <a:latin typeface="Calibri" pitchFamily="34" charset="0"/>
                <a:cs typeface="Calibri" pitchFamily="34" charset="0"/>
              </a:rPr>
              <a:t>Simlitab.mas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Dikti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2014,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Panduan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1800" dirty="0" smtClean="0">
                <a:latin typeface="Calibri" pitchFamily="34" charset="0"/>
                <a:cs typeface="Calibri" pitchFamily="34" charset="0"/>
              </a:rPr>
              <a:t>Penelitian dan Pengabdian kepada Masyarakat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Perguruan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IX,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Direktorat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Pengabdian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Dirjen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Pendidikan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Pendidikan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Kebudayaan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http://simlitabmas.dikti.go.id/#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Diakses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29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Maret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2014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Simlitabmas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Dikti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2014,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Daftar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Penerima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Hibah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Pengabdian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2014.	</a:t>
            </a:r>
          </a:p>
          <a:p>
            <a:pPr algn="just">
              <a:buNone/>
            </a:pP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	http://simlitabmas.dikti.go.id/fileUpload/pengumuman/lampiran_penerima_hibah _2014_pengumuman_pengabdian.pdf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Diakses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23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Maret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2014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Skema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Hibah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, Tim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Pelaksana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Pendanaan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Dianmas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142984"/>
            <a:ext cx="9144032" cy="458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Menentukan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Khalayak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Sasaran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Apakah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luas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keseluruhan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Khalayak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Orang-orang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EAFC8E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Mitra-Khalayak Sasaran IbM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  <a:solidFill>
            <a:srgbClr val="EAFC8E"/>
          </a:solidFill>
          <a:ln>
            <a:solidFill>
              <a:srgbClr val="0099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ekonomi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berupa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usaha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mikro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belum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ekonomis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tetapi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berhasrat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kuat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wirausahawan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ekonomis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Mitra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IbPE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Bukan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UKM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baru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Usaha Kecil.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Tenaga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usaha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kecil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5 – 19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usaha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menengah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20 – 99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(BPS).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sejenis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Jumlah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UKM 2, 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4.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Prospektif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pasar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ekspor-antar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pulau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Bersedia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memberi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kontribusi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(minimal 25jt/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Membutuhkan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penerapan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IPTEKS</a:t>
            </a:r>
          </a:p>
          <a:p>
            <a:pPr marL="457200" lvl="0" indent="-4572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dikembangkan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lanjut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IbPE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Sumber</a:t>
            </a:r>
            <a:r>
              <a:rPr lang="en-US" sz="3600" dirty="0" smtClean="0">
                <a:latin typeface="Comic Sans MS" pitchFamily="66" charset="0"/>
              </a:rPr>
              <a:t> Dana </a:t>
            </a:r>
            <a:r>
              <a:rPr lang="en-US" sz="3600" dirty="0" err="1" smtClean="0">
                <a:latin typeface="Comic Sans MS" pitchFamily="66" charset="0"/>
              </a:rPr>
              <a:t>Pengabdian</a:t>
            </a:r>
            <a:endParaRPr lang="en-US" sz="36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err="1" smtClean="0">
                          <a:latin typeface="Calibri" pitchFamily="34" charset="0"/>
                          <a:cs typeface="Calibri" pitchFamily="34" charset="0"/>
                        </a:rPr>
                        <a:t>Sumber</a:t>
                      </a:r>
                      <a:r>
                        <a:rPr lang="en-US" smtClean="0">
                          <a:latin typeface="Calibri" pitchFamily="34" charset="0"/>
                          <a:cs typeface="Calibri" pitchFamily="34" charset="0"/>
                        </a:rPr>
                        <a:t> Dana Pengabdian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Ditlitabmas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Dikti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Internal PT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Industri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/LP/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swasta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IbK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IbPE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 (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swasta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+/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luar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UKM/CSR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IbIKK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IbW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-CSR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Satu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lebih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CSR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IbW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-PEMDA-CSR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  <a:p>
                      <a:pPr algn="ctr"/>
                      <a:endParaRPr lang="en-US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APBD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Pemda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satu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atau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lebih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CSR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H-Link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√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28596" y="5925941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(CSR)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dimungkinkan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dijadikan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penyerta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pPr lvl="0"/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Format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Ringkasan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Anggaran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Biaya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Skema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Hibah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yg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Diajukan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/</a:t>
            </a:r>
            <a:r>
              <a:rPr lang="en-US" sz="2200" b="1" dirty="0" err="1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>Th</a:t>
            </a:r>
            <a: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  <a:t/>
            </a:r>
            <a:br>
              <a:rPr lang="en-US" sz="2200" b="1" dirty="0" smtClean="0">
                <a:solidFill>
                  <a:prstClr val="black"/>
                </a:solidFill>
                <a:latin typeface="Comic Sans MS" pitchFamily="66" charset="0"/>
                <a:cs typeface="Calibri" pitchFamily="34" charset="0"/>
              </a:rPr>
            </a:br>
            <a:endParaRPr lang="en-US" sz="2200" dirty="0"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" y="1573292"/>
          <a:ext cx="9143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222"/>
                <a:gridCol w="4111653"/>
                <a:gridCol w="632732"/>
                <a:gridCol w="632732"/>
                <a:gridCol w="632732"/>
                <a:gridCol w="632732"/>
                <a:gridCol w="632732"/>
                <a:gridCol w="632732"/>
                <a:gridCol w="6327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Pengeluaran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IbK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IbPE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itchFamily="34" charset="0"/>
                          <a:cs typeface="Calibri" pitchFamily="34" charset="0"/>
                        </a:rPr>
                        <a:t>IbIKK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IbW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ICSR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  <a:cs typeface="Calibri" pitchFamily="34" charset="0"/>
                        </a:rPr>
                        <a:t>HLink</a:t>
                      </a:r>
                      <a:endParaRPr lang="en-US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Gaji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upah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maksimal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Bahan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habis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pakai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Perjalanan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termasuk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seminar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hasil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) </a:t>
                      </a: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US" sz="1400" dirty="0" err="1" smtClean="0">
                          <a:latin typeface="Calibri" pitchFamily="34" charset="0"/>
                          <a:cs typeface="Calibri" pitchFamily="34" charset="0"/>
                        </a:rPr>
                        <a:t>maks</a:t>
                      </a: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15%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20%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15%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  <a:endParaRPr lang="en-US" sz="15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Lain-lain: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publikasi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laporan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lainnya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sebut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Jumlah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  <a:endParaRPr lang="en-US" sz="13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alibri" pitchFamily="34" charset="0"/>
                          <a:cs typeface="Calibri" pitchFamily="34" charset="0"/>
                        </a:rPr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Format </a:t>
            </a:r>
            <a:r>
              <a:rPr lang="en-US" sz="3200" dirty="0" err="1" smtClean="0"/>
              <a:t>Ringkasan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7" y="3143249"/>
            <a:ext cx="6641666" cy="161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00166" y="2804687"/>
            <a:ext cx="6215107" cy="351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Biaya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IbIKK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1605" y="4773736"/>
            <a:ext cx="6289096" cy="367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Biaya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IbW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7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b="1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17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072075"/>
            <a:ext cx="654238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195379"/>
            <a:ext cx="6466779" cy="159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652566" y="785794"/>
            <a:ext cx="6215107" cy="351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Anggaran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Biaya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IbM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Diajukan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3025</TotalTime>
  <Words>752</Words>
  <Application>Microsoft Office PowerPoint</Application>
  <PresentationFormat>On-screen Show (4:3)</PresentationFormat>
  <Paragraphs>235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PENETAPAN MASYARAKAT SASARAN DIANMAS DAN STRATEGI PENGEMBANGAN KOLABORASI PERGURUAN TINGGI DENGAN PEMDA DAN INDUSTRI </vt:lpstr>
      <vt:lpstr>Pendahuluan</vt:lpstr>
      <vt:lpstr>Skema Hibah, Tim Pelaksana, Waktu, dan Pendanaan Dianmas</vt:lpstr>
      <vt:lpstr>Menentukan Khalayak Sasaran</vt:lpstr>
      <vt:lpstr>Slide 5</vt:lpstr>
      <vt:lpstr>Mitra IbPE </vt:lpstr>
      <vt:lpstr>Sumber Dana Pengabdian</vt:lpstr>
      <vt:lpstr>Format Ringkasan Anggaran Biaya Skema Hibah yg Diajukan/Th </vt:lpstr>
      <vt:lpstr>Format Ringkasan Anggaran Biaya</vt:lpstr>
      <vt:lpstr>Slide 10</vt:lpstr>
      <vt:lpstr>Slide 11</vt:lpstr>
      <vt:lpstr>Slide 12</vt:lpstr>
      <vt:lpstr>Format  Justifikasi Anggaran Honor dan Peralatan Penunjang </vt:lpstr>
      <vt:lpstr>Format  Justifikasi Anggaran Bahan Habis Pakai dan Perjalanan</vt:lpstr>
      <vt:lpstr>Slide 15</vt:lpstr>
      <vt:lpstr>Format Jadwal Kegiatan Multi Tahun</vt:lpstr>
      <vt:lpstr>Peluang Pendanaan Luaran  Hak Kekayaan Intelektual (HKI)</vt:lpstr>
      <vt:lpstr>Slide 18</vt:lpstr>
      <vt:lpstr>Strategi Pengembangan Kolaborasi PT dengan Pemda dan Industri</vt:lpstr>
      <vt:lpstr>Manfaat Kolaborasi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MASYARAKAT SASARAN PM  DAN STRATEGI PENGEMBANGAN KOLABORASI PT DENGAN PEMDA DAN INDUSTRI</dc:title>
  <dc:creator>asus</dc:creator>
  <cp:lastModifiedBy>asus</cp:lastModifiedBy>
  <cp:revision>29</cp:revision>
  <dcterms:created xsi:type="dcterms:W3CDTF">2014-10-22T15:01:10Z</dcterms:created>
  <dcterms:modified xsi:type="dcterms:W3CDTF">2014-10-30T05:10:04Z</dcterms:modified>
</cp:coreProperties>
</file>