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6" r:id="rId2"/>
  </p:sldMasterIdLst>
  <p:notesMasterIdLst>
    <p:notesMasterId r:id="rId20"/>
  </p:notesMasterIdLst>
  <p:sldIdLst>
    <p:sldId id="426" r:id="rId3"/>
    <p:sldId id="573" r:id="rId4"/>
    <p:sldId id="574" r:id="rId5"/>
    <p:sldId id="297" r:id="rId6"/>
    <p:sldId id="298" r:id="rId7"/>
    <p:sldId id="319" r:id="rId8"/>
    <p:sldId id="560" r:id="rId9"/>
    <p:sldId id="561" r:id="rId10"/>
    <p:sldId id="562" r:id="rId11"/>
    <p:sldId id="563" r:id="rId12"/>
    <p:sldId id="564" r:id="rId13"/>
    <p:sldId id="567" r:id="rId14"/>
    <p:sldId id="570" r:id="rId15"/>
    <p:sldId id="571" r:id="rId16"/>
    <p:sldId id="572" r:id="rId17"/>
    <p:sldId id="391" r:id="rId18"/>
    <p:sldId id="5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852"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B4804-61F6-4EDF-8ABE-EB186FA0A4ED}" type="datetimeFigureOut">
              <a:rPr lang="en-US" smtClean="0"/>
              <a:pPr/>
              <a:t>10/29/2014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CE4AF-ECE7-424C-99E8-432B7FFBE169}" type="slidenum">
              <a:rPr lang="en-US" smtClean="0"/>
              <a:pPr/>
              <a:t>‹#›</a:t>
            </a:fld>
            <a:endParaRPr lang="en-US"/>
          </a:p>
        </p:txBody>
      </p:sp>
    </p:spTree>
    <p:extLst>
      <p:ext uri="{BB962C8B-B14F-4D97-AF65-F5344CB8AC3E}">
        <p14:creationId xmlns:p14="http://schemas.microsoft.com/office/powerpoint/2010/main" val="176306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F45D5-E8F6-41B9-BBED-F6C5199F7DB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5020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ACA1A64-4AA1-4F9E-8B6E-CD8E32CBF807}" type="slidenum">
              <a:rPr lang="en-US" smtClean="0"/>
              <a:pPr/>
              <a:t>17</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8976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87185E-5200-4DD4-A2FF-0BEB367DFD32}"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32F21-BB8C-41BE-B013-8EC4F249192E}" type="slidenum">
              <a:rPr lang="en-US" smtClean="0"/>
              <a:pPr/>
              <a:t>‹#›</a:t>
            </a:fld>
            <a:endParaRPr lang="en-US"/>
          </a:p>
        </p:txBody>
      </p:sp>
    </p:spTree>
    <p:extLst>
      <p:ext uri="{BB962C8B-B14F-4D97-AF65-F5344CB8AC3E}">
        <p14:creationId xmlns:p14="http://schemas.microsoft.com/office/powerpoint/2010/main" val="2986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7185E-5200-4DD4-A2FF-0BEB367DFD32}"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32F21-BB8C-41BE-B013-8EC4F249192E}" type="slidenum">
              <a:rPr lang="en-US" smtClean="0"/>
              <a:pPr/>
              <a:t>‹#›</a:t>
            </a:fld>
            <a:endParaRPr lang="en-US"/>
          </a:p>
        </p:txBody>
      </p:sp>
    </p:spTree>
    <p:extLst>
      <p:ext uri="{BB962C8B-B14F-4D97-AF65-F5344CB8AC3E}">
        <p14:creationId xmlns:p14="http://schemas.microsoft.com/office/powerpoint/2010/main" val="194720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7185E-5200-4DD4-A2FF-0BEB367DFD32}"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32F21-BB8C-41BE-B013-8EC4F249192E}" type="slidenum">
              <a:rPr lang="en-US" smtClean="0"/>
              <a:pPr/>
              <a:t>‹#›</a:t>
            </a:fld>
            <a:endParaRPr lang="en-US"/>
          </a:p>
        </p:txBody>
      </p:sp>
    </p:spTree>
    <p:extLst>
      <p:ext uri="{BB962C8B-B14F-4D97-AF65-F5344CB8AC3E}">
        <p14:creationId xmlns:p14="http://schemas.microsoft.com/office/powerpoint/2010/main" val="1786464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EB571-E2F8-4D37-9A2C-3A9AA05A5230}" type="datetime8">
              <a:rPr lang="en-US" smtClean="0">
                <a:solidFill>
                  <a:prstClr val="black">
                    <a:tint val="75000"/>
                  </a:prstClr>
                </a:solidFill>
              </a:rPr>
              <a:pPr/>
              <a:t>10/29/2014 3:15 PM</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7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BB464-CA29-4B37-8B58-001E38C82B17}" type="datetime8">
              <a:rPr lang="en-US" smtClean="0">
                <a:solidFill>
                  <a:prstClr val="black">
                    <a:tint val="75000"/>
                  </a:prstClr>
                </a:solidFill>
              </a:rPr>
              <a:pPr/>
              <a:t>10/29/2014 3:15 PM</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38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84B8E-A59D-4708-9868-1923352A9BFE}" type="datetime8">
              <a:rPr lang="en-US" smtClean="0">
                <a:solidFill>
                  <a:prstClr val="black">
                    <a:tint val="75000"/>
                  </a:prstClr>
                </a:solidFill>
              </a:rPr>
              <a:pPr/>
              <a:t>10/29/2014 3:15 PM</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042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960E35-E773-4A5B-91F2-6FB29ED53F71}" type="datetime8">
              <a:rPr lang="en-US" smtClean="0">
                <a:solidFill>
                  <a:prstClr val="black">
                    <a:tint val="75000"/>
                  </a:prstClr>
                </a:solidFill>
              </a:rPr>
              <a:pPr/>
              <a:t>10/29/2014 3:15 PM</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944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F42E2-9A2C-45B0-8C82-C6CCEF0AA1A8}" type="datetime8">
              <a:rPr lang="en-US" smtClean="0">
                <a:solidFill>
                  <a:prstClr val="black">
                    <a:tint val="75000"/>
                  </a:prstClr>
                </a:solidFill>
              </a:rPr>
              <a:pPr/>
              <a:t>10/29/2014 3:15 PM</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091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C8C2F-E866-48F7-B5B3-0F0039EC6A31}" type="datetime8">
              <a:rPr lang="en-US" smtClean="0">
                <a:solidFill>
                  <a:prstClr val="black">
                    <a:tint val="75000"/>
                  </a:prstClr>
                </a:solidFill>
              </a:rPr>
              <a:pPr/>
              <a:t>10/29/2014 3:15 PM</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849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D0C9B-4E69-44AC-99F8-C472BBAD3366}" type="datetime8">
              <a:rPr lang="en-US" smtClean="0">
                <a:solidFill>
                  <a:prstClr val="black">
                    <a:tint val="75000"/>
                  </a:prstClr>
                </a:solidFill>
              </a:rPr>
              <a:pPr/>
              <a:t>10/29/2014 3:15 PM</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53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2E713-902F-4B71-9519-67FEF932DACD}" type="datetime8">
              <a:rPr lang="en-US" smtClean="0">
                <a:solidFill>
                  <a:prstClr val="black">
                    <a:tint val="75000"/>
                  </a:prstClr>
                </a:solidFill>
              </a:rPr>
              <a:pPr/>
              <a:t>10/29/2014 3:15 PM</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6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7185E-5200-4DD4-A2FF-0BEB367DFD32}"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32F21-BB8C-41BE-B013-8EC4F249192E}" type="slidenum">
              <a:rPr lang="en-US" smtClean="0"/>
              <a:pPr/>
              <a:t>‹#›</a:t>
            </a:fld>
            <a:endParaRPr lang="en-US"/>
          </a:p>
        </p:txBody>
      </p:sp>
    </p:spTree>
    <p:extLst>
      <p:ext uri="{BB962C8B-B14F-4D97-AF65-F5344CB8AC3E}">
        <p14:creationId xmlns:p14="http://schemas.microsoft.com/office/powerpoint/2010/main" val="2527318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25BD7-86AC-4065-ABC0-3951E7C7954F}" type="datetime8">
              <a:rPr lang="en-US" smtClean="0">
                <a:solidFill>
                  <a:prstClr val="black">
                    <a:tint val="75000"/>
                  </a:prstClr>
                </a:solidFill>
              </a:rPr>
              <a:pPr/>
              <a:t>10/29/2014 3:15 PM</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688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39FF8-6C2A-4FEE-AC8E-4359782CD18B}" type="datetime8">
              <a:rPr lang="en-US" smtClean="0">
                <a:solidFill>
                  <a:prstClr val="black">
                    <a:tint val="75000"/>
                  </a:prstClr>
                </a:solidFill>
              </a:rPr>
              <a:pPr/>
              <a:t>10/29/2014 3:15 PM</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129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E53EF-CDB7-4F7A-B918-AC7311ADED37}" type="datetime8">
              <a:rPr lang="en-US" smtClean="0">
                <a:solidFill>
                  <a:prstClr val="black">
                    <a:tint val="75000"/>
                  </a:prstClr>
                </a:solidFill>
              </a:rPr>
              <a:pPr/>
              <a:t>10/29/2014 3:15 PM</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61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87185E-5200-4DD4-A2FF-0BEB367DFD32}"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32F21-BB8C-41BE-B013-8EC4F249192E}" type="slidenum">
              <a:rPr lang="en-US" smtClean="0"/>
              <a:pPr/>
              <a:t>‹#›</a:t>
            </a:fld>
            <a:endParaRPr lang="en-US"/>
          </a:p>
        </p:txBody>
      </p:sp>
    </p:spTree>
    <p:extLst>
      <p:ext uri="{BB962C8B-B14F-4D97-AF65-F5344CB8AC3E}">
        <p14:creationId xmlns:p14="http://schemas.microsoft.com/office/powerpoint/2010/main" val="398421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87185E-5200-4DD4-A2FF-0BEB367DFD32}"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32F21-BB8C-41BE-B013-8EC4F249192E}" type="slidenum">
              <a:rPr lang="en-US" smtClean="0"/>
              <a:pPr/>
              <a:t>‹#›</a:t>
            </a:fld>
            <a:endParaRPr lang="en-US"/>
          </a:p>
        </p:txBody>
      </p:sp>
    </p:spTree>
    <p:extLst>
      <p:ext uri="{BB962C8B-B14F-4D97-AF65-F5344CB8AC3E}">
        <p14:creationId xmlns:p14="http://schemas.microsoft.com/office/powerpoint/2010/main" val="135395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87185E-5200-4DD4-A2FF-0BEB367DFD32}" type="datetimeFigureOut">
              <a:rPr lang="en-US" smtClean="0"/>
              <a:pPr/>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32F21-BB8C-41BE-B013-8EC4F249192E}" type="slidenum">
              <a:rPr lang="en-US" smtClean="0"/>
              <a:pPr/>
              <a:t>‹#›</a:t>
            </a:fld>
            <a:endParaRPr lang="en-US"/>
          </a:p>
        </p:txBody>
      </p:sp>
    </p:spTree>
    <p:extLst>
      <p:ext uri="{BB962C8B-B14F-4D97-AF65-F5344CB8AC3E}">
        <p14:creationId xmlns:p14="http://schemas.microsoft.com/office/powerpoint/2010/main" val="392985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7185E-5200-4DD4-A2FF-0BEB367DFD32}" type="datetimeFigureOut">
              <a:rPr lang="en-US" smtClean="0"/>
              <a:pPr/>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32F21-BB8C-41BE-B013-8EC4F249192E}" type="slidenum">
              <a:rPr lang="en-US" smtClean="0"/>
              <a:pPr/>
              <a:t>‹#›</a:t>
            </a:fld>
            <a:endParaRPr lang="en-US"/>
          </a:p>
        </p:txBody>
      </p:sp>
    </p:spTree>
    <p:extLst>
      <p:ext uri="{BB962C8B-B14F-4D97-AF65-F5344CB8AC3E}">
        <p14:creationId xmlns:p14="http://schemas.microsoft.com/office/powerpoint/2010/main" val="336585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7185E-5200-4DD4-A2FF-0BEB367DFD32}" type="datetimeFigureOut">
              <a:rPr lang="en-US" smtClean="0"/>
              <a:pPr/>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32F21-BB8C-41BE-B013-8EC4F249192E}" type="slidenum">
              <a:rPr lang="en-US" smtClean="0"/>
              <a:pPr/>
              <a:t>‹#›</a:t>
            </a:fld>
            <a:endParaRPr lang="en-US"/>
          </a:p>
        </p:txBody>
      </p:sp>
    </p:spTree>
    <p:extLst>
      <p:ext uri="{BB962C8B-B14F-4D97-AF65-F5344CB8AC3E}">
        <p14:creationId xmlns:p14="http://schemas.microsoft.com/office/powerpoint/2010/main" val="144268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7185E-5200-4DD4-A2FF-0BEB367DFD32}"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32F21-BB8C-41BE-B013-8EC4F249192E}" type="slidenum">
              <a:rPr lang="en-US" smtClean="0"/>
              <a:pPr/>
              <a:t>‹#›</a:t>
            </a:fld>
            <a:endParaRPr lang="en-US"/>
          </a:p>
        </p:txBody>
      </p:sp>
    </p:spTree>
    <p:extLst>
      <p:ext uri="{BB962C8B-B14F-4D97-AF65-F5344CB8AC3E}">
        <p14:creationId xmlns:p14="http://schemas.microsoft.com/office/powerpoint/2010/main" val="79382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7185E-5200-4DD4-A2FF-0BEB367DFD32}"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32F21-BB8C-41BE-B013-8EC4F249192E}" type="slidenum">
              <a:rPr lang="en-US" smtClean="0"/>
              <a:pPr/>
              <a:t>‹#›</a:t>
            </a:fld>
            <a:endParaRPr lang="en-US"/>
          </a:p>
        </p:txBody>
      </p:sp>
    </p:spTree>
    <p:extLst>
      <p:ext uri="{BB962C8B-B14F-4D97-AF65-F5344CB8AC3E}">
        <p14:creationId xmlns:p14="http://schemas.microsoft.com/office/powerpoint/2010/main" val="108401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7185E-5200-4DD4-A2FF-0BEB367DFD32}" type="datetimeFigureOut">
              <a:rPr lang="en-US" smtClean="0"/>
              <a:pPr/>
              <a:t>10/29/2014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32F21-BB8C-41BE-B013-8EC4F249192E}" type="slidenum">
              <a:rPr lang="en-US" smtClean="0"/>
              <a:pPr/>
              <a:t>‹#›</a:t>
            </a:fld>
            <a:endParaRPr lang="en-US"/>
          </a:p>
        </p:txBody>
      </p:sp>
    </p:spTree>
    <p:extLst>
      <p:ext uri="{BB962C8B-B14F-4D97-AF65-F5344CB8AC3E}">
        <p14:creationId xmlns:p14="http://schemas.microsoft.com/office/powerpoint/2010/main" val="373936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9867E-4F9D-4035-AC53-EDB332D98278}" type="datetime8">
              <a:rPr lang="en-US" smtClean="0">
                <a:solidFill>
                  <a:prstClr val="black">
                    <a:tint val="75000"/>
                  </a:prstClr>
                </a:solidFill>
              </a:rPr>
              <a:pPr/>
              <a:t>10/29/2014 3:15 PM</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86C78-1F84-454A-8C3F-2530ADACF5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07336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bwMode="auto">
          <a:xfrm>
            <a:off x="790699" y="3883232"/>
            <a:ext cx="10515600" cy="13181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buNone/>
            </a:pPr>
            <a:r>
              <a:rPr lang="en-US" sz="4000" b="1" dirty="0" smtClean="0">
                <a:latin typeface="+mn-lt"/>
              </a:rPr>
              <a:t>S</a:t>
            </a:r>
            <a:r>
              <a:rPr lang="id-ID" sz="4000" b="1" dirty="0" smtClean="0">
                <a:latin typeface="+mn-lt"/>
              </a:rPr>
              <a:t>tandar Nasional Pendidikan Tinggi</a:t>
            </a:r>
          </a:p>
          <a:p>
            <a:pPr marL="0" indent="0">
              <a:buNone/>
            </a:pPr>
            <a:r>
              <a:rPr lang="id-ID" sz="4000" b="1" dirty="0" smtClean="0">
                <a:latin typeface="+mn-lt"/>
              </a:rPr>
              <a:t>SN-Dikti</a:t>
            </a:r>
          </a:p>
          <a:p>
            <a:pPr marL="0" indent="0">
              <a:buNone/>
            </a:pPr>
            <a:r>
              <a:rPr lang="id-ID" sz="4000" b="1" dirty="0" smtClean="0">
                <a:solidFill>
                  <a:srgbClr val="0000CC"/>
                </a:solidFill>
                <a:latin typeface="+mn-lt"/>
              </a:rPr>
              <a:t>Permendikbud 49/2014</a:t>
            </a:r>
            <a:endParaRPr lang="en-US" sz="4000" b="1" dirty="0">
              <a:solidFill>
                <a:srgbClr val="0000CC"/>
              </a:solidFill>
              <a:latin typeface="+mn-lt"/>
            </a:endParaRPr>
          </a:p>
        </p:txBody>
      </p:sp>
      <p:sp>
        <p:nvSpPr>
          <p:cNvPr id="5" name="Title 1"/>
          <p:cNvSpPr txBox="1">
            <a:spLocks/>
          </p:cNvSpPr>
          <p:nvPr/>
        </p:nvSpPr>
        <p:spPr bwMode="auto">
          <a:xfrm>
            <a:off x="729342" y="805543"/>
            <a:ext cx="10515600" cy="131816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marL="2286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2"/>
                </a:solidFill>
                <a:latin typeface="+mj-lt"/>
                <a:ea typeface="+mj-ea"/>
                <a:cs typeface="+mj-cs"/>
              </a:defRPr>
            </a:lvl1pPr>
            <a:lvl2pPr marL="6858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2"/>
                </a:solidFill>
                <a:latin typeface="Arial" charset="0"/>
                <a:ea typeface="+mn-ea"/>
                <a:cs typeface="+mn-cs"/>
              </a:defRPr>
            </a:lvl2pPr>
            <a:lvl3pPr marL="11430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2"/>
                </a:solidFill>
                <a:latin typeface="Arial" charset="0"/>
                <a:ea typeface="+mn-ea"/>
                <a:cs typeface="+mn-cs"/>
              </a:defRPr>
            </a:lvl3pPr>
            <a:lvl4pPr marL="16002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2"/>
                </a:solidFill>
                <a:latin typeface="Arial" charset="0"/>
                <a:ea typeface="+mn-ea"/>
                <a:cs typeface="+mn-cs"/>
              </a:defRPr>
            </a:lvl4pPr>
            <a:lvl5pPr marL="2057400" indent="-228600" algn="ctr" defTabSz="914400" rtl="0" eaLnBrk="0" fontAlgn="base" latinLnBrk="0" hangingPunct="0">
              <a:lnSpc>
                <a:spcPct val="90000"/>
              </a:lnSpc>
              <a:spcBef>
                <a:spcPct val="0"/>
              </a:spcBef>
              <a:spcAft>
                <a:spcPct val="0"/>
              </a:spcAft>
              <a:buFont typeface="Arial" panose="020B0604020202020204" pitchFamily="34" charset="0"/>
              <a:buChar char="•"/>
              <a:defRPr sz="4400" kern="1200">
                <a:solidFill>
                  <a:schemeClr val="tx2"/>
                </a:solidFill>
                <a:latin typeface="Arial" charset="0"/>
                <a:ea typeface="+mn-ea"/>
                <a:cs typeface="+mn-cs"/>
              </a:defRPr>
            </a:lvl5pPr>
            <a:lvl6pPr marL="4572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2"/>
                </a:solidFill>
                <a:latin typeface="Arial" charset="0"/>
                <a:ea typeface="+mn-ea"/>
                <a:cs typeface="+mn-cs"/>
              </a:defRPr>
            </a:lvl6pPr>
            <a:lvl7pPr marL="9144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2"/>
                </a:solidFill>
                <a:latin typeface="Arial" charset="0"/>
                <a:ea typeface="+mn-ea"/>
                <a:cs typeface="+mn-cs"/>
              </a:defRPr>
            </a:lvl7pPr>
            <a:lvl8pPr marL="13716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2"/>
                </a:solidFill>
                <a:latin typeface="Arial" charset="0"/>
                <a:ea typeface="+mn-ea"/>
                <a:cs typeface="+mn-cs"/>
              </a:defRPr>
            </a:lvl8pPr>
            <a:lvl9pPr marL="1828800" indent="-228600" algn="ctr"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tx2"/>
                </a:solidFill>
                <a:latin typeface="Arial" charset="0"/>
                <a:ea typeface="+mn-ea"/>
                <a:cs typeface="+mn-cs"/>
              </a:defRPr>
            </a:lvl9pPr>
          </a:lstStyle>
          <a:p>
            <a:pPr marL="0" indent="0">
              <a:buNone/>
            </a:pPr>
            <a:r>
              <a:rPr lang="id-ID" b="1" dirty="0">
                <a:latin typeface="+mn-lt"/>
              </a:rPr>
              <a:t>Arah Kebijakan</a:t>
            </a:r>
            <a:br>
              <a:rPr lang="id-ID" b="1" dirty="0">
                <a:latin typeface="+mn-lt"/>
              </a:rPr>
            </a:br>
            <a:r>
              <a:rPr lang="id-ID" b="1" dirty="0">
                <a:latin typeface="+mn-lt"/>
              </a:rPr>
              <a:t>Pengembangan Tridharma </a:t>
            </a:r>
            <a:r>
              <a:rPr lang="id-ID" b="1" dirty="0" smtClean="0">
                <a:latin typeface="+mn-lt"/>
              </a:rPr>
              <a:t>PT</a:t>
            </a:r>
            <a:endParaRPr lang="en-US" b="1" dirty="0">
              <a:latin typeface="+mn-lt"/>
            </a:endParaRPr>
          </a:p>
        </p:txBody>
      </p:sp>
      <p:sp>
        <p:nvSpPr>
          <p:cNvPr id="6" name="Down Arrow 5"/>
          <p:cNvSpPr/>
          <p:nvPr/>
        </p:nvSpPr>
        <p:spPr>
          <a:xfrm>
            <a:off x="5607131" y="2392878"/>
            <a:ext cx="760021" cy="813460"/>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43115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rtlCol="0">
            <a:normAutofit/>
          </a:bodyPr>
          <a:lstStyle/>
          <a:p>
            <a:pPr>
              <a:defRPr/>
            </a:pPr>
            <a:endParaRPr lang="id-ID"/>
          </a:p>
        </p:txBody>
      </p:sp>
      <p:pic>
        <p:nvPicPr>
          <p:cNvPr id="6" name="Picture 2"/>
          <p:cNvPicPr>
            <a:picLocks noChangeAspect="1" noChangeArrowheads="1"/>
          </p:cNvPicPr>
          <p:nvPr/>
        </p:nvPicPr>
        <p:blipFill>
          <a:blip r:embed="rId2">
            <a:lum bright="-20000" contrast="30000"/>
          </a:blip>
          <a:srcRect/>
          <a:stretch>
            <a:fillRect/>
          </a:stretch>
        </p:blipFill>
        <p:spPr bwMode="auto">
          <a:xfrm>
            <a:off x="213786" y="1428750"/>
            <a:ext cx="11739033" cy="5313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grpSp>
        <p:nvGrpSpPr>
          <p:cNvPr id="13316" name="Group 6"/>
          <p:cNvGrpSpPr>
            <a:grpSpLocks/>
          </p:cNvGrpSpPr>
          <p:nvPr/>
        </p:nvGrpSpPr>
        <p:grpSpPr bwMode="auto">
          <a:xfrm>
            <a:off x="285751" y="60326"/>
            <a:ext cx="11620500" cy="1357313"/>
            <a:chOff x="214282" y="214290"/>
            <a:chExt cx="8715404" cy="1357322"/>
          </a:xfrm>
        </p:grpSpPr>
        <p:sp>
          <p:nvSpPr>
            <p:cNvPr id="8" name="Rectangle 7"/>
            <p:cNvSpPr/>
            <p:nvPr/>
          </p:nvSpPr>
          <p:spPr>
            <a:xfrm>
              <a:off x="214282" y="214290"/>
              <a:ext cx="8715404" cy="1357322"/>
            </a:xfrm>
            <a:prstGeom prst="rect">
              <a:avLst/>
            </a:prstGeom>
            <a:solidFill>
              <a:srgbClr val="0000CC"/>
            </a:solidFill>
          </p:spPr>
          <p:style>
            <a:lnRef idx="2">
              <a:schemeClr val="dk1"/>
            </a:lnRef>
            <a:fillRef idx="1">
              <a:schemeClr val="lt1"/>
            </a:fillRef>
            <a:effectRef idx="0">
              <a:schemeClr val="dk1"/>
            </a:effectRef>
            <a:fontRef idx="minor">
              <a:schemeClr val="dk1"/>
            </a:fontRef>
          </p:style>
          <p:txBody>
            <a:bodyPr anchor="ctr"/>
            <a:lstStyle/>
            <a:p>
              <a:pPr marL="1819865">
                <a:defRPr/>
              </a:pPr>
              <a:r>
                <a:rPr lang="id-ID" sz="4300" b="1" dirty="0">
                  <a:solidFill>
                    <a:schemeClr val="bg1"/>
                  </a:solidFill>
                </a:rPr>
                <a:t>TIM PELAKSANA PENGABDIAN KEPADA MASYARAKAT</a:t>
              </a:r>
            </a:p>
          </p:txBody>
        </p:sp>
        <p:pic>
          <p:nvPicPr>
            <p:cNvPr id="9" name="rg_hi" descr="https://encrypted-tbn2.gstatic.com/images?q=tbn:ANd9GcSdf68fA3dokAssUK6oZZugnN6ttbo8avOQDN51hn48o7nk22mAkw"/>
            <p:cNvPicPr>
              <a:picLocks noChangeAspect="1" noChangeArrowheads="1"/>
            </p:cNvPicPr>
            <p:nvPr/>
          </p:nvPicPr>
          <p:blipFill>
            <a:blip r:embed="rId3"/>
            <a:srcRect/>
            <a:stretch>
              <a:fillRect/>
            </a:stretch>
          </p:blipFill>
          <p:spPr bwMode="auto">
            <a:xfrm>
              <a:off x="312188" y="270738"/>
              <a:ext cx="1143008" cy="1206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3720708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4195" y="1977687"/>
            <a:ext cx="10363200" cy="4095750"/>
          </a:xfrm>
        </p:spPr>
        <p:txBody>
          <a:bodyPr rtlCol="0">
            <a:normAutofit fontScale="85000" lnSpcReduction="20000"/>
          </a:bodyPr>
          <a:lstStyle/>
          <a:p>
            <a:pPr algn="just">
              <a:spcBef>
                <a:spcPts val="691"/>
              </a:spcBef>
              <a:defRPr/>
            </a:pPr>
            <a:r>
              <a:rPr lang="id-ID" sz="3300" b="1" dirty="0">
                <a:solidFill>
                  <a:schemeClr val="tx1"/>
                </a:solidFill>
                <a:latin typeface="+mj-lt"/>
                <a:cs typeface="Arial" pitchFamily="34" charset="0"/>
              </a:rPr>
              <a:t>Sejak Tahun 2009 luaran kegiatan disamakan dengan riset, yaitu artikel,  Tergantung dari besaran nominal dana program, skala edar artikel juga berbeda. </a:t>
            </a:r>
          </a:p>
          <a:p>
            <a:pPr marL="530466" indent="-530466" algn="just">
              <a:spcBef>
                <a:spcPts val="691"/>
              </a:spcBef>
              <a:buFont typeface="Arial" pitchFamily="34" charset="0"/>
              <a:buChar char="•"/>
              <a:defRPr/>
            </a:pPr>
            <a:r>
              <a:rPr lang="id-ID" sz="3300" b="1" dirty="0">
                <a:solidFill>
                  <a:schemeClr val="tx1"/>
                </a:solidFill>
                <a:latin typeface="+mj-lt"/>
                <a:cs typeface="Arial" pitchFamily="34" charset="0"/>
              </a:rPr>
              <a:t>Untuk program PPM dengan dana sebesar Rp 50 juta, -, seperti IbM, artikel yang disusun wajib dipublikasikan dalam jurnal berskala nasional. </a:t>
            </a:r>
          </a:p>
          <a:p>
            <a:pPr marL="530466" indent="-530466" algn="just">
              <a:spcBef>
                <a:spcPts val="691"/>
              </a:spcBef>
              <a:buFont typeface="Arial" pitchFamily="34" charset="0"/>
              <a:buChar char="•"/>
              <a:defRPr/>
            </a:pPr>
            <a:r>
              <a:rPr lang="id-ID" sz="3300" b="1" dirty="0">
                <a:solidFill>
                  <a:schemeClr val="tx1"/>
                </a:solidFill>
                <a:latin typeface="+mj-lt"/>
                <a:cs typeface="Arial" pitchFamily="34" charset="0"/>
              </a:rPr>
              <a:t>Sedangkan yang didanai sebesar Rp 100 juta, -, seperti IbK, IbIKK, IbPE dan IbW, artikelnya wajib dipublikasikan pada level internasional. Artikel yang dikirimkan ke pengelola jurnal atau majalah PPM baik nasional maupun internasional, dihimbau untuk menyampaikannya juga ke Dit. Litabmas </a:t>
            </a:r>
          </a:p>
          <a:p>
            <a:pPr>
              <a:spcBef>
                <a:spcPts val="691"/>
              </a:spcBef>
              <a:defRPr/>
            </a:pPr>
            <a:endParaRPr lang="id-ID" dirty="0"/>
          </a:p>
        </p:txBody>
      </p:sp>
      <p:grpSp>
        <p:nvGrpSpPr>
          <p:cNvPr id="12291" name="Group 4"/>
          <p:cNvGrpSpPr>
            <a:grpSpLocks/>
          </p:cNvGrpSpPr>
          <p:nvPr/>
        </p:nvGrpSpPr>
        <p:grpSpPr bwMode="auto">
          <a:xfrm>
            <a:off x="285751" y="214313"/>
            <a:ext cx="11620500" cy="1357312"/>
            <a:chOff x="214282" y="214290"/>
            <a:chExt cx="8715404" cy="1357322"/>
          </a:xfrm>
          <a:solidFill>
            <a:srgbClr val="0000CC"/>
          </a:solidFill>
        </p:grpSpPr>
        <p:sp>
          <p:nvSpPr>
            <p:cNvPr id="6" name="Rectangle 5"/>
            <p:cNvSpPr/>
            <p:nvPr/>
          </p:nvSpPr>
          <p:spPr>
            <a:xfrm>
              <a:off x="214282" y="214290"/>
              <a:ext cx="8715404" cy="1357322"/>
            </a:xfrm>
            <a:prstGeom prst="rect">
              <a:avLst/>
            </a:prstGeom>
            <a:grpFill/>
          </p:spPr>
          <p:style>
            <a:lnRef idx="2">
              <a:schemeClr val="dk1"/>
            </a:lnRef>
            <a:fillRef idx="1">
              <a:schemeClr val="lt1"/>
            </a:fillRef>
            <a:effectRef idx="0">
              <a:schemeClr val="dk1"/>
            </a:effectRef>
            <a:fontRef idx="minor">
              <a:schemeClr val="dk1"/>
            </a:fontRef>
          </p:style>
          <p:txBody>
            <a:bodyPr anchor="ctr"/>
            <a:lstStyle/>
            <a:p>
              <a:pPr marL="1819865">
                <a:defRPr/>
              </a:pPr>
              <a:r>
                <a:rPr lang="id-ID" sz="4300" b="1" dirty="0">
                  <a:solidFill>
                    <a:schemeClr val="bg1"/>
                  </a:solidFill>
                </a:rPr>
                <a:t>PROGRAM-PROGRAM PENGABDIAN</a:t>
              </a:r>
            </a:p>
          </p:txBody>
        </p:sp>
        <p:pic>
          <p:nvPicPr>
            <p:cNvPr id="7" name="rg_hi" descr="https://encrypted-tbn2.gstatic.com/images?q=tbn:ANd9GcSdf68fA3dokAssUK6oZZugnN6ttbo8avOQDN51hn48o7nk22mAkw"/>
            <p:cNvPicPr>
              <a:picLocks noChangeAspect="1" noChangeArrowheads="1"/>
            </p:cNvPicPr>
            <p:nvPr/>
          </p:nvPicPr>
          <p:blipFill>
            <a:blip r:embed="rId2"/>
            <a:srcRect/>
            <a:stretch>
              <a:fillRect/>
            </a:stretch>
          </p:blipFill>
          <p:spPr bwMode="auto">
            <a:xfrm>
              <a:off x="312188" y="270738"/>
              <a:ext cx="1143008" cy="1206508"/>
            </a:xfrm>
            <a:prstGeom prst="roundRect">
              <a:avLst>
                <a:gd name="adj" fmla="val 8594"/>
              </a:avLst>
            </a:prstGeom>
            <a:grp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3738989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8568" y="2389992"/>
          <a:ext cx="11788601" cy="1987307"/>
        </p:xfrm>
        <a:graphic>
          <a:graphicData uri="http://schemas.openxmlformats.org/drawingml/2006/table">
            <a:tbl>
              <a:tblPr firstRow="1" bandRow="1">
                <a:tableStyleId>{93296810-A885-4BE3-A3E7-6D5BEEA58F35}</a:tableStyleId>
              </a:tblPr>
              <a:tblGrid>
                <a:gridCol w="1684085"/>
                <a:gridCol w="842043"/>
                <a:gridCol w="842043"/>
                <a:gridCol w="842043"/>
                <a:gridCol w="842043"/>
                <a:gridCol w="842043"/>
                <a:gridCol w="842043"/>
                <a:gridCol w="842043"/>
                <a:gridCol w="842043"/>
                <a:gridCol w="842043"/>
                <a:gridCol w="842043"/>
                <a:gridCol w="842043"/>
                <a:gridCol w="842043"/>
              </a:tblGrid>
              <a:tr h="750394">
                <a:tc>
                  <a:txBody>
                    <a:bodyPr/>
                    <a:lstStyle/>
                    <a:p>
                      <a:r>
                        <a:rPr lang="id-ID" sz="1600" dirty="0" smtClean="0"/>
                        <a:t>BARU</a:t>
                      </a:r>
                      <a:endParaRPr lang="id-ID" sz="1600" dirty="0"/>
                    </a:p>
                  </a:txBody>
                  <a:tcPr marL="88468" marR="88468" marT="39581" marB="39581"/>
                </a:tc>
                <a:tc>
                  <a:txBody>
                    <a:bodyPr/>
                    <a:lstStyle/>
                    <a:p>
                      <a:endParaRPr lang="id-ID" sz="1600" dirty="0"/>
                    </a:p>
                  </a:txBody>
                  <a:tcPr marL="88468" marR="88468" marT="39581" marB="39581"/>
                </a:tc>
                <a:tc>
                  <a:txBody>
                    <a:bodyPr/>
                    <a:lstStyle/>
                    <a:p>
                      <a:endParaRPr lang="id-ID" sz="1600" dirty="0"/>
                    </a:p>
                  </a:txBody>
                  <a:tcPr marL="88468" marR="88468" marT="39581" marB="39581"/>
                </a:tc>
                <a:tc>
                  <a:txBody>
                    <a:bodyPr/>
                    <a:lstStyle/>
                    <a:p>
                      <a:endParaRPr lang="id-ID" sz="1600" dirty="0"/>
                    </a:p>
                  </a:txBody>
                  <a:tcPr marL="88468" marR="88468" marT="39581" marB="39581"/>
                </a:tc>
                <a:tc>
                  <a:txBody>
                    <a:bodyPr/>
                    <a:lstStyle/>
                    <a:p>
                      <a:endParaRPr lang="id-ID" sz="1600" dirty="0"/>
                    </a:p>
                  </a:txBody>
                  <a:tcPr marL="88468" marR="88468" marT="39581" marB="39581"/>
                </a:tc>
                <a:tc>
                  <a:txBody>
                    <a:bodyPr/>
                    <a:lstStyle/>
                    <a:p>
                      <a:endParaRPr lang="id-ID" sz="1600"/>
                    </a:p>
                  </a:txBody>
                  <a:tcPr marL="88468" marR="88468" marT="39581" marB="39581"/>
                </a:tc>
                <a:tc>
                  <a:txBody>
                    <a:bodyPr/>
                    <a:lstStyle/>
                    <a:p>
                      <a:endParaRPr lang="id-ID" sz="1600"/>
                    </a:p>
                  </a:txBody>
                  <a:tcPr marL="88468" marR="88468" marT="39581" marB="39581"/>
                </a:tc>
                <a:tc>
                  <a:txBody>
                    <a:bodyPr/>
                    <a:lstStyle/>
                    <a:p>
                      <a:endParaRPr lang="id-ID" sz="1600"/>
                    </a:p>
                  </a:txBody>
                  <a:tcPr marL="88468" marR="88468" marT="39581" marB="39581"/>
                </a:tc>
                <a:tc>
                  <a:txBody>
                    <a:bodyPr/>
                    <a:lstStyle/>
                    <a:p>
                      <a:endParaRPr lang="id-ID" sz="1600" dirty="0"/>
                    </a:p>
                  </a:txBody>
                  <a:tcPr marL="88468" marR="88468" marT="39581" marB="39581"/>
                </a:tc>
                <a:tc>
                  <a:txBody>
                    <a:bodyPr/>
                    <a:lstStyle/>
                    <a:p>
                      <a:endParaRPr lang="id-ID" sz="1600" dirty="0"/>
                    </a:p>
                  </a:txBody>
                  <a:tcPr marL="88468" marR="88468" marT="39581" marB="39581"/>
                </a:tc>
                <a:tc>
                  <a:txBody>
                    <a:bodyPr/>
                    <a:lstStyle/>
                    <a:p>
                      <a:endParaRPr lang="id-ID" sz="1600" dirty="0"/>
                    </a:p>
                  </a:txBody>
                  <a:tcPr marL="88468" marR="88468" marT="39581" marB="39581"/>
                </a:tc>
                <a:tc>
                  <a:txBody>
                    <a:bodyPr/>
                    <a:lstStyle/>
                    <a:p>
                      <a:endParaRPr lang="id-ID" sz="1600" dirty="0"/>
                    </a:p>
                  </a:txBody>
                  <a:tcPr marL="88468" marR="88468" marT="39581" marB="39581"/>
                </a:tc>
                <a:tc>
                  <a:txBody>
                    <a:bodyPr/>
                    <a:lstStyle/>
                    <a:p>
                      <a:endParaRPr lang="id-ID" sz="1600" dirty="0"/>
                    </a:p>
                  </a:txBody>
                  <a:tcPr marL="88468" marR="88468" marT="39581" marB="39581"/>
                </a:tc>
              </a:tr>
              <a:tr h="486519">
                <a:tc>
                  <a:txBody>
                    <a:bodyPr/>
                    <a:lstStyle/>
                    <a:p>
                      <a:r>
                        <a:rPr lang="id-ID" sz="1600" dirty="0" smtClean="0"/>
                        <a:t>Bulan</a:t>
                      </a:r>
                      <a:endParaRPr lang="id-ID" sz="1600" dirty="0"/>
                    </a:p>
                  </a:txBody>
                  <a:tcPr marL="88468" marR="88468" marT="39581" marB="39581"/>
                </a:tc>
                <a:tc>
                  <a:txBody>
                    <a:bodyPr/>
                    <a:lstStyle/>
                    <a:p>
                      <a:r>
                        <a:rPr lang="id-ID" sz="1600" dirty="0" smtClean="0"/>
                        <a:t>JAN</a:t>
                      </a:r>
                      <a:endParaRPr lang="id-ID" sz="1600" dirty="0"/>
                    </a:p>
                  </a:txBody>
                  <a:tcPr marL="88468" marR="88468" marT="39581" marB="39581"/>
                </a:tc>
                <a:tc>
                  <a:txBody>
                    <a:bodyPr/>
                    <a:lstStyle/>
                    <a:p>
                      <a:r>
                        <a:rPr lang="id-ID" sz="1600" dirty="0" smtClean="0"/>
                        <a:t>FEB</a:t>
                      </a:r>
                      <a:endParaRPr lang="id-ID" sz="1600" dirty="0"/>
                    </a:p>
                  </a:txBody>
                  <a:tcPr marL="88468" marR="88468" marT="39581" marB="39581"/>
                </a:tc>
                <a:tc>
                  <a:txBody>
                    <a:bodyPr/>
                    <a:lstStyle/>
                    <a:p>
                      <a:r>
                        <a:rPr lang="id-ID" sz="1600" dirty="0" smtClean="0"/>
                        <a:t>MRT</a:t>
                      </a:r>
                      <a:endParaRPr lang="id-ID" sz="1600" dirty="0"/>
                    </a:p>
                  </a:txBody>
                  <a:tcPr marL="88468" marR="88468" marT="39581" marB="39581"/>
                </a:tc>
                <a:tc>
                  <a:txBody>
                    <a:bodyPr/>
                    <a:lstStyle/>
                    <a:p>
                      <a:r>
                        <a:rPr lang="id-ID" sz="1600" dirty="0" smtClean="0"/>
                        <a:t>APRIL</a:t>
                      </a:r>
                      <a:endParaRPr lang="id-ID" sz="1600" dirty="0"/>
                    </a:p>
                  </a:txBody>
                  <a:tcPr marL="88468" marR="88468" marT="39581" marB="39581"/>
                </a:tc>
                <a:tc>
                  <a:txBody>
                    <a:bodyPr/>
                    <a:lstStyle/>
                    <a:p>
                      <a:r>
                        <a:rPr lang="id-ID" sz="1600" dirty="0" smtClean="0"/>
                        <a:t>MEI </a:t>
                      </a:r>
                      <a:endParaRPr lang="id-ID" sz="1600" dirty="0"/>
                    </a:p>
                  </a:txBody>
                  <a:tcPr marL="88468" marR="88468" marT="39581" marB="39581"/>
                </a:tc>
                <a:tc>
                  <a:txBody>
                    <a:bodyPr/>
                    <a:lstStyle/>
                    <a:p>
                      <a:r>
                        <a:rPr lang="id-ID" sz="1600" dirty="0" smtClean="0"/>
                        <a:t>JUN</a:t>
                      </a:r>
                      <a:endParaRPr lang="id-ID" sz="1600" dirty="0"/>
                    </a:p>
                  </a:txBody>
                  <a:tcPr marL="88468" marR="88468" marT="39581" marB="39581"/>
                </a:tc>
                <a:tc>
                  <a:txBody>
                    <a:bodyPr/>
                    <a:lstStyle/>
                    <a:p>
                      <a:r>
                        <a:rPr lang="id-ID" sz="1600" dirty="0" smtClean="0"/>
                        <a:t>JUL</a:t>
                      </a:r>
                      <a:endParaRPr lang="id-ID" sz="1600" dirty="0"/>
                    </a:p>
                  </a:txBody>
                  <a:tcPr marL="88468" marR="88468" marT="39581" marB="39581"/>
                </a:tc>
                <a:tc>
                  <a:txBody>
                    <a:bodyPr/>
                    <a:lstStyle/>
                    <a:p>
                      <a:r>
                        <a:rPr lang="id-ID" sz="1600" dirty="0" smtClean="0"/>
                        <a:t>AGT</a:t>
                      </a:r>
                      <a:endParaRPr lang="id-ID" sz="1600" dirty="0"/>
                    </a:p>
                  </a:txBody>
                  <a:tcPr marL="88468" marR="88468" marT="39581" marB="39581"/>
                </a:tc>
                <a:tc>
                  <a:txBody>
                    <a:bodyPr/>
                    <a:lstStyle/>
                    <a:p>
                      <a:r>
                        <a:rPr lang="id-ID" sz="1600" dirty="0" smtClean="0"/>
                        <a:t>SEPT</a:t>
                      </a:r>
                      <a:endParaRPr lang="id-ID" sz="1600" dirty="0"/>
                    </a:p>
                  </a:txBody>
                  <a:tcPr marL="88468" marR="88468" marT="39581" marB="39581"/>
                </a:tc>
                <a:tc>
                  <a:txBody>
                    <a:bodyPr/>
                    <a:lstStyle/>
                    <a:p>
                      <a:r>
                        <a:rPr lang="id-ID" sz="1600" dirty="0" smtClean="0"/>
                        <a:t>OKT</a:t>
                      </a:r>
                      <a:endParaRPr lang="id-ID" sz="1600" dirty="0"/>
                    </a:p>
                  </a:txBody>
                  <a:tcPr marL="88468" marR="88468" marT="39581" marB="39581"/>
                </a:tc>
                <a:tc>
                  <a:txBody>
                    <a:bodyPr/>
                    <a:lstStyle/>
                    <a:p>
                      <a:r>
                        <a:rPr lang="id-ID" sz="1600" dirty="0" smtClean="0"/>
                        <a:t>NOP</a:t>
                      </a:r>
                      <a:endParaRPr lang="id-ID" sz="1600" dirty="0"/>
                    </a:p>
                  </a:txBody>
                  <a:tcPr marL="88468" marR="88468" marT="39581" marB="39581"/>
                </a:tc>
                <a:tc>
                  <a:txBody>
                    <a:bodyPr/>
                    <a:lstStyle/>
                    <a:p>
                      <a:r>
                        <a:rPr lang="id-ID" sz="1600" dirty="0" smtClean="0"/>
                        <a:t>DES</a:t>
                      </a:r>
                      <a:endParaRPr lang="id-ID" sz="1600" dirty="0"/>
                    </a:p>
                  </a:txBody>
                  <a:tcPr marL="88468" marR="88468" marT="39581" marB="39581"/>
                </a:tc>
              </a:tr>
              <a:tr h="750394">
                <a:tc>
                  <a:txBody>
                    <a:bodyPr/>
                    <a:lstStyle/>
                    <a:p>
                      <a:r>
                        <a:rPr lang="id-ID" sz="1600" dirty="0" smtClean="0">
                          <a:solidFill>
                            <a:schemeClr val="bg1"/>
                          </a:solidFill>
                        </a:rPr>
                        <a:t>ON</a:t>
                      </a:r>
                      <a:r>
                        <a:rPr lang="id-ID" sz="1600" baseline="0" dirty="0" smtClean="0">
                          <a:solidFill>
                            <a:schemeClr val="bg1"/>
                          </a:solidFill>
                        </a:rPr>
                        <a:t> GOING</a:t>
                      </a:r>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c>
                  <a:txBody>
                    <a:bodyPr/>
                    <a:lstStyle/>
                    <a:p>
                      <a:endParaRPr lang="id-ID" sz="1600" dirty="0">
                        <a:solidFill>
                          <a:schemeClr val="bg1"/>
                        </a:solidFill>
                      </a:endParaRPr>
                    </a:p>
                  </a:txBody>
                  <a:tcPr marL="88468" marR="88468" marT="39581" marB="39581">
                    <a:solidFill>
                      <a:schemeClr val="accent4">
                        <a:lumMod val="60000"/>
                        <a:lumOff val="40000"/>
                      </a:schemeClr>
                    </a:solidFill>
                  </a:tcPr>
                </a:tc>
              </a:tr>
            </a:tbl>
          </a:graphicData>
        </a:graphic>
      </p:graphicFrame>
      <p:cxnSp>
        <p:nvCxnSpPr>
          <p:cNvPr id="5" name="Straight Connector 4"/>
          <p:cNvCxnSpPr/>
          <p:nvPr/>
        </p:nvCxnSpPr>
        <p:spPr>
          <a:xfrm>
            <a:off x="3939591" y="394438"/>
            <a:ext cx="0" cy="277068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285043" y="394438"/>
            <a:ext cx="0" cy="277068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008707" y="1072498"/>
            <a:ext cx="1253297" cy="989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4875" tIns="42437" rIns="84875" bIns="42437" rtlCol="0" anchor="ctr"/>
          <a:lstStyle/>
          <a:p>
            <a:pPr algn="ctr"/>
            <a:r>
              <a:rPr lang="id-ID" sz="1500" dirty="0"/>
              <a:t>Pengusulan: Pendaftaran, unggah proposal</a:t>
            </a:r>
          </a:p>
          <a:p>
            <a:pPr algn="ctr"/>
            <a:endParaRPr lang="id-ID" sz="1500" dirty="0"/>
          </a:p>
        </p:txBody>
      </p:sp>
      <p:cxnSp>
        <p:nvCxnSpPr>
          <p:cNvPr id="11" name="Straight Connector 10"/>
          <p:cNvCxnSpPr/>
          <p:nvPr/>
        </p:nvCxnSpPr>
        <p:spPr>
          <a:xfrm>
            <a:off x="6980680" y="394438"/>
            <a:ext cx="0" cy="277068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49549" y="1054125"/>
            <a:ext cx="1575839" cy="989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4875" tIns="42437" rIns="84875" bIns="42437" rtlCol="0" anchor="ctr"/>
          <a:lstStyle/>
          <a:p>
            <a:pPr algn="ctr"/>
            <a:r>
              <a:rPr lang="id-ID" sz="1500" dirty="0"/>
              <a:t>Seleksi: Pra, Desk, Pemaparan, Visitasi</a:t>
            </a:r>
          </a:p>
        </p:txBody>
      </p:sp>
      <p:cxnSp>
        <p:nvCxnSpPr>
          <p:cNvPr id="13" name="Straight Connector 12"/>
          <p:cNvCxnSpPr/>
          <p:nvPr/>
        </p:nvCxnSpPr>
        <p:spPr>
          <a:xfrm>
            <a:off x="2760018" y="3626906"/>
            <a:ext cx="0" cy="277068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0680" y="3626906"/>
            <a:ext cx="0" cy="2770687"/>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52172" y="4484499"/>
            <a:ext cx="4054785" cy="989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4875" tIns="42437" rIns="84875" bIns="42437" rtlCol="0" anchor="ctr"/>
          <a:lstStyle/>
          <a:p>
            <a:pPr algn="ctr"/>
            <a:r>
              <a:rPr lang="id-ID" sz="1500" dirty="0"/>
              <a:t>Pelaksnaan Tahap I (70%): </a:t>
            </a:r>
          </a:p>
          <a:p>
            <a:pPr algn="ctr"/>
            <a:r>
              <a:rPr lang="id-ID" sz="1500" dirty="0"/>
              <a:t>Pengisian Catatan Harian,Laporan Penggunaan Anggaran 70%, Mengunggah Laporan Kemajuan </a:t>
            </a:r>
          </a:p>
        </p:txBody>
      </p:sp>
      <p:cxnSp>
        <p:nvCxnSpPr>
          <p:cNvPr id="16" name="Straight Connector 15"/>
          <p:cNvCxnSpPr/>
          <p:nvPr/>
        </p:nvCxnSpPr>
        <p:spPr>
          <a:xfrm>
            <a:off x="6980680" y="3626906"/>
            <a:ext cx="0" cy="277068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676317" y="3626906"/>
            <a:ext cx="0" cy="277068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035974" y="4484499"/>
            <a:ext cx="1585051" cy="989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4875" tIns="42437" rIns="84875" bIns="42437" rtlCol="0" anchor="ctr"/>
          <a:lstStyle/>
          <a:p>
            <a:pPr algn="ctr"/>
            <a:r>
              <a:rPr lang="id-ID" sz="1500" dirty="0"/>
              <a:t>Monev Internal, Monev Eksternal</a:t>
            </a:r>
          </a:p>
        </p:txBody>
      </p:sp>
      <p:cxnSp>
        <p:nvCxnSpPr>
          <p:cNvPr id="19" name="Straight Connector 18"/>
          <p:cNvCxnSpPr/>
          <p:nvPr/>
        </p:nvCxnSpPr>
        <p:spPr>
          <a:xfrm>
            <a:off x="10335092" y="3626906"/>
            <a:ext cx="0" cy="277068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030730" y="3626906"/>
            <a:ext cx="0" cy="277068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371954" y="4484499"/>
            <a:ext cx="1621914" cy="1979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4875" tIns="42437" rIns="84875" bIns="42437" rtlCol="0" anchor="ctr"/>
          <a:lstStyle/>
          <a:p>
            <a:pPr algn="ctr"/>
            <a:r>
              <a:rPr lang="id-ID" sz="1500" dirty="0"/>
              <a:t>Unggah Laporan Akhir dan Capaian,  Evaluasi Kelayakan, Unggah Laporan Keuangan (100%), Penetapan Pemenang</a:t>
            </a:r>
          </a:p>
        </p:txBody>
      </p:sp>
      <p:cxnSp>
        <p:nvCxnSpPr>
          <p:cNvPr id="22" name="Straight Connector 21"/>
          <p:cNvCxnSpPr/>
          <p:nvPr/>
        </p:nvCxnSpPr>
        <p:spPr>
          <a:xfrm>
            <a:off x="10298231" y="394438"/>
            <a:ext cx="0" cy="277068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93868" y="394438"/>
            <a:ext cx="0" cy="2770687"/>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362737" y="1054125"/>
            <a:ext cx="1575839" cy="989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4875" tIns="42437" rIns="84875" bIns="42437" rtlCol="0" anchor="ctr"/>
          <a:lstStyle/>
          <a:p>
            <a:pPr algn="ctr"/>
            <a:r>
              <a:rPr lang="id-ID" sz="1500" dirty="0"/>
              <a:t>Penetapan Pemenang</a:t>
            </a:r>
          </a:p>
        </p:txBody>
      </p:sp>
      <p:sp>
        <p:nvSpPr>
          <p:cNvPr id="26" name="Rectangle 25"/>
          <p:cNvSpPr/>
          <p:nvPr/>
        </p:nvSpPr>
        <p:spPr>
          <a:xfrm>
            <a:off x="124409" y="-1375"/>
            <a:ext cx="3464998" cy="1517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4875" tIns="42437" rIns="84875" bIns="42437" rtlCol="0" anchor="ctr"/>
          <a:lstStyle/>
          <a:p>
            <a:r>
              <a:rPr lang="id-ID" sz="2200" b="1" dirty="0">
                <a:solidFill>
                  <a:schemeClr val="accent1">
                    <a:lumMod val="50000"/>
                  </a:schemeClr>
                </a:solidFill>
              </a:rPr>
              <a:t>Jadwal Kegiatan Penelitian dan Pengabdian Kepada Masyarakat</a:t>
            </a:r>
          </a:p>
        </p:txBody>
      </p:sp>
    </p:spTree>
    <p:extLst>
      <p:ext uri="{BB962C8B-B14F-4D97-AF65-F5344CB8AC3E}">
        <p14:creationId xmlns:p14="http://schemas.microsoft.com/office/powerpoint/2010/main" val="1873195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99484" y="2627313"/>
            <a:ext cx="12158134" cy="2130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algn="ctr"/>
            <a:r>
              <a:rPr lang="id-ID" b="1" dirty="0" smtClean="0">
                <a:solidFill>
                  <a:schemeClr val="tx1"/>
                </a:solidFill>
                <a:latin typeface="+mn-lt"/>
              </a:rPr>
              <a:t>Peraturan Menpan-RB Nomor 17/2013</a:t>
            </a:r>
            <a:br>
              <a:rPr lang="id-ID" b="1" dirty="0" smtClean="0">
                <a:solidFill>
                  <a:schemeClr val="tx1"/>
                </a:solidFill>
                <a:latin typeface="+mn-lt"/>
              </a:rPr>
            </a:br>
            <a:r>
              <a:rPr lang="id-ID" b="1" dirty="0" smtClean="0">
                <a:latin typeface="+mn-lt"/>
              </a:rPr>
              <a:t>tentang</a:t>
            </a:r>
            <a:br>
              <a:rPr lang="id-ID" b="1" dirty="0" smtClean="0">
                <a:latin typeface="+mn-lt"/>
              </a:rPr>
            </a:br>
            <a:r>
              <a:rPr lang="id-ID" b="1" dirty="0" smtClean="0">
                <a:latin typeface="+mn-lt"/>
              </a:rPr>
              <a:t>Jabatan Fungsional Dosen dan Angka Kreditnya</a:t>
            </a:r>
            <a:endParaRPr lang="id-ID" b="1" dirty="0" smtClean="0">
              <a:solidFill>
                <a:schemeClr val="tx1"/>
              </a:solidFill>
              <a:latin typeface="+mn-lt"/>
              <a:ea typeface="Adobe Gothic Std B"/>
              <a:cs typeface="Adobe Gothic Std B"/>
            </a:endParaRPr>
          </a:p>
        </p:txBody>
      </p:sp>
      <p:sp>
        <p:nvSpPr>
          <p:cNvPr id="4" name="Title 1"/>
          <p:cNvSpPr txBox="1">
            <a:spLocks/>
          </p:cNvSpPr>
          <p:nvPr/>
        </p:nvSpPr>
        <p:spPr>
          <a:xfrm>
            <a:off x="0" y="-26988"/>
            <a:ext cx="12192000" cy="369888"/>
          </a:xfrm>
          <a:prstGeom prst="rect">
            <a:avLst/>
          </a:prstGeom>
          <a:solidFill>
            <a:srgbClr val="0070C0"/>
          </a:solidFill>
        </p:spPr>
        <p:txBody>
          <a:bodyPr lIns="108718" tIns="54359" rIns="108718" bIns="54359" anchor="ctr">
            <a:normAutofit lnSpcReduction="10000"/>
          </a:bodyPr>
          <a:lstStyle/>
          <a:p>
            <a:pPr algn="ctr" defTabSz="1087173">
              <a:defRPr/>
            </a:pPr>
            <a:endParaRPr lang="en-US" b="1" i="1" dirty="0">
              <a:solidFill>
                <a:schemeClr val="bg1"/>
              </a:solidFill>
              <a:latin typeface="+mj-lt"/>
              <a:ea typeface="+mj-ea"/>
              <a:cs typeface="+mj-cs"/>
            </a:endParaRPr>
          </a:p>
        </p:txBody>
      </p:sp>
      <p:sp>
        <p:nvSpPr>
          <p:cNvPr id="10" name="Rectangle 9"/>
          <p:cNvSpPr/>
          <p:nvPr/>
        </p:nvSpPr>
        <p:spPr>
          <a:xfrm>
            <a:off x="0" y="5734051"/>
            <a:ext cx="12192000" cy="10858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718" tIns="54359" rIns="108718" bIns="54359" anchor="ctr"/>
          <a:lstStyle/>
          <a:p>
            <a:pPr algn="ctr" defTabSz="1087173">
              <a:defRPr/>
            </a:pPr>
            <a:endParaRPr lang="id-ID"/>
          </a:p>
        </p:txBody>
      </p:sp>
      <p:sp>
        <p:nvSpPr>
          <p:cNvPr id="14342"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6305" indent="-406305">
              <a:defRPr>
                <a:solidFill>
                  <a:schemeClr val="tx1"/>
                </a:solidFill>
                <a:latin typeface="Arial" pitchFamily="34" charset="0"/>
              </a:defRPr>
            </a:lvl1pPr>
            <a:lvl2pPr marL="884420" indent="-340161">
              <a:defRPr>
                <a:solidFill>
                  <a:schemeClr val="tx1"/>
                </a:solidFill>
                <a:latin typeface="Arial" pitchFamily="34" charset="0"/>
              </a:defRPr>
            </a:lvl2pPr>
            <a:lvl3pPr marL="1360647" indent="-272130">
              <a:defRPr>
                <a:solidFill>
                  <a:schemeClr val="tx1"/>
                </a:solidFill>
                <a:latin typeface="Arial" pitchFamily="34" charset="0"/>
              </a:defRPr>
            </a:lvl3pPr>
            <a:lvl4pPr marL="1904905" indent="-272130">
              <a:defRPr>
                <a:solidFill>
                  <a:schemeClr val="tx1"/>
                </a:solidFill>
                <a:latin typeface="Arial" pitchFamily="34" charset="0"/>
              </a:defRPr>
            </a:lvl4pPr>
            <a:lvl5pPr marL="2449163" indent="-272130">
              <a:defRPr>
                <a:solidFill>
                  <a:schemeClr val="tx1"/>
                </a:solidFill>
                <a:latin typeface="Arial" pitchFamily="34" charset="0"/>
              </a:defRPr>
            </a:lvl5pPr>
            <a:lvl6pPr marL="2993422" indent="-272130" defTabSz="1086628" eaLnBrk="0" fontAlgn="base" hangingPunct="0">
              <a:spcBef>
                <a:spcPct val="0"/>
              </a:spcBef>
              <a:spcAft>
                <a:spcPct val="0"/>
              </a:spcAft>
              <a:defRPr>
                <a:solidFill>
                  <a:schemeClr val="tx1"/>
                </a:solidFill>
                <a:latin typeface="Arial" pitchFamily="34" charset="0"/>
              </a:defRPr>
            </a:lvl6pPr>
            <a:lvl7pPr marL="3537680" indent="-272130" defTabSz="1086628" eaLnBrk="0" fontAlgn="base" hangingPunct="0">
              <a:spcBef>
                <a:spcPct val="0"/>
              </a:spcBef>
              <a:spcAft>
                <a:spcPct val="0"/>
              </a:spcAft>
              <a:defRPr>
                <a:solidFill>
                  <a:schemeClr val="tx1"/>
                </a:solidFill>
                <a:latin typeface="Arial" pitchFamily="34" charset="0"/>
              </a:defRPr>
            </a:lvl7pPr>
            <a:lvl8pPr marL="4081939" indent="-272130" defTabSz="1086628" eaLnBrk="0" fontAlgn="base" hangingPunct="0">
              <a:spcBef>
                <a:spcPct val="0"/>
              </a:spcBef>
              <a:spcAft>
                <a:spcPct val="0"/>
              </a:spcAft>
              <a:defRPr>
                <a:solidFill>
                  <a:schemeClr val="tx1"/>
                </a:solidFill>
                <a:latin typeface="Arial" pitchFamily="34" charset="0"/>
              </a:defRPr>
            </a:lvl8pPr>
            <a:lvl9pPr marL="4626197" indent="-272130" defTabSz="1086628" eaLnBrk="0" fontAlgn="base" hangingPunct="0">
              <a:spcBef>
                <a:spcPct val="0"/>
              </a:spcBef>
              <a:spcAft>
                <a:spcPct val="0"/>
              </a:spcAft>
              <a:defRPr>
                <a:solidFill>
                  <a:schemeClr val="tx1"/>
                </a:solidFill>
                <a:latin typeface="Arial" pitchFamily="34" charset="0"/>
              </a:defRPr>
            </a:lvl9pPr>
          </a:lstStyle>
          <a:p>
            <a:fld id="{67360232-7808-4932-A749-17C4688E4099}" type="slidenum">
              <a:rPr lang="id-ID" smtClean="0">
                <a:solidFill>
                  <a:srgbClr val="898989"/>
                </a:solidFill>
                <a:latin typeface="Calibri" pitchFamily="34" charset="0"/>
              </a:rPr>
              <a:pPr/>
              <a:t>13</a:t>
            </a:fld>
            <a:endParaRPr lang="id-ID" smtClean="0">
              <a:solidFill>
                <a:srgbClr val="898989"/>
              </a:solidFill>
              <a:latin typeface="Calibri" pitchFamily="34" charset="0"/>
            </a:endParaRPr>
          </a:p>
        </p:txBody>
      </p:sp>
      <p:cxnSp>
        <p:nvCxnSpPr>
          <p:cNvPr id="11" name="Straight Connector 10"/>
          <p:cNvCxnSpPr/>
          <p:nvPr/>
        </p:nvCxnSpPr>
        <p:spPr>
          <a:xfrm>
            <a:off x="0" y="213360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344" name="Picture 53" descr="earthspi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27086" y="495300"/>
            <a:ext cx="1806148" cy="154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descr="Logo Depdiknas"/>
          <p:cNvPicPr>
            <a:picLocks noChangeArrowheads="1"/>
          </p:cNvPicPr>
          <p:nvPr/>
        </p:nvPicPr>
        <p:blipFill>
          <a:blip r:embed="rId3">
            <a:extLst>
              <a:ext uri="{28A0092B-C50C-407E-A947-70E740481C1C}">
                <a14:useLocalDpi xmlns:a14="http://schemas.microsoft.com/office/drawing/2010/main" val="0"/>
              </a:ext>
            </a:extLst>
          </a:blip>
          <a:srcRect t="-798"/>
          <a:stretch>
            <a:fillRect/>
          </a:stretch>
        </p:blipFill>
        <p:spPr bwMode="auto">
          <a:xfrm>
            <a:off x="5285044" y="660317"/>
            <a:ext cx="1343276" cy="104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38100" y="5013325"/>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809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7918" y="1977688"/>
            <a:ext cx="10943167" cy="3081200"/>
          </a:xfrm>
        </p:spPr>
        <p:txBody>
          <a:bodyPr rtlCol="0">
            <a:normAutofit lnSpcReduction="10000"/>
          </a:bodyPr>
          <a:lstStyle/>
          <a:p>
            <a:pPr marL="857250" indent="-857250">
              <a:spcBef>
                <a:spcPts val="691"/>
              </a:spcBef>
              <a:buAutoNum type="romanUcPeriod"/>
              <a:defRPr/>
            </a:pPr>
            <a:r>
              <a:rPr lang="id-ID" sz="3700" b="1" dirty="0" smtClean="0">
                <a:solidFill>
                  <a:schemeClr val="tx1"/>
                </a:solidFill>
                <a:latin typeface="+mj-lt"/>
                <a:cs typeface="Arial" pitchFamily="34" charset="0"/>
              </a:rPr>
              <a:t>Pendidikan</a:t>
            </a:r>
          </a:p>
          <a:p>
            <a:pPr marL="857250" indent="-857250">
              <a:spcBef>
                <a:spcPts val="691"/>
              </a:spcBef>
              <a:buAutoNum type="romanUcPeriod"/>
              <a:defRPr/>
            </a:pPr>
            <a:r>
              <a:rPr lang="id-ID" sz="3700" b="1" dirty="0" smtClean="0">
                <a:solidFill>
                  <a:schemeClr val="tx1"/>
                </a:solidFill>
                <a:latin typeface="+mj-lt"/>
                <a:cs typeface="Arial" pitchFamily="34" charset="0"/>
              </a:rPr>
              <a:t>Pelaksanaaan Pendidikan</a:t>
            </a:r>
          </a:p>
          <a:p>
            <a:pPr marL="857250" indent="-857250">
              <a:spcBef>
                <a:spcPts val="691"/>
              </a:spcBef>
              <a:buAutoNum type="romanUcPeriod"/>
              <a:defRPr/>
            </a:pPr>
            <a:r>
              <a:rPr lang="id-ID" sz="3700" b="1" dirty="0" smtClean="0">
                <a:solidFill>
                  <a:schemeClr val="tx1"/>
                </a:solidFill>
                <a:latin typeface="+mj-lt"/>
                <a:cs typeface="Arial" pitchFamily="34" charset="0"/>
              </a:rPr>
              <a:t>Pelaksanaan Penelitian</a:t>
            </a:r>
          </a:p>
          <a:p>
            <a:pPr marL="857250" indent="-857250">
              <a:spcBef>
                <a:spcPts val="691"/>
              </a:spcBef>
              <a:buAutoNum type="romanUcPeriod"/>
              <a:defRPr/>
            </a:pPr>
            <a:r>
              <a:rPr lang="id-ID" sz="3700" b="1" dirty="0" smtClean="0">
                <a:solidFill>
                  <a:schemeClr val="tx1"/>
                </a:solidFill>
                <a:latin typeface="+mj-lt"/>
                <a:cs typeface="Arial" pitchFamily="34" charset="0"/>
              </a:rPr>
              <a:t>Pelaksanaan Pengabdian kepada Masyarakat</a:t>
            </a:r>
          </a:p>
          <a:p>
            <a:pPr marL="857250" indent="-857250">
              <a:spcBef>
                <a:spcPts val="691"/>
              </a:spcBef>
              <a:buAutoNum type="romanUcPeriod"/>
              <a:defRPr/>
            </a:pPr>
            <a:r>
              <a:rPr lang="id-ID" sz="3700" b="1" dirty="0" smtClean="0">
                <a:solidFill>
                  <a:schemeClr val="tx1"/>
                </a:solidFill>
                <a:latin typeface="+mj-lt"/>
                <a:cs typeface="Arial" pitchFamily="34" charset="0"/>
              </a:rPr>
              <a:t>Penunjang Kegiatan Akademik Dosen</a:t>
            </a:r>
          </a:p>
        </p:txBody>
      </p:sp>
      <p:grpSp>
        <p:nvGrpSpPr>
          <p:cNvPr id="11267" name="Group 5"/>
          <p:cNvGrpSpPr>
            <a:grpSpLocks/>
          </p:cNvGrpSpPr>
          <p:nvPr/>
        </p:nvGrpSpPr>
        <p:grpSpPr bwMode="auto">
          <a:xfrm>
            <a:off x="285751" y="214313"/>
            <a:ext cx="11620500" cy="1357312"/>
            <a:chOff x="214282" y="214290"/>
            <a:chExt cx="8715404" cy="1357322"/>
          </a:xfrm>
        </p:grpSpPr>
        <p:sp>
          <p:nvSpPr>
            <p:cNvPr id="7" name="Rectangle 6"/>
            <p:cNvSpPr/>
            <p:nvPr/>
          </p:nvSpPr>
          <p:spPr>
            <a:xfrm>
              <a:off x="214282" y="214290"/>
              <a:ext cx="8715404" cy="1357322"/>
            </a:xfrm>
            <a:prstGeom prst="rect">
              <a:avLst/>
            </a:prstGeom>
            <a:solidFill>
              <a:srgbClr val="0000CC"/>
            </a:solidFill>
          </p:spPr>
          <p:style>
            <a:lnRef idx="2">
              <a:schemeClr val="dk1"/>
            </a:lnRef>
            <a:fillRef idx="1">
              <a:schemeClr val="lt1"/>
            </a:fillRef>
            <a:effectRef idx="0">
              <a:schemeClr val="dk1"/>
            </a:effectRef>
            <a:fontRef idx="minor">
              <a:schemeClr val="dk1"/>
            </a:fontRef>
          </p:style>
          <p:txBody>
            <a:bodyPr anchor="ctr"/>
            <a:lstStyle/>
            <a:p>
              <a:pPr marL="1819865">
                <a:defRPr/>
              </a:pPr>
              <a:r>
                <a:rPr lang="id-ID" sz="4800" b="1" dirty="0" smtClean="0">
                  <a:solidFill>
                    <a:schemeClr val="bg1"/>
                  </a:solidFill>
                </a:rPr>
                <a:t>Unsur Kegiatan</a:t>
              </a:r>
              <a:endParaRPr lang="id-ID" sz="4800" b="1" dirty="0">
                <a:solidFill>
                  <a:schemeClr val="bg1"/>
                </a:solidFill>
              </a:endParaRPr>
            </a:p>
          </p:txBody>
        </p:sp>
        <p:pic>
          <p:nvPicPr>
            <p:cNvPr id="8" name="rg_hi" descr="https://encrypted-tbn2.gstatic.com/images?q=tbn:ANd9GcSdf68fA3dokAssUK6oZZugnN6ttbo8avOQDN51hn48o7nk22mAkw"/>
            <p:cNvPicPr>
              <a:picLocks noChangeAspect="1" noChangeArrowheads="1"/>
            </p:cNvPicPr>
            <p:nvPr/>
          </p:nvPicPr>
          <p:blipFill>
            <a:blip r:embed="rId2"/>
            <a:srcRect/>
            <a:stretch>
              <a:fillRect/>
            </a:stretch>
          </p:blipFill>
          <p:spPr bwMode="auto">
            <a:xfrm>
              <a:off x="312188" y="270738"/>
              <a:ext cx="1143008" cy="1206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543851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7918" y="1977688"/>
            <a:ext cx="10943167" cy="3081200"/>
          </a:xfrm>
        </p:spPr>
        <p:txBody>
          <a:bodyPr rtlCol="0">
            <a:normAutofit fontScale="70000" lnSpcReduction="20000"/>
          </a:bodyPr>
          <a:lstStyle/>
          <a:p>
            <a:pPr>
              <a:spcBef>
                <a:spcPts val="691"/>
              </a:spcBef>
              <a:defRPr/>
            </a:pPr>
            <a:r>
              <a:rPr lang="id-ID" sz="3700" b="1" dirty="0" smtClean="0">
                <a:solidFill>
                  <a:schemeClr val="tx1"/>
                </a:solidFill>
                <a:latin typeface="+mj-lt"/>
                <a:cs typeface="Arial" pitchFamily="34" charset="0"/>
              </a:rPr>
              <a:t>Sub Unsur :</a:t>
            </a:r>
          </a:p>
          <a:p>
            <a:pPr marL="450850" indent="-450850">
              <a:spcBef>
                <a:spcPts val="691"/>
              </a:spcBef>
              <a:buAutoNum type="alphaUcPeriod"/>
              <a:defRPr/>
            </a:pPr>
            <a:r>
              <a:rPr lang="id-ID" sz="3700" b="1" dirty="0" smtClean="0">
                <a:solidFill>
                  <a:schemeClr val="tx1"/>
                </a:solidFill>
                <a:latin typeface="+mj-lt"/>
                <a:cs typeface="Arial" pitchFamily="34" charset="0"/>
              </a:rPr>
              <a:t>Menduduki Jabatan Pimpinan</a:t>
            </a:r>
          </a:p>
          <a:p>
            <a:pPr marL="450850" indent="-450850">
              <a:spcBef>
                <a:spcPts val="691"/>
              </a:spcBef>
              <a:buAutoNum type="alphaUcPeriod"/>
              <a:defRPr/>
            </a:pPr>
            <a:r>
              <a:rPr lang="id-ID" sz="3700" b="1" dirty="0" smtClean="0">
                <a:solidFill>
                  <a:schemeClr val="tx1"/>
                </a:solidFill>
                <a:latin typeface="+mj-lt"/>
                <a:cs typeface="Arial" pitchFamily="34" charset="0"/>
              </a:rPr>
              <a:t>Melaksanakan pengembangan hasil pendidikan dan penelitian</a:t>
            </a:r>
          </a:p>
          <a:p>
            <a:pPr marL="450850" indent="-450850">
              <a:spcBef>
                <a:spcPts val="691"/>
              </a:spcBef>
              <a:buAutoNum type="alphaUcPeriod"/>
              <a:defRPr/>
            </a:pPr>
            <a:r>
              <a:rPr lang="id-ID" sz="3700" b="1" dirty="0" smtClean="0">
                <a:solidFill>
                  <a:schemeClr val="tx1"/>
                </a:solidFill>
                <a:latin typeface="+mj-lt"/>
                <a:cs typeface="Arial" pitchFamily="34" charset="0"/>
              </a:rPr>
              <a:t>Memberi latihan/penyuluhan/penataran/ceramah pada masyarakat</a:t>
            </a:r>
          </a:p>
          <a:p>
            <a:pPr marL="450850" indent="-450850">
              <a:spcBef>
                <a:spcPts val="691"/>
              </a:spcBef>
              <a:buAutoNum type="alphaUcPeriod"/>
              <a:defRPr/>
            </a:pPr>
            <a:r>
              <a:rPr lang="id-ID" sz="3700" b="1" dirty="0" smtClean="0">
                <a:solidFill>
                  <a:schemeClr val="tx1"/>
                </a:solidFill>
                <a:latin typeface="+mj-lt"/>
                <a:cs typeface="Arial" pitchFamily="34" charset="0"/>
              </a:rPr>
              <a:t>Memberi pelayanan kepada masyarakat atau kegiatan lain yang menunjang pelaksanaan tugas umum pemerintah dan pembangunan</a:t>
            </a:r>
          </a:p>
          <a:p>
            <a:pPr marL="450850" indent="-450850">
              <a:spcBef>
                <a:spcPts val="691"/>
              </a:spcBef>
              <a:buAutoNum type="alphaUcPeriod"/>
              <a:defRPr/>
            </a:pPr>
            <a:r>
              <a:rPr lang="id-ID" sz="3700" b="1" smtClean="0">
                <a:solidFill>
                  <a:schemeClr val="tx1"/>
                </a:solidFill>
                <a:latin typeface="+mj-lt"/>
                <a:cs typeface="Arial" pitchFamily="34" charset="0"/>
              </a:rPr>
              <a:t>Membuat menulis karya pengabdian</a:t>
            </a:r>
            <a:endParaRPr lang="id-ID" sz="3700" b="1" dirty="0" smtClean="0">
              <a:solidFill>
                <a:schemeClr val="tx1"/>
              </a:solidFill>
              <a:latin typeface="+mj-lt"/>
              <a:cs typeface="Arial" pitchFamily="34" charset="0"/>
            </a:endParaRPr>
          </a:p>
        </p:txBody>
      </p:sp>
      <p:grpSp>
        <p:nvGrpSpPr>
          <p:cNvPr id="11267" name="Group 5"/>
          <p:cNvGrpSpPr>
            <a:grpSpLocks/>
          </p:cNvGrpSpPr>
          <p:nvPr/>
        </p:nvGrpSpPr>
        <p:grpSpPr bwMode="auto">
          <a:xfrm>
            <a:off x="285751" y="214313"/>
            <a:ext cx="11620500" cy="1357312"/>
            <a:chOff x="214282" y="214290"/>
            <a:chExt cx="8715404" cy="1357322"/>
          </a:xfrm>
        </p:grpSpPr>
        <p:sp>
          <p:nvSpPr>
            <p:cNvPr id="7" name="Rectangle 6"/>
            <p:cNvSpPr/>
            <p:nvPr/>
          </p:nvSpPr>
          <p:spPr>
            <a:xfrm>
              <a:off x="214282" y="214290"/>
              <a:ext cx="8715404" cy="1357322"/>
            </a:xfrm>
            <a:prstGeom prst="rect">
              <a:avLst/>
            </a:prstGeom>
            <a:solidFill>
              <a:srgbClr val="0000CC"/>
            </a:solidFill>
          </p:spPr>
          <p:style>
            <a:lnRef idx="2">
              <a:schemeClr val="dk1"/>
            </a:lnRef>
            <a:fillRef idx="1">
              <a:schemeClr val="lt1"/>
            </a:fillRef>
            <a:effectRef idx="0">
              <a:schemeClr val="dk1"/>
            </a:effectRef>
            <a:fontRef idx="minor">
              <a:schemeClr val="dk1"/>
            </a:fontRef>
          </p:style>
          <p:txBody>
            <a:bodyPr anchor="ctr"/>
            <a:lstStyle/>
            <a:p>
              <a:pPr marL="1819865">
                <a:defRPr/>
              </a:pPr>
              <a:r>
                <a:rPr lang="id-ID" sz="4400" b="1" dirty="0" smtClean="0">
                  <a:solidFill>
                    <a:schemeClr val="bg1"/>
                  </a:solidFill>
                </a:rPr>
                <a:t>Pelaksanaan </a:t>
              </a:r>
            </a:p>
            <a:p>
              <a:pPr marL="1819865">
                <a:defRPr/>
              </a:pPr>
              <a:r>
                <a:rPr lang="id-ID" sz="4400" b="1" dirty="0" smtClean="0">
                  <a:solidFill>
                    <a:schemeClr val="bg1"/>
                  </a:solidFill>
                </a:rPr>
                <a:t>Pengabdian kepada Masyarakat</a:t>
              </a:r>
              <a:endParaRPr lang="id-ID" sz="4400" b="1" dirty="0">
                <a:solidFill>
                  <a:schemeClr val="bg1"/>
                </a:solidFill>
              </a:endParaRPr>
            </a:p>
          </p:txBody>
        </p:sp>
        <p:pic>
          <p:nvPicPr>
            <p:cNvPr id="8" name="rg_hi" descr="https://encrypted-tbn2.gstatic.com/images?q=tbn:ANd9GcSdf68fA3dokAssUK6oZZugnN6ttbo8avOQDN51hn48o7nk22mAkw"/>
            <p:cNvPicPr>
              <a:picLocks noChangeAspect="1" noChangeArrowheads="1"/>
            </p:cNvPicPr>
            <p:nvPr/>
          </p:nvPicPr>
          <p:blipFill>
            <a:blip r:embed="rId2"/>
            <a:srcRect/>
            <a:stretch>
              <a:fillRect/>
            </a:stretch>
          </p:blipFill>
          <p:spPr bwMode="auto">
            <a:xfrm>
              <a:off x="312188" y="270738"/>
              <a:ext cx="1143008" cy="1206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3020748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685" y="1198893"/>
            <a:ext cx="5025901"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5312" y="2317643"/>
            <a:ext cx="6557373"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spc="50" dirty="0" smtClean="0">
                <a:ln w="11430"/>
                <a:solidFill>
                  <a:srgbClr val="0000CC"/>
                </a:solidFill>
                <a:effectLst>
                  <a:outerShdw blurRad="76200" dist="50800" dir="5400000" algn="tl" rotWithShape="0">
                    <a:srgbClr val="000000">
                      <a:alpha val="65000"/>
                    </a:srgbClr>
                  </a:outerShdw>
                </a:effectLst>
              </a:rPr>
              <a:t>Ikuti proses</a:t>
            </a:r>
          </a:p>
          <a:p>
            <a:pPr algn="ctr"/>
            <a:r>
              <a:rPr lang="id-ID" sz="5400" b="1" spc="50" dirty="0">
                <a:ln w="11430"/>
                <a:solidFill>
                  <a:srgbClr val="0000CC"/>
                </a:solidFill>
                <a:effectLst>
                  <a:outerShdw blurRad="76200" dist="50800" dir="5400000" algn="tl" rotWithShape="0">
                    <a:srgbClr val="000000">
                      <a:alpha val="65000"/>
                    </a:srgbClr>
                  </a:outerShdw>
                </a:effectLst>
              </a:rPr>
              <a:t>s</a:t>
            </a:r>
            <a:r>
              <a:rPr lang="id-ID" sz="5400" b="1" cap="none" spc="50" dirty="0" smtClean="0">
                <a:ln w="11430"/>
                <a:solidFill>
                  <a:srgbClr val="0000CC"/>
                </a:solidFill>
                <a:effectLst>
                  <a:outerShdw blurRad="76200" dist="50800" dir="5400000" algn="tl" rotWithShape="0">
                    <a:srgbClr val="000000">
                      <a:alpha val="65000"/>
                    </a:srgbClr>
                  </a:outerShdw>
                </a:effectLst>
              </a:rPr>
              <a:t>esuai mekanisme</a:t>
            </a:r>
          </a:p>
          <a:p>
            <a:pPr algn="ctr"/>
            <a:r>
              <a:rPr lang="id-ID" sz="5400" b="1" spc="50" dirty="0">
                <a:ln w="11430"/>
                <a:solidFill>
                  <a:srgbClr val="0000CC"/>
                </a:solidFill>
                <a:effectLst>
                  <a:outerShdw blurRad="76200" dist="50800" dir="5400000" algn="tl" rotWithShape="0">
                    <a:srgbClr val="000000">
                      <a:alpha val="65000"/>
                    </a:srgbClr>
                  </a:outerShdw>
                </a:effectLst>
              </a:rPr>
              <a:t>y</a:t>
            </a:r>
            <a:r>
              <a:rPr lang="id-ID" sz="5400" b="1" cap="none" spc="50" dirty="0" smtClean="0">
                <a:ln w="11430"/>
                <a:solidFill>
                  <a:srgbClr val="0000CC"/>
                </a:solidFill>
                <a:effectLst>
                  <a:outerShdw blurRad="76200" dist="50800" dir="5400000" algn="tl" rotWithShape="0">
                    <a:srgbClr val="000000">
                      <a:alpha val="65000"/>
                    </a:srgbClr>
                  </a:outerShdw>
                </a:effectLst>
              </a:rPr>
              <a:t>ang telah ditetapkan</a:t>
            </a:r>
            <a:endParaRPr lang="en-US" sz="5400" b="1" cap="none" spc="50" dirty="0">
              <a:ln w="11430"/>
              <a:solidFill>
                <a:srgbClr val="0000CC"/>
              </a:solidFill>
              <a:effectLst>
                <a:outerShdw blurRad="76200" dist="50800" dir="5400000" algn="tl" rotWithShape="0">
                  <a:srgbClr val="000000">
                    <a:alpha val="65000"/>
                  </a:srgbClr>
                </a:outerShdw>
              </a:effectLst>
            </a:endParaRPr>
          </a:p>
        </p:txBody>
      </p:sp>
      <p:sp>
        <p:nvSpPr>
          <p:cNvPr id="3" name="Rounded Rectangle 2"/>
          <p:cNvSpPr/>
          <p:nvPr/>
        </p:nvSpPr>
        <p:spPr>
          <a:xfrm>
            <a:off x="235312" y="2317644"/>
            <a:ext cx="6557373" cy="2871874"/>
          </a:xfrm>
          <a:prstGeom prst="round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34300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at things.jpg"/>
          <p:cNvPicPr>
            <a:picLocks noChangeAspect="1"/>
          </p:cNvPicPr>
          <p:nvPr/>
        </p:nvPicPr>
        <p:blipFill>
          <a:blip r:embed="rId3" cstate="print"/>
          <a:stretch>
            <a:fillRect/>
          </a:stretch>
        </p:blipFill>
        <p:spPr>
          <a:xfrm>
            <a:off x="0" y="1295400"/>
            <a:ext cx="12192000" cy="5562600"/>
          </a:xfrm>
          <a:prstGeom prst="rect">
            <a:avLst/>
          </a:prstGeom>
        </p:spPr>
      </p:pic>
      <p:sp>
        <p:nvSpPr>
          <p:cNvPr id="6" name="AutoShape 10"/>
          <p:cNvSpPr>
            <a:spLocks noChangeArrowheads="1"/>
          </p:cNvSpPr>
          <p:nvPr/>
        </p:nvSpPr>
        <p:spPr bwMode="auto">
          <a:xfrm>
            <a:off x="527382" y="260649"/>
            <a:ext cx="11425269" cy="1011075"/>
          </a:xfrm>
          <a:prstGeom prst="roundRect">
            <a:avLst>
              <a:gd name="adj" fmla="val 16667"/>
            </a:avLst>
          </a:prstGeom>
          <a:noFill/>
          <a:ln>
            <a:noFill/>
          </a:ln>
        </p:spPr>
        <p:txBody>
          <a:bodyPr wrap="square" lIns="82058" tIns="41029" rIns="82058" bIns="41029">
            <a:spAutoFit/>
          </a:bodyPr>
          <a:lstStyle/>
          <a:p>
            <a:pPr algn="ctr">
              <a:spcBef>
                <a:spcPct val="50000"/>
              </a:spcBef>
            </a:pPr>
            <a:r>
              <a:rPr lang="id-ID" sz="5400" b="1" dirty="0" smtClean="0">
                <a:solidFill>
                  <a:srgbClr val="0000CC"/>
                </a:solidFill>
                <a:latin typeface="Segoe Script" pitchFamily="34" charset="0"/>
              </a:rPr>
              <a:t>Terima kasih...</a:t>
            </a:r>
            <a:endParaRPr lang="en-US" sz="5400" b="1" dirty="0">
              <a:solidFill>
                <a:srgbClr val="0000CC"/>
              </a:solidFill>
              <a:latin typeface="Segoe Script" pitchFamily="34" charset="0"/>
            </a:endParaRPr>
          </a:p>
        </p:txBody>
      </p:sp>
    </p:spTree>
    <p:extLst>
      <p:ext uri="{BB962C8B-B14F-4D97-AF65-F5344CB8AC3E}">
        <p14:creationId xmlns:p14="http://schemas.microsoft.com/office/powerpoint/2010/main" val="3969627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5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97280" y="2501900"/>
            <a:ext cx="4211320" cy="939800"/>
          </a:xfrm>
          <a:prstGeom prst="roundRect">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KURIKULUM</a:t>
            </a:r>
            <a:endParaRPr lang="en-US" sz="3600" b="1" dirty="0"/>
          </a:p>
        </p:txBody>
      </p:sp>
      <p:sp>
        <p:nvSpPr>
          <p:cNvPr id="7" name="Rounded Rectangle 6"/>
          <p:cNvSpPr/>
          <p:nvPr/>
        </p:nvSpPr>
        <p:spPr>
          <a:xfrm>
            <a:off x="2909027" y="3834554"/>
            <a:ext cx="4304575" cy="940646"/>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DOSEN YANG HANDAL </a:t>
            </a:r>
            <a:endParaRPr lang="en-US" sz="3200" b="1" dirty="0">
              <a:solidFill>
                <a:schemeClr val="tx1"/>
              </a:solidFill>
            </a:endParaRPr>
          </a:p>
        </p:txBody>
      </p:sp>
      <p:sp>
        <p:nvSpPr>
          <p:cNvPr id="8" name="Rounded Rectangle 7"/>
          <p:cNvSpPr/>
          <p:nvPr/>
        </p:nvSpPr>
        <p:spPr>
          <a:xfrm>
            <a:off x="4180114" y="5210633"/>
            <a:ext cx="5795159" cy="899885"/>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SUASANA AKADEMIK YANG MENDUKUNG </a:t>
            </a:r>
            <a:endParaRPr lang="id-ID" sz="2400" b="1" dirty="0" smtClean="0"/>
          </a:p>
          <a:p>
            <a:pPr algn="ctr"/>
            <a:r>
              <a:rPr lang="en-US" sz="2400" b="1" dirty="0" smtClean="0"/>
              <a:t>PEMBENTUKAN </a:t>
            </a:r>
            <a:r>
              <a:rPr lang="en-US" sz="2400" b="1" dirty="0" smtClean="0"/>
              <a:t>KARAKTER</a:t>
            </a:r>
            <a:endParaRPr lang="en-US" sz="2400" b="1" dirty="0"/>
          </a:p>
        </p:txBody>
      </p:sp>
      <p:graphicFrame>
        <p:nvGraphicFramePr>
          <p:cNvPr id="9" name="Object 4"/>
          <p:cNvGraphicFramePr>
            <a:graphicFrameLocks noChangeAspect="1"/>
          </p:cNvGraphicFramePr>
          <p:nvPr>
            <p:extLst>
              <p:ext uri="{D42A27DB-BD31-4B8C-83A1-F6EECF244321}">
                <p14:modId xmlns:p14="http://schemas.microsoft.com/office/powerpoint/2010/main" val="3433722646"/>
              </p:ext>
            </p:extLst>
          </p:nvPr>
        </p:nvGraphicFramePr>
        <p:xfrm>
          <a:off x="7663543" y="2784774"/>
          <a:ext cx="4156364" cy="2425857"/>
        </p:xfrm>
        <a:graphic>
          <a:graphicData uri="http://schemas.openxmlformats.org/presentationml/2006/ole">
            <mc:AlternateContent xmlns:mc="http://schemas.openxmlformats.org/markup-compatibility/2006">
              <mc:Choice xmlns:v="urn:schemas-microsoft-com:vml" Requires="v">
                <p:oleObj spid="_x0000_s1026" name="Clip" r:id="rId3" imgW="3657600" imgH="2437790" progId="">
                  <p:embed/>
                </p:oleObj>
              </mc:Choice>
              <mc:Fallback>
                <p:oleObj name="Clip" r:id="rId3" imgW="3657600" imgH="243779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543" y="2784774"/>
                        <a:ext cx="4156364" cy="2425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9"/>
          <p:cNvSpPr>
            <a:spLocks noGrp="1"/>
          </p:cNvSpPr>
          <p:nvPr>
            <p:ph type="title"/>
          </p:nvPr>
        </p:nvSpPr>
        <p:spPr>
          <a:xfrm>
            <a:off x="2639616" y="260648"/>
            <a:ext cx="8942784" cy="135416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d-ID" b="1" dirty="0" smtClean="0">
                <a:solidFill>
                  <a:schemeClr val="tx1"/>
                </a:solidFill>
              </a:rPr>
              <a:t>  Mutu Lulusan PT</a:t>
            </a:r>
            <a:endParaRPr lang="id-ID" b="1" dirty="0">
              <a:solidFill>
                <a:schemeClr val="tx1"/>
              </a:solidFill>
            </a:endParaRPr>
          </a:p>
        </p:txBody>
      </p:sp>
      <p:pic>
        <p:nvPicPr>
          <p:cNvPr id="11" name="Picture 2" descr="C:\Users\samsung\Pictures\tut_wuri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3285" y="-7133"/>
            <a:ext cx="2122715" cy="17664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65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66373" y="3635169"/>
            <a:ext cx="4211320" cy="939800"/>
          </a:xfrm>
          <a:prstGeom prst="roundRect">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K</a:t>
            </a:r>
            <a:r>
              <a:rPr lang="id-ID" sz="5400" b="1" dirty="0" smtClean="0"/>
              <a:t>KNI</a:t>
            </a:r>
            <a:endParaRPr lang="en-US" sz="5400" b="1" dirty="0"/>
          </a:p>
        </p:txBody>
      </p:sp>
      <p:sp>
        <p:nvSpPr>
          <p:cNvPr id="7" name="Rounded Rectangle 6"/>
          <p:cNvSpPr/>
          <p:nvPr/>
        </p:nvSpPr>
        <p:spPr>
          <a:xfrm>
            <a:off x="1224642" y="2511753"/>
            <a:ext cx="4304575" cy="940646"/>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b="1" dirty="0" smtClean="0">
                <a:solidFill>
                  <a:schemeClr val="tx1"/>
                </a:solidFill>
              </a:rPr>
              <a:t>SPM- Dikti</a:t>
            </a:r>
            <a:r>
              <a:rPr lang="en-US" sz="4400" b="1" dirty="0" smtClean="0">
                <a:solidFill>
                  <a:schemeClr val="tx1"/>
                </a:solidFill>
              </a:rPr>
              <a:t> </a:t>
            </a:r>
            <a:endParaRPr lang="en-US" sz="4400" b="1" dirty="0">
              <a:solidFill>
                <a:schemeClr val="tx1"/>
              </a:solidFill>
            </a:endParaRPr>
          </a:p>
        </p:txBody>
      </p:sp>
      <p:sp>
        <p:nvSpPr>
          <p:cNvPr id="8" name="Rounded Rectangle 7"/>
          <p:cNvSpPr/>
          <p:nvPr/>
        </p:nvSpPr>
        <p:spPr>
          <a:xfrm>
            <a:off x="4738254" y="4760689"/>
            <a:ext cx="4940135" cy="899885"/>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b="1" dirty="0" smtClean="0"/>
              <a:t>SN- Dikti</a:t>
            </a:r>
            <a:endParaRPr lang="en-US" sz="4800" b="1" dirty="0"/>
          </a:p>
        </p:txBody>
      </p:sp>
      <p:sp>
        <p:nvSpPr>
          <p:cNvPr id="10" name="Title 9"/>
          <p:cNvSpPr>
            <a:spLocks noGrp="1"/>
          </p:cNvSpPr>
          <p:nvPr>
            <p:ph type="title"/>
          </p:nvPr>
        </p:nvSpPr>
        <p:spPr>
          <a:xfrm>
            <a:off x="2639616" y="260648"/>
            <a:ext cx="8942784" cy="135416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d-ID" b="1" dirty="0" smtClean="0">
                <a:solidFill>
                  <a:schemeClr val="tx1"/>
                </a:solidFill>
              </a:rPr>
              <a:t>  </a:t>
            </a:r>
            <a:r>
              <a:rPr lang="id-ID" b="1" dirty="0" smtClean="0">
                <a:solidFill>
                  <a:schemeClr val="tx1"/>
                </a:solidFill>
              </a:rPr>
              <a:t>Kebijakan Strategis</a:t>
            </a:r>
            <a:endParaRPr lang="id-ID" b="1" dirty="0">
              <a:solidFill>
                <a:schemeClr val="tx1"/>
              </a:solidFill>
            </a:endParaRPr>
          </a:p>
        </p:txBody>
      </p:sp>
      <p:pic>
        <p:nvPicPr>
          <p:cNvPr id="11" name="Picture 2" descr="C:\Users\samsung\Pictures\tut_wuri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3285" y="-7133"/>
            <a:ext cx="2122715" cy="17664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81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1504" y="980728"/>
            <a:ext cx="8928992" cy="5760640"/>
          </a:xfrm>
          <a:prstGeom prst="rect">
            <a:avLst/>
          </a:prstGeom>
        </p:spPr>
        <p:style>
          <a:lnRef idx="1">
            <a:schemeClr val="accent1"/>
          </a:lnRef>
          <a:fillRef idx="2">
            <a:schemeClr val="accent1"/>
          </a:fillRef>
          <a:effectRef idx="1">
            <a:schemeClr val="accent1"/>
          </a:effectRef>
          <a:fontRef idx="minor">
            <a:schemeClr val="dk1"/>
          </a:fontRef>
        </p:style>
      </p:pic>
      <p:sp>
        <p:nvSpPr>
          <p:cNvPr id="5" name="TextBox 4"/>
          <p:cNvSpPr txBox="1"/>
          <p:nvPr/>
        </p:nvSpPr>
        <p:spPr>
          <a:xfrm>
            <a:off x="1524000" y="1"/>
            <a:ext cx="9144000" cy="830997"/>
          </a:xfrm>
          <a:prstGeom prst="rect">
            <a:avLst/>
          </a:prstGeom>
          <a:noFill/>
        </p:spPr>
        <p:txBody>
          <a:bodyPr wrap="square" rtlCol="0">
            <a:spAutoFit/>
          </a:bodyPr>
          <a:lstStyle/>
          <a:p>
            <a:pPr algn="r"/>
            <a:r>
              <a:rPr lang="en-US" sz="2400" b="1" dirty="0">
                <a:solidFill>
                  <a:prstClr val="black"/>
                </a:solidFill>
              </a:rPr>
              <a:t>SISTEMATIKA PERMENDIKBUD</a:t>
            </a:r>
          </a:p>
          <a:p>
            <a:pPr algn="r"/>
            <a:r>
              <a:rPr lang="en-US" sz="2400" b="1" dirty="0">
                <a:solidFill>
                  <a:prstClr val="black"/>
                </a:solidFill>
              </a:rPr>
              <a:t>STANDAR NASIONAL PENDIDIKAN TINGGI</a:t>
            </a:r>
          </a:p>
        </p:txBody>
      </p:sp>
      <p:sp>
        <p:nvSpPr>
          <p:cNvPr id="7" name="Date Placeholder 6"/>
          <p:cNvSpPr>
            <a:spLocks noGrp="1"/>
          </p:cNvSpPr>
          <p:nvPr>
            <p:ph type="dt" sz="half" idx="10"/>
          </p:nvPr>
        </p:nvSpPr>
        <p:spPr/>
        <p:txBody>
          <a:bodyPr/>
          <a:lstStyle/>
          <a:p>
            <a:fld id="{E52F9397-203D-4180-A365-9DE9BCFCD8B1}" type="datetime8">
              <a:rPr lang="en-US" smtClean="0">
                <a:solidFill>
                  <a:prstClr val="black">
                    <a:tint val="75000"/>
                  </a:prstClr>
                </a:solidFill>
              </a:rPr>
              <a:pPr/>
              <a:t>10/29/2014 3:15 PM</a:t>
            </a:fld>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8BF86C78-1F84-454A-8C3F-2530ADACF567}"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33814136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75520" y="1268760"/>
            <a:ext cx="3816424" cy="396044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 name="Slide Number Placeholder 4"/>
          <p:cNvSpPr>
            <a:spLocks noGrp="1"/>
          </p:cNvSpPr>
          <p:nvPr>
            <p:ph type="sldNum" sz="quarter" idx="12"/>
          </p:nvPr>
        </p:nvSpPr>
        <p:spPr/>
        <p:txBody>
          <a:bodyPr/>
          <a:lstStyle/>
          <a:p>
            <a:fld id="{8BF86C78-1F84-454A-8C3F-2530ADACF567}" type="slidenum">
              <a:rPr lang="en-US" smtClean="0">
                <a:solidFill>
                  <a:prstClr val="black">
                    <a:tint val="75000"/>
                  </a:prstClr>
                </a:solidFill>
              </a:rPr>
              <a:pPr/>
              <a:t>5</a:t>
            </a:fld>
            <a:endParaRPr lang="en-US">
              <a:solidFill>
                <a:prstClr val="black">
                  <a:tint val="75000"/>
                </a:prstClr>
              </a:solidFill>
            </a:endParaRPr>
          </a:p>
        </p:txBody>
      </p:sp>
      <p:sp>
        <p:nvSpPr>
          <p:cNvPr id="9" name="Oval 8"/>
          <p:cNvSpPr/>
          <p:nvPr/>
        </p:nvSpPr>
        <p:spPr>
          <a:xfrm>
            <a:off x="1919536" y="3068960"/>
            <a:ext cx="1728192"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STANDAR NASIONAL PENGABDIAN KEPADA MASYARAKAT</a:t>
            </a:r>
          </a:p>
        </p:txBody>
      </p:sp>
      <p:sp>
        <p:nvSpPr>
          <p:cNvPr id="12" name="Oval 11"/>
          <p:cNvSpPr/>
          <p:nvPr/>
        </p:nvSpPr>
        <p:spPr>
          <a:xfrm>
            <a:off x="3647728" y="3068960"/>
            <a:ext cx="1728192"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STANDAR NASIONAL PENELITIAN</a:t>
            </a:r>
          </a:p>
        </p:txBody>
      </p:sp>
      <p:sp>
        <p:nvSpPr>
          <p:cNvPr id="13" name="Oval 12"/>
          <p:cNvSpPr/>
          <p:nvPr/>
        </p:nvSpPr>
        <p:spPr>
          <a:xfrm>
            <a:off x="2783632" y="1412776"/>
            <a:ext cx="1728192"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STANDAR NASIONAL PENDIDIKAN</a:t>
            </a:r>
          </a:p>
        </p:txBody>
      </p:sp>
      <p:sp>
        <p:nvSpPr>
          <p:cNvPr id="14" name="TextBox 13"/>
          <p:cNvSpPr txBox="1"/>
          <p:nvPr/>
        </p:nvSpPr>
        <p:spPr>
          <a:xfrm>
            <a:off x="6240016" y="836713"/>
            <a:ext cx="4320480" cy="203132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a:solidFill>
                  <a:prstClr val="white"/>
                </a:solidFill>
              </a:rPr>
              <a:t>TUJUAN</a:t>
            </a:r>
            <a:r>
              <a:rPr lang="en-US" dirty="0">
                <a:solidFill>
                  <a:prstClr val="white"/>
                </a:solidFill>
              </a:rPr>
              <a:t> :</a:t>
            </a:r>
          </a:p>
          <a:p>
            <a:pPr marL="342900" indent="-342900">
              <a:buFont typeface="+mj-lt"/>
              <a:buAutoNum type="arabicPeriod"/>
            </a:pPr>
            <a:r>
              <a:rPr lang="en-US" dirty="0">
                <a:solidFill>
                  <a:prstClr val="white"/>
                </a:solidFill>
              </a:rPr>
              <a:t>MENJAMIN TERCAPAINYA TUJUAN PENDIDIKAN TINGGI</a:t>
            </a:r>
          </a:p>
          <a:p>
            <a:pPr marL="342900" indent="-342900">
              <a:buFont typeface="+mj-lt"/>
              <a:buAutoNum type="arabicPeriod"/>
            </a:pPr>
            <a:r>
              <a:rPr lang="en-US" dirty="0">
                <a:solidFill>
                  <a:prstClr val="white"/>
                </a:solidFill>
              </a:rPr>
              <a:t>MENJAMIN MUTU PEMBELAJARAN, PENELITIAN, DAN PENGABDIAN KEPADA MASYARAKAT</a:t>
            </a:r>
          </a:p>
          <a:p>
            <a:pPr marL="342900" indent="-342900">
              <a:buFont typeface="+mj-lt"/>
              <a:buAutoNum type="arabicPeriod"/>
            </a:pPr>
            <a:r>
              <a:rPr lang="en-US" dirty="0">
                <a:solidFill>
                  <a:prstClr val="white"/>
                </a:solidFill>
              </a:rPr>
              <a:t>MENDORONG PT MELAMPAUI SN DIKTI</a:t>
            </a:r>
          </a:p>
        </p:txBody>
      </p:sp>
      <p:sp>
        <p:nvSpPr>
          <p:cNvPr id="15" name="TextBox 14"/>
          <p:cNvSpPr txBox="1"/>
          <p:nvPr/>
        </p:nvSpPr>
        <p:spPr>
          <a:xfrm>
            <a:off x="6240016" y="3068961"/>
            <a:ext cx="4320480" cy="313932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a:solidFill>
                  <a:prstClr val="white"/>
                </a:solidFill>
              </a:rPr>
              <a:t>PERAN</a:t>
            </a:r>
            <a:r>
              <a:rPr lang="en-US" dirty="0">
                <a:solidFill>
                  <a:prstClr val="white"/>
                </a:solidFill>
              </a:rPr>
              <a:t>:</a:t>
            </a:r>
          </a:p>
          <a:p>
            <a:pPr marL="342900" indent="-342900">
              <a:buFont typeface="+mj-lt"/>
              <a:buAutoNum type="arabicPeriod"/>
            </a:pPr>
            <a:r>
              <a:rPr lang="en-US" dirty="0">
                <a:solidFill>
                  <a:prstClr val="white"/>
                </a:solidFill>
              </a:rPr>
              <a:t>SEBAGAI DASAR PEMBERIAN IZIN PENDIRIAN PT DAN IZIN PEMBUKAAN PRODI</a:t>
            </a:r>
          </a:p>
          <a:p>
            <a:pPr marL="342900" indent="-342900">
              <a:buFont typeface="+mj-lt"/>
              <a:buAutoNum type="arabicPeriod"/>
            </a:pPr>
            <a:r>
              <a:rPr lang="en-US" dirty="0">
                <a:solidFill>
                  <a:prstClr val="white"/>
                </a:solidFill>
              </a:rPr>
              <a:t>SEBAGAI DASAR PENYELENGGARAAN PEMBELAJARAN, PENELITIAN, DAN PENGABDIAN KEPADA MASYARAKAT</a:t>
            </a:r>
          </a:p>
          <a:p>
            <a:pPr marL="342900" indent="-342900">
              <a:buFont typeface="+mj-lt"/>
              <a:buAutoNum type="arabicPeriod"/>
            </a:pPr>
            <a:r>
              <a:rPr lang="en-US" dirty="0">
                <a:solidFill>
                  <a:prstClr val="white"/>
                </a:solidFill>
              </a:rPr>
              <a:t>SEBAGAI DASAR PENYELENGGARAAN DAN PENGEMBANGAN SISTEM PENJAMINAN MUTU PENDIDIKAN TINGGI</a:t>
            </a:r>
          </a:p>
        </p:txBody>
      </p:sp>
      <p:sp>
        <p:nvSpPr>
          <p:cNvPr id="16" name="Right Arrow 15"/>
          <p:cNvSpPr/>
          <p:nvPr/>
        </p:nvSpPr>
        <p:spPr>
          <a:xfrm>
            <a:off x="5663952" y="1412777"/>
            <a:ext cx="504056" cy="109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ight Arrow 16"/>
          <p:cNvSpPr/>
          <p:nvPr/>
        </p:nvSpPr>
        <p:spPr>
          <a:xfrm>
            <a:off x="5663952" y="3845948"/>
            <a:ext cx="504056" cy="109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1559496" y="5219908"/>
            <a:ext cx="4488110" cy="369332"/>
          </a:xfrm>
          <a:prstGeom prst="rect">
            <a:avLst/>
          </a:prstGeom>
          <a:noFill/>
        </p:spPr>
        <p:txBody>
          <a:bodyPr wrap="square" rtlCol="0">
            <a:spAutoFit/>
          </a:bodyPr>
          <a:lstStyle/>
          <a:p>
            <a:pPr algn="ctr"/>
            <a:r>
              <a:rPr lang="en-US" b="1" dirty="0">
                <a:solidFill>
                  <a:prstClr val="black"/>
                </a:solidFill>
              </a:rPr>
              <a:t>STANDAR NASIONAL PENDIDIKAN TINGGI</a:t>
            </a:r>
          </a:p>
        </p:txBody>
      </p:sp>
      <p:sp>
        <p:nvSpPr>
          <p:cNvPr id="20" name="TextBox 19"/>
          <p:cNvSpPr txBox="1"/>
          <p:nvPr/>
        </p:nvSpPr>
        <p:spPr>
          <a:xfrm>
            <a:off x="1524000" y="87016"/>
            <a:ext cx="913103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rPr>
              <a:t>RUANG LINGKUP STANDAR NASIONAL PENDIDIKAN TINGGI</a:t>
            </a:r>
          </a:p>
        </p:txBody>
      </p:sp>
    </p:spTree>
    <p:extLst>
      <p:ext uri="{BB962C8B-B14F-4D97-AF65-F5344CB8AC3E}">
        <p14:creationId xmlns:p14="http://schemas.microsoft.com/office/powerpoint/2010/main" val="3521629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F86C78-1F84-454A-8C3F-2530ADACF567}" type="slidenum">
              <a:rPr lang="en-US" smtClean="0">
                <a:solidFill>
                  <a:prstClr val="black">
                    <a:tint val="75000"/>
                  </a:prstClr>
                </a:solidFill>
              </a:rPr>
              <a:pPr/>
              <a:t>6</a:t>
            </a:fld>
            <a:endParaRPr 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1775521" y="692697"/>
            <a:ext cx="8568951" cy="5663654"/>
          </a:xfrm>
          <a:prstGeom prst="rect">
            <a:avLst/>
          </a:prstGeom>
        </p:spPr>
      </p:pic>
      <p:sp>
        <p:nvSpPr>
          <p:cNvPr id="5" name="TextBox 4"/>
          <p:cNvSpPr txBox="1"/>
          <p:nvPr/>
        </p:nvSpPr>
        <p:spPr>
          <a:xfrm>
            <a:off x="1524000" y="44625"/>
            <a:ext cx="913103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rPr>
              <a:t>STANDAR NASIONAL PENGABDIAN KEPADA MASYARAKAT</a:t>
            </a:r>
          </a:p>
        </p:txBody>
      </p:sp>
    </p:spTree>
    <p:extLst>
      <p:ext uri="{BB962C8B-B14F-4D97-AF65-F5344CB8AC3E}">
        <p14:creationId xmlns:p14="http://schemas.microsoft.com/office/powerpoint/2010/main" val="31913265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99484" y="2627313"/>
            <a:ext cx="12158134" cy="2130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algn="ctr"/>
            <a:r>
              <a:rPr lang="id-ID" b="1" dirty="0" smtClean="0">
                <a:solidFill>
                  <a:schemeClr val="tx1"/>
                </a:solidFill>
                <a:latin typeface="+mn-lt"/>
              </a:rPr>
              <a:t>Program Pengabdian kepada Masyarakat</a:t>
            </a:r>
            <a:br>
              <a:rPr lang="id-ID" b="1" dirty="0" smtClean="0">
                <a:solidFill>
                  <a:schemeClr val="tx1"/>
                </a:solidFill>
                <a:latin typeface="+mn-lt"/>
              </a:rPr>
            </a:br>
            <a:r>
              <a:rPr lang="id-ID" b="1" dirty="0" smtClean="0">
                <a:latin typeface="+mn-lt"/>
              </a:rPr>
              <a:t>Dit-Litabmas Ditjen Dikti</a:t>
            </a:r>
            <a:br>
              <a:rPr lang="id-ID" b="1" dirty="0" smtClean="0">
                <a:latin typeface="+mn-lt"/>
              </a:rPr>
            </a:br>
            <a:r>
              <a:rPr lang="id-ID" b="1" dirty="0" smtClean="0">
                <a:latin typeface="+mn-lt"/>
              </a:rPr>
              <a:t>Kemdikbud</a:t>
            </a:r>
            <a:endParaRPr lang="id-ID" b="1" dirty="0" smtClean="0">
              <a:solidFill>
                <a:schemeClr val="tx1"/>
              </a:solidFill>
              <a:latin typeface="+mn-lt"/>
              <a:ea typeface="Adobe Gothic Std B"/>
              <a:cs typeface="Adobe Gothic Std B"/>
            </a:endParaRPr>
          </a:p>
        </p:txBody>
      </p:sp>
      <p:sp>
        <p:nvSpPr>
          <p:cNvPr id="4" name="Title 1"/>
          <p:cNvSpPr txBox="1">
            <a:spLocks/>
          </p:cNvSpPr>
          <p:nvPr/>
        </p:nvSpPr>
        <p:spPr>
          <a:xfrm>
            <a:off x="0" y="-26988"/>
            <a:ext cx="12192000" cy="369888"/>
          </a:xfrm>
          <a:prstGeom prst="rect">
            <a:avLst/>
          </a:prstGeom>
          <a:solidFill>
            <a:srgbClr val="0070C0"/>
          </a:solidFill>
        </p:spPr>
        <p:txBody>
          <a:bodyPr lIns="108718" tIns="54359" rIns="108718" bIns="54359" anchor="ctr">
            <a:normAutofit lnSpcReduction="10000"/>
          </a:bodyPr>
          <a:lstStyle/>
          <a:p>
            <a:pPr algn="ctr" defTabSz="1087173">
              <a:defRPr/>
            </a:pPr>
            <a:endParaRPr lang="en-US" b="1" i="1" dirty="0">
              <a:solidFill>
                <a:schemeClr val="bg1"/>
              </a:solidFill>
              <a:latin typeface="+mj-lt"/>
              <a:ea typeface="+mj-ea"/>
              <a:cs typeface="+mj-cs"/>
            </a:endParaRPr>
          </a:p>
        </p:txBody>
      </p:sp>
      <p:sp>
        <p:nvSpPr>
          <p:cNvPr id="10" name="Rectangle 9"/>
          <p:cNvSpPr/>
          <p:nvPr/>
        </p:nvSpPr>
        <p:spPr>
          <a:xfrm>
            <a:off x="0" y="5734051"/>
            <a:ext cx="12192000" cy="10858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718" tIns="54359" rIns="108718" bIns="54359" anchor="ctr"/>
          <a:lstStyle/>
          <a:p>
            <a:pPr algn="ctr" defTabSz="1087173">
              <a:defRPr/>
            </a:pPr>
            <a:endParaRPr lang="id-ID"/>
          </a:p>
        </p:txBody>
      </p:sp>
      <p:sp>
        <p:nvSpPr>
          <p:cNvPr id="14342"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6305" indent="-406305">
              <a:defRPr>
                <a:solidFill>
                  <a:schemeClr val="tx1"/>
                </a:solidFill>
                <a:latin typeface="Arial" pitchFamily="34" charset="0"/>
              </a:defRPr>
            </a:lvl1pPr>
            <a:lvl2pPr marL="884420" indent="-340161">
              <a:defRPr>
                <a:solidFill>
                  <a:schemeClr val="tx1"/>
                </a:solidFill>
                <a:latin typeface="Arial" pitchFamily="34" charset="0"/>
              </a:defRPr>
            </a:lvl2pPr>
            <a:lvl3pPr marL="1360647" indent="-272130">
              <a:defRPr>
                <a:solidFill>
                  <a:schemeClr val="tx1"/>
                </a:solidFill>
                <a:latin typeface="Arial" pitchFamily="34" charset="0"/>
              </a:defRPr>
            </a:lvl3pPr>
            <a:lvl4pPr marL="1904905" indent="-272130">
              <a:defRPr>
                <a:solidFill>
                  <a:schemeClr val="tx1"/>
                </a:solidFill>
                <a:latin typeface="Arial" pitchFamily="34" charset="0"/>
              </a:defRPr>
            </a:lvl4pPr>
            <a:lvl5pPr marL="2449163" indent="-272130">
              <a:defRPr>
                <a:solidFill>
                  <a:schemeClr val="tx1"/>
                </a:solidFill>
                <a:latin typeface="Arial" pitchFamily="34" charset="0"/>
              </a:defRPr>
            </a:lvl5pPr>
            <a:lvl6pPr marL="2993422" indent="-272130" defTabSz="1086628" eaLnBrk="0" fontAlgn="base" hangingPunct="0">
              <a:spcBef>
                <a:spcPct val="0"/>
              </a:spcBef>
              <a:spcAft>
                <a:spcPct val="0"/>
              </a:spcAft>
              <a:defRPr>
                <a:solidFill>
                  <a:schemeClr val="tx1"/>
                </a:solidFill>
                <a:latin typeface="Arial" pitchFamily="34" charset="0"/>
              </a:defRPr>
            </a:lvl6pPr>
            <a:lvl7pPr marL="3537680" indent="-272130" defTabSz="1086628" eaLnBrk="0" fontAlgn="base" hangingPunct="0">
              <a:spcBef>
                <a:spcPct val="0"/>
              </a:spcBef>
              <a:spcAft>
                <a:spcPct val="0"/>
              </a:spcAft>
              <a:defRPr>
                <a:solidFill>
                  <a:schemeClr val="tx1"/>
                </a:solidFill>
                <a:latin typeface="Arial" pitchFamily="34" charset="0"/>
              </a:defRPr>
            </a:lvl7pPr>
            <a:lvl8pPr marL="4081939" indent="-272130" defTabSz="1086628" eaLnBrk="0" fontAlgn="base" hangingPunct="0">
              <a:spcBef>
                <a:spcPct val="0"/>
              </a:spcBef>
              <a:spcAft>
                <a:spcPct val="0"/>
              </a:spcAft>
              <a:defRPr>
                <a:solidFill>
                  <a:schemeClr val="tx1"/>
                </a:solidFill>
                <a:latin typeface="Arial" pitchFamily="34" charset="0"/>
              </a:defRPr>
            </a:lvl8pPr>
            <a:lvl9pPr marL="4626197" indent="-272130" defTabSz="1086628" eaLnBrk="0" fontAlgn="base" hangingPunct="0">
              <a:spcBef>
                <a:spcPct val="0"/>
              </a:spcBef>
              <a:spcAft>
                <a:spcPct val="0"/>
              </a:spcAft>
              <a:defRPr>
                <a:solidFill>
                  <a:schemeClr val="tx1"/>
                </a:solidFill>
                <a:latin typeface="Arial" pitchFamily="34" charset="0"/>
              </a:defRPr>
            </a:lvl9pPr>
          </a:lstStyle>
          <a:p>
            <a:fld id="{67360232-7808-4932-A749-17C4688E4099}" type="slidenum">
              <a:rPr lang="id-ID" smtClean="0">
                <a:solidFill>
                  <a:srgbClr val="898989"/>
                </a:solidFill>
                <a:latin typeface="Calibri" pitchFamily="34" charset="0"/>
              </a:rPr>
              <a:pPr/>
              <a:t>7</a:t>
            </a:fld>
            <a:endParaRPr lang="id-ID" smtClean="0">
              <a:solidFill>
                <a:srgbClr val="898989"/>
              </a:solidFill>
              <a:latin typeface="Calibri" pitchFamily="34" charset="0"/>
            </a:endParaRPr>
          </a:p>
        </p:txBody>
      </p:sp>
      <p:cxnSp>
        <p:nvCxnSpPr>
          <p:cNvPr id="11" name="Straight Connector 10"/>
          <p:cNvCxnSpPr/>
          <p:nvPr/>
        </p:nvCxnSpPr>
        <p:spPr>
          <a:xfrm>
            <a:off x="0" y="2133600"/>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344" name="Picture 53" descr="earthspi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27086" y="495300"/>
            <a:ext cx="1806148" cy="154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descr="Logo Depdiknas"/>
          <p:cNvPicPr>
            <a:picLocks noChangeArrowheads="1"/>
          </p:cNvPicPr>
          <p:nvPr/>
        </p:nvPicPr>
        <p:blipFill>
          <a:blip r:embed="rId3">
            <a:extLst>
              <a:ext uri="{28A0092B-C50C-407E-A947-70E740481C1C}">
                <a14:useLocalDpi xmlns:a14="http://schemas.microsoft.com/office/drawing/2010/main" val="0"/>
              </a:ext>
            </a:extLst>
          </a:blip>
          <a:srcRect t="-798"/>
          <a:stretch>
            <a:fillRect/>
          </a:stretch>
        </p:blipFill>
        <p:spPr bwMode="auto">
          <a:xfrm>
            <a:off x="5285044" y="660317"/>
            <a:ext cx="1343276" cy="104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38100" y="5013325"/>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243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7918" y="1977688"/>
            <a:ext cx="10943167" cy="3810000"/>
          </a:xfrm>
        </p:spPr>
        <p:txBody>
          <a:bodyPr rtlCol="0">
            <a:normAutofit lnSpcReduction="10000"/>
          </a:bodyPr>
          <a:lstStyle/>
          <a:p>
            <a:pPr marL="530466" indent="-530466">
              <a:spcBef>
                <a:spcPts val="691"/>
              </a:spcBef>
              <a:buFont typeface="Arial" pitchFamily="34" charset="0"/>
              <a:buChar char="•"/>
              <a:defRPr/>
            </a:pPr>
            <a:r>
              <a:rPr lang="id-ID" sz="3700" b="1" dirty="0">
                <a:solidFill>
                  <a:schemeClr val="tx1"/>
                </a:solidFill>
                <a:latin typeface="+mj-lt"/>
                <a:cs typeface="Arial" pitchFamily="34" charset="0"/>
              </a:rPr>
              <a:t>Masyarakat Dunia Usaha,</a:t>
            </a:r>
          </a:p>
          <a:p>
            <a:pPr marL="530466" indent="-530466">
              <a:spcBef>
                <a:spcPts val="691"/>
              </a:spcBef>
              <a:buFont typeface="Arial" pitchFamily="34" charset="0"/>
              <a:buChar char="•"/>
              <a:defRPr/>
            </a:pPr>
            <a:r>
              <a:rPr lang="id-ID" sz="3700" b="1" dirty="0">
                <a:solidFill>
                  <a:schemeClr val="tx1"/>
                </a:solidFill>
                <a:latin typeface="+mj-lt"/>
                <a:cs typeface="Arial" pitchFamily="34" charset="0"/>
              </a:rPr>
              <a:t>Masyarakat di Instansi Pemerintah,</a:t>
            </a:r>
          </a:p>
          <a:p>
            <a:pPr marL="530466" indent="-530466">
              <a:spcBef>
                <a:spcPts val="691"/>
              </a:spcBef>
              <a:buFont typeface="Arial" pitchFamily="34" charset="0"/>
              <a:buChar char="•"/>
              <a:defRPr/>
            </a:pPr>
            <a:r>
              <a:rPr lang="id-ID" sz="3700" b="1" dirty="0">
                <a:solidFill>
                  <a:schemeClr val="tx1"/>
                </a:solidFill>
                <a:latin typeface="+mj-lt"/>
                <a:cs typeface="Arial" pitchFamily="34" charset="0"/>
              </a:rPr>
              <a:t>Perorangan atau Kelompok Masyarakat,</a:t>
            </a:r>
          </a:p>
          <a:p>
            <a:pPr marL="530466" indent="-530466">
              <a:spcBef>
                <a:spcPts val="691"/>
              </a:spcBef>
              <a:buFont typeface="Arial" pitchFamily="34" charset="0"/>
              <a:buChar char="•"/>
              <a:defRPr/>
            </a:pPr>
            <a:r>
              <a:rPr lang="id-ID" sz="3700" b="1" dirty="0">
                <a:solidFill>
                  <a:schemeClr val="tx1"/>
                </a:solidFill>
                <a:latin typeface="+mj-lt"/>
                <a:cs typeface="Arial" pitchFamily="34" charset="0"/>
              </a:rPr>
              <a:t>Unit Layanan Masyarakat Profit dan Non Profit,</a:t>
            </a:r>
          </a:p>
          <a:p>
            <a:pPr marL="530466" indent="-530466">
              <a:spcBef>
                <a:spcPts val="691"/>
              </a:spcBef>
              <a:buFont typeface="Arial" pitchFamily="34" charset="0"/>
              <a:buChar char="•"/>
              <a:defRPr/>
            </a:pPr>
            <a:r>
              <a:rPr lang="id-ID" sz="3700" b="1" dirty="0">
                <a:solidFill>
                  <a:schemeClr val="tx1"/>
                </a:solidFill>
                <a:latin typeface="+mj-lt"/>
                <a:cs typeface="Arial" pitchFamily="34" charset="0"/>
              </a:rPr>
              <a:t>Masyarakat Perguruan Tinggi Dalam Negeri </a:t>
            </a:r>
          </a:p>
          <a:p>
            <a:pPr marL="530466" indent="-530466">
              <a:spcBef>
                <a:spcPts val="691"/>
              </a:spcBef>
              <a:buFont typeface="Arial" pitchFamily="34" charset="0"/>
              <a:buChar char="•"/>
              <a:defRPr/>
            </a:pPr>
            <a:r>
              <a:rPr lang="id-ID" sz="3700" b="1" dirty="0">
                <a:solidFill>
                  <a:schemeClr val="tx1"/>
                </a:solidFill>
                <a:latin typeface="+mj-lt"/>
                <a:cs typeface="Arial" pitchFamily="34" charset="0"/>
              </a:rPr>
              <a:t>Masyarakat atau Institusi di Luar Negeri</a:t>
            </a:r>
          </a:p>
        </p:txBody>
      </p:sp>
      <p:grpSp>
        <p:nvGrpSpPr>
          <p:cNvPr id="11267" name="Group 5"/>
          <p:cNvGrpSpPr>
            <a:grpSpLocks/>
          </p:cNvGrpSpPr>
          <p:nvPr/>
        </p:nvGrpSpPr>
        <p:grpSpPr bwMode="auto">
          <a:xfrm>
            <a:off x="285751" y="214313"/>
            <a:ext cx="11620500" cy="1357312"/>
            <a:chOff x="214282" y="214290"/>
            <a:chExt cx="8715404" cy="1357322"/>
          </a:xfrm>
        </p:grpSpPr>
        <p:sp>
          <p:nvSpPr>
            <p:cNvPr id="7" name="Rectangle 6"/>
            <p:cNvSpPr/>
            <p:nvPr/>
          </p:nvSpPr>
          <p:spPr>
            <a:xfrm>
              <a:off x="214282" y="214290"/>
              <a:ext cx="8715404" cy="1357322"/>
            </a:xfrm>
            <a:prstGeom prst="rect">
              <a:avLst/>
            </a:prstGeom>
            <a:solidFill>
              <a:srgbClr val="0000CC"/>
            </a:solidFill>
          </p:spPr>
          <p:style>
            <a:lnRef idx="2">
              <a:schemeClr val="dk1"/>
            </a:lnRef>
            <a:fillRef idx="1">
              <a:schemeClr val="lt1"/>
            </a:fillRef>
            <a:effectRef idx="0">
              <a:schemeClr val="dk1"/>
            </a:effectRef>
            <a:fontRef idx="minor">
              <a:schemeClr val="dk1"/>
            </a:fontRef>
          </p:style>
          <p:txBody>
            <a:bodyPr anchor="ctr"/>
            <a:lstStyle/>
            <a:p>
              <a:pPr marL="1819865">
                <a:defRPr/>
              </a:pPr>
              <a:endParaRPr lang="id-ID" sz="4700" b="1" dirty="0"/>
            </a:p>
            <a:p>
              <a:pPr marL="1819865">
                <a:defRPr/>
              </a:pPr>
              <a:r>
                <a:rPr lang="id-ID" sz="4700" b="1" dirty="0">
                  <a:solidFill>
                    <a:schemeClr val="bg1"/>
                  </a:solidFill>
                </a:rPr>
                <a:t>SASARAN PENGABDIAN</a:t>
              </a:r>
              <a:br>
                <a:rPr lang="id-ID" sz="4700" b="1" dirty="0">
                  <a:solidFill>
                    <a:schemeClr val="bg1"/>
                  </a:solidFill>
                </a:rPr>
              </a:br>
              <a:endParaRPr lang="id-ID" sz="4700" b="1" dirty="0">
                <a:solidFill>
                  <a:schemeClr val="bg1"/>
                </a:solidFill>
              </a:endParaRPr>
            </a:p>
          </p:txBody>
        </p:sp>
        <p:pic>
          <p:nvPicPr>
            <p:cNvPr id="8" name="rg_hi" descr="https://encrypted-tbn2.gstatic.com/images?q=tbn:ANd9GcSdf68fA3dokAssUK6oZZugnN6ttbo8avOQDN51hn48o7nk22mAkw"/>
            <p:cNvPicPr>
              <a:picLocks noChangeAspect="1" noChangeArrowheads="1"/>
            </p:cNvPicPr>
            <p:nvPr/>
          </p:nvPicPr>
          <p:blipFill>
            <a:blip r:embed="rId2"/>
            <a:srcRect/>
            <a:stretch>
              <a:fillRect/>
            </a:stretch>
          </p:blipFill>
          <p:spPr bwMode="auto">
            <a:xfrm>
              <a:off x="312188" y="270738"/>
              <a:ext cx="1143008" cy="1206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650117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3236913"/>
            <a:ext cx="10363200" cy="4095750"/>
          </a:xfrm>
        </p:spPr>
        <p:txBody>
          <a:bodyPr rtlCol="0">
            <a:normAutofit fontScale="92500" lnSpcReduction="10000"/>
          </a:bodyPr>
          <a:lstStyle/>
          <a:p>
            <a:pPr marL="612291" indent="-612291">
              <a:buFont typeface="+mj-lt"/>
              <a:buAutoNum type="arabicPeriod"/>
              <a:defRPr/>
            </a:pPr>
            <a:r>
              <a:rPr lang="id-ID" sz="3300" b="1" dirty="0">
                <a:solidFill>
                  <a:schemeClr val="tx1"/>
                </a:solidFill>
              </a:rPr>
              <a:t>Ipteks bagi Masyarakat (IbM); </a:t>
            </a:r>
          </a:p>
          <a:p>
            <a:pPr marL="612291" indent="-612291">
              <a:buFont typeface="+mj-lt"/>
              <a:buAutoNum type="arabicPeriod"/>
              <a:defRPr/>
            </a:pPr>
            <a:r>
              <a:rPr lang="id-ID" sz="3300" b="1" dirty="0">
                <a:solidFill>
                  <a:schemeClr val="tx1"/>
                </a:solidFill>
              </a:rPr>
              <a:t>Ipteks bagi Kewirausahaan (IbK); </a:t>
            </a:r>
          </a:p>
          <a:p>
            <a:pPr marL="612291" indent="-612291">
              <a:buFont typeface="+mj-lt"/>
              <a:buAutoNum type="arabicPeriod"/>
              <a:defRPr/>
            </a:pPr>
            <a:r>
              <a:rPr lang="id-ID" sz="3300" b="1" dirty="0">
                <a:solidFill>
                  <a:schemeClr val="tx1"/>
                </a:solidFill>
              </a:rPr>
              <a:t>Ipteks bagi Produk Ekspor (IbPE); </a:t>
            </a:r>
          </a:p>
          <a:p>
            <a:pPr marL="612291" indent="-612291">
              <a:buFont typeface="+mj-lt"/>
              <a:buAutoNum type="arabicPeriod"/>
              <a:defRPr/>
            </a:pPr>
            <a:r>
              <a:rPr lang="id-ID" sz="3300" b="1" dirty="0">
                <a:solidFill>
                  <a:schemeClr val="tx1"/>
                </a:solidFill>
              </a:rPr>
              <a:t>Ipteks bagi Inovasi Kreativitas Kampus (IbIKK); </a:t>
            </a:r>
          </a:p>
          <a:p>
            <a:pPr marL="612291" indent="-612291">
              <a:buFont typeface="+mj-lt"/>
              <a:buAutoNum type="arabicPeriod"/>
              <a:defRPr/>
            </a:pPr>
            <a:r>
              <a:rPr lang="id-ID" sz="3300" b="1" dirty="0">
                <a:solidFill>
                  <a:schemeClr val="tx1"/>
                </a:solidFill>
              </a:rPr>
              <a:t>Ipteks bagi Wiayah (IbW); </a:t>
            </a:r>
          </a:p>
          <a:p>
            <a:pPr marL="612291" indent="-612291">
              <a:buFont typeface="+mj-lt"/>
              <a:buAutoNum type="arabicPeriod"/>
              <a:defRPr/>
            </a:pPr>
            <a:r>
              <a:rPr lang="id-ID" sz="3300" b="1" dirty="0">
                <a:solidFill>
                  <a:schemeClr val="tx1"/>
                </a:solidFill>
              </a:rPr>
              <a:t>Ipteks bagi Wilayah antara PT-CSR atau PT-Pemda-CSR (IbWPT); dan </a:t>
            </a:r>
          </a:p>
          <a:p>
            <a:pPr marL="612291" indent="-612291">
              <a:buFont typeface="+mj-lt"/>
              <a:buAutoNum type="arabicPeriod"/>
              <a:defRPr/>
            </a:pPr>
            <a:r>
              <a:rPr lang="id-ID" sz="3300" b="1" dirty="0">
                <a:solidFill>
                  <a:schemeClr val="tx1"/>
                </a:solidFill>
              </a:rPr>
              <a:t>Hibah Hi-Link.</a:t>
            </a:r>
            <a:endParaRPr lang="id-ID" sz="3300" b="1" dirty="0">
              <a:solidFill>
                <a:schemeClr val="tx1"/>
              </a:solidFill>
              <a:latin typeface="Arial" pitchFamily="34" charset="0"/>
              <a:cs typeface="Arial" pitchFamily="34" charset="0"/>
            </a:endParaRPr>
          </a:p>
          <a:p>
            <a:pPr marL="544258" indent="-544258">
              <a:spcBef>
                <a:spcPts val="691"/>
              </a:spcBef>
              <a:defRPr/>
            </a:pPr>
            <a:endParaRPr lang="id-ID" b="1" dirty="0" smtClean="0">
              <a:latin typeface="Arial" pitchFamily="34" charset="0"/>
              <a:cs typeface="Arial" pitchFamily="34" charset="0"/>
            </a:endParaRPr>
          </a:p>
          <a:p>
            <a:pPr marL="544258" indent="-544258">
              <a:spcBef>
                <a:spcPts val="691"/>
              </a:spcBef>
              <a:defRPr/>
            </a:pPr>
            <a:endParaRPr lang="id-ID" b="1" dirty="0" smtClean="0"/>
          </a:p>
          <a:p>
            <a:pPr>
              <a:spcBef>
                <a:spcPts val="691"/>
              </a:spcBef>
              <a:defRPr/>
            </a:pPr>
            <a:endParaRPr lang="id-ID" dirty="0"/>
          </a:p>
        </p:txBody>
      </p:sp>
      <p:grpSp>
        <p:nvGrpSpPr>
          <p:cNvPr id="12291" name="Group 4"/>
          <p:cNvGrpSpPr>
            <a:grpSpLocks/>
          </p:cNvGrpSpPr>
          <p:nvPr/>
        </p:nvGrpSpPr>
        <p:grpSpPr bwMode="auto">
          <a:xfrm>
            <a:off x="285751" y="214313"/>
            <a:ext cx="11620500" cy="1357312"/>
            <a:chOff x="214282" y="214290"/>
            <a:chExt cx="8715404" cy="1357322"/>
          </a:xfrm>
          <a:solidFill>
            <a:srgbClr val="0000CC"/>
          </a:solidFill>
        </p:grpSpPr>
        <p:sp>
          <p:nvSpPr>
            <p:cNvPr id="6" name="Rectangle 5"/>
            <p:cNvSpPr/>
            <p:nvPr/>
          </p:nvSpPr>
          <p:spPr>
            <a:xfrm>
              <a:off x="214282" y="214290"/>
              <a:ext cx="8715404" cy="1357322"/>
            </a:xfrm>
            <a:prstGeom prst="rect">
              <a:avLst/>
            </a:prstGeom>
            <a:grpFill/>
          </p:spPr>
          <p:style>
            <a:lnRef idx="2">
              <a:schemeClr val="dk1"/>
            </a:lnRef>
            <a:fillRef idx="1">
              <a:schemeClr val="lt1"/>
            </a:fillRef>
            <a:effectRef idx="0">
              <a:schemeClr val="dk1"/>
            </a:effectRef>
            <a:fontRef idx="minor">
              <a:schemeClr val="dk1"/>
            </a:fontRef>
          </p:style>
          <p:txBody>
            <a:bodyPr anchor="ctr"/>
            <a:lstStyle/>
            <a:p>
              <a:pPr marL="1819865">
                <a:defRPr/>
              </a:pPr>
              <a:r>
                <a:rPr lang="id-ID" sz="4300" b="1" dirty="0">
                  <a:solidFill>
                    <a:schemeClr val="bg1"/>
                  </a:solidFill>
                </a:rPr>
                <a:t>PROGRAM-PROGRAM PENGABDIAN</a:t>
              </a:r>
            </a:p>
          </p:txBody>
        </p:sp>
        <p:pic>
          <p:nvPicPr>
            <p:cNvPr id="7" name="rg_hi" descr="https://encrypted-tbn2.gstatic.com/images?q=tbn:ANd9GcSdf68fA3dokAssUK6oZZugnN6ttbo8avOQDN51hn48o7nk22mAkw"/>
            <p:cNvPicPr>
              <a:picLocks noChangeAspect="1" noChangeArrowheads="1"/>
            </p:cNvPicPr>
            <p:nvPr/>
          </p:nvPicPr>
          <p:blipFill>
            <a:blip r:embed="rId2"/>
            <a:srcRect/>
            <a:stretch>
              <a:fillRect/>
            </a:stretch>
          </p:blipFill>
          <p:spPr bwMode="auto">
            <a:xfrm>
              <a:off x="312188" y="270738"/>
              <a:ext cx="1143008" cy="1206508"/>
            </a:xfrm>
            <a:prstGeom prst="roundRect">
              <a:avLst>
                <a:gd name="adj" fmla="val 8594"/>
              </a:avLst>
            </a:prstGeom>
            <a:grp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2612305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3278</TotalTime>
  <Words>465</Words>
  <Application>Microsoft Office PowerPoint</Application>
  <PresentationFormat>Custom</PresentationFormat>
  <Paragraphs>102</Paragraphs>
  <Slides>17</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Office Theme</vt:lpstr>
      <vt:lpstr>7_Office Theme</vt:lpstr>
      <vt:lpstr>Clip</vt:lpstr>
      <vt:lpstr>PowerPoint Presentation</vt:lpstr>
      <vt:lpstr>  Mutu Lulusan PT</vt:lpstr>
      <vt:lpstr>  Kebijakan Strategis</vt:lpstr>
      <vt:lpstr>PowerPoint Presentation</vt:lpstr>
      <vt:lpstr>PowerPoint Presentation</vt:lpstr>
      <vt:lpstr>PowerPoint Presentation</vt:lpstr>
      <vt:lpstr>Program Pengabdian kepada Masyarakat Dit-Litabmas Ditjen Dikti Kemdikbud</vt:lpstr>
      <vt:lpstr>PowerPoint Presentation</vt:lpstr>
      <vt:lpstr>PowerPoint Presentation</vt:lpstr>
      <vt:lpstr>PowerPoint Presentation</vt:lpstr>
      <vt:lpstr>PowerPoint Presentation</vt:lpstr>
      <vt:lpstr>PowerPoint Presentation</vt:lpstr>
      <vt:lpstr>Peraturan Menpan-RB Nomor 17/2013 tentang Jabatan Fungsional Dosen dan Angka Kreditnya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FUJITSU</dc:creator>
  <cp:lastModifiedBy>samsung</cp:lastModifiedBy>
  <cp:revision>38</cp:revision>
  <dcterms:created xsi:type="dcterms:W3CDTF">2014-08-09T01:37:56Z</dcterms:created>
  <dcterms:modified xsi:type="dcterms:W3CDTF">2014-10-29T08:26:41Z</dcterms:modified>
</cp:coreProperties>
</file>