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DEE056-D5EA-4E13-9902-C9DB7E327360}" type="datetimeFigureOut">
              <a:rPr lang="id-ID" smtClean="0"/>
              <a:t>16/06/2014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891D50-D16C-49CD-8E33-FF02803197BA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EEBDC5-0B66-45A9-BC82-0D9CAC8FF9CC}" type="datetimeFigureOut">
              <a:rPr lang="id-ID" smtClean="0"/>
              <a:pPr/>
              <a:t>16/06/2014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DA973-94F9-46C9-97D5-22C1097E5409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EC2A399-79BB-490B-A7CF-FEAF60175A37}" type="slidenum">
              <a:rPr lang="id-ID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8614BF1-B2A6-4D01-9CFA-EA67FD131664}" type="slidenum">
              <a:rPr lang="id-ID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38EAA45-852F-4637-AC0F-88CE58E1E418}" type="slidenum">
              <a:rPr lang="id-ID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DAE0E7D-E60D-4E3E-A90C-85725970EAA8}" type="slidenum">
              <a:rPr lang="id-ID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DA973-94F9-46C9-97D5-22C1097E5409}" type="slidenum">
              <a:rPr lang="id-ID" smtClean="0"/>
              <a:pPr/>
              <a:t>12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540C-0252-4CD4-BF6C-7CD6C4175187}" type="datetimeFigureOut">
              <a:rPr lang="id-ID" smtClean="0"/>
              <a:pPr/>
              <a:t>16/06/2014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DA4A-F8F2-4CD2-A332-66F67D7F132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540C-0252-4CD4-BF6C-7CD6C4175187}" type="datetimeFigureOut">
              <a:rPr lang="id-ID" smtClean="0"/>
              <a:pPr/>
              <a:t>16/06/2014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DA4A-F8F2-4CD2-A332-66F67D7F132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540C-0252-4CD4-BF6C-7CD6C4175187}" type="datetimeFigureOut">
              <a:rPr lang="id-ID" smtClean="0"/>
              <a:pPr/>
              <a:t>16/06/2014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DA4A-F8F2-4CD2-A332-66F67D7F132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540C-0252-4CD4-BF6C-7CD6C4175187}" type="datetimeFigureOut">
              <a:rPr lang="id-ID" smtClean="0"/>
              <a:pPr/>
              <a:t>16/06/2014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DA4A-F8F2-4CD2-A332-66F67D7F132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540C-0252-4CD4-BF6C-7CD6C4175187}" type="datetimeFigureOut">
              <a:rPr lang="id-ID" smtClean="0"/>
              <a:pPr/>
              <a:t>16/06/2014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DA4A-F8F2-4CD2-A332-66F67D7F132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540C-0252-4CD4-BF6C-7CD6C4175187}" type="datetimeFigureOut">
              <a:rPr lang="id-ID" smtClean="0"/>
              <a:pPr/>
              <a:t>16/06/2014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DA4A-F8F2-4CD2-A332-66F67D7F132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540C-0252-4CD4-BF6C-7CD6C4175187}" type="datetimeFigureOut">
              <a:rPr lang="id-ID" smtClean="0"/>
              <a:pPr/>
              <a:t>16/06/2014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DA4A-F8F2-4CD2-A332-66F67D7F132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540C-0252-4CD4-BF6C-7CD6C4175187}" type="datetimeFigureOut">
              <a:rPr lang="id-ID" smtClean="0"/>
              <a:pPr/>
              <a:t>16/06/2014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DA4A-F8F2-4CD2-A332-66F67D7F132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540C-0252-4CD4-BF6C-7CD6C4175187}" type="datetimeFigureOut">
              <a:rPr lang="id-ID" smtClean="0"/>
              <a:pPr/>
              <a:t>16/06/2014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DA4A-F8F2-4CD2-A332-66F67D7F132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540C-0252-4CD4-BF6C-7CD6C4175187}" type="datetimeFigureOut">
              <a:rPr lang="id-ID" smtClean="0"/>
              <a:pPr/>
              <a:t>16/06/2014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DA4A-F8F2-4CD2-A332-66F67D7F132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540C-0252-4CD4-BF6C-7CD6C4175187}" type="datetimeFigureOut">
              <a:rPr lang="id-ID" smtClean="0"/>
              <a:pPr/>
              <a:t>16/06/2014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DA4A-F8F2-4CD2-A332-66F67D7F132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9540C-0252-4CD4-BF6C-7CD6C4175187}" type="datetimeFigureOut">
              <a:rPr lang="id-ID" smtClean="0"/>
              <a:pPr/>
              <a:t>16/06/2014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DDA4A-F8F2-4CD2-A332-66F67D7F1326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onecid@yahoo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1973" y="1821646"/>
            <a:ext cx="7772400" cy="1743086"/>
          </a:xfrm>
        </p:spPr>
        <p:txBody>
          <a:bodyPr>
            <a:normAutofit fontScale="90000"/>
          </a:bodyPr>
          <a:lstStyle/>
          <a:p>
            <a:r>
              <a:rPr lang="sv-SE" dirty="0"/>
              <a:t>Teknik </a:t>
            </a:r>
            <a:r>
              <a:rPr lang="sv-SE" dirty="0" smtClean="0"/>
              <a:t>Mereview Logbook</a:t>
            </a:r>
            <a:r>
              <a:rPr lang="sv-SE" dirty="0"/>
              <a:t>, </a:t>
            </a:r>
            <a:r>
              <a:rPr lang="sv-SE" dirty="0" smtClean="0"/>
              <a:t>Laporan</a:t>
            </a:r>
            <a:r>
              <a:rPr lang="id-ID" dirty="0" smtClean="0"/>
              <a:t>, </a:t>
            </a:r>
            <a:r>
              <a:rPr lang="sv-SE" dirty="0" smtClean="0"/>
              <a:t>publikasi</a:t>
            </a:r>
            <a:r>
              <a:rPr lang="sv-SE" dirty="0"/>
              <a:t>, Realisasi </a:t>
            </a:r>
            <a:r>
              <a:rPr lang="sv-SE" dirty="0" smtClean="0"/>
              <a:t>anggaran</a:t>
            </a:r>
            <a:r>
              <a:rPr lang="id-ID" dirty="0" smtClean="0"/>
              <a:t>, produk </a:t>
            </a:r>
            <a:r>
              <a:rPr lang="id-ID" dirty="0" smtClean="0"/>
              <a:t>Iptek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id-ID" sz="2200" dirty="0" smtClean="0"/>
              <a:t> ANGKATAN </a:t>
            </a:r>
            <a:r>
              <a:rPr lang="id-ID" sz="2200" dirty="0" smtClean="0"/>
              <a:t>I</a:t>
            </a:r>
            <a:r>
              <a:rPr lang="id-ID" sz="2200" dirty="0" smtClean="0"/>
              <a:t/>
            </a:r>
            <a:br>
              <a:rPr lang="id-ID" sz="2200" dirty="0" smtClean="0"/>
            </a:br>
            <a:r>
              <a:rPr lang="id-ID" sz="2200" dirty="0" smtClean="0"/>
              <a:t>Salatiga, </a:t>
            </a:r>
            <a:r>
              <a:rPr lang="id-ID" sz="2200" dirty="0" smtClean="0"/>
              <a:t>17 </a:t>
            </a:r>
            <a:r>
              <a:rPr lang="id-ID" sz="2200" dirty="0" smtClean="0"/>
              <a:t>s.d </a:t>
            </a:r>
            <a:r>
              <a:rPr lang="id-ID" sz="2200" dirty="0" smtClean="0"/>
              <a:t>19 Juni 2014</a:t>
            </a:r>
            <a:endParaRPr lang="id-ID" sz="2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Prof. Dr. Ir. Sony Heru Priyanto, MM.</a:t>
            </a:r>
          </a:p>
          <a:p>
            <a:r>
              <a:rPr lang="id-ID" dirty="0" smtClean="0">
                <a:hlinkClick r:id="rId2"/>
              </a:rPr>
              <a:t>sonecid@yahoo.com</a:t>
            </a:r>
            <a:endParaRPr lang="id-ID" dirty="0" smtClean="0"/>
          </a:p>
          <a:p>
            <a:r>
              <a:rPr lang="id-ID" dirty="0" smtClean="0"/>
              <a:t>085876699835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Publikasi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 smtClean="0"/>
              <a:t>Kegiatan penelitian harus diwujudkan dalam bentuk publikasi</a:t>
            </a:r>
          </a:p>
          <a:p>
            <a:r>
              <a:rPr lang="id-ID" dirty="0" smtClean="0"/>
              <a:t>Publikasi ini sendiri adalah perwujudan dari transfer ilmu &amp; teknologi atau diseminasi Iptek</a:t>
            </a:r>
          </a:p>
          <a:p>
            <a:r>
              <a:rPr lang="id-ID" dirty="0" smtClean="0"/>
              <a:t>Publikasi yang perlu diperhatikan oleh reviewer adalah prosiding seminar, poster, leaflet, buku ajar, jurnal lokal, nasional &amp; internasional</a:t>
            </a:r>
          </a:p>
          <a:p>
            <a:r>
              <a:rPr lang="id-ID" dirty="0" smtClean="0"/>
              <a:t>Prosiding harus ber ISBN</a:t>
            </a:r>
          </a:p>
          <a:p>
            <a:r>
              <a:rPr lang="id-ID" dirty="0" smtClean="0"/>
              <a:t>Buku harus ber ISBN</a:t>
            </a:r>
          </a:p>
          <a:p>
            <a:r>
              <a:rPr lang="id-ID" dirty="0" smtClean="0"/>
              <a:t>Jurnal internasional harus memiliki rating yang baik, online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Produk Iptek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d-ID" dirty="0" smtClean="0"/>
              <a:t>Beberapa produk penelitian yang perlu diperhatikan adalah:</a:t>
            </a:r>
          </a:p>
          <a:p>
            <a:r>
              <a:rPr lang="id-ID" dirty="0" smtClean="0"/>
              <a:t>HKI</a:t>
            </a:r>
          </a:p>
          <a:p>
            <a:r>
              <a:rPr lang="id-ID" dirty="0" smtClean="0"/>
              <a:t>Prototipe</a:t>
            </a:r>
          </a:p>
          <a:p>
            <a:r>
              <a:rPr lang="id-ID" dirty="0" smtClean="0"/>
              <a:t>Model</a:t>
            </a:r>
          </a:p>
          <a:p>
            <a:r>
              <a:rPr lang="id-ID" dirty="0" smtClean="0"/>
              <a:t>Rekayasa sosial</a:t>
            </a:r>
          </a:p>
          <a:p>
            <a:r>
              <a:rPr lang="id-ID" dirty="0" smtClean="0"/>
              <a:t>Kebijakan (pedoman dan regulasi)</a:t>
            </a:r>
          </a:p>
          <a:p>
            <a:r>
              <a:rPr lang="id-ID" dirty="0" smtClean="0"/>
              <a:t>Teknologi tangible dan intangible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Luaran lainnya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Kerjasama yang bisa dilakukan oleh peneliti dengan pihak lain</a:t>
            </a:r>
          </a:p>
          <a:p>
            <a:r>
              <a:rPr lang="id-ID" dirty="0" smtClean="0"/>
              <a:t>Penyesaian tesis dan disertasi. Harus ada progres dari kegiatan riset yang dilakukan terhadap tesi dan disertasinya</a:t>
            </a:r>
          </a:p>
          <a:p>
            <a:pPr>
              <a:buNone/>
            </a:pPr>
            <a:endParaRPr lang="id-ID" dirty="0" smtClean="0"/>
          </a:p>
          <a:p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Laporan Keuangan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Perlu dicek mengenai rencana anggarannya</a:t>
            </a:r>
          </a:p>
          <a:p>
            <a:r>
              <a:rPr lang="id-ID" dirty="0" smtClean="0"/>
              <a:t>Setelah itu perlu diperhatikan realisasinya</a:t>
            </a:r>
          </a:p>
          <a:p>
            <a:r>
              <a:rPr lang="id-ID" dirty="0" smtClean="0"/>
              <a:t>Sebaiknya realisasi tidak menyimpang jauh dari rencananya. Jika menyimpang jauh, perlu ditelusuri penyebabnya. Jika ada kesengajaan, perlu dicatat dalam lembar monev</a:t>
            </a:r>
          </a:p>
          <a:p>
            <a:r>
              <a:rPr lang="id-ID" dirty="0" smtClean="0"/>
              <a:t>Perlu diperhatikan juga akuntabilitas dari setiap pengeluaran yang ada</a:t>
            </a:r>
            <a:endParaRPr lang="id-ID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Terima Kasih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mtClean="0"/>
              <a:t>Maju Kita Semua-Maju Indonesia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Pengantar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Setelah proposal diterima, kemudian dana dicairkan, tahap yang selanjutnya adalah melakukan monitoring dan evaluasi penelitian (monev)</a:t>
            </a:r>
          </a:p>
          <a:p>
            <a:r>
              <a:rPr lang="id-ID" dirty="0" smtClean="0"/>
              <a:t>Ada beberapa unsur penting yang perlu dimonev seperti proses pelaksanaan, laporan kemajuan, laporan akhir, publikasi, produk riset dan pertanggungjawaban keuangan</a:t>
            </a:r>
          </a:p>
          <a:p>
            <a:r>
              <a:rPr lang="id-ID" dirty="0" smtClean="0"/>
              <a:t>Semua itu harus diperhatikan untuk menjamin akuntanbilitas penelitian PT 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Proses Pelaksanaan Penelitian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Pada tahap 1, proses pelaksanaan penelitian akan dilihat pada saat monev</a:t>
            </a:r>
          </a:p>
          <a:p>
            <a:r>
              <a:rPr lang="id-ID" dirty="0" smtClean="0"/>
              <a:t>Tahap yang harus dipenuhi adalah lebih dari 75%</a:t>
            </a:r>
          </a:p>
          <a:p>
            <a:r>
              <a:rPr lang="id-ID" dirty="0" smtClean="0"/>
              <a:t>75% ini bisa dilihat dan dihitung dari metode penelitian yang diusulkan, rincian kegiatan, jadwal kegiatan yang sudah diselesaikan.</a:t>
            </a:r>
          </a:p>
          <a:p>
            <a:r>
              <a:rPr lang="id-ID" dirty="0" smtClean="0"/>
              <a:t>Perlu dilihat logbooknya atau catatan penelitiannya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143000" y="762000"/>
            <a:ext cx="7391400" cy="1066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rgbClr val="FF0000"/>
                </a:solidFill>
              </a:rPr>
              <a:t>BUKU CATATAN HARIAN PENELITIAN / LOG BOOK</a:t>
            </a:r>
            <a:r>
              <a:rPr lang="id-ID" sz="3600" dirty="0" smtClean="0">
                <a:solidFill>
                  <a:srgbClr val="FF0000"/>
                </a:solidFill>
              </a:rPr>
              <a:t/>
            </a:r>
            <a:br>
              <a:rPr lang="id-ID" sz="3600" dirty="0" smtClean="0">
                <a:solidFill>
                  <a:srgbClr val="FF0000"/>
                </a:solidFill>
              </a:rPr>
            </a:br>
            <a:endParaRPr lang="id-ID" sz="3600" dirty="0">
              <a:solidFill>
                <a:srgbClr val="FF0000"/>
              </a:solidFill>
            </a:endParaRPr>
          </a:p>
        </p:txBody>
      </p:sp>
      <p:sp>
        <p:nvSpPr>
          <p:cNvPr id="28675" name="Subtitle 6"/>
          <p:cNvSpPr>
            <a:spLocks noGrp="1"/>
          </p:cNvSpPr>
          <p:nvPr>
            <p:ph type="subTitle" idx="1"/>
          </p:nvPr>
        </p:nvSpPr>
        <p:spPr>
          <a:xfrm>
            <a:off x="304800" y="1447800"/>
            <a:ext cx="8458200" cy="4953000"/>
          </a:xfrm>
        </p:spPr>
        <p:txBody>
          <a:bodyPr rtlCol="0">
            <a:normAutofit/>
          </a:bodyPr>
          <a:lstStyle/>
          <a:p>
            <a:pPr marL="342900" indent="-342900"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d-ID" sz="2000" dirty="0" smtClean="0"/>
          </a:p>
          <a:p>
            <a:pPr marL="342900" indent="-34290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dirty="0" smtClean="0">
                <a:solidFill>
                  <a:schemeClr val="tx1"/>
                </a:solidFill>
              </a:rPr>
              <a:t>	Setiap peneliti yang melakukan kegiatan penelitian  harus mencatat semua kegiatan dan data yang diperoleh secara singkat dan jelas sehingga tergambar dalam buku catatan kegiatan ini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143000" y="457200"/>
            <a:ext cx="7391400" cy="1066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rgbClr val="FF0000"/>
                </a:solidFill>
              </a:rPr>
              <a:t>BUKU CATATAN HARIAN PENELITIAN / LOG BOOK</a:t>
            </a:r>
            <a:r>
              <a:rPr lang="id-ID" sz="3600" dirty="0" smtClean="0">
                <a:solidFill>
                  <a:srgbClr val="FF0000"/>
                </a:solidFill>
              </a:rPr>
              <a:t/>
            </a:r>
            <a:br>
              <a:rPr lang="id-ID" sz="3600" dirty="0" smtClean="0">
                <a:solidFill>
                  <a:srgbClr val="FF0000"/>
                </a:solidFill>
              </a:rPr>
            </a:br>
            <a:endParaRPr lang="id-ID" sz="3600" dirty="0">
              <a:solidFill>
                <a:srgbClr val="FF0000"/>
              </a:solidFill>
            </a:endParaRPr>
          </a:p>
        </p:txBody>
      </p:sp>
      <p:sp>
        <p:nvSpPr>
          <p:cNvPr id="29699" name="Subtitle 6"/>
          <p:cNvSpPr>
            <a:spLocks noGrp="1"/>
          </p:cNvSpPr>
          <p:nvPr>
            <p:ph type="subTitle" idx="1"/>
          </p:nvPr>
        </p:nvSpPr>
        <p:spPr>
          <a:xfrm>
            <a:off x="533400" y="1066800"/>
            <a:ext cx="8458200" cy="5791200"/>
          </a:xfrm>
        </p:spPr>
        <p:txBody>
          <a:bodyPr rtlCol="0">
            <a:normAutofit/>
          </a:bodyPr>
          <a:lstStyle/>
          <a:p>
            <a:pPr marL="342900" indent="-342900" algn="l" fontAlgn="auto">
              <a:spcAft>
                <a:spcPts val="0"/>
              </a:spcAft>
              <a:buFont typeface="Calibri" pitchFamily="34" charset="0"/>
              <a:buAutoNum type="arabicPeriod"/>
              <a:defRPr/>
            </a:pPr>
            <a:r>
              <a:rPr lang="id-ID" sz="2400" dirty="0" smtClean="0">
                <a:solidFill>
                  <a:schemeClr val="tx1"/>
                </a:solidFill>
              </a:rPr>
              <a:t>Hari, tanggal (hari, tanggal pencatatan)</a:t>
            </a:r>
          </a:p>
          <a:p>
            <a:pPr marL="342900" indent="-342900" algn="l" fontAlgn="auto">
              <a:spcAft>
                <a:spcPts val="0"/>
              </a:spcAft>
              <a:buFont typeface="Calibri" pitchFamily="34" charset="0"/>
              <a:buAutoNum type="arabicPeriod"/>
              <a:defRPr/>
            </a:pPr>
            <a:r>
              <a:rPr lang="en-US" sz="2400" dirty="0" err="1" smtClean="0">
                <a:solidFill>
                  <a:schemeClr val="tx1"/>
                </a:solidFill>
              </a:rPr>
              <a:t>Nama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kegiatan</a:t>
            </a:r>
            <a:r>
              <a:rPr lang="en-US" sz="2400" dirty="0" smtClean="0">
                <a:solidFill>
                  <a:schemeClr val="tx1"/>
                </a:solidFill>
              </a:rPr>
              <a:t> / sub </a:t>
            </a:r>
            <a:r>
              <a:rPr lang="en-US" sz="2400" dirty="0" err="1" smtClean="0">
                <a:solidFill>
                  <a:schemeClr val="tx1"/>
                </a:solidFill>
              </a:rPr>
              <a:t>kegiatan</a:t>
            </a:r>
            <a:r>
              <a:rPr lang="en-US" sz="2400" dirty="0" smtClean="0">
                <a:solidFill>
                  <a:schemeClr val="tx1"/>
                </a:solidFill>
              </a:rPr>
              <a:t> (</a:t>
            </a:r>
            <a:r>
              <a:rPr lang="en-US" sz="2400" dirty="0" err="1" smtClean="0">
                <a:solidFill>
                  <a:schemeClr val="tx1"/>
                </a:solidFill>
              </a:rPr>
              <a:t>sesuai</a:t>
            </a:r>
            <a:r>
              <a:rPr lang="en-US" sz="2400" dirty="0" smtClean="0">
                <a:solidFill>
                  <a:schemeClr val="tx1"/>
                </a:solidFill>
              </a:rPr>
              <a:t> proposal)</a:t>
            </a:r>
            <a:endParaRPr lang="id-ID" sz="2400" dirty="0" smtClean="0">
              <a:solidFill>
                <a:schemeClr val="tx1"/>
              </a:solidFill>
            </a:endParaRPr>
          </a:p>
          <a:p>
            <a:pPr marL="342900" indent="-342900" algn="l" fontAlgn="auto">
              <a:spcAft>
                <a:spcPts val="0"/>
              </a:spcAft>
              <a:buFont typeface="Calibri" pitchFamily="34" charset="0"/>
              <a:buAutoNum type="arabicPeriod"/>
              <a:defRPr/>
            </a:pPr>
            <a:r>
              <a:rPr lang="en-US" sz="2400" dirty="0" err="1" smtClean="0">
                <a:solidFill>
                  <a:schemeClr val="tx1"/>
                </a:solidFill>
              </a:rPr>
              <a:t>Tujuan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dari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kegiatan</a:t>
            </a:r>
            <a:r>
              <a:rPr lang="en-US" sz="2400" dirty="0" smtClean="0">
                <a:solidFill>
                  <a:schemeClr val="tx1"/>
                </a:solidFill>
              </a:rPr>
              <a:t> / sub </a:t>
            </a:r>
            <a:r>
              <a:rPr lang="en-US" sz="2400" dirty="0" err="1" smtClean="0">
                <a:solidFill>
                  <a:schemeClr val="tx1"/>
                </a:solidFill>
              </a:rPr>
              <a:t>kegiatan</a:t>
            </a:r>
            <a:r>
              <a:rPr lang="en-US" sz="2400" dirty="0" smtClean="0">
                <a:solidFill>
                  <a:schemeClr val="tx1"/>
                </a:solidFill>
              </a:rPr>
              <a:t> (</a:t>
            </a:r>
            <a:r>
              <a:rPr lang="en-US" sz="2400" dirty="0" err="1" smtClean="0">
                <a:solidFill>
                  <a:schemeClr val="tx1"/>
                </a:solidFill>
              </a:rPr>
              <a:t>sesuai</a:t>
            </a:r>
            <a:r>
              <a:rPr lang="en-US" sz="2400" dirty="0" smtClean="0">
                <a:solidFill>
                  <a:schemeClr val="tx1"/>
                </a:solidFill>
              </a:rPr>
              <a:t> proposal)</a:t>
            </a:r>
            <a:endParaRPr lang="id-ID" sz="2400" dirty="0" smtClean="0">
              <a:solidFill>
                <a:schemeClr val="tx1"/>
              </a:solidFill>
            </a:endParaRPr>
          </a:p>
          <a:p>
            <a:pPr marL="342900" indent="-342900" algn="l" fontAlgn="auto">
              <a:spcAft>
                <a:spcPts val="0"/>
              </a:spcAft>
              <a:buFont typeface="Calibri" pitchFamily="34" charset="0"/>
              <a:buAutoNum type="arabicPeriod"/>
              <a:defRPr/>
            </a:pPr>
            <a:r>
              <a:rPr lang="en-US" sz="2400" dirty="0" err="1" smtClean="0">
                <a:solidFill>
                  <a:schemeClr val="tx1"/>
                </a:solidFill>
              </a:rPr>
              <a:t>Uraian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kegiatan</a:t>
            </a:r>
            <a:r>
              <a:rPr lang="en-US" sz="2400" dirty="0" smtClean="0">
                <a:solidFill>
                  <a:schemeClr val="tx1"/>
                </a:solidFill>
              </a:rPr>
              <a:t> (</a:t>
            </a:r>
            <a:r>
              <a:rPr lang="en-US" sz="2400" dirty="0" err="1" smtClean="0">
                <a:solidFill>
                  <a:schemeClr val="tx1"/>
                </a:solidFill>
              </a:rPr>
              <a:t>harus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dapat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menggambarkan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urutan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kegiatan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dilakukan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harian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atau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mingguan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berupa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desain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eksperimen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serta</a:t>
            </a:r>
            <a:r>
              <a:rPr lang="en-US" sz="2400" dirty="0" smtClean="0">
                <a:solidFill>
                  <a:schemeClr val="tx1"/>
                </a:solidFill>
              </a:rPr>
              <a:t>  </a:t>
            </a:r>
            <a:r>
              <a:rPr lang="en-US" sz="2400" dirty="0" err="1" smtClean="0">
                <a:solidFill>
                  <a:schemeClr val="tx1"/>
                </a:solidFill>
              </a:rPr>
              <a:t>analisa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dilakukan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berikut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penggunaan-penggunaan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waktu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ornag,bahan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alat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mesin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lain-lain)</a:t>
            </a:r>
            <a:endParaRPr lang="id-ID" sz="2400" dirty="0" smtClean="0">
              <a:solidFill>
                <a:schemeClr val="tx1"/>
              </a:solidFill>
            </a:endParaRPr>
          </a:p>
          <a:p>
            <a:pPr marL="342900" indent="-342900" algn="l" fontAlgn="auto">
              <a:spcAft>
                <a:spcPts val="0"/>
              </a:spcAft>
              <a:buFont typeface="Calibri" pitchFamily="34" charset="0"/>
              <a:buAutoNum type="arabicPeriod"/>
              <a:defRPr/>
            </a:pPr>
            <a:r>
              <a:rPr lang="id-ID" sz="2400" dirty="0" smtClean="0">
                <a:solidFill>
                  <a:schemeClr val="tx1"/>
                </a:solidFill>
              </a:rPr>
              <a:t>Hasil yang diperoleh harian atau mingguan (cantumkan juga hari/tanggal dan tempat/ lokasi pengukuran/pencatatan/analisa)</a:t>
            </a:r>
          </a:p>
          <a:p>
            <a:pPr marL="342900" indent="-342900" algn="l" fontAlgn="auto">
              <a:spcAft>
                <a:spcPts val="0"/>
              </a:spcAft>
              <a:buFont typeface="Calibri" pitchFamily="34" charset="0"/>
              <a:buAutoNum type="arabicPeriod"/>
              <a:defRPr/>
            </a:pPr>
            <a:r>
              <a:rPr lang="id-ID" sz="2400" dirty="0" smtClean="0">
                <a:solidFill>
                  <a:schemeClr val="tx1"/>
                </a:solidFill>
              </a:rPr>
              <a:t>penelitian pada setiap tahap sebelum pembuatan laporan kemajuan.</a:t>
            </a:r>
          </a:p>
          <a:p>
            <a:pPr marL="342900" indent="-34290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143000" y="457200"/>
            <a:ext cx="7391400" cy="1066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rgbClr val="FF0000"/>
                </a:solidFill>
              </a:rPr>
              <a:t>BUKU CATATAN HARIAN PENELITIAN / LOG BOOK</a:t>
            </a:r>
            <a:r>
              <a:rPr lang="id-ID" sz="3600" dirty="0" smtClean="0">
                <a:solidFill>
                  <a:srgbClr val="FF0000"/>
                </a:solidFill>
              </a:rPr>
              <a:t/>
            </a:r>
            <a:br>
              <a:rPr lang="id-ID" sz="3600" dirty="0" smtClean="0">
                <a:solidFill>
                  <a:srgbClr val="FF0000"/>
                </a:solidFill>
              </a:rPr>
            </a:br>
            <a:endParaRPr lang="id-ID" sz="3600" dirty="0">
              <a:solidFill>
                <a:srgbClr val="FF0000"/>
              </a:solidFill>
            </a:endParaRPr>
          </a:p>
        </p:txBody>
      </p:sp>
      <p:sp>
        <p:nvSpPr>
          <p:cNvPr id="28675" name="Subtitle 6"/>
          <p:cNvSpPr>
            <a:spLocks noGrp="1"/>
          </p:cNvSpPr>
          <p:nvPr>
            <p:ph type="subTitle" idx="1"/>
          </p:nvPr>
        </p:nvSpPr>
        <p:spPr>
          <a:xfrm>
            <a:off x="533400" y="1066800"/>
            <a:ext cx="8458200" cy="5791200"/>
          </a:xfrm>
        </p:spPr>
        <p:txBody>
          <a:bodyPr rtlCol="0">
            <a:normAutofit/>
          </a:bodyPr>
          <a:lstStyle/>
          <a:p>
            <a:pPr marL="457200" indent="-457200" algn="l" fontAlgn="auto">
              <a:spcAft>
                <a:spcPts val="0"/>
              </a:spcAft>
              <a:buFont typeface="Wingdings 2" pitchFamily="18" charset="2"/>
              <a:buAutoNum type="arabicPeriod" startAt="7"/>
              <a:defRPr/>
            </a:pPr>
            <a:r>
              <a:rPr lang="id-ID" sz="2800" dirty="0" smtClean="0"/>
              <a:t>Kesimpulan dan saran (kesimpulan dan saran masing-masing kegiatan)</a:t>
            </a:r>
          </a:p>
          <a:p>
            <a:pPr marL="457200" indent="-457200" algn="l" fontAlgn="auto">
              <a:spcAft>
                <a:spcPts val="0"/>
              </a:spcAft>
              <a:buFont typeface="Wingdings 2" pitchFamily="18" charset="2"/>
              <a:buAutoNum type="arabicPeriod" startAt="7"/>
              <a:defRPr/>
            </a:pPr>
            <a:r>
              <a:rPr lang="en-US" sz="2800" dirty="0" err="1" smtClean="0"/>
              <a:t>Rencana</a:t>
            </a:r>
            <a:r>
              <a:rPr lang="en-US" sz="2800" dirty="0" smtClean="0"/>
              <a:t> </a:t>
            </a:r>
            <a:r>
              <a:rPr lang="en-US" sz="2800" dirty="0" err="1" smtClean="0"/>
              <a:t>Kegiatan</a:t>
            </a:r>
            <a:r>
              <a:rPr lang="en-US" sz="2800" dirty="0" smtClean="0"/>
              <a:t> </a:t>
            </a:r>
            <a:r>
              <a:rPr lang="en-US" sz="2800" dirty="0" err="1" smtClean="0"/>
              <a:t>Selanjutnya</a:t>
            </a:r>
            <a:r>
              <a:rPr lang="en-US" sz="2800" dirty="0" smtClean="0"/>
              <a:t> (</a:t>
            </a:r>
            <a:r>
              <a:rPr lang="en-US" sz="2800" dirty="0" err="1" smtClean="0"/>
              <a:t>sesuai</a:t>
            </a:r>
            <a:r>
              <a:rPr lang="en-US" sz="2800" dirty="0" smtClean="0"/>
              <a:t> </a:t>
            </a:r>
            <a:r>
              <a:rPr lang="en-US" sz="2800" dirty="0" err="1" smtClean="0"/>
              <a:t>kesimpulan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proposal)</a:t>
            </a:r>
            <a:endParaRPr lang="id-ID" sz="2800" dirty="0" smtClean="0"/>
          </a:p>
          <a:p>
            <a:pPr marL="457200" indent="-457200" algn="l" fontAlgn="auto">
              <a:spcAft>
                <a:spcPts val="0"/>
              </a:spcAft>
              <a:buFont typeface="Wingdings 2" pitchFamily="18" charset="2"/>
              <a:buAutoNum type="arabicPeriod" startAt="7"/>
              <a:defRPr/>
            </a:pPr>
            <a:r>
              <a:rPr lang="id-ID" sz="2800" dirty="0" smtClean="0"/>
              <a:t>Tanda tangan peneliti di dalam Buku Peneliti dan tanda tangan Peneliti utama sekali seminggu)</a:t>
            </a:r>
          </a:p>
          <a:p>
            <a:pPr marL="457200" indent="-457200" algn="l" fontAlgn="auto">
              <a:spcAft>
                <a:spcPts val="0"/>
              </a:spcAft>
              <a:buFont typeface="Wingdings 2" pitchFamily="18" charset="2"/>
              <a:buAutoNum type="arabicPeriod" startAt="7"/>
              <a:defRPr/>
            </a:pPr>
            <a:r>
              <a:rPr lang="id-ID" sz="2800" dirty="0" smtClean="0"/>
              <a:t>Tanda tangan Peneliti Utama di dalam buku Peneliti Utama sekali seminggu dan tanda tanggan penanggung jawab penelitian pada setiap tahap sebelum pembuatan laporan kemajuan.</a:t>
            </a:r>
          </a:p>
          <a:p>
            <a:pPr marL="342900" indent="-34290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5"/>
          <p:cNvSpPr>
            <a:spLocks noGrp="1"/>
          </p:cNvSpPr>
          <p:nvPr>
            <p:ph type="ctrTitle"/>
          </p:nvPr>
        </p:nvSpPr>
        <p:spPr>
          <a:xfrm>
            <a:off x="1219200" y="0"/>
            <a:ext cx="7315200" cy="685800"/>
          </a:xfrm>
        </p:spPr>
        <p:txBody>
          <a:bodyPr/>
          <a:lstStyle/>
          <a:p>
            <a:r>
              <a:rPr lang="en-US" sz="3600" smtClean="0"/>
              <a:t>Catatan Kemajuan Penelitian</a:t>
            </a:r>
            <a:endParaRPr lang="id-ID" sz="360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143001"/>
          <a:ext cx="8534400" cy="5262399"/>
        </p:xfrm>
        <a:graphic>
          <a:graphicData uri="http://schemas.openxmlformats.org/drawingml/2006/table">
            <a:tbl>
              <a:tblPr/>
              <a:tblGrid>
                <a:gridCol w="434907"/>
                <a:gridCol w="1345651"/>
                <a:gridCol w="2762936"/>
                <a:gridCol w="3990907"/>
              </a:tblGrid>
              <a:tr h="18516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No</a:t>
                      </a:r>
                      <a:endParaRPr lang="id-ID" sz="2000" dirty="0">
                        <a:latin typeface="Times New Roman"/>
                        <a:ea typeface="Times New Roman"/>
                      </a:endParaRPr>
                    </a:p>
                  </a:txBody>
                  <a:tcPr marL="45143" marR="45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latin typeface="Times New Roman"/>
                          <a:ea typeface="Times New Roman"/>
                        </a:rPr>
                        <a:t>Tanggal</a:t>
                      </a:r>
                      <a:r>
                        <a:rPr lang="id-ID" sz="2000" dirty="0" smtClean="0">
                          <a:latin typeface="Times New Roman"/>
                          <a:ea typeface="Times New Roman"/>
                        </a:rPr>
                        <a:t> (Jam)</a:t>
                      </a:r>
                      <a:endParaRPr lang="id-ID" sz="2000" dirty="0">
                        <a:latin typeface="Times New Roman"/>
                        <a:ea typeface="Times New Roman"/>
                      </a:endParaRPr>
                    </a:p>
                  </a:txBody>
                  <a:tcPr marL="45143" marR="45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Times New Roman"/>
                          <a:ea typeface="Times New Roman"/>
                        </a:rPr>
                        <a:t>Kegiatan</a:t>
                      </a:r>
                      <a:endParaRPr lang="id-ID" sz="2000" dirty="0">
                        <a:latin typeface="Times New Roman"/>
                        <a:ea typeface="Times New Roman"/>
                      </a:endParaRPr>
                    </a:p>
                  </a:txBody>
                  <a:tcPr marL="45143" marR="45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2000" dirty="0">
                          <a:latin typeface="Times New Roman"/>
                          <a:ea typeface="Times New Roman"/>
                        </a:rPr>
                        <a:t>Catatan Kemajuan ( berisi data yang diperoleh, keterangan data,sketsa,gambar,analisis singkat,dsb)</a:t>
                      </a:r>
                    </a:p>
                  </a:txBody>
                  <a:tcPr marL="45143" marR="45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78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id-ID" sz="800">
                        <a:latin typeface="Times New Roman"/>
                        <a:ea typeface="Times New Roman"/>
                      </a:endParaRPr>
                    </a:p>
                  </a:txBody>
                  <a:tcPr marL="45143" marR="45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id-ID" sz="800">
                        <a:latin typeface="Times New Roman"/>
                        <a:ea typeface="Times New Roman"/>
                      </a:endParaRPr>
                    </a:p>
                  </a:txBody>
                  <a:tcPr marL="45143" marR="45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id-ID" sz="800">
                        <a:latin typeface="Times New Roman"/>
                        <a:ea typeface="Times New Roman"/>
                      </a:endParaRPr>
                    </a:p>
                  </a:txBody>
                  <a:tcPr marL="45143" marR="45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id-ID" sz="800">
                        <a:latin typeface="Times New Roman"/>
                        <a:ea typeface="Times New Roman"/>
                      </a:endParaRPr>
                    </a:p>
                  </a:txBody>
                  <a:tcPr marL="45143" marR="45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26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id-ID" sz="800">
                        <a:latin typeface="Times New Roman"/>
                        <a:ea typeface="Times New Roman"/>
                      </a:endParaRPr>
                    </a:p>
                  </a:txBody>
                  <a:tcPr marL="45143" marR="45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id-ID" sz="800">
                        <a:latin typeface="Times New Roman"/>
                        <a:ea typeface="Times New Roman"/>
                      </a:endParaRPr>
                    </a:p>
                  </a:txBody>
                  <a:tcPr marL="45143" marR="45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id-ID" sz="800">
                        <a:latin typeface="Times New Roman"/>
                        <a:ea typeface="Times New Roman"/>
                      </a:endParaRPr>
                    </a:p>
                  </a:txBody>
                  <a:tcPr marL="45143" marR="45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id-ID" sz="800">
                        <a:latin typeface="Times New Roman"/>
                        <a:ea typeface="Times New Roman"/>
                      </a:endParaRPr>
                    </a:p>
                  </a:txBody>
                  <a:tcPr marL="45143" marR="45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26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id-ID" sz="800">
                        <a:latin typeface="Times New Roman"/>
                        <a:ea typeface="Times New Roman"/>
                      </a:endParaRPr>
                    </a:p>
                  </a:txBody>
                  <a:tcPr marL="45143" marR="45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id-ID" sz="800">
                        <a:latin typeface="Times New Roman"/>
                        <a:ea typeface="Times New Roman"/>
                      </a:endParaRPr>
                    </a:p>
                  </a:txBody>
                  <a:tcPr marL="45143" marR="45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id-ID" sz="800">
                        <a:latin typeface="Times New Roman"/>
                        <a:ea typeface="Times New Roman"/>
                      </a:endParaRPr>
                    </a:p>
                  </a:txBody>
                  <a:tcPr marL="45143" marR="45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id-ID" sz="800">
                        <a:latin typeface="Times New Roman"/>
                        <a:ea typeface="Times New Roman"/>
                      </a:endParaRPr>
                    </a:p>
                  </a:txBody>
                  <a:tcPr marL="45143" marR="45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26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id-ID" sz="800">
                        <a:latin typeface="Times New Roman"/>
                        <a:ea typeface="Times New Roman"/>
                      </a:endParaRPr>
                    </a:p>
                  </a:txBody>
                  <a:tcPr marL="45143" marR="45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id-ID" sz="800">
                        <a:latin typeface="Times New Roman"/>
                        <a:ea typeface="Times New Roman"/>
                      </a:endParaRPr>
                    </a:p>
                  </a:txBody>
                  <a:tcPr marL="45143" marR="45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id-ID" sz="800">
                        <a:latin typeface="Times New Roman"/>
                        <a:ea typeface="Times New Roman"/>
                      </a:endParaRPr>
                    </a:p>
                  </a:txBody>
                  <a:tcPr marL="45143" marR="45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id-ID" sz="800">
                        <a:latin typeface="Times New Roman"/>
                        <a:ea typeface="Times New Roman"/>
                      </a:endParaRPr>
                    </a:p>
                  </a:txBody>
                  <a:tcPr marL="45143" marR="45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26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id-ID" sz="800">
                        <a:latin typeface="Times New Roman"/>
                        <a:ea typeface="Times New Roman"/>
                      </a:endParaRPr>
                    </a:p>
                  </a:txBody>
                  <a:tcPr marL="45143" marR="45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id-ID" sz="800">
                        <a:latin typeface="Times New Roman"/>
                        <a:ea typeface="Times New Roman"/>
                      </a:endParaRPr>
                    </a:p>
                  </a:txBody>
                  <a:tcPr marL="45143" marR="45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id-ID" sz="800">
                        <a:latin typeface="Times New Roman"/>
                        <a:ea typeface="Times New Roman"/>
                      </a:endParaRPr>
                    </a:p>
                  </a:txBody>
                  <a:tcPr marL="45143" marR="45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id-ID" sz="800">
                        <a:latin typeface="Times New Roman"/>
                        <a:ea typeface="Times New Roman"/>
                      </a:endParaRPr>
                    </a:p>
                  </a:txBody>
                  <a:tcPr marL="45143" marR="45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47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id-ID" sz="800">
                        <a:latin typeface="Times New Roman"/>
                        <a:ea typeface="Times New Roman"/>
                      </a:endParaRPr>
                    </a:p>
                  </a:txBody>
                  <a:tcPr marL="45143" marR="45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id-ID" sz="800">
                        <a:latin typeface="Times New Roman"/>
                        <a:ea typeface="Times New Roman"/>
                      </a:endParaRPr>
                    </a:p>
                  </a:txBody>
                  <a:tcPr marL="45143" marR="45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id-ID" sz="800">
                        <a:latin typeface="Times New Roman"/>
                        <a:ea typeface="Times New Roman"/>
                      </a:endParaRPr>
                    </a:p>
                  </a:txBody>
                  <a:tcPr marL="45143" marR="45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id-ID" sz="800" dirty="0">
                        <a:latin typeface="Times New Roman"/>
                        <a:ea typeface="Times New Roman"/>
                      </a:endParaRPr>
                    </a:p>
                  </a:txBody>
                  <a:tcPr marL="45143" marR="45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Laporan Kemajuan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Laporan kemajuan menggambarkan laporan dari kegiatan yang telah selesai diatas 75%</a:t>
            </a:r>
          </a:p>
          <a:p>
            <a:r>
              <a:rPr lang="id-ID" dirty="0" smtClean="0"/>
              <a:t>Laporan kemajuan berisi proposal yang telah direvisi sesuai kenyataan yang terjadi ditambah dengan hasil riset yang telah dilakukan</a:t>
            </a:r>
          </a:p>
          <a:p>
            <a:r>
              <a:rPr lang="id-ID" dirty="0" smtClean="0"/>
              <a:t>Dalam laporan kemajuan juga perlu diungkap kegiatan yang belum selesai dan akan dilakukan dalam waktu dekat</a:t>
            </a:r>
          </a:p>
          <a:p>
            <a:r>
              <a:rPr lang="id-ID" dirty="0" smtClean="0"/>
              <a:t>Laporan kemajuan juga harus disahkan oleh pimpinan PT masing-masing</a:t>
            </a:r>
          </a:p>
          <a:p>
            <a:r>
              <a:rPr lang="id-ID" dirty="0" smtClean="0"/>
              <a:t>Laporan kemajuan harus dijilid dan diunggah</a:t>
            </a:r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Laporan Akhir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d-ID" dirty="0" smtClean="0"/>
              <a:t>Laporan akhir menggambarkan laporan dari kegiatan yang telah selesai 100%</a:t>
            </a:r>
          </a:p>
          <a:p>
            <a:r>
              <a:rPr lang="id-ID" dirty="0" smtClean="0"/>
              <a:t>Dalam laporan akhir harus diungkapkan capaian-capaian dari riset yang telah dilaksanakan oleh peneliti. Bisa juga ditambahkan beberapa hal yang belum dan perlu dilakukan </a:t>
            </a:r>
          </a:p>
          <a:p>
            <a:r>
              <a:rPr lang="id-ID" dirty="0" smtClean="0"/>
              <a:t>Laporan akhir juga harus disahkan oleh pimpinan PT masing-masing</a:t>
            </a:r>
          </a:p>
          <a:p>
            <a:r>
              <a:rPr lang="id-ID" dirty="0" smtClean="0"/>
              <a:t>Laporan akhir harus dijilid dan diunggah</a:t>
            </a:r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608</Words>
  <Application>Microsoft Office PowerPoint</Application>
  <PresentationFormat>On-screen Show (4:3)</PresentationFormat>
  <Paragraphs>75</Paragraphs>
  <Slides>14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Teknik Mereview Logbook, Laporan, publikasi, Realisasi anggaran, produk Iptek  ANGKATAN I Salatiga, 17 s.d 19 Juni 2014</vt:lpstr>
      <vt:lpstr>Pengantar</vt:lpstr>
      <vt:lpstr>Proses Pelaksanaan Penelitian</vt:lpstr>
      <vt:lpstr>BUKU CATATAN HARIAN PENELITIAN / LOG BOOK </vt:lpstr>
      <vt:lpstr>BUKU CATATAN HARIAN PENELITIAN / LOG BOOK </vt:lpstr>
      <vt:lpstr>BUKU CATATAN HARIAN PENELITIAN / LOG BOOK </vt:lpstr>
      <vt:lpstr>Catatan Kemajuan Penelitian</vt:lpstr>
      <vt:lpstr>Laporan Kemajuan</vt:lpstr>
      <vt:lpstr>Laporan Akhir</vt:lpstr>
      <vt:lpstr>Publikasi</vt:lpstr>
      <vt:lpstr>Produk Iptek</vt:lpstr>
      <vt:lpstr>Luaran lainnya</vt:lpstr>
      <vt:lpstr>Laporan Keuangan</vt:lpstr>
      <vt:lpstr>Terima Kasih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Teknik Mereview Logbook, Laporan, publikasi, Realisasi anggaran, produk Iptek</dc:title>
  <dc:creator>Owner</dc:creator>
  <cp:lastModifiedBy>KOPERTIS</cp:lastModifiedBy>
  <cp:revision>7</cp:revision>
  <dcterms:created xsi:type="dcterms:W3CDTF">2014-06-15T04:01:33Z</dcterms:created>
  <dcterms:modified xsi:type="dcterms:W3CDTF">2014-06-16T01:34:29Z</dcterms:modified>
</cp:coreProperties>
</file>