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259" r:id="rId4"/>
    <p:sldId id="260" r:id="rId5"/>
    <p:sldId id="27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6" r:id="rId25"/>
    <p:sldId id="284" r:id="rId26"/>
    <p:sldId id="280" r:id="rId27"/>
    <p:sldId id="281" r:id="rId28"/>
    <p:sldId id="282" r:id="rId29"/>
    <p:sldId id="283"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A02AE1-6F07-4E72-89CD-CF89E6E6D328}" type="datetimeFigureOut">
              <a:rPr lang="id-ID" smtClean="0"/>
              <a:t>16/06/2014</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198F7D-E1A8-42D3-A9FC-E824D7516CC7}"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D6E331-B36F-44C6-A37E-FDDB0EF52596}" type="datetimeFigureOut">
              <a:rPr lang="id-ID" smtClean="0"/>
              <a:pPr/>
              <a:t>16/06/2014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F4E8BC-A34C-4EC7-8F06-A795B26D918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024800-13FD-484D-9388-690228FA36CF}" type="slidenum">
              <a:rPr lang="en-US"/>
              <a:pPr fontAlgn="base">
                <a:spcBef>
                  <a:spcPct val="0"/>
                </a:spcBef>
                <a:spcAft>
                  <a:spcPct val="0"/>
                </a:spcAft>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BA1444-65F0-492D-A0C7-CD0E145F0EFA}" type="slidenum">
              <a:rPr lang="en-US"/>
              <a:pPr fontAlgn="base">
                <a:spcBef>
                  <a:spcPct val="0"/>
                </a:spcBef>
                <a:spcAft>
                  <a:spcPct val="0"/>
                </a:spcAft>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87A79E-4BA8-4AC2-AF3E-93249C02E8BD}" type="slidenum">
              <a:rPr lang="en-US"/>
              <a:pPr fontAlgn="base">
                <a:spcBef>
                  <a:spcPct val="0"/>
                </a:spcBef>
                <a:spcAft>
                  <a:spcPct val="0"/>
                </a:spcAft>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0CDF7-2857-4633-902F-87653B34311D}" type="datetimeFigureOut">
              <a:rPr lang="id-ID" smtClean="0"/>
              <a:pPr/>
              <a:t>16/06/2014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C9B157-E10A-48C7-AA39-FA5CC33F2B1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0CDF7-2857-4633-902F-87653B34311D}" type="datetimeFigureOut">
              <a:rPr lang="id-ID" smtClean="0"/>
              <a:pPr/>
              <a:t>16/06/2014</a:t>
            </a:fld>
            <a:endParaRPr lang="id-ID"/>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9B157-E10A-48C7-AA39-FA5CC33F2B1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necid@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a:t>Tips Umum Mengenali Skim Hibah Penelitian Dikti "</a:t>
            </a:r>
            <a:r>
              <a:rPr lang="id-ID" dirty="0" smtClean="0"/>
              <a:t>Terbaru“</a:t>
            </a:r>
            <a:br>
              <a:rPr lang="id-ID" dirty="0" smtClean="0"/>
            </a:br>
            <a:r>
              <a:rPr lang="id-ID" sz="3100" dirty="0" smtClean="0"/>
              <a:t>ANGKATAN I</a:t>
            </a:r>
            <a:br>
              <a:rPr lang="id-ID" sz="3100" dirty="0" smtClean="0"/>
            </a:br>
            <a:r>
              <a:rPr lang="id-ID" sz="3100" dirty="0" smtClean="0"/>
              <a:t>Salatiga, 17 s.d 19 JUNI 2014</a:t>
            </a:r>
            <a:br>
              <a:rPr lang="id-ID" sz="3100" dirty="0" smtClean="0"/>
            </a:br>
            <a:r>
              <a:rPr lang="id-ID" sz="3100" dirty="0" smtClean="0"/>
              <a:t/>
            </a:r>
            <a:br>
              <a:rPr lang="id-ID" sz="3100" dirty="0" smtClean="0"/>
            </a:br>
            <a:r>
              <a:rPr lang="id-ID" sz="3100" dirty="0" smtClean="0"/>
              <a:t> </a:t>
            </a:r>
            <a:endParaRPr lang="id-ID" sz="3100" dirty="0"/>
          </a:p>
        </p:txBody>
      </p:sp>
      <p:sp>
        <p:nvSpPr>
          <p:cNvPr id="3" name="Subtitle 2"/>
          <p:cNvSpPr>
            <a:spLocks noGrp="1"/>
          </p:cNvSpPr>
          <p:nvPr>
            <p:ph type="subTitle" idx="1"/>
          </p:nvPr>
        </p:nvSpPr>
        <p:spPr/>
        <p:txBody>
          <a:bodyPr/>
          <a:lstStyle/>
          <a:p>
            <a:r>
              <a:rPr lang="id-ID" dirty="0" smtClean="0"/>
              <a:t>Prof. Dr. Ir. Sony Heru Priyanto, MM.</a:t>
            </a:r>
          </a:p>
          <a:p>
            <a:r>
              <a:rPr lang="id-ID" dirty="0" smtClean="0">
                <a:hlinkClick r:id="rId2"/>
              </a:rPr>
              <a:t>sonecid@yahoo.com</a:t>
            </a:r>
            <a:endParaRPr lang="id-ID" dirty="0" smtClean="0"/>
          </a:p>
          <a:p>
            <a:r>
              <a:rPr lang="id-ID" dirty="0" smtClean="0"/>
              <a:t>085876699835</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Hibah Penelitian Dikti</a:t>
            </a:r>
            <a:endParaRPr lang="id-ID" dirty="0"/>
          </a:p>
        </p:txBody>
      </p:sp>
      <p:sp>
        <p:nvSpPr>
          <p:cNvPr id="3" name="Content Placeholder 2"/>
          <p:cNvSpPr>
            <a:spLocks noGrp="1"/>
          </p:cNvSpPr>
          <p:nvPr>
            <p:ph idx="1"/>
          </p:nvPr>
        </p:nvSpPr>
        <p:spPr/>
        <p:txBody>
          <a:bodyPr/>
          <a:lstStyle/>
          <a:p>
            <a:endParaRPr lang="id-ID"/>
          </a:p>
        </p:txBody>
      </p:sp>
      <p:pic>
        <p:nvPicPr>
          <p:cNvPr id="2050" name="Picture 2"/>
          <p:cNvPicPr>
            <a:picLocks noChangeAspect="1" noChangeArrowheads="1"/>
          </p:cNvPicPr>
          <p:nvPr/>
        </p:nvPicPr>
        <p:blipFill>
          <a:blip r:embed="rId2"/>
          <a:srcRect/>
          <a:stretch>
            <a:fillRect/>
          </a:stretch>
        </p:blipFill>
        <p:spPr bwMode="auto">
          <a:xfrm>
            <a:off x="43721" y="1438274"/>
            <a:ext cx="8885999" cy="5419726"/>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Kegiatan</a:t>
            </a:r>
            <a:endParaRPr lang="id-ID" dirty="0"/>
          </a:p>
        </p:txBody>
      </p:sp>
      <p:sp>
        <p:nvSpPr>
          <p:cNvPr id="3" name="Content Placeholder 2"/>
          <p:cNvSpPr>
            <a:spLocks noGrp="1"/>
          </p:cNvSpPr>
          <p:nvPr>
            <p:ph idx="1"/>
          </p:nvPr>
        </p:nvSpPr>
        <p:spPr/>
        <p:txBody>
          <a:bodyPr/>
          <a:lstStyle/>
          <a:p>
            <a:endParaRPr lang="id-ID"/>
          </a:p>
        </p:txBody>
      </p:sp>
      <p:pic>
        <p:nvPicPr>
          <p:cNvPr id="3074" name="Picture 2"/>
          <p:cNvPicPr>
            <a:picLocks noChangeAspect="1" noChangeArrowheads="1"/>
          </p:cNvPicPr>
          <p:nvPr/>
        </p:nvPicPr>
        <p:blipFill>
          <a:blip r:embed="rId2"/>
          <a:srcRect/>
          <a:stretch>
            <a:fillRect/>
          </a:stretch>
        </p:blipFill>
        <p:spPr bwMode="auto">
          <a:xfrm>
            <a:off x="357159" y="1571613"/>
            <a:ext cx="8001055" cy="464347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Persyaratan</a:t>
            </a:r>
            <a:endParaRPr lang="id-ID" dirty="0"/>
          </a:p>
        </p:txBody>
      </p:sp>
      <p:sp>
        <p:nvSpPr>
          <p:cNvPr id="3" name="Content Placeholder 2"/>
          <p:cNvSpPr>
            <a:spLocks noGrp="1"/>
          </p:cNvSpPr>
          <p:nvPr>
            <p:ph idx="1"/>
          </p:nvPr>
        </p:nvSpPr>
        <p:spPr/>
        <p:txBody>
          <a:bodyPr/>
          <a:lstStyle/>
          <a:p>
            <a:endParaRPr lang="id-ID"/>
          </a:p>
        </p:txBody>
      </p:sp>
      <p:pic>
        <p:nvPicPr>
          <p:cNvPr id="4098" name="Picture 2"/>
          <p:cNvPicPr>
            <a:picLocks noChangeAspect="1" noChangeArrowheads="1"/>
          </p:cNvPicPr>
          <p:nvPr/>
        </p:nvPicPr>
        <p:blipFill>
          <a:blip r:embed="rId2"/>
          <a:srcRect/>
          <a:stretch>
            <a:fillRect/>
          </a:stretch>
        </p:blipFill>
        <p:spPr bwMode="auto">
          <a:xfrm>
            <a:off x="43998" y="1319216"/>
            <a:ext cx="9000373" cy="539593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5122" name="Picture 2"/>
          <p:cNvPicPr>
            <a:picLocks noChangeAspect="1" noChangeArrowheads="1"/>
          </p:cNvPicPr>
          <p:nvPr/>
        </p:nvPicPr>
        <p:blipFill>
          <a:blip r:embed="rId2"/>
          <a:srcRect/>
          <a:stretch>
            <a:fillRect/>
          </a:stretch>
        </p:blipFill>
        <p:spPr bwMode="auto">
          <a:xfrm>
            <a:off x="500035" y="421444"/>
            <a:ext cx="8143932" cy="6458463"/>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Hibah PUTP</a:t>
            </a:r>
            <a:endParaRPr lang="id-ID" dirty="0"/>
          </a:p>
        </p:txBody>
      </p:sp>
      <p:sp>
        <p:nvSpPr>
          <p:cNvPr id="3" name="Content Placeholder 2"/>
          <p:cNvSpPr>
            <a:spLocks noGrp="1"/>
          </p:cNvSpPr>
          <p:nvPr>
            <p:ph idx="1"/>
          </p:nvPr>
        </p:nvSpPr>
        <p:spPr/>
        <p:txBody>
          <a:bodyPr>
            <a:normAutofit fontScale="70000" lnSpcReduction="20000"/>
          </a:bodyPr>
          <a:lstStyle/>
          <a:p>
            <a:r>
              <a:rPr lang="id-ID" dirty="0"/>
              <a:t>Penelitian Unggulan Perguruan Tinggi (PUPT) adalah penelitian yang mengacu pada bidang unggulan yang telah ditetapkan dalam RIP perguruan tinggi. </a:t>
            </a:r>
            <a:endParaRPr lang="id-ID" dirty="0" smtClean="0"/>
          </a:p>
          <a:p>
            <a:r>
              <a:rPr lang="id-ID" dirty="0" smtClean="0"/>
              <a:t>Penelitian </a:t>
            </a:r>
            <a:r>
              <a:rPr lang="id-ID" dirty="0"/>
              <a:t>ini harus terarah dan bersifat </a:t>
            </a:r>
            <a:r>
              <a:rPr lang="id-ID" i="1" dirty="0"/>
              <a:t>top-down atau bottom-up dengan dukungan dana, sarana dan prasarana penelitian dari perguruan tinggi serta stakeholders yang memiliki kepentingan secara langsung maupun tidak langsung. </a:t>
            </a:r>
            <a:endParaRPr lang="id-ID" i="1" dirty="0" smtClean="0"/>
          </a:p>
          <a:p>
            <a:r>
              <a:rPr lang="id-ID" i="1" dirty="0" smtClean="0"/>
              <a:t>Sasaran </a:t>
            </a:r>
            <a:r>
              <a:rPr lang="id-ID" i="1" dirty="0"/>
              <a:t>akhir dari penelitian ini adalah dihasilkannya inovasi teknologi pada bidang-bidang unggulan (frontier) dan rekayasa sosial guna meningkatkan pembangunan berkelanjutan pada tingkat lokal maupun nasional</a:t>
            </a:r>
            <a:r>
              <a:rPr lang="id-ID" i="1" dirty="0" smtClean="0"/>
              <a:t>.</a:t>
            </a:r>
          </a:p>
          <a:p>
            <a:r>
              <a:rPr lang="id-ID" dirty="0" smtClean="0"/>
              <a:t>Ditekankan pada pengembangan sektor </a:t>
            </a:r>
            <a:r>
              <a:rPr lang="id-ID" dirty="0"/>
              <a:t>riil dan berorientasi pada kebutuhan pasar </a:t>
            </a:r>
            <a:r>
              <a:rPr lang="id-ID" i="1" dirty="0"/>
              <a:t>(market driven) </a:t>
            </a:r>
            <a:endParaRPr lang="id-ID" i="1" dirty="0" smtClean="0"/>
          </a:p>
          <a:p>
            <a:r>
              <a:rPr lang="id-ID" i="1" dirty="0" smtClean="0"/>
              <a:t>Produk teknologi bisa dimanfaatkan langsung oleh masyarakat</a:t>
            </a:r>
          </a:p>
          <a:p>
            <a:pPr>
              <a:buNone/>
            </a:pPr>
            <a:r>
              <a:rPr lang="id-ID" b="1" i="1" dirty="0" smtClean="0">
                <a:sym typeface="Wingdings" pitchFamily="2" charset="2"/>
              </a:rPr>
              <a:t> </a:t>
            </a:r>
            <a:r>
              <a:rPr lang="id-ID" b="1" i="1" dirty="0" smtClean="0"/>
              <a:t>Dalam proposal, harus dicantumkan RIP PTnya</a:t>
            </a:r>
            <a:endParaRPr lang="id-ID"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Hibah Tim Pascasarjana</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Melibatkan mahasiswa pasca S2 maupun S3</a:t>
            </a:r>
            <a:endParaRPr lang="id-ID" dirty="0"/>
          </a:p>
          <a:p>
            <a:r>
              <a:rPr lang="id-ID" dirty="0" smtClean="0"/>
              <a:t>Selesainya mahasiswa program pascasarjana yang terlibat dalam tim hibah yang dibuktikan dengan selesainya tesis dan/atau disertasi (minimum draf tesis dan/atau disertasi yang sudah disetujui oleh komisi pembimbing atau promotor); </a:t>
            </a:r>
          </a:p>
          <a:p>
            <a:r>
              <a:rPr lang="id-ID" dirty="0" smtClean="0"/>
              <a:t>Makalah yang dipresentasikan dalam pertemuan ilmiah nasional atau internasional; dan </a:t>
            </a:r>
          </a:p>
          <a:p>
            <a:r>
              <a:rPr lang="id-ID" dirty="0" smtClean="0"/>
              <a:t>Publikasi ilmiah dalam jurnal nasional terakreditasi bagi yang melibatkan S-2 dan publikasi ilmiah dalam jurnal bereputasi internasional bagi yang melibatkan mahasiswa S-3. </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Kriteria Hibah Tim Pasca</a:t>
            </a:r>
            <a:endParaRPr lang="id-ID" dirty="0"/>
          </a:p>
        </p:txBody>
      </p:sp>
      <p:sp>
        <p:nvSpPr>
          <p:cNvPr id="3" name="Content Placeholder 2"/>
          <p:cNvSpPr>
            <a:spLocks noGrp="1"/>
          </p:cNvSpPr>
          <p:nvPr>
            <p:ph idx="1"/>
          </p:nvPr>
        </p:nvSpPr>
        <p:spPr/>
        <p:txBody>
          <a:bodyPr>
            <a:normAutofit fontScale="55000" lnSpcReduction="20000"/>
          </a:bodyPr>
          <a:lstStyle/>
          <a:p>
            <a:pPr>
              <a:buNone/>
            </a:pPr>
            <a:r>
              <a:rPr lang="id-ID" dirty="0"/>
              <a:t>Kriteria, persyaratan pengusul, dan tata cara pengusulan dijelaskan sebagai berikut: </a:t>
            </a:r>
          </a:p>
          <a:p>
            <a:r>
              <a:rPr lang="id-ID" dirty="0" smtClean="0"/>
              <a:t>Ketua peneliti merupakan dosen tetap perguruan tinggi pengusul, bergelar doktor (S-3) dan mempunyai bimbingan mahasiswa pascasarjana (S-2 dan/atau S-3) yang dibuktikan dengan surat keterangan dari pimpinan program pascasarjana; </a:t>
            </a:r>
          </a:p>
          <a:p>
            <a:r>
              <a:rPr lang="id-ID" dirty="0" smtClean="0"/>
              <a:t>Jumlah anggota tim peneliti maksimum dua orang, bergelar doktor, dan salah satunya boleh dari luar perguruan tinggi pengusul; </a:t>
            </a:r>
          </a:p>
          <a:p>
            <a:r>
              <a:rPr lang="id-ID" dirty="0" smtClean="0"/>
              <a:t>Anggota tim peneliti dapat diganti setiap tahun sesuai dengan kebutuhan penelitian dan kompetensinya; </a:t>
            </a:r>
          </a:p>
          <a:p>
            <a:r>
              <a:rPr lang="id-ID" dirty="0" smtClean="0"/>
              <a:t>Ada pembagian tugas yang jelas antara tim peneliti dan mahasiswa yang terlibat dalam jangka waktu tiga tahun penelitian; </a:t>
            </a:r>
          </a:p>
          <a:p>
            <a:r>
              <a:rPr lang="id-ID" dirty="0" smtClean="0"/>
              <a:t>Mahasiswa pascasarjana yang dilibatkan merupakan mahasiswa aktif yang dibuktikan dengan surat keterangan pimpinan program pascasarjana (usulan tahun pertama harus menyertakan minimum empat bimbingan mahasiswa S-2 atau dua mahasiswa S-3, atau dua mahasiswa S-2 dan satu mahasiswa S-3); </a:t>
            </a:r>
          </a:p>
          <a:p>
            <a:r>
              <a:rPr lang="id-ID" dirty="0" smtClean="0"/>
              <a:t>Bagi yang akan melanjutkan penelitian tahun ke-3 diwajibkan mempunyai tambahan mahasiswa bimbingan minimum dua mahasiswa S-2; </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Hibah Fundamental</a:t>
            </a:r>
            <a:endParaRPr lang="id-ID" dirty="0"/>
          </a:p>
        </p:txBody>
      </p:sp>
      <p:sp>
        <p:nvSpPr>
          <p:cNvPr id="3" name="Content Placeholder 2"/>
          <p:cNvSpPr>
            <a:spLocks noGrp="1"/>
          </p:cNvSpPr>
          <p:nvPr>
            <p:ph idx="1"/>
          </p:nvPr>
        </p:nvSpPr>
        <p:spPr/>
        <p:txBody>
          <a:bodyPr>
            <a:normAutofit fontScale="77500" lnSpcReduction="20000"/>
          </a:bodyPr>
          <a:lstStyle/>
          <a:p>
            <a:r>
              <a:rPr lang="id-ID" dirty="0"/>
              <a:t>Kegiatan Penelitian Fundamental diluncurkan untuk mendorong dosen melakukan penelitian dasar dalam rangka memperoleh </a:t>
            </a:r>
            <a:r>
              <a:rPr lang="id-ID" b="1" i="1" dirty="0"/>
              <a:t>modal ilmiah yang mungkin tidak berdampak secara ekonomi dalam jangka pendek</a:t>
            </a:r>
            <a:r>
              <a:rPr lang="id-ID" dirty="0"/>
              <a:t>. Hal ini merupakan </a:t>
            </a:r>
            <a:r>
              <a:rPr lang="id-ID" b="1" i="1" dirty="0"/>
              <a:t>perbedaan paling penting dibandingkan dengan penelitian hibah bersaing</a:t>
            </a:r>
            <a:r>
              <a:rPr lang="id-ID" dirty="0"/>
              <a:t>. </a:t>
            </a:r>
            <a:endParaRPr lang="id-ID" dirty="0" smtClean="0"/>
          </a:p>
          <a:p>
            <a:r>
              <a:rPr lang="id-ID" dirty="0" smtClean="0"/>
              <a:t>Fundamental </a:t>
            </a:r>
            <a:r>
              <a:rPr lang="id-ID" dirty="0"/>
              <a:t>berorientasi kepada penjelasan atau penemuan (invensi) untuk mengantisipasi suatu gejala/fenomena, kaidah, model, atau postulat baru yang mendukung suatu proses teknologi, kesehatan, pertanian, dan lain-lain dalam rangka mendukung penelitian terapan. </a:t>
            </a:r>
            <a:endParaRPr lang="id-ID" dirty="0" smtClean="0"/>
          </a:p>
          <a:p>
            <a:r>
              <a:rPr lang="id-ID" dirty="0" smtClean="0"/>
              <a:t>Termasuk </a:t>
            </a:r>
            <a:r>
              <a:rPr lang="id-ID" dirty="0"/>
              <a:t>dalam penelitian fundamental adalah pencarian metode atau teori baru.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Hibah Bersaing</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Hibah </a:t>
            </a:r>
            <a:r>
              <a:rPr lang="id-ID" dirty="0"/>
              <a:t>Bersaing harus berorientasi pada produk yang memiliki </a:t>
            </a:r>
            <a:r>
              <a:rPr lang="id-ID" b="1" dirty="0"/>
              <a:t>dampak ekonomi dalam waktu dekat</a:t>
            </a:r>
            <a:r>
              <a:rPr lang="id-ID" dirty="0"/>
              <a:t>. </a:t>
            </a:r>
            <a:endParaRPr lang="id-ID" dirty="0" smtClean="0"/>
          </a:p>
          <a:p>
            <a:r>
              <a:rPr lang="id-ID" dirty="0" smtClean="0"/>
              <a:t>Produk </a:t>
            </a:r>
            <a:r>
              <a:rPr lang="id-ID" dirty="0"/>
              <a:t>juga dapat bersifat tak-benda (</a:t>
            </a:r>
            <a:r>
              <a:rPr lang="id-ID" i="1" dirty="0"/>
              <a:t>intangible), misalnya kajian untuk memperbaiki kebijakan institusi pemerintah. Penelitian Hibah Bersaing diperuntukkan bagi dosen yang produktif dalam </a:t>
            </a:r>
            <a:r>
              <a:rPr lang="id-ID" i="1" dirty="0" smtClean="0"/>
              <a:t>penelitiannya</a:t>
            </a:r>
          </a:p>
          <a:p>
            <a:r>
              <a:rPr lang="id-ID" dirty="0" smtClean="0"/>
              <a:t>Tujuan dari kegiatan Penelitian Hibah Bersaing adalah menghasilkan inovasi dan pengembangan Ipteks-sosbud </a:t>
            </a:r>
            <a:r>
              <a:rPr lang="id-ID" b="1" dirty="0" smtClean="0"/>
              <a:t>(penelitian terapan) yang dapat dimanfaatkan oleh masyarakat ataupun industri.</a:t>
            </a:r>
          </a:p>
          <a:p>
            <a:r>
              <a:rPr lang="id-ID" dirty="0"/>
              <a:t>Luaran wajib dari Penelitian Hibah Bersaing ini adalah: </a:t>
            </a:r>
          </a:p>
          <a:p>
            <a:pPr>
              <a:buNone/>
            </a:pPr>
            <a:r>
              <a:rPr lang="id-ID" dirty="0" smtClean="0"/>
              <a:t>	a</a:t>
            </a:r>
            <a:r>
              <a:rPr lang="id-ID" dirty="0"/>
              <a:t>. produk Ipteks-sosbud (metode, teknologi tepat guna, </a:t>
            </a:r>
            <a:r>
              <a:rPr lang="id-ID" i="1" dirty="0"/>
              <a:t>blueprint, prototip, sistem, kebijakan, model, rekayasa sosial); dan </a:t>
            </a:r>
          </a:p>
          <a:p>
            <a:pPr>
              <a:buNone/>
            </a:pPr>
            <a:r>
              <a:rPr lang="id-ID" dirty="0" smtClean="0"/>
              <a:t>	</a:t>
            </a:r>
            <a:r>
              <a:rPr lang="sv-SE" dirty="0" smtClean="0"/>
              <a:t>b</a:t>
            </a:r>
            <a:r>
              <a:rPr lang="sv-SE" dirty="0"/>
              <a:t>. publikasi (ilmiah, populer, </a:t>
            </a:r>
            <a:r>
              <a:rPr lang="sv-SE" i="1" dirty="0"/>
              <a:t>booklet, leaflet, lainnya). </a:t>
            </a:r>
          </a:p>
          <a:p>
            <a:pPr>
              <a:buNone/>
            </a:pPr>
            <a:r>
              <a:rPr lang="id-ID" dirty="0" smtClean="0"/>
              <a:t>	Sedangkan </a:t>
            </a:r>
            <a:r>
              <a:rPr lang="id-ID" dirty="0"/>
              <a:t>luaran tambahan yang diharapkan dari penelitian ini adalah HKI dan/atau bahan ajar.</a:t>
            </a:r>
            <a:endParaRPr lang="id-ID"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Hibah Pekerti</a:t>
            </a:r>
            <a:endParaRPr lang="id-ID" dirty="0"/>
          </a:p>
        </p:txBody>
      </p:sp>
      <p:sp>
        <p:nvSpPr>
          <p:cNvPr id="3" name="Content Placeholder 2"/>
          <p:cNvSpPr>
            <a:spLocks noGrp="1"/>
          </p:cNvSpPr>
          <p:nvPr>
            <p:ph idx="1"/>
          </p:nvPr>
        </p:nvSpPr>
        <p:spPr>
          <a:xfrm>
            <a:off x="457200" y="1285860"/>
            <a:ext cx="8229600" cy="5572140"/>
          </a:xfrm>
        </p:spPr>
        <p:txBody>
          <a:bodyPr>
            <a:normAutofit fontScale="47500" lnSpcReduction="20000"/>
          </a:bodyPr>
          <a:lstStyle/>
          <a:p>
            <a:r>
              <a:rPr lang="fi-FI" dirty="0"/>
              <a:t>Tujuan Penelitian Kerjasama Antar Perguruan Tinggi adalah: </a:t>
            </a:r>
          </a:p>
          <a:p>
            <a:pPr marL="539750" indent="-179388">
              <a:buNone/>
            </a:pPr>
            <a:r>
              <a:rPr lang="id-ID" dirty="0" smtClean="0"/>
              <a:t>1. Untuk memberikan wadah bagi dosen/kelompok peneliti yang relatif baru berkembang dalam kemampuan menelitinya agar dapat memanfaatkan sarana dan keahlian, serta mengadopsi dan mencontoh budaya penelitian yang baik dari kelompok peneliti yang lebih maju di perguruan tinggi lain dalam melaksanakan penelitian yang bermutu; dan </a:t>
            </a:r>
          </a:p>
          <a:p>
            <a:pPr marL="539750" indent="-179388">
              <a:buNone/>
            </a:pPr>
            <a:r>
              <a:rPr lang="id-ID" dirty="0" smtClean="0"/>
              <a:t>2. Untuk membangun kerjasama penelitian antarperguruan tinggi di Indonesia </a:t>
            </a:r>
            <a:endParaRPr lang="id-ID" dirty="0"/>
          </a:p>
          <a:p>
            <a:r>
              <a:rPr lang="id-ID" dirty="0"/>
              <a:t>Tim Peneliti Pengusul (TPP) terdiri atas ketua dan maksimum dua orang anggota, maksimum bergelar S-2, tidak berstatus mahasiswa dan tidak sedang memegang jabatan struktural, dari kelompok peneliti yang relatif baru berkembang dalam kemampuan dan pengalaman melaksanakan penelitian, serta sarana penelitian yang relatif masih terbatas untuk topik penelitian yang diusulkan. </a:t>
            </a:r>
          </a:p>
          <a:p>
            <a:r>
              <a:rPr lang="id-ID" dirty="0" smtClean="0"/>
              <a:t>Tim </a:t>
            </a:r>
            <a:r>
              <a:rPr lang="id-ID" dirty="0"/>
              <a:t>Peneliti Mitra (TPM) terdiri atas ketua dan 1 orang anggota, keduanya bergelar S-3, berasal dari kelompok peneliti, laboratorium, atau pusat penelitian di perguruan tinggi dengan rekam jejak penelitian dan publikasi memadai yang menunjukkan kepeloporan dalam bidang penelitian yang diusulkan. Apabila TPM merupakan tempat TPP menempuh pendidikan terakhir, maka batasan minimum adalah dua tahun sejak kelulusan TPP di perguruan tinggi tersebut. TPP dan TPM harus berasal dari perguruan tinggi yang berbeda. </a:t>
            </a:r>
          </a:p>
          <a:p>
            <a:r>
              <a:rPr lang="id-ID" dirty="0" smtClean="0"/>
              <a:t>T</a:t>
            </a:r>
            <a:r>
              <a:rPr lang="nn-NO" dirty="0" smtClean="0"/>
              <a:t>opik </a:t>
            </a:r>
            <a:r>
              <a:rPr lang="nn-NO" dirty="0"/>
              <a:t>penelitian yang diusulkan diharapka </a:t>
            </a:r>
            <a:r>
              <a:rPr lang="id-ID" dirty="0" smtClean="0"/>
              <a:t>dapat </a:t>
            </a:r>
            <a:r>
              <a:rPr lang="id-ID" dirty="0"/>
              <a:t>dilaksanakan dan dikembangkan di TPP setelah program penelitian ini selesai. </a:t>
            </a:r>
          </a:p>
          <a:p>
            <a:r>
              <a:rPr lang="id-ID" dirty="0" smtClean="0"/>
              <a:t>Usulan </a:t>
            </a:r>
            <a:r>
              <a:rPr lang="id-ID" dirty="0"/>
              <a:t>penelitian dibuat secara bersama antara TPP dan TPM. Usulan harus mendapat persetujuan (</a:t>
            </a:r>
            <a:r>
              <a:rPr lang="id-ID" i="1" dirty="0"/>
              <a:t>endorsement) dalam bentuk pernyataan yang ditandatangani oleh ketua TPM, yang menyatakan bahwa usulan yang diajukan memang sesuai dengan lingkup keahlian dan bidang penelitian TPM, serta kondisi dan kapasitas laboratorium TPM masih memungkinkan untuk menampung TPP selama melakukan penelitian </a:t>
            </a:r>
          </a:p>
          <a:p>
            <a:endParaRPr lang="nn-NO" dirty="0"/>
          </a:p>
          <a:p>
            <a:pPr>
              <a:buNone/>
            </a:pPr>
            <a:endParaRPr lang="id-ID" dirty="0" smtClean="0"/>
          </a:p>
          <a:p>
            <a:pPr>
              <a:buNone/>
            </a:pPr>
            <a:endParaRPr lang="id-ID"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id-ID" dirty="0"/>
          </a:p>
        </p:txBody>
      </p:sp>
      <p:sp>
        <p:nvSpPr>
          <p:cNvPr id="3" name="Content Placeholder 2"/>
          <p:cNvSpPr>
            <a:spLocks noGrp="1"/>
          </p:cNvSpPr>
          <p:nvPr>
            <p:ph idx="1"/>
          </p:nvPr>
        </p:nvSpPr>
        <p:spPr/>
        <p:txBody>
          <a:bodyPr>
            <a:normAutofit fontScale="70000" lnSpcReduction="20000"/>
          </a:bodyPr>
          <a:lstStyle/>
          <a:p>
            <a:r>
              <a:rPr lang="id-ID" dirty="0"/>
              <a:t>Perguruan tinggi berkewajiban menyelenggarakan penelitian dan pengabdian kepada masyarakat disamping melaksanakan pendidikan sebagaimana diamanahkan oleh Undang-undang Nomor 20 Tahun 2003 tentang Sistem Pendidikan Nasional Pasal 20. </a:t>
            </a:r>
            <a:endParaRPr lang="id-ID" dirty="0" smtClean="0"/>
          </a:p>
          <a:p>
            <a:r>
              <a:rPr lang="id-ID" dirty="0" smtClean="0"/>
              <a:t>Sejalan </a:t>
            </a:r>
            <a:r>
              <a:rPr lang="id-ID" dirty="0"/>
              <a:t>dengan kewajiban tersebut, Undang-undang Nomor 12 Tahun 2012 tentang Pendidikan Tinggi Pasal 45 menegaskan bahwa penelitian di perguruan tinggi diarahkan untuk mengembangkan ilmu pengetahuan dan teknologi, serta meningkatkan kesejahteraan masyarakat dan daya saing bangsa. </a:t>
            </a:r>
            <a:endParaRPr lang="id-ID" dirty="0" smtClean="0"/>
          </a:p>
          <a:p>
            <a:r>
              <a:rPr lang="id-ID" dirty="0" smtClean="0"/>
              <a:t>Dalam </a:t>
            </a:r>
            <a:r>
              <a:rPr lang="id-ID" dirty="0"/>
              <a:t>pasal tersebut juga ditegaskan bahwa pengabdian kepada masyarakat merupakan kegiatan sivitas akademika dalam mengamalkan dan membudayakan ilmu pengetahuan dan teknologi untuk memajukan kesejahteraan umum dan mencerdaskan kehidupan bangsa.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txBody>
          <a:bodyPr>
            <a:normAutofit/>
          </a:bodyPr>
          <a:lstStyle/>
          <a:p>
            <a:r>
              <a:rPr lang="id-ID" dirty="0" smtClean="0"/>
              <a:t>Penelitian Disertasi Doktor</a:t>
            </a:r>
            <a:endParaRPr lang="id-ID" dirty="0"/>
          </a:p>
        </p:txBody>
      </p:sp>
      <p:sp>
        <p:nvSpPr>
          <p:cNvPr id="3" name="Content Placeholder 2"/>
          <p:cNvSpPr>
            <a:spLocks noGrp="1"/>
          </p:cNvSpPr>
          <p:nvPr>
            <p:ph idx="1"/>
          </p:nvPr>
        </p:nvSpPr>
        <p:spPr/>
        <p:txBody>
          <a:bodyPr/>
          <a:lstStyle/>
          <a:p>
            <a:endParaRPr lang="id-ID"/>
          </a:p>
        </p:txBody>
      </p:sp>
      <p:pic>
        <p:nvPicPr>
          <p:cNvPr id="5" name="Picture 2"/>
          <p:cNvPicPr>
            <a:picLocks noChangeAspect="1" noChangeArrowheads="1"/>
          </p:cNvPicPr>
          <p:nvPr/>
        </p:nvPicPr>
        <p:blipFill>
          <a:blip r:embed="rId2"/>
          <a:srcRect/>
          <a:stretch>
            <a:fillRect/>
          </a:stretch>
        </p:blipFill>
        <p:spPr bwMode="auto">
          <a:xfrm>
            <a:off x="0" y="785794"/>
            <a:ext cx="9144000" cy="6047774"/>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endParaRPr lang="id-ID" dirty="0"/>
          </a:p>
          <a:p>
            <a:r>
              <a:rPr lang="id-ID" dirty="0" smtClean="0"/>
              <a:t>Pengusul </a:t>
            </a:r>
            <a:r>
              <a:rPr lang="id-ID" dirty="0"/>
              <a:t>adalah dosen perguruan tinggi yang sedang mengikuti program doktor dan tercatat sebagai mahasiswa aktif pada perguruan tinggi yang mempunyai ijin penyelenggaraan program doktor. </a:t>
            </a:r>
          </a:p>
          <a:p>
            <a:r>
              <a:rPr lang="id-ID" dirty="0" smtClean="0"/>
              <a:t>Proposal </a:t>
            </a:r>
            <a:r>
              <a:rPr lang="id-ID" dirty="0"/>
              <a:t>penelitian untuk disertasinya telah disetujui oleh promotor dan ko-promotor (telah diseminarkan). </a:t>
            </a:r>
          </a:p>
          <a:p>
            <a:r>
              <a:rPr lang="id-ID" dirty="0" smtClean="0"/>
              <a:t>Proposal </a:t>
            </a:r>
            <a:r>
              <a:rPr lang="id-ID" dirty="0"/>
              <a:t>penelitian yang diusulkan merupakan bagian dari bahan penyelesaian disertasi. </a:t>
            </a:r>
          </a:p>
          <a:p>
            <a:r>
              <a:rPr lang="id-ID" dirty="0" smtClean="0"/>
              <a:t>Pengusul </a:t>
            </a:r>
            <a:r>
              <a:rPr lang="id-ID" dirty="0"/>
              <a:t>mendapatkan rekomendasi dari promotor dan diketahui oleh Pimpinan Pascasarjana/Dekan Fakultas tempat melaksanakan program doktor. </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Hibah Dosen Pemula</a:t>
            </a:r>
            <a:endParaRPr lang="id-ID" dirty="0"/>
          </a:p>
        </p:txBody>
      </p:sp>
      <p:sp>
        <p:nvSpPr>
          <p:cNvPr id="3" name="Content Placeholder 2"/>
          <p:cNvSpPr>
            <a:spLocks noGrp="1"/>
          </p:cNvSpPr>
          <p:nvPr>
            <p:ph idx="1"/>
          </p:nvPr>
        </p:nvSpPr>
        <p:spPr/>
        <p:txBody>
          <a:bodyPr>
            <a:normAutofit fontScale="92500"/>
          </a:bodyPr>
          <a:lstStyle/>
          <a:p>
            <a:r>
              <a:rPr lang="fi-FI" dirty="0"/>
              <a:t>Tujuan dari penelitian dosen pemula ini </a:t>
            </a:r>
            <a:r>
              <a:rPr lang="fi-FI" dirty="0" smtClean="0"/>
              <a:t>adalah</a:t>
            </a:r>
            <a:r>
              <a:rPr lang="id-ID" dirty="0" smtClean="0"/>
              <a:t> untuk </a:t>
            </a:r>
            <a:r>
              <a:rPr lang="id-ID" dirty="0"/>
              <a:t>mengarahkan dan membina kemampuan meneliti dosen pemula; </a:t>
            </a:r>
            <a:r>
              <a:rPr lang="id-ID" dirty="0" smtClean="0"/>
              <a:t>dan menjadi </a:t>
            </a:r>
            <a:r>
              <a:rPr lang="id-ID" dirty="0"/>
              <a:t>sarana latihan bagi dosen pemula untuk mempublikasikan hasil penelitiannya dalam jurnal ilmiah, baik lokal maupun nasional terakreditasi</a:t>
            </a:r>
            <a:r>
              <a:rPr lang="id-ID" dirty="0" smtClean="0"/>
              <a:t>.</a:t>
            </a:r>
          </a:p>
          <a:p>
            <a:r>
              <a:rPr lang="id-ID" dirty="0" smtClean="0"/>
              <a:t>Untuk dosen yang belum doktor dan belum berjafa lektor kepala</a:t>
            </a:r>
          </a:p>
          <a:p>
            <a:r>
              <a:rPr lang="id-ID" dirty="0" smtClean="0"/>
              <a:t>PT berstaus binaan </a:t>
            </a:r>
            <a:endParaRPr lang="id-ID" dirty="0"/>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14314" y="-285750"/>
            <a:ext cx="8929687" cy="7880106"/>
          </a:xfrm>
          <a:prstGeom prst="rect">
            <a:avLst/>
          </a:prstGeom>
          <a:noFill/>
          <a:ln w="9525">
            <a:noFill/>
            <a:miter lim="800000"/>
            <a:headEnd/>
            <a:tailEnd/>
          </a:ln>
        </p:spPr>
        <p:txBody>
          <a:bodyPr>
            <a:spAutoFit/>
          </a:bodyPr>
          <a:lstStyle/>
          <a:p>
            <a:pPr marL="457200" indent="-457200"/>
            <a:r>
              <a:rPr lang="en-US" sz="2800" dirty="0">
                <a:latin typeface="Calibri" pitchFamily="34" charset="0"/>
              </a:rPr>
              <a:t>             </a:t>
            </a:r>
            <a:r>
              <a:rPr lang="en-US" sz="2800" dirty="0">
                <a:solidFill>
                  <a:srgbClr val="FF0000"/>
                </a:solidFill>
                <a:latin typeface="Calibri" pitchFamily="34" charset="0"/>
              </a:rPr>
              <a:t>  </a:t>
            </a:r>
          </a:p>
          <a:p>
            <a:pPr marL="457200" indent="-457200"/>
            <a:r>
              <a:rPr lang="en-US" sz="4000" dirty="0">
                <a:solidFill>
                  <a:srgbClr val="FF0000"/>
                </a:solidFill>
                <a:latin typeface="Arial Black" pitchFamily="34" charset="0"/>
              </a:rPr>
              <a:t> </a:t>
            </a:r>
            <a:r>
              <a:rPr lang="en-US" sz="3400" b="1" dirty="0">
                <a:latin typeface="Arial Black" pitchFamily="34" charset="0"/>
              </a:rPr>
              <a:t>PERBEDAAN SKIM PENELITIAN</a:t>
            </a:r>
          </a:p>
          <a:p>
            <a:pPr marL="457200" indent="-457200">
              <a:spcAft>
                <a:spcPts val="1200"/>
              </a:spcAft>
            </a:pPr>
            <a:r>
              <a:rPr lang="en-US" sz="3600" b="1" dirty="0">
                <a:latin typeface="Arial Black" pitchFamily="34" charset="0"/>
              </a:rPr>
              <a:t> </a:t>
            </a:r>
            <a:r>
              <a:rPr lang="en-US" sz="3000" b="1" dirty="0">
                <a:latin typeface="Arial Black" pitchFamily="34" charset="0"/>
              </a:rPr>
              <a:t>(</a:t>
            </a:r>
            <a:r>
              <a:rPr lang="en-US" sz="3000" b="1" dirty="0" err="1">
                <a:latin typeface="Arial Black" pitchFamily="34" charset="0"/>
              </a:rPr>
              <a:t>Terutama</a:t>
            </a:r>
            <a:r>
              <a:rPr lang="en-US" sz="3000" b="1" dirty="0">
                <a:latin typeface="Arial Black" pitchFamily="34" charset="0"/>
              </a:rPr>
              <a:t> </a:t>
            </a:r>
            <a:r>
              <a:rPr lang="en-US" sz="3000" b="1" dirty="0" err="1">
                <a:latin typeface="Arial Black" pitchFamily="34" charset="0"/>
              </a:rPr>
              <a:t>Luarannya</a:t>
            </a:r>
            <a:r>
              <a:rPr lang="en-US" sz="3000" b="1" dirty="0">
                <a:latin typeface="Arial Black" pitchFamily="34" charset="0"/>
              </a:rPr>
              <a:t>)</a:t>
            </a:r>
            <a:endParaRPr lang="en-US" sz="3000" dirty="0">
              <a:solidFill>
                <a:srgbClr val="006600"/>
              </a:solidFill>
              <a:latin typeface="Calibri" pitchFamily="34" charset="0"/>
            </a:endParaRPr>
          </a:p>
          <a:p>
            <a:pPr marL="457200" indent="-457200">
              <a:spcAft>
                <a:spcPts val="1000"/>
              </a:spcAft>
              <a:buFont typeface="Wingdings" pitchFamily="2" charset="2"/>
              <a:buChar char="§"/>
            </a:pPr>
            <a:r>
              <a:rPr lang="en-US" sz="2000" b="1" u="sng" dirty="0" err="1"/>
              <a:t>UStranas</a:t>
            </a:r>
            <a:r>
              <a:rPr lang="en-US" sz="2000" b="1" dirty="0"/>
              <a:t>: </a:t>
            </a:r>
            <a:r>
              <a:rPr lang="en-US" sz="2000" b="1" dirty="0" err="1"/>
              <a:t>Penaggulangan</a:t>
            </a:r>
            <a:r>
              <a:rPr lang="en-US" sz="2000" b="1" dirty="0"/>
              <a:t> </a:t>
            </a:r>
            <a:r>
              <a:rPr lang="en-US" sz="2000" b="1" dirty="0" err="1"/>
              <a:t>masalah</a:t>
            </a:r>
            <a:r>
              <a:rPr lang="en-US" sz="2000" b="1" dirty="0"/>
              <a:t> </a:t>
            </a:r>
            <a:r>
              <a:rPr lang="en-US" sz="2000" b="1" dirty="0" err="1"/>
              <a:t>nasional</a:t>
            </a:r>
            <a:r>
              <a:rPr lang="en-US" sz="2000" b="1" dirty="0"/>
              <a:t> &amp; </a:t>
            </a:r>
            <a:r>
              <a:rPr lang="en-US" sz="2000" b="1" i="1" dirty="0"/>
              <a:t>spin-off</a:t>
            </a:r>
          </a:p>
          <a:p>
            <a:pPr marL="457200" indent="-457200">
              <a:spcAft>
                <a:spcPts val="1000"/>
              </a:spcAft>
              <a:buFont typeface="Wingdings" pitchFamily="2" charset="2"/>
              <a:buChar char="§"/>
            </a:pPr>
            <a:r>
              <a:rPr lang="en-US" sz="2000" b="1" u="sng" dirty="0" err="1"/>
              <a:t>KSLN&amp;PubInt’l</a:t>
            </a:r>
            <a:r>
              <a:rPr lang="en-US" sz="2000" b="1" dirty="0"/>
              <a:t>: </a:t>
            </a:r>
            <a:r>
              <a:rPr lang="en-US" sz="2000" b="1" dirty="0" err="1"/>
              <a:t>Jejaring</a:t>
            </a:r>
            <a:r>
              <a:rPr lang="en-US" sz="2000" b="1" dirty="0"/>
              <a:t> </a:t>
            </a:r>
            <a:r>
              <a:rPr lang="en-US" sz="2000" b="1" dirty="0" err="1"/>
              <a:t>kerja</a:t>
            </a:r>
            <a:r>
              <a:rPr lang="id-ID" sz="2000" b="1" dirty="0"/>
              <a:t> </a:t>
            </a:r>
            <a:r>
              <a:rPr lang="en-US" sz="2000" b="1" dirty="0" err="1"/>
              <a:t>sama</a:t>
            </a:r>
            <a:r>
              <a:rPr lang="en-US" sz="2000" b="1" dirty="0"/>
              <a:t> &amp; </a:t>
            </a:r>
            <a:r>
              <a:rPr lang="en-US" sz="2000" b="1" dirty="0" err="1"/>
              <a:t>publikasi</a:t>
            </a:r>
            <a:r>
              <a:rPr lang="en-US" sz="2000" b="1" dirty="0"/>
              <a:t> </a:t>
            </a:r>
            <a:r>
              <a:rPr lang="id-ID" sz="2000" b="1" dirty="0"/>
              <a:t>i</a:t>
            </a:r>
            <a:r>
              <a:rPr lang="en-US" sz="2000" b="1" dirty="0" err="1"/>
              <a:t>nt’l</a:t>
            </a:r>
            <a:r>
              <a:rPr lang="en-US" sz="2000" b="1" dirty="0"/>
              <a:t>.</a:t>
            </a:r>
          </a:p>
          <a:p>
            <a:pPr marL="457200" indent="-457200">
              <a:spcAft>
                <a:spcPts val="1000"/>
              </a:spcAft>
              <a:buFont typeface="Wingdings" pitchFamily="2" charset="2"/>
              <a:buChar char="§"/>
            </a:pPr>
            <a:r>
              <a:rPr lang="en-US" sz="2000" b="1" u="sng" dirty="0" err="1"/>
              <a:t>Stranas</a:t>
            </a:r>
            <a:r>
              <a:rPr lang="en-US" sz="2000" b="1" dirty="0"/>
              <a:t>: </a:t>
            </a:r>
            <a:r>
              <a:rPr lang="en-US" sz="2000" b="1" dirty="0" err="1"/>
              <a:t>Penanggulangan</a:t>
            </a:r>
            <a:r>
              <a:rPr lang="en-US" sz="2000" b="1" dirty="0"/>
              <a:t> </a:t>
            </a:r>
            <a:r>
              <a:rPr lang="en-US" sz="2000" b="1" dirty="0" err="1"/>
              <a:t>masalah</a:t>
            </a:r>
            <a:r>
              <a:rPr lang="en-US" sz="2000" b="1" dirty="0"/>
              <a:t> </a:t>
            </a:r>
            <a:r>
              <a:rPr lang="en-US" sz="2000" b="1" dirty="0" err="1"/>
              <a:t>nasional</a:t>
            </a:r>
            <a:endParaRPr lang="en-US" sz="2000" b="1" dirty="0"/>
          </a:p>
          <a:p>
            <a:pPr marL="457200" indent="-457200">
              <a:spcAft>
                <a:spcPts val="1000"/>
              </a:spcAft>
              <a:buFont typeface="Wingdings" pitchFamily="2" charset="2"/>
              <a:buChar char="§"/>
            </a:pPr>
            <a:r>
              <a:rPr lang="en-US" sz="2000" b="1" u="sng" dirty="0" err="1"/>
              <a:t>Hikom</a:t>
            </a:r>
            <a:r>
              <a:rPr lang="en-US" sz="2000" b="1" dirty="0"/>
              <a:t>: </a:t>
            </a:r>
            <a:r>
              <a:rPr lang="en-US" sz="2000" b="1" dirty="0" err="1"/>
              <a:t>Publikasi</a:t>
            </a:r>
            <a:r>
              <a:rPr lang="en-US" sz="2000" b="1" dirty="0"/>
              <a:t>, </a:t>
            </a:r>
            <a:r>
              <a:rPr lang="en-US" sz="2000" b="1" dirty="0" err="1"/>
              <a:t>buku</a:t>
            </a:r>
            <a:r>
              <a:rPr lang="en-US" sz="2000" b="1" dirty="0"/>
              <a:t> ajar, HKI (</a:t>
            </a:r>
            <a:r>
              <a:rPr lang="en-US" sz="2000" b="1" dirty="0" err="1"/>
              <a:t>apabila</a:t>
            </a:r>
            <a:r>
              <a:rPr lang="en-US" sz="2000" b="1" dirty="0"/>
              <a:t> </a:t>
            </a:r>
            <a:r>
              <a:rPr lang="en-US" sz="2000" b="1" dirty="0" err="1"/>
              <a:t>relevan</a:t>
            </a:r>
            <a:r>
              <a:rPr lang="en-US" sz="2000" b="1" dirty="0"/>
              <a:t>)</a:t>
            </a:r>
          </a:p>
          <a:p>
            <a:pPr marL="457200" indent="-457200">
              <a:spcAft>
                <a:spcPts val="1000"/>
              </a:spcAft>
              <a:buFont typeface="Wingdings" pitchFamily="2" charset="2"/>
              <a:buChar char="§"/>
            </a:pPr>
            <a:r>
              <a:rPr lang="en-US" sz="2000" b="1" u="sng" dirty="0"/>
              <a:t>Rapid</a:t>
            </a:r>
            <a:r>
              <a:rPr lang="en-US" sz="2000" b="1" dirty="0"/>
              <a:t>: </a:t>
            </a:r>
            <a:r>
              <a:rPr lang="en-US" sz="2000" b="1" dirty="0" err="1"/>
              <a:t>Kerja</a:t>
            </a:r>
            <a:r>
              <a:rPr lang="id-ID" sz="2000" b="1" dirty="0"/>
              <a:t> </a:t>
            </a:r>
            <a:r>
              <a:rPr lang="en-US" sz="2000" b="1" dirty="0" err="1"/>
              <a:t>sama</a:t>
            </a:r>
            <a:r>
              <a:rPr lang="en-US" sz="2000" b="1" dirty="0"/>
              <a:t> </a:t>
            </a:r>
            <a:r>
              <a:rPr lang="en-US" sz="2000" b="1" dirty="0" err="1"/>
              <a:t>dgn</a:t>
            </a:r>
            <a:r>
              <a:rPr lang="id-ID" sz="2000" b="1" dirty="0"/>
              <a:t>.</a:t>
            </a:r>
            <a:r>
              <a:rPr lang="en-US" sz="2000" b="1" dirty="0"/>
              <a:t> </a:t>
            </a:r>
            <a:r>
              <a:rPr lang="en-US" sz="2000" b="1" dirty="0" err="1"/>
              <a:t>industri</a:t>
            </a:r>
            <a:r>
              <a:rPr lang="en-US" sz="2000" b="1" dirty="0"/>
              <a:t>, </a:t>
            </a:r>
            <a:r>
              <a:rPr lang="en-US" sz="2000" b="1" dirty="0" err="1"/>
              <a:t>menghasilkan</a:t>
            </a:r>
            <a:r>
              <a:rPr lang="en-US" sz="2000" b="1" dirty="0"/>
              <a:t> </a:t>
            </a:r>
            <a:r>
              <a:rPr lang="en-US" sz="2000" b="1" dirty="0" err="1"/>
              <a:t>produk</a:t>
            </a:r>
            <a:endParaRPr lang="en-US" sz="2000" b="1" dirty="0"/>
          </a:p>
          <a:p>
            <a:pPr marL="457200" indent="-457200">
              <a:spcAft>
                <a:spcPts val="1000"/>
              </a:spcAft>
              <a:buFont typeface="Wingdings" pitchFamily="2" charset="2"/>
              <a:buChar char="§"/>
            </a:pPr>
            <a:r>
              <a:rPr lang="en-US" sz="2000" b="1" u="sng" dirty="0"/>
              <a:t>PU-PT</a:t>
            </a:r>
            <a:r>
              <a:rPr lang="en-US" sz="2000" b="1" dirty="0"/>
              <a:t>: </a:t>
            </a:r>
            <a:r>
              <a:rPr lang="en-US" sz="2000" b="1" dirty="0" err="1"/>
              <a:t>Produk</a:t>
            </a:r>
            <a:r>
              <a:rPr lang="en-US" sz="2000" b="1" dirty="0"/>
              <a:t> </a:t>
            </a:r>
            <a:r>
              <a:rPr lang="en-US" sz="2000" b="1" dirty="0" err="1"/>
              <a:t>teknologi</a:t>
            </a:r>
            <a:r>
              <a:rPr lang="en-US" sz="2000" b="1" dirty="0"/>
              <a:t>, </a:t>
            </a:r>
            <a:r>
              <a:rPr lang="en-US" sz="2000" b="1" dirty="0" err="1"/>
              <a:t>publikasi</a:t>
            </a:r>
            <a:r>
              <a:rPr lang="en-US" sz="2000" b="1" dirty="0"/>
              <a:t>, HKI, </a:t>
            </a:r>
            <a:r>
              <a:rPr lang="en-US" sz="2000" b="1" dirty="0" err="1"/>
              <a:t>kebijakan</a:t>
            </a:r>
            <a:r>
              <a:rPr lang="en-US" sz="2000" b="1" dirty="0"/>
              <a:t> </a:t>
            </a:r>
          </a:p>
          <a:p>
            <a:pPr marL="457200" indent="-457200">
              <a:spcAft>
                <a:spcPts val="1000"/>
              </a:spcAft>
              <a:buFont typeface="Wingdings" pitchFamily="2" charset="2"/>
              <a:buChar char="§"/>
            </a:pPr>
            <a:r>
              <a:rPr lang="en-US" sz="2000" b="1" u="sng" dirty="0" err="1"/>
              <a:t>Hibah</a:t>
            </a:r>
            <a:r>
              <a:rPr lang="en-US" sz="2000" b="1" u="sng" dirty="0"/>
              <a:t> Tim </a:t>
            </a:r>
            <a:r>
              <a:rPr lang="en-US" sz="2000" b="1" u="sng" dirty="0" err="1"/>
              <a:t>Pascasarjana</a:t>
            </a:r>
            <a:r>
              <a:rPr lang="en-US" sz="2000" b="1" dirty="0"/>
              <a:t>: </a:t>
            </a:r>
            <a:r>
              <a:rPr lang="en-US" sz="2000" b="1" dirty="0" err="1"/>
              <a:t>Disertasi</a:t>
            </a:r>
            <a:r>
              <a:rPr lang="en-US" sz="2000" b="1" dirty="0"/>
              <a:t>, </a:t>
            </a:r>
            <a:r>
              <a:rPr lang="en-US" sz="2000" b="1" dirty="0" err="1"/>
              <a:t>tesis</a:t>
            </a:r>
            <a:r>
              <a:rPr lang="en-US" sz="2000" b="1" dirty="0"/>
              <a:t>, </a:t>
            </a:r>
            <a:r>
              <a:rPr lang="en-US" sz="2000" b="1" dirty="0" err="1"/>
              <a:t>publikasi</a:t>
            </a:r>
            <a:endParaRPr lang="en-US" sz="2000" b="1" dirty="0"/>
          </a:p>
          <a:p>
            <a:pPr marL="457200" indent="-457200">
              <a:spcAft>
                <a:spcPts val="1000"/>
              </a:spcAft>
              <a:buFont typeface="Wingdings" pitchFamily="2" charset="2"/>
              <a:buChar char="§"/>
            </a:pPr>
            <a:r>
              <a:rPr lang="en-US" sz="2000" b="1" u="sng" dirty="0"/>
              <a:t>PHB</a:t>
            </a:r>
            <a:r>
              <a:rPr lang="en-US" sz="2000" b="1" dirty="0"/>
              <a:t>: </a:t>
            </a:r>
            <a:r>
              <a:rPr lang="en-US" sz="2000" b="1" dirty="0" err="1"/>
              <a:t>Produk</a:t>
            </a:r>
            <a:r>
              <a:rPr lang="en-US" sz="2000" b="1" dirty="0"/>
              <a:t> (</a:t>
            </a:r>
            <a:r>
              <a:rPr lang="en-US" sz="2000" b="1" i="1" dirty="0"/>
              <a:t>tangible</a:t>
            </a:r>
            <a:r>
              <a:rPr lang="en-US" sz="2000" b="1" dirty="0"/>
              <a:t>/</a:t>
            </a:r>
            <a:r>
              <a:rPr lang="en-US" sz="2000" b="1" i="1" dirty="0"/>
              <a:t>intangible</a:t>
            </a:r>
            <a:r>
              <a:rPr lang="en-US" sz="2000" b="1" dirty="0"/>
              <a:t>), HKI (</a:t>
            </a:r>
            <a:r>
              <a:rPr lang="en-US" sz="2000" b="1" dirty="0" err="1"/>
              <a:t>apabila</a:t>
            </a:r>
            <a:r>
              <a:rPr lang="en-US" sz="2000" b="1" dirty="0"/>
              <a:t> </a:t>
            </a:r>
            <a:r>
              <a:rPr lang="en-US" sz="2000" b="1" dirty="0" err="1"/>
              <a:t>relevan</a:t>
            </a:r>
            <a:r>
              <a:rPr lang="en-US" sz="2000" b="1" dirty="0"/>
              <a:t>)</a:t>
            </a:r>
          </a:p>
          <a:p>
            <a:pPr marL="457200" indent="-457200">
              <a:spcAft>
                <a:spcPts val="1000"/>
              </a:spcAft>
              <a:buFont typeface="Wingdings" pitchFamily="2" charset="2"/>
              <a:buChar char="§"/>
            </a:pPr>
            <a:r>
              <a:rPr lang="en-US" sz="2000" b="1" u="sng" dirty="0" err="1"/>
              <a:t>Penelitian</a:t>
            </a:r>
            <a:r>
              <a:rPr lang="en-US" sz="2000" b="1" u="sng" dirty="0"/>
              <a:t> Fundamental</a:t>
            </a:r>
            <a:r>
              <a:rPr lang="en-US" sz="2000" b="1" dirty="0"/>
              <a:t>: </a:t>
            </a:r>
            <a:r>
              <a:rPr lang="en-US" sz="2000" b="1" dirty="0" err="1"/>
              <a:t>Publikasi</a:t>
            </a:r>
            <a:endParaRPr lang="en-US" sz="2000" b="1" dirty="0"/>
          </a:p>
          <a:p>
            <a:pPr marL="457200" indent="-457200">
              <a:spcAft>
                <a:spcPts val="1000"/>
              </a:spcAft>
              <a:buFont typeface="Wingdings" pitchFamily="2" charset="2"/>
              <a:buChar char="§"/>
            </a:pPr>
            <a:r>
              <a:rPr lang="en-US" sz="2000" b="1" u="sng" dirty="0" err="1"/>
              <a:t>Hibah</a:t>
            </a:r>
            <a:r>
              <a:rPr lang="en-US" sz="2000" b="1" u="sng" dirty="0"/>
              <a:t> </a:t>
            </a:r>
            <a:r>
              <a:rPr lang="en-US" sz="2000" b="1" u="sng" dirty="0" err="1"/>
              <a:t>Pekerti</a:t>
            </a:r>
            <a:r>
              <a:rPr lang="en-US" sz="2000" b="1" dirty="0"/>
              <a:t>: </a:t>
            </a:r>
            <a:r>
              <a:rPr lang="en-US" sz="2000" b="1" dirty="0" err="1"/>
              <a:t>Peningkatan</a:t>
            </a:r>
            <a:r>
              <a:rPr lang="en-US" sz="2000" b="1" dirty="0"/>
              <a:t> </a:t>
            </a:r>
            <a:r>
              <a:rPr lang="en-US" sz="2000" b="1" dirty="0" err="1"/>
              <a:t>kemampuan</a:t>
            </a:r>
            <a:r>
              <a:rPr lang="en-US" sz="2000" b="1" dirty="0"/>
              <a:t> </a:t>
            </a:r>
            <a:r>
              <a:rPr lang="en-US" sz="2000" b="1" dirty="0" smtClean="0"/>
              <a:t>TPP</a:t>
            </a:r>
            <a:r>
              <a:rPr lang="id-ID" sz="2000" b="1" dirty="0" smtClean="0"/>
              <a:t> (Tim Peneliti Pengusul)</a:t>
            </a:r>
            <a:endParaRPr lang="en-US" sz="2000" b="1" dirty="0"/>
          </a:p>
          <a:p>
            <a:pPr marL="457200" indent="-457200">
              <a:spcAft>
                <a:spcPts val="1000"/>
              </a:spcAft>
              <a:buFont typeface="Wingdings" pitchFamily="2" charset="2"/>
              <a:buChar char="§"/>
            </a:pPr>
            <a:r>
              <a:rPr lang="en-US" sz="2000" b="1" u="sng" dirty="0" err="1"/>
              <a:t>Disertasi</a:t>
            </a:r>
            <a:r>
              <a:rPr lang="en-US" sz="2000" b="1" u="sng" dirty="0"/>
              <a:t> </a:t>
            </a:r>
            <a:r>
              <a:rPr lang="en-US" sz="2000" b="1" u="sng" dirty="0" err="1"/>
              <a:t>Doktor</a:t>
            </a:r>
            <a:r>
              <a:rPr lang="en-US" sz="2000" b="1" dirty="0"/>
              <a:t>: </a:t>
            </a:r>
            <a:r>
              <a:rPr lang="en-US" sz="2000" b="1" dirty="0" err="1"/>
              <a:t>Disertasi</a:t>
            </a:r>
            <a:r>
              <a:rPr lang="id-ID" sz="2000" b="1" dirty="0"/>
              <a:t>, </a:t>
            </a:r>
            <a:r>
              <a:rPr lang="en-US" sz="2000" b="1" dirty="0" err="1"/>
              <a:t>publikasi</a:t>
            </a:r>
            <a:r>
              <a:rPr lang="id-ID" sz="2000" b="1" dirty="0"/>
              <a:t>, lulus </a:t>
            </a:r>
            <a:r>
              <a:rPr lang="en-US" sz="2000" b="1" dirty="0" err="1"/>
              <a:t>tepat</a:t>
            </a:r>
            <a:r>
              <a:rPr lang="en-US" sz="2000" b="1" dirty="0"/>
              <a:t> </a:t>
            </a:r>
            <a:r>
              <a:rPr lang="en-US" sz="2000" b="1" dirty="0" err="1"/>
              <a:t>waktu</a:t>
            </a:r>
            <a:endParaRPr lang="en-US" sz="2000" b="1" dirty="0"/>
          </a:p>
          <a:p>
            <a:pPr marL="457200" indent="-457200"/>
            <a:endParaRPr lang="en-US" sz="2400" b="1" dirty="0"/>
          </a:p>
          <a:p>
            <a:pPr marL="914400" lvl="1" indent="-457200">
              <a:lnSpc>
                <a:spcPct val="85000"/>
              </a:lnSpc>
              <a:spcAft>
                <a:spcPct val="50000"/>
              </a:spcAft>
            </a:pPr>
            <a:endParaRPr lang="en-US" sz="2400" dirty="0">
              <a:latin typeface="Calibri" pitchFamily="34" charset="0"/>
            </a:endParaRPr>
          </a:p>
          <a:p>
            <a:pPr marL="914400" lvl="1" indent="-457200"/>
            <a:endParaRPr lang="en-US" sz="2400" dirty="0">
              <a:latin typeface="Calibri"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73" y="285729"/>
          <a:ext cx="9143999" cy="6357982"/>
        </p:xfrm>
        <a:graphic>
          <a:graphicData uri="http://schemas.openxmlformats.org/drawingml/2006/table">
            <a:tbl>
              <a:tblPr/>
              <a:tblGrid>
                <a:gridCol w="1857395"/>
                <a:gridCol w="1253559"/>
                <a:gridCol w="1044079"/>
                <a:gridCol w="990879"/>
                <a:gridCol w="1155136"/>
                <a:gridCol w="1458387"/>
                <a:gridCol w="1384568"/>
              </a:tblGrid>
              <a:tr h="394335">
                <a:tc>
                  <a:txBody>
                    <a:bodyPr/>
                    <a:lstStyle/>
                    <a:p>
                      <a:pPr>
                        <a:lnSpc>
                          <a:spcPct val="115000"/>
                        </a:lnSpc>
                        <a:spcAft>
                          <a:spcPts val="0"/>
                        </a:spcAft>
                      </a:pPr>
                      <a:r>
                        <a:rPr lang="id-ID" sz="1100" b="1" dirty="0">
                          <a:solidFill>
                            <a:schemeClr val="bg1"/>
                          </a:solidFill>
                          <a:latin typeface="Calibri"/>
                          <a:ea typeface="Calibri"/>
                          <a:cs typeface="Times New Roman"/>
                        </a:rPr>
                        <a:t>PUPT</a:t>
                      </a:r>
                      <a:endParaRPr lang="id-ID" sz="1100" dirty="0">
                        <a:solidFill>
                          <a:schemeClr val="bg1"/>
                        </a:solidFill>
                        <a:latin typeface="Calibri"/>
                        <a:ea typeface="Calibri"/>
                        <a:cs typeface="Times New Roman"/>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15000"/>
                        </a:lnSpc>
                        <a:spcAft>
                          <a:spcPts val="0"/>
                        </a:spcAft>
                      </a:pPr>
                      <a:r>
                        <a:rPr lang="id-ID" sz="1100" b="1" dirty="0">
                          <a:solidFill>
                            <a:schemeClr val="bg1"/>
                          </a:solidFill>
                          <a:latin typeface="Calibri"/>
                          <a:ea typeface="Calibri"/>
                          <a:cs typeface="Times New Roman"/>
                        </a:rPr>
                        <a:t>Tim Pasca</a:t>
                      </a:r>
                      <a:endParaRPr lang="id-ID" sz="1100" dirty="0">
                        <a:solidFill>
                          <a:schemeClr val="bg1"/>
                        </a:solidFill>
                        <a:latin typeface="Calibri"/>
                        <a:ea typeface="Calibri"/>
                        <a:cs typeface="Times New Roman"/>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15000"/>
                        </a:lnSpc>
                        <a:spcAft>
                          <a:spcPts val="0"/>
                        </a:spcAft>
                      </a:pPr>
                      <a:r>
                        <a:rPr lang="id-ID" sz="1100" b="1" dirty="0">
                          <a:solidFill>
                            <a:schemeClr val="bg1"/>
                          </a:solidFill>
                          <a:latin typeface="Calibri"/>
                          <a:ea typeface="Calibri"/>
                          <a:cs typeface="Times New Roman"/>
                        </a:rPr>
                        <a:t>Fundamental</a:t>
                      </a:r>
                      <a:endParaRPr lang="id-ID" sz="1100" dirty="0">
                        <a:solidFill>
                          <a:schemeClr val="bg1"/>
                        </a:solidFill>
                        <a:latin typeface="Calibri"/>
                        <a:ea typeface="Calibri"/>
                        <a:cs typeface="Times New Roman"/>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15000"/>
                        </a:lnSpc>
                        <a:spcAft>
                          <a:spcPts val="0"/>
                        </a:spcAft>
                      </a:pPr>
                      <a:r>
                        <a:rPr lang="id-ID" sz="1100" b="1" dirty="0">
                          <a:solidFill>
                            <a:schemeClr val="bg1"/>
                          </a:solidFill>
                          <a:latin typeface="Calibri"/>
                          <a:ea typeface="Calibri"/>
                          <a:cs typeface="Times New Roman"/>
                        </a:rPr>
                        <a:t>Bersaing</a:t>
                      </a:r>
                      <a:endParaRPr lang="id-ID" sz="1100" dirty="0">
                        <a:solidFill>
                          <a:schemeClr val="bg1"/>
                        </a:solidFill>
                        <a:latin typeface="Calibri"/>
                        <a:ea typeface="Calibri"/>
                        <a:cs typeface="Times New Roman"/>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15000"/>
                        </a:lnSpc>
                        <a:spcAft>
                          <a:spcPts val="0"/>
                        </a:spcAft>
                      </a:pPr>
                      <a:r>
                        <a:rPr lang="id-ID" sz="1100" b="1" dirty="0">
                          <a:solidFill>
                            <a:schemeClr val="bg1"/>
                          </a:solidFill>
                          <a:latin typeface="Calibri"/>
                          <a:ea typeface="Calibri"/>
                          <a:cs typeface="Times New Roman"/>
                        </a:rPr>
                        <a:t>Pekerti</a:t>
                      </a:r>
                      <a:endParaRPr lang="id-ID" sz="1100" dirty="0">
                        <a:solidFill>
                          <a:schemeClr val="bg1"/>
                        </a:solidFill>
                        <a:latin typeface="Calibri"/>
                        <a:ea typeface="Calibri"/>
                        <a:cs typeface="Times New Roman"/>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15000"/>
                        </a:lnSpc>
                        <a:spcAft>
                          <a:spcPts val="0"/>
                        </a:spcAft>
                      </a:pPr>
                      <a:r>
                        <a:rPr lang="id-ID" sz="1100" b="1" dirty="0">
                          <a:solidFill>
                            <a:schemeClr val="bg1"/>
                          </a:solidFill>
                          <a:latin typeface="Calibri"/>
                          <a:ea typeface="Calibri"/>
                          <a:cs typeface="Times New Roman"/>
                        </a:rPr>
                        <a:t>Disertasi Doktor</a:t>
                      </a:r>
                      <a:endParaRPr lang="id-ID" sz="1100" dirty="0">
                        <a:solidFill>
                          <a:schemeClr val="bg1"/>
                        </a:solidFill>
                        <a:latin typeface="Calibri"/>
                        <a:ea typeface="Calibri"/>
                        <a:cs typeface="Times New Roman"/>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15000"/>
                        </a:lnSpc>
                        <a:spcAft>
                          <a:spcPts val="0"/>
                        </a:spcAft>
                      </a:pPr>
                      <a:r>
                        <a:rPr lang="id-ID" sz="1100" b="1" dirty="0">
                          <a:solidFill>
                            <a:schemeClr val="bg1"/>
                          </a:solidFill>
                          <a:latin typeface="Calibri"/>
                          <a:ea typeface="Calibri"/>
                          <a:cs typeface="Times New Roman"/>
                        </a:rPr>
                        <a:t>Dosen Pemula</a:t>
                      </a:r>
                      <a:endParaRPr lang="id-ID" sz="1100" dirty="0">
                        <a:solidFill>
                          <a:schemeClr val="bg1"/>
                        </a:solidFill>
                        <a:latin typeface="Calibri"/>
                        <a:ea typeface="Calibri"/>
                        <a:cs typeface="Times New Roman"/>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12077700">
                <a:tc>
                  <a:txBody>
                    <a:bodyPr/>
                    <a:lstStyle/>
                    <a:p>
                      <a:pPr>
                        <a:spcAft>
                          <a:spcPts val="125"/>
                        </a:spcAft>
                      </a:pPr>
                      <a:r>
                        <a:rPr lang="id-ID" sz="1100" dirty="0">
                          <a:solidFill>
                            <a:srgbClr val="000000"/>
                          </a:solidFill>
                          <a:latin typeface="Times New Roman"/>
                          <a:ea typeface="Calibri"/>
                          <a:cs typeface="Times New Roman"/>
                        </a:rPr>
                        <a:t>a. mensinergikan penelitian di perguruan tinggi dengan kebijakan dan program pembangunan lokal/nasional/internasional melalui pemanfaatan kepakaran perguruan tinggi, sarana dan prasarana penelitian, dan/atau sumber daya setempat; </a:t>
                      </a:r>
                    </a:p>
                    <a:p>
                      <a:pPr>
                        <a:spcAft>
                          <a:spcPts val="125"/>
                        </a:spcAft>
                      </a:pPr>
                      <a:r>
                        <a:rPr lang="id-ID" sz="1100" dirty="0">
                          <a:solidFill>
                            <a:srgbClr val="000000"/>
                          </a:solidFill>
                          <a:latin typeface="Times New Roman"/>
                          <a:ea typeface="Calibri"/>
                          <a:cs typeface="Times New Roman"/>
                        </a:rPr>
                        <a:t>b. menjawab tantangan kebutuhan Ipteks-Sosbud oleh pengguna sektor riil; dan </a:t>
                      </a:r>
                    </a:p>
                    <a:p>
                      <a:pPr>
                        <a:spcAft>
                          <a:spcPts val="0"/>
                        </a:spcAft>
                      </a:pPr>
                      <a:r>
                        <a:rPr lang="id-ID" sz="1100" dirty="0">
                          <a:solidFill>
                            <a:srgbClr val="000000"/>
                          </a:solidFill>
                          <a:latin typeface="Times New Roman"/>
                          <a:ea typeface="Calibri"/>
                          <a:cs typeface="Times New Roman"/>
                        </a:rPr>
                        <a:t>c. membangun jejaring kerjasama antar peneliti dalam bidang keilmuan dan minat yang sama, sehingga mampu menumbuhkan kapasitas penelitian institusi dan inovasi teknologi sejalan dengan kemajuan teknologi dan </a:t>
                      </a:r>
                      <a:r>
                        <a:rPr lang="id-ID" sz="1100" i="1" dirty="0">
                          <a:solidFill>
                            <a:srgbClr val="000000"/>
                          </a:solidFill>
                          <a:latin typeface="Times New Roman"/>
                          <a:ea typeface="Calibri"/>
                          <a:cs typeface="Times New Roman"/>
                        </a:rPr>
                        <a:t>frontier technology. </a:t>
                      </a:r>
                      <a:endParaRPr lang="id-ID" sz="1100" dirty="0">
                        <a:solidFill>
                          <a:srgbClr val="000000"/>
                        </a:solidFill>
                        <a:latin typeface="Times New Roman"/>
                        <a:ea typeface="Calibri"/>
                        <a:cs typeface="Times New Roman"/>
                      </a:endParaRP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25"/>
                        </a:spcAft>
                      </a:pPr>
                      <a:r>
                        <a:rPr lang="id-ID" sz="1100" dirty="0">
                          <a:solidFill>
                            <a:srgbClr val="000000"/>
                          </a:solidFill>
                          <a:latin typeface="Times New Roman"/>
                          <a:ea typeface="Calibri"/>
                          <a:cs typeface="Times New Roman"/>
                        </a:rPr>
                        <a:t>a. Menghasilkan terobosan baru dalam ilmu pengetahuan dasar, teknologi, ilmu sosial dan budaya; </a:t>
                      </a:r>
                    </a:p>
                    <a:p>
                      <a:pPr>
                        <a:spcAft>
                          <a:spcPts val="125"/>
                        </a:spcAft>
                      </a:pPr>
                      <a:r>
                        <a:rPr lang="id-ID" sz="1100" dirty="0">
                          <a:solidFill>
                            <a:srgbClr val="000000"/>
                          </a:solidFill>
                          <a:latin typeface="Times New Roman"/>
                          <a:ea typeface="Calibri"/>
                          <a:cs typeface="Times New Roman"/>
                        </a:rPr>
                        <a:t>b. meningkatkan kemampuan dan mutu pendidikan pascasarjana; </a:t>
                      </a:r>
                    </a:p>
                    <a:p>
                      <a:pPr>
                        <a:spcAft>
                          <a:spcPts val="125"/>
                        </a:spcAft>
                      </a:pPr>
                      <a:r>
                        <a:rPr lang="id-ID" sz="1100" dirty="0">
                          <a:solidFill>
                            <a:srgbClr val="000000"/>
                          </a:solidFill>
                          <a:latin typeface="Times New Roman"/>
                          <a:ea typeface="Calibri"/>
                          <a:cs typeface="Times New Roman"/>
                        </a:rPr>
                        <a:t>c. meningkatkan mutu penelitian di perguruan tinggi Indonesia; dan </a:t>
                      </a:r>
                    </a:p>
                    <a:p>
                      <a:pPr>
                        <a:spcAft>
                          <a:spcPts val="0"/>
                        </a:spcAft>
                      </a:pPr>
                      <a:r>
                        <a:rPr lang="id-ID" sz="1100" dirty="0">
                          <a:solidFill>
                            <a:srgbClr val="000000"/>
                          </a:solidFill>
                          <a:latin typeface="Times New Roman"/>
                          <a:ea typeface="Calibri"/>
                          <a:cs typeface="Times New Roman"/>
                        </a:rPr>
                        <a:t>d. meningkatkan jumlah publikasi ilmiah baik di tingkat nasional maupun internasional. </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25"/>
                        </a:spcAft>
                      </a:pPr>
                      <a:r>
                        <a:rPr lang="id-ID" sz="1100" dirty="0">
                          <a:solidFill>
                            <a:srgbClr val="000000"/>
                          </a:solidFill>
                          <a:latin typeface="Times New Roman"/>
                          <a:ea typeface="Calibri"/>
                          <a:cs typeface="Times New Roman"/>
                        </a:rPr>
                        <a:t>a. mendorong dosen melakukan penelitian dasar yang bersifat temuan sehingga memperoleh invensi, baik metode atau teori baru yang belum pernah ada sebelumnya; </a:t>
                      </a:r>
                    </a:p>
                    <a:p>
                      <a:pPr>
                        <a:spcAft>
                          <a:spcPts val="125"/>
                        </a:spcAft>
                      </a:pPr>
                      <a:r>
                        <a:rPr lang="id-ID" sz="1100" dirty="0">
                          <a:solidFill>
                            <a:srgbClr val="000000"/>
                          </a:solidFill>
                          <a:latin typeface="Times New Roman"/>
                          <a:ea typeface="Calibri"/>
                          <a:cs typeface="Times New Roman"/>
                        </a:rPr>
                        <a:t>b. memperoleh modal ilmiah yang dapat mendukung perkembangan penelitian terapan; dan </a:t>
                      </a:r>
                    </a:p>
                    <a:p>
                      <a:pPr>
                        <a:spcAft>
                          <a:spcPts val="0"/>
                        </a:spcAft>
                      </a:pPr>
                      <a:r>
                        <a:rPr lang="id-ID" sz="1100" dirty="0">
                          <a:solidFill>
                            <a:srgbClr val="000000"/>
                          </a:solidFill>
                          <a:latin typeface="Times New Roman"/>
                          <a:ea typeface="Calibri"/>
                          <a:cs typeface="Times New Roman"/>
                        </a:rPr>
                        <a:t>c. meningkatkan kuantitas dan kualitas publikasi ilmiah dosen. </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100" dirty="0">
                          <a:latin typeface="Calibri"/>
                          <a:ea typeface="Calibri"/>
                          <a:cs typeface="Times New Roman"/>
                        </a:rPr>
                        <a:t>Tujuan dari kegiatan Penelitian Hibah Bersaing adalah menghasilkan inovasi dan pengembangan Ipteks-sosbud (penelitian terapan) yang dapat dimanfaatkan oleh masyarakat ataupun industri.</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25"/>
                        </a:spcAft>
                      </a:pPr>
                      <a:r>
                        <a:rPr lang="id-ID" sz="1100" dirty="0">
                          <a:solidFill>
                            <a:srgbClr val="000000"/>
                          </a:solidFill>
                          <a:latin typeface="Times New Roman"/>
                          <a:ea typeface="Calibri"/>
                          <a:cs typeface="Times New Roman"/>
                        </a:rPr>
                        <a:t>a. untuk memberikan wadah bagi dosen/kelompok peneliti yang relatif baru berkembang dalam kemampuan menelitinya agar dapat memanfaatkan sarana dan keahlian, serta mengadopsi dan mencontoh budaya penelitian yang baik dari kelompok peneliti yang lebih maju di perguruan tinggi lain dalam melaksanakan penelitian yang bermutu; dan </a:t>
                      </a:r>
                    </a:p>
                    <a:p>
                      <a:pPr>
                        <a:spcAft>
                          <a:spcPts val="0"/>
                        </a:spcAft>
                      </a:pPr>
                      <a:r>
                        <a:rPr lang="id-ID" sz="1100" dirty="0">
                          <a:solidFill>
                            <a:srgbClr val="000000"/>
                          </a:solidFill>
                          <a:latin typeface="Times New Roman"/>
                          <a:ea typeface="Calibri"/>
                          <a:cs typeface="Times New Roman"/>
                        </a:rPr>
                        <a:t>b. untuk membangun kerjasama penelitian antarperguruan tinggi di Indonesia. </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50"/>
                        </a:spcAft>
                      </a:pPr>
                      <a:r>
                        <a:rPr lang="id-ID" sz="1100" dirty="0">
                          <a:solidFill>
                            <a:srgbClr val="000000"/>
                          </a:solidFill>
                          <a:latin typeface="Times New Roman"/>
                          <a:ea typeface="Calibri"/>
                          <a:cs typeface="Times New Roman"/>
                        </a:rPr>
                        <a:t>a. memberikan bantuan dana Penelitian Disertasi Doktor, yang substansi penelitiannya merupakan bagian dari penelitian disertasinya; </a:t>
                      </a:r>
                    </a:p>
                    <a:p>
                      <a:pPr>
                        <a:spcAft>
                          <a:spcPts val="150"/>
                        </a:spcAft>
                      </a:pPr>
                      <a:r>
                        <a:rPr lang="id-ID" sz="1100" dirty="0">
                          <a:solidFill>
                            <a:srgbClr val="000000"/>
                          </a:solidFill>
                          <a:latin typeface="Times New Roman"/>
                          <a:ea typeface="Calibri"/>
                          <a:cs typeface="Times New Roman"/>
                        </a:rPr>
                        <a:t>b. mempercepat penyelesaian studi doktor sehingga dapat meningkatkan jumlah dan kompetensi lulusan program doktor; </a:t>
                      </a:r>
                    </a:p>
                    <a:p>
                      <a:pPr>
                        <a:spcAft>
                          <a:spcPts val="150"/>
                        </a:spcAft>
                      </a:pPr>
                      <a:r>
                        <a:rPr lang="id-ID" sz="1100" dirty="0">
                          <a:solidFill>
                            <a:srgbClr val="000000"/>
                          </a:solidFill>
                          <a:latin typeface="Times New Roman"/>
                          <a:ea typeface="Calibri"/>
                          <a:cs typeface="Times New Roman"/>
                        </a:rPr>
                        <a:t>c. meningkatkan jumlah publikasi artikel ilmiah pada jurnal bereputasi internasional atau nasional terakreditasi, penulisan buku ajar, dan perolehan HKI; </a:t>
                      </a:r>
                    </a:p>
                    <a:p>
                      <a:pPr>
                        <a:spcAft>
                          <a:spcPts val="150"/>
                        </a:spcAft>
                      </a:pPr>
                      <a:r>
                        <a:rPr lang="id-ID" sz="1100" dirty="0">
                          <a:solidFill>
                            <a:srgbClr val="000000"/>
                          </a:solidFill>
                          <a:latin typeface="Times New Roman"/>
                          <a:ea typeface="Calibri"/>
                          <a:cs typeface="Times New Roman"/>
                        </a:rPr>
                        <a:t>d. membantu menyelesaikan masalah nasional, regional, pemerintah daerah, dan masyarakat pada umumnya; dan </a:t>
                      </a:r>
                    </a:p>
                    <a:p>
                      <a:pPr>
                        <a:spcAft>
                          <a:spcPts val="0"/>
                        </a:spcAft>
                      </a:pPr>
                      <a:r>
                        <a:rPr lang="id-ID" sz="1100" dirty="0">
                          <a:solidFill>
                            <a:srgbClr val="000000"/>
                          </a:solidFill>
                          <a:latin typeface="Times New Roman"/>
                          <a:ea typeface="Calibri"/>
                          <a:cs typeface="Times New Roman"/>
                        </a:rPr>
                        <a:t>e. menciptakan iklim akademik yang lebih dinamis dan kondusif di lingkungan perguruan tinggi, sehingga hubungan antara dosen dan mahasiswa menjadi lebih interaktif dan berkualitas. </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50"/>
                        </a:spcAft>
                      </a:pPr>
                      <a:r>
                        <a:rPr lang="id-ID" sz="1100" dirty="0">
                          <a:solidFill>
                            <a:srgbClr val="000000"/>
                          </a:solidFill>
                          <a:latin typeface="Times New Roman"/>
                          <a:ea typeface="Calibri"/>
                          <a:cs typeface="Times New Roman"/>
                        </a:rPr>
                        <a:t>a. untuk mengarahkan dan membina kemampuan meneliti dosen pemula; dan </a:t>
                      </a:r>
                    </a:p>
                    <a:p>
                      <a:pPr marR="111760">
                        <a:spcAft>
                          <a:spcPts val="0"/>
                        </a:spcAft>
                      </a:pPr>
                      <a:r>
                        <a:rPr lang="id-ID" sz="1100" dirty="0">
                          <a:solidFill>
                            <a:srgbClr val="000000"/>
                          </a:solidFill>
                          <a:latin typeface="Times New Roman"/>
                          <a:ea typeface="Calibri"/>
                          <a:cs typeface="Times New Roman"/>
                        </a:rPr>
                        <a:t>b. menjadi sarana latihan bagi dosen pemula untuk mempublikasikan hasil penelitiannya dalam jurnal ilmiah, baik lokal maupun nasional terakreditasi </a:t>
                      </a:r>
                    </a:p>
                  </a:txBody>
                  <a:tcPr marL="47875" marR="4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85721" y="214294"/>
          <a:ext cx="8858280" cy="6178424"/>
        </p:xfrm>
        <a:graphic>
          <a:graphicData uri="http://schemas.openxmlformats.org/drawingml/2006/table">
            <a:tbl>
              <a:tblPr/>
              <a:tblGrid>
                <a:gridCol w="1259760"/>
                <a:gridCol w="1049043"/>
                <a:gridCol w="1049043"/>
                <a:gridCol w="1271567"/>
                <a:gridCol w="1049043"/>
                <a:gridCol w="1049043"/>
                <a:gridCol w="1049952"/>
                <a:gridCol w="1080833"/>
              </a:tblGrid>
              <a:tr h="749237">
                <a:tc>
                  <a:txBody>
                    <a:bodyPr/>
                    <a:lstStyle/>
                    <a:p>
                      <a:pPr>
                        <a:lnSpc>
                          <a:spcPct val="115000"/>
                        </a:lnSpc>
                        <a:spcAft>
                          <a:spcPts val="0"/>
                        </a:spcAft>
                      </a:pPr>
                      <a:r>
                        <a:rPr lang="id-ID" sz="1400" b="1" dirty="0">
                          <a:latin typeface="Calibri"/>
                          <a:ea typeface="Calibri"/>
                          <a:cs typeface="Times New Roman"/>
                        </a:rPr>
                        <a:t>Unsur</a:t>
                      </a: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b="1">
                          <a:latin typeface="Calibri"/>
                          <a:ea typeface="Calibri"/>
                          <a:cs typeface="Times New Roman"/>
                        </a:rPr>
                        <a:t>PUPT</a:t>
                      </a: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b="1">
                          <a:latin typeface="Calibri"/>
                          <a:ea typeface="Calibri"/>
                          <a:cs typeface="Times New Roman"/>
                        </a:rPr>
                        <a:t>Tim Pasca</a:t>
                      </a: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b="1">
                          <a:latin typeface="Calibri"/>
                          <a:ea typeface="Calibri"/>
                          <a:cs typeface="Times New Roman"/>
                        </a:rPr>
                        <a:t>Fundamental</a:t>
                      </a: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b="1">
                          <a:latin typeface="Calibri"/>
                          <a:ea typeface="Calibri"/>
                          <a:cs typeface="Times New Roman"/>
                        </a:rPr>
                        <a:t>Bersaing</a:t>
                      </a: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b="1">
                          <a:latin typeface="Calibri"/>
                          <a:ea typeface="Calibri"/>
                          <a:cs typeface="Times New Roman"/>
                        </a:rPr>
                        <a:t>Pekerti</a:t>
                      </a: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b="1">
                          <a:latin typeface="Calibri"/>
                          <a:ea typeface="Calibri"/>
                          <a:cs typeface="Times New Roman"/>
                        </a:rPr>
                        <a:t>Disertasi Doktor</a:t>
                      </a: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b="1">
                          <a:latin typeface="Calibri"/>
                          <a:ea typeface="Calibri"/>
                          <a:cs typeface="Times New Roman"/>
                        </a:rPr>
                        <a:t>Dosen Pemula</a:t>
                      </a: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237">
                <a:tc>
                  <a:txBody>
                    <a:bodyPr/>
                    <a:lstStyle/>
                    <a:p>
                      <a:pPr>
                        <a:lnSpc>
                          <a:spcPct val="115000"/>
                        </a:lnSpc>
                        <a:spcAft>
                          <a:spcPts val="0"/>
                        </a:spcAft>
                      </a:pPr>
                      <a:r>
                        <a:rPr lang="id-ID" sz="1400" dirty="0">
                          <a:latin typeface="Calibri"/>
                          <a:ea typeface="Calibri"/>
                          <a:cs typeface="Times New Roman"/>
                        </a:rPr>
                        <a:t>Teknologi terapan </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400" dirty="0">
                          <a:solidFill>
                            <a:srgbClr val="FFFFFF"/>
                          </a:solidFill>
                          <a:latin typeface="Times New Roman"/>
                          <a:ea typeface="Calibri"/>
                          <a:cs typeface="Times New Roman"/>
                        </a:rPr>
                        <a:t>W</a:t>
                      </a:r>
                      <a:endParaRPr lang="id-ID" sz="1400" dirty="0">
                        <a:solidFill>
                          <a:srgbClr val="000000"/>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491">
                <a:tc>
                  <a:txBody>
                    <a:bodyPr/>
                    <a:lstStyle/>
                    <a:p>
                      <a:pPr>
                        <a:lnSpc>
                          <a:spcPct val="115000"/>
                        </a:lnSpc>
                        <a:spcAft>
                          <a:spcPts val="0"/>
                        </a:spcAft>
                      </a:pPr>
                      <a:r>
                        <a:rPr lang="id-ID" sz="1400">
                          <a:latin typeface="Calibri"/>
                          <a:ea typeface="Calibri"/>
                          <a:cs typeface="Times New Roman"/>
                        </a:rPr>
                        <a:t>Prosiding</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400">
                          <a:solidFill>
                            <a:srgbClr val="FFFFFF"/>
                          </a:solidFill>
                          <a:latin typeface="Times New Roman"/>
                          <a:ea typeface="Calibri"/>
                          <a:cs typeface="Times New Roman"/>
                        </a:rPr>
                        <a:t>W</a:t>
                      </a:r>
                      <a:endParaRPr lang="id-ID" sz="1400">
                        <a:solidFill>
                          <a:srgbClr val="000000"/>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dirty="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499491">
                <a:tc>
                  <a:txBody>
                    <a:bodyPr/>
                    <a:lstStyle/>
                    <a:p>
                      <a:pPr>
                        <a:lnSpc>
                          <a:spcPct val="115000"/>
                        </a:lnSpc>
                        <a:spcAft>
                          <a:spcPts val="0"/>
                        </a:spcAft>
                      </a:pPr>
                      <a:r>
                        <a:rPr lang="id-ID" sz="1400">
                          <a:latin typeface="Calibri"/>
                          <a:ea typeface="Calibri"/>
                          <a:cs typeface="Times New Roman"/>
                        </a:rPr>
                        <a:t>Jurnal nasional</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400">
                          <a:solidFill>
                            <a:srgbClr val="FFFFFF"/>
                          </a:solidFill>
                          <a:latin typeface="Times New Roman"/>
                          <a:ea typeface="Calibri"/>
                          <a:cs typeface="Times New Roman"/>
                        </a:rPr>
                        <a:t>W</a:t>
                      </a:r>
                      <a:endParaRPr lang="id-ID" sz="1400">
                        <a:solidFill>
                          <a:srgbClr val="000000"/>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dirty="0">
                          <a:latin typeface="Calibri"/>
                          <a:ea typeface="Calibri"/>
                          <a:cs typeface="Times New Roman"/>
                        </a:rPr>
                        <a:t>W</a:t>
                      </a:r>
                    </a:p>
                    <a:p>
                      <a:pPr algn="ctr">
                        <a:lnSpc>
                          <a:spcPct val="115000"/>
                        </a:lnSpc>
                        <a:spcAft>
                          <a:spcPts val="0"/>
                        </a:spcAft>
                      </a:pPr>
                      <a:r>
                        <a:rPr lang="id-ID" sz="1400" dirty="0">
                          <a:latin typeface="Calibri"/>
                          <a:ea typeface="Calibri"/>
                          <a:cs typeface="Times New Roman"/>
                        </a:rPr>
                        <a:t>S2 </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237">
                <a:tc>
                  <a:txBody>
                    <a:bodyPr/>
                    <a:lstStyle/>
                    <a:p>
                      <a:pPr>
                        <a:lnSpc>
                          <a:spcPct val="115000"/>
                        </a:lnSpc>
                        <a:spcAft>
                          <a:spcPts val="0"/>
                        </a:spcAft>
                      </a:pPr>
                      <a:r>
                        <a:rPr lang="id-ID" sz="1400">
                          <a:latin typeface="Calibri"/>
                          <a:ea typeface="Calibri"/>
                          <a:cs typeface="Times New Roman"/>
                        </a:rPr>
                        <a:t>Jurnal internasional</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400">
                          <a:solidFill>
                            <a:srgbClr val="FFFFFF"/>
                          </a:solidFill>
                          <a:latin typeface="Times New Roman"/>
                          <a:ea typeface="Calibri"/>
                          <a:cs typeface="Times New Roman"/>
                        </a:rPr>
                        <a:t>W</a:t>
                      </a:r>
                      <a:endParaRPr lang="id-ID" sz="1400">
                        <a:solidFill>
                          <a:srgbClr val="000000"/>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W</a:t>
                      </a:r>
                    </a:p>
                    <a:p>
                      <a:pPr algn="ctr">
                        <a:lnSpc>
                          <a:spcPct val="115000"/>
                        </a:lnSpc>
                        <a:spcAft>
                          <a:spcPts val="0"/>
                        </a:spcAft>
                      </a:pPr>
                      <a:r>
                        <a:rPr lang="id-ID" sz="1400">
                          <a:latin typeface="Calibri"/>
                          <a:ea typeface="Calibri"/>
                          <a:cs typeface="Times New Roman"/>
                        </a:rPr>
                        <a:t>S3</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237">
                <a:tc>
                  <a:txBody>
                    <a:bodyPr/>
                    <a:lstStyle/>
                    <a:p>
                      <a:pPr>
                        <a:lnSpc>
                          <a:spcPct val="115000"/>
                        </a:lnSpc>
                        <a:spcAft>
                          <a:spcPts val="0"/>
                        </a:spcAft>
                      </a:pPr>
                      <a:r>
                        <a:rPr lang="id-ID" sz="1400" dirty="0">
                          <a:latin typeface="Calibri"/>
                          <a:ea typeface="Calibri"/>
                          <a:cs typeface="Times New Roman"/>
                        </a:rPr>
                        <a:t>Buku Ajar</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400">
                          <a:solidFill>
                            <a:srgbClr val="FFFFFF"/>
                          </a:solidFill>
                          <a:latin typeface="Times New Roman"/>
                          <a:ea typeface="Calibri"/>
                          <a:cs typeface="Times New Roman"/>
                        </a:rPr>
                        <a:t>W</a:t>
                      </a:r>
                      <a:endParaRPr lang="id-ID" sz="1400">
                        <a:solidFill>
                          <a:srgbClr val="000000"/>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dirty="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id-ID" sz="1400">
                          <a:latin typeface="Calibri"/>
                          <a:ea typeface="Calibri"/>
                          <a:cs typeface="Times New Roman"/>
                        </a:rPr>
                        <a:t>W</a:t>
                      </a:r>
                    </a:p>
                    <a:p>
                      <a:pPr algn="ctr">
                        <a:lnSpc>
                          <a:spcPct val="115000"/>
                        </a:lnSpc>
                        <a:spcAft>
                          <a:spcPts val="0"/>
                        </a:spcAft>
                      </a:pPr>
                      <a:r>
                        <a:rPr lang="id-ID" sz="1400">
                          <a:latin typeface="Calibri"/>
                          <a:ea typeface="Calibri"/>
                          <a:cs typeface="Times New Roman"/>
                        </a:rPr>
                        <a:t>Pengayaan</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998982">
                <a:tc>
                  <a:txBody>
                    <a:bodyPr/>
                    <a:lstStyle/>
                    <a:p>
                      <a:pPr>
                        <a:lnSpc>
                          <a:spcPct val="115000"/>
                        </a:lnSpc>
                        <a:spcAft>
                          <a:spcPts val="0"/>
                        </a:spcAft>
                      </a:pPr>
                      <a:r>
                        <a:rPr lang="id-ID" sz="1400">
                          <a:latin typeface="Calibri"/>
                          <a:ea typeface="Calibri"/>
                          <a:cs typeface="Times New Roman"/>
                        </a:rPr>
                        <a:t>Terbangunnya kerjasama</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400">
                          <a:solidFill>
                            <a:srgbClr val="FFFFFF"/>
                          </a:solidFill>
                          <a:latin typeface="Times New Roman"/>
                          <a:ea typeface="Calibri"/>
                          <a:cs typeface="Times New Roman"/>
                        </a:rPr>
                        <a:t>W</a:t>
                      </a:r>
                      <a:endParaRPr lang="id-ID" sz="1400">
                        <a:solidFill>
                          <a:srgbClr val="000000"/>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746">
                <a:tc>
                  <a:txBody>
                    <a:bodyPr/>
                    <a:lstStyle/>
                    <a:p>
                      <a:pPr>
                        <a:lnSpc>
                          <a:spcPct val="115000"/>
                        </a:lnSpc>
                        <a:spcAft>
                          <a:spcPts val="0"/>
                        </a:spcAft>
                      </a:pPr>
                      <a:r>
                        <a:rPr lang="id-ID" sz="1400">
                          <a:latin typeface="Calibri"/>
                          <a:ea typeface="Calibri"/>
                          <a:cs typeface="Times New Roman"/>
                        </a:rPr>
                        <a:t>HKI</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400">
                          <a:solidFill>
                            <a:srgbClr val="FFFFFF"/>
                          </a:solidFill>
                          <a:latin typeface="Times New Roman"/>
                          <a:ea typeface="Calibri"/>
                          <a:cs typeface="Times New Roman"/>
                        </a:rPr>
                        <a:t>W</a:t>
                      </a:r>
                      <a:endParaRPr lang="id-ID" sz="1400">
                        <a:solidFill>
                          <a:srgbClr val="000000"/>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id-ID" sz="1400" dirty="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highlight>
                            <a:srgbClr val="FFFF00"/>
                          </a:highlight>
                          <a:latin typeface="Calibri"/>
                          <a:ea typeface="Calibri"/>
                          <a:cs typeface="Times New Roman"/>
                        </a:rPr>
                        <a:t>T</a:t>
                      </a: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8728">
                <a:tc>
                  <a:txBody>
                    <a:bodyPr/>
                    <a:lstStyle/>
                    <a:p>
                      <a:pPr>
                        <a:lnSpc>
                          <a:spcPct val="115000"/>
                        </a:lnSpc>
                        <a:spcAft>
                          <a:spcPts val="0"/>
                        </a:spcAft>
                      </a:pPr>
                      <a:r>
                        <a:rPr lang="id-ID" sz="1400">
                          <a:latin typeface="Calibri"/>
                          <a:ea typeface="Calibri"/>
                          <a:cs typeface="Times New Roman"/>
                        </a:rPr>
                        <a:t>Kebijakan (pedoman &amp; regulasi)</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400">
                          <a:solidFill>
                            <a:srgbClr val="FFFFFF"/>
                          </a:solidFill>
                          <a:latin typeface="Times New Roman"/>
                          <a:ea typeface="Calibri"/>
                          <a:cs typeface="Times New Roman"/>
                        </a:rPr>
                        <a:t>W</a:t>
                      </a:r>
                      <a:endParaRPr lang="id-ID" sz="1400">
                        <a:solidFill>
                          <a:srgbClr val="000000"/>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746">
                <a:tc>
                  <a:txBody>
                    <a:bodyPr/>
                    <a:lstStyle/>
                    <a:p>
                      <a:pPr>
                        <a:lnSpc>
                          <a:spcPct val="115000"/>
                        </a:lnSpc>
                        <a:spcAft>
                          <a:spcPts val="0"/>
                        </a:spcAft>
                      </a:pPr>
                      <a:r>
                        <a:rPr lang="id-ID" sz="1400">
                          <a:latin typeface="Calibri"/>
                          <a:ea typeface="Calibri"/>
                          <a:cs typeface="Times New Roman"/>
                        </a:rPr>
                        <a:t>Model</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400">
                          <a:solidFill>
                            <a:srgbClr val="FFFFFF"/>
                          </a:solidFill>
                          <a:latin typeface="Times New Roman"/>
                          <a:ea typeface="Calibri"/>
                          <a:cs typeface="Times New Roman"/>
                        </a:rPr>
                        <a:t>W</a:t>
                      </a:r>
                      <a:endParaRPr lang="id-ID" sz="1400">
                        <a:solidFill>
                          <a:srgbClr val="000000"/>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491">
                <a:tc>
                  <a:txBody>
                    <a:bodyPr/>
                    <a:lstStyle/>
                    <a:p>
                      <a:pPr>
                        <a:lnSpc>
                          <a:spcPct val="115000"/>
                        </a:lnSpc>
                        <a:spcAft>
                          <a:spcPts val="0"/>
                        </a:spcAft>
                      </a:pPr>
                      <a:r>
                        <a:rPr lang="id-ID" sz="1400">
                          <a:latin typeface="Calibri"/>
                          <a:ea typeface="Calibri"/>
                          <a:cs typeface="Times New Roman"/>
                        </a:rPr>
                        <a:t>Rekayasa sosial</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400">
                          <a:solidFill>
                            <a:srgbClr val="FFFFFF"/>
                          </a:solidFill>
                          <a:latin typeface="Times New Roman"/>
                          <a:ea typeface="Calibri"/>
                          <a:cs typeface="Times New Roman"/>
                        </a:rPr>
                        <a:t>W</a:t>
                      </a:r>
                      <a:endParaRPr lang="id-ID" sz="1400">
                        <a:solidFill>
                          <a:srgbClr val="000000"/>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a:latin typeface="Calibri"/>
                          <a:ea typeface="Calibri"/>
                          <a:cs typeface="Times New Roman"/>
                        </a:rPr>
                        <a:t>T</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9491">
                <a:tc>
                  <a:txBody>
                    <a:bodyPr/>
                    <a:lstStyle/>
                    <a:p>
                      <a:pPr>
                        <a:lnSpc>
                          <a:spcPct val="115000"/>
                        </a:lnSpc>
                        <a:spcAft>
                          <a:spcPts val="0"/>
                        </a:spcAft>
                      </a:pPr>
                      <a:r>
                        <a:rPr lang="id-ID" sz="1400">
                          <a:latin typeface="Calibri"/>
                          <a:ea typeface="Calibri"/>
                          <a:cs typeface="Times New Roman"/>
                        </a:rPr>
                        <a:t>Selesai Tesis</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d-ID" sz="1400">
                        <a:solidFill>
                          <a:srgbClr val="FFFFFF"/>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id-ID" sz="140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8728">
                <a:tc>
                  <a:txBody>
                    <a:bodyPr/>
                    <a:lstStyle/>
                    <a:p>
                      <a:pPr>
                        <a:lnSpc>
                          <a:spcPct val="115000"/>
                        </a:lnSpc>
                        <a:spcAft>
                          <a:spcPts val="0"/>
                        </a:spcAft>
                      </a:pPr>
                      <a:r>
                        <a:rPr lang="id-ID" sz="1400">
                          <a:latin typeface="Calibri"/>
                          <a:ea typeface="Calibri"/>
                          <a:cs typeface="Times New Roman"/>
                        </a:rPr>
                        <a:t>Disertasi yg telah di ACC Pembimbing</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d-ID" sz="1400">
                        <a:solidFill>
                          <a:srgbClr val="FFFFFF"/>
                        </a:solidFill>
                        <a:latin typeface="Times New Roman"/>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id-ID" sz="1400" dirty="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id-ID" sz="14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latin typeface="Calibri"/>
                          <a:ea typeface="Calibri"/>
                          <a:cs typeface="Times New Roman"/>
                        </a:rPr>
                        <a:t>W</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id-ID" sz="14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219" name="Rectangle 3"/>
          <p:cNvSpPr>
            <a:spLocks noChangeArrowheads="1"/>
          </p:cNvSpPr>
          <p:nvPr/>
        </p:nvSpPr>
        <p:spPr bwMode="auto">
          <a:xfrm>
            <a:off x="571473" y="6400824"/>
            <a:ext cx="928459" cy="6001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Keteranga:</a:t>
            </a:r>
            <a:endParaRPr kumimoji="0" lang="id-ID"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 Wajib</a:t>
            </a:r>
            <a:endParaRPr kumimoji="0" lang="id-ID"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 Tambahan</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14314" y="0"/>
            <a:ext cx="8929687" cy="9931950"/>
          </a:xfrm>
          <a:prstGeom prst="rect">
            <a:avLst/>
          </a:prstGeom>
          <a:noFill/>
          <a:ln w="9525">
            <a:noFill/>
            <a:miter lim="800000"/>
            <a:headEnd/>
            <a:tailEnd/>
          </a:ln>
        </p:spPr>
        <p:txBody>
          <a:bodyPr>
            <a:spAutoFit/>
          </a:bodyPr>
          <a:lstStyle/>
          <a:p>
            <a:pPr marL="457200" indent="-457200"/>
            <a:r>
              <a:rPr lang="en-US" sz="2800">
                <a:latin typeface="Calibri" pitchFamily="34" charset="0"/>
              </a:rPr>
              <a:t>             </a:t>
            </a:r>
            <a:r>
              <a:rPr lang="en-US" sz="2800">
                <a:solidFill>
                  <a:srgbClr val="FF0000"/>
                </a:solidFill>
                <a:latin typeface="Calibri" pitchFamily="34" charset="0"/>
              </a:rPr>
              <a:t>  </a:t>
            </a:r>
          </a:p>
          <a:p>
            <a:pPr marL="457200" indent="-457200">
              <a:spcAft>
                <a:spcPts val="3000"/>
              </a:spcAft>
            </a:pPr>
            <a:r>
              <a:rPr lang="en-US" sz="4000" b="1">
                <a:solidFill>
                  <a:srgbClr val="FF0000"/>
                </a:solidFill>
                <a:latin typeface="Arial Black" pitchFamily="34" charset="0"/>
              </a:rPr>
              <a:t> </a:t>
            </a:r>
            <a:r>
              <a:rPr lang="en-US" sz="3600" b="1">
                <a:latin typeface="Arial Black" pitchFamily="34" charset="0"/>
              </a:rPr>
              <a:t>SISTEM PENILAIAN PROPOSAL</a:t>
            </a:r>
          </a:p>
          <a:p>
            <a:pPr marL="457200" indent="-457200">
              <a:spcAft>
                <a:spcPts val="1200"/>
              </a:spcAft>
              <a:buFont typeface="Wingdings" pitchFamily="2" charset="2"/>
              <a:buChar char="§"/>
            </a:pPr>
            <a:r>
              <a:rPr lang="en-US" sz="2800" b="1"/>
              <a:t>Menggunakan form penilaian (manual/aplikasi)</a:t>
            </a:r>
          </a:p>
          <a:p>
            <a:pPr marL="457200" indent="-457200">
              <a:spcAft>
                <a:spcPts val="1200"/>
              </a:spcAft>
              <a:buFont typeface="Wingdings" pitchFamily="2" charset="2"/>
              <a:buChar char="§"/>
            </a:pPr>
            <a:r>
              <a:rPr lang="en-US" sz="2800" b="1"/>
              <a:t>Kriteria &amp; Indikator Penilaian </a:t>
            </a:r>
            <a:r>
              <a:rPr lang="en-US" sz="2800" b="1">
                <a:sym typeface="Wingdings" pitchFamily="2" charset="2"/>
              </a:rPr>
              <a:t> Spesifik untuk setiap skim penelitian, dengan bobot berbeda</a:t>
            </a:r>
          </a:p>
          <a:p>
            <a:pPr marL="457200" indent="-457200">
              <a:spcAft>
                <a:spcPts val="1200"/>
              </a:spcAft>
              <a:buFont typeface="Wingdings" pitchFamily="2" charset="2"/>
              <a:buChar char="§"/>
            </a:pPr>
            <a:r>
              <a:rPr lang="en-US" sz="2800" b="1">
                <a:sym typeface="Wingdings" pitchFamily="2" charset="2"/>
              </a:rPr>
              <a:t>Tim penelaah cukup memberi skor setiap kriteria (Misalnya: skor 1, 2, 4, 5)                                   Tidak ada nilai 3 agar tegas memberi penilaian</a:t>
            </a:r>
          </a:p>
          <a:p>
            <a:pPr marL="457200" indent="-457200">
              <a:spcAft>
                <a:spcPts val="1200"/>
              </a:spcAft>
              <a:buFont typeface="Wingdings" pitchFamily="2" charset="2"/>
              <a:buChar char="§"/>
            </a:pPr>
            <a:r>
              <a:rPr lang="en-US" sz="2800" b="1">
                <a:sym typeface="Wingdings" pitchFamily="2" charset="2"/>
              </a:rPr>
              <a:t>Nilai = Bobot x Skor                                         (Telah diprogram untuk kalkulasinya)</a:t>
            </a:r>
          </a:p>
          <a:p>
            <a:pPr marL="457200" indent="-457200">
              <a:spcAft>
                <a:spcPts val="1200"/>
              </a:spcAft>
              <a:buFont typeface="Wingdings" pitchFamily="2" charset="2"/>
              <a:buChar char="§"/>
            </a:pPr>
            <a:r>
              <a:rPr lang="en-US" sz="2800" b="1">
                <a:sym typeface="Wingdings" pitchFamily="2" charset="2"/>
              </a:rPr>
              <a:t>Lebih lanjut dapat dilihat di Panduan Pelaksana-an Penelitian D</a:t>
            </a:r>
            <a:r>
              <a:rPr lang="id-ID" sz="2800" b="1">
                <a:sym typeface="Wingdings" pitchFamily="2" charset="2"/>
              </a:rPr>
              <a:t>it.Litabmas </a:t>
            </a:r>
            <a:r>
              <a:rPr lang="en-US" sz="2800" b="1">
                <a:sym typeface="Wingdings" pitchFamily="2" charset="2"/>
              </a:rPr>
              <a:t>Edisi VIII 2012</a:t>
            </a:r>
          </a:p>
          <a:p>
            <a:pPr marL="457200" indent="-457200">
              <a:spcAft>
                <a:spcPts val="1200"/>
              </a:spcAft>
            </a:pPr>
            <a:endParaRPr lang="en-US" sz="2800" b="1">
              <a:sym typeface="Wingdings" pitchFamily="2" charset="2"/>
            </a:endParaRPr>
          </a:p>
          <a:p>
            <a:pPr marL="457200" indent="-457200">
              <a:spcAft>
                <a:spcPts val="1200"/>
              </a:spcAft>
              <a:buFont typeface="Wingdings" pitchFamily="2" charset="2"/>
              <a:buChar char="§"/>
            </a:pPr>
            <a:endParaRPr lang="en-US" sz="2800" b="1"/>
          </a:p>
          <a:p>
            <a:pPr marL="457200" indent="-457200">
              <a:spcAft>
                <a:spcPts val="1200"/>
              </a:spcAft>
            </a:pPr>
            <a:endParaRPr lang="en-US" sz="3600">
              <a:solidFill>
                <a:srgbClr val="006600"/>
              </a:solidFill>
              <a:latin typeface="Calibri" pitchFamily="34" charset="0"/>
            </a:endParaRPr>
          </a:p>
          <a:p>
            <a:pPr marL="457200" indent="-457200">
              <a:spcAft>
                <a:spcPts val="1200"/>
              </a:spcAft>
              <a:buFont typeface="Wingdings" pitchFamily="2" charset="2"/>
              <a:buChar char="§"/>
            </a:pPr>
            <a:endParaRPr lang="en-US" sz="2800" b="1"/>
          </a:p>
          <a:p>
            <a:pPr marL="914400" lvl="1" indent="-457200">
              <a:lnSpc>
                <a:spcPct val="85000"/>
              </a:lnSpc>
              <a:spcAft>
                <a:spcPct val="50000"/>
              </a:spcAft>
            </a:pPr>
            <a:endParaRPr lang="en-US" sz="2400">
              <a:latin typeface="Calibri" pitchFamily="34" charset="0"/>
            </a:endParaRPr>
          </a:p>
          <a:p>
            <a:pPr marL="914400" lvl="1" indent="-457200"/>
            <a:endParaRPr lang="en-US" sz="2400">
              <a:latin typeface="Calibri"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37" y="928689"/>
          <a:ext cx="7929619" cy="5072096"/>
        </p:xfrm>
        <a:graphic>
          <a:graphicData uri="http://schemas.openxmlformats.org/drawingml/2006/table">
            <a:tbl>
              <a:tblPr/>
              <a:tblGrid>
                <a:gridCol w="401963"/>
                <a:gridCol w="1325084"/>
                <a:gridCol w="3202177"/>
                <a:gridCol w="1357323"/>
                <a:gridCol w="857256"/>
                <a:gridCol w="785817"/>
              </a:tblGrid>
              <a:tr h="676279">
                <a:tc>
                  <a:txBody>
                    <a:bodyPr/>
                    <a:lstStyle/>
                    <a:p>
                      <a:pPr algn="ctr">
                        <a:spcAft>
                          <a:spcPts val="0"/>
                        </a:spcAft>
                      </a:pPr>
                      <a:r>
                        <a:rPr lang="id-ID" sz="1600" b="1" dirty="0">
                          <a:latin typeface="+mn-lt"/>
                          <a:ea typeface="Times New Roman"/>
                          <a:cs typeface="Times New Roman"/>
                        </a:rPr>
                        <a:t>No</a:t>
                      </a:r>
                      <a:endParaRPr lang="id-ID" sz="1600" dirty="0">
                        <a:latin typeface="+mn-lt"/>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id-ID" sz="1600" b="1" dirty="0">
                          <a:latin typeface="+mn-lt"/>
                          <a:ea typeface="Times New Roman"/>
                          <a:cs typeface="Times New Roman"/>
                        </a:rPr>
                        <a:t>KRITERIA</a:t>
                      </a:r>
                      <a:endParaRPr lang="id-ID" sz="16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id-ID" sz="1600" b="1">
                          <a:latin typeface="+mn-lt"/>
                          <a:ea typeface="Times New Roman"/>
                          <a:cs typeface="Times New Roman"/>
                        </a:rPr>
                        <a:t>INDIKATOR PENILAIAN</a:t>
                      </a: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id-ID" sz="1600" b="1">
                          <a:latin typeface="+mn-lt"/>
                          <a:ea typeface="Times New Roman"/>
                          <a:cs typeface="Times New Roman"/>
                        </a:rPr>
                        <a:t>BOBOT (%)</a:t>
                      </a: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id-ID" sz="1600" b="1">
                          <a:latin typeface="+mn-lt"/>
                          <a:ea typeface="Times New Roman"/>
                          <a:cs typeface="Times New Roman"/>
                        </a:rPr>
                        <a:t>SKOR</a:t>
                      </a: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id-ID" sz="1600" b="1">
                          <a:latin typeface="+mn-lt"/>
                          <a:ea typeface="Times New Roman"/>
                          <a:cs typeface="Times New Roman"/>
                        </a:rPr>
                        <a:t>NILAI</a:t>
                      </a: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960120">
                <a:tc>
                  <a:txBody>
                    <a:bodyPr/>
                    <a:lstStyle/>
                    <a:p>
                      <a:pPr algn="just">
                        <a:spcAft>
                          <a:spcPts val="0"/>
                        </a:spcAft>
                      </a:pPr>
                      <a:r>
                        <a:rPr lang="id-ID" sz="1600">
                          <a:latin typeface="+mn-lt"/>
                          <a:ea typeface="Times New Roman"/>
                          <a:cs typeface="Times New Roman"/>
                        </a:rPr>
                        <a:t> 1</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600" dirty="0">
                          <a:latin typeface="+mn-lt"/>
                          <a:ea typeface="Times New Roman"/>
                          <a:cs typeface="Times New Roman"/>
                        </a:rPr>
                        <a:t>Perumusan Masalah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600" dirty="0">
                          <a:latin typeface="+mn-lt"/>
                          <a:ea typeface="Times New Roman"/>
                          <a:cs typeface="Times New Roman"/>
                        </a:rPr>
                        <a:t>Ketajaman Perumusan</a:t>
                      </a:r>
                    </a:p>
                    <a:p>
                      <a:pPr>
                        <a:spcAft>
                          <a:spcPts val="0"/>
                        </a:spcAft>
                      </a:pPr>
                      <a:r>
                        <a:rPr lang="id-ID" sz="1600" dirty="0">
                          <a:latin typeface="+mn-lt"/>
                          <a:ea typeface="Times New Roman"/>
                          <a:cs typeface="Times New Roman"/>
                        </a:rPr>
                        <a:t>Masalah dan Tujuan Penelitian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600" dirty="0">
                          <a:latin typeface="+mn-lt"/>
                          <a:ea typeface="Times New Roman"/>
                          <a:cs typeface="Times New Roman"/>
                        </a:rPr>
                        <a:t> 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0150">
                <a:tc>
                  <a:txBody>
                    <a:bodyPr/>
                    <a:lstStyle/>
                    <a:p>
                      <a:pPr algn="just">
                        <a:spcAft>
                          <a:spcPts val="0"/>
                        </a:spcAft>
                      </a:pPr>
                      <a:r>
                        <a:rPr lang="id-ID" sz="1600">
                          <a:latin typeface="+mn-lt"/>
                          <a:ea typeface="Times New Roman"/>
                          <a:cs typeface="Times New Roman"/>
                        </a:rPr>
                        <a:t> 2</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600" dirty="0">
                          <a:latin typeface="+mn-lt"/>
                          <a:ea typeface="Times New Roman"/>
                          <a:cs typeface="Times New Roman"/>
                        </a:rPr>
                        <a:t>Manfaat Hasil</a:t>
                      </a:r>
                    </a:p>
                    <a:p>
                      <a:pPr algn="just">
                        <a:spcAft>
                          <a:spcPts val="0"/>
                        </a:spcAft>
                      </a:pPr>
                      <a:r>
                        <a:rPr lang="id-ID" sz="1600" dirty="0">
                          <a:latin typeface="+mn-lt"/>
                          <a:ea typeface="Times New Roman"/>
                          <a:cs typeface="Times New Roman"/>
                        </a:rPr>
                        <a:t>Penelitian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600" dirty="0">
                          <a:latin typeface="+mn-lt"/>
                          <a:ea typeface="Times New Roman"/>
                          <a:cs typeface="Times New Roman"/>
                        </a:rPr>
                        <a:t>Pengembangan Ipteks, Pemba- ngunan, dan atau </a:t>
                      </a:r>
                      <a:r>
                        <a:rPr lang="id-ID" sz="1600" dirty="0" smtClean="0">
                          <a:latin typeface="+mn-lt"/>
                          <a:ea typeface="Times New Roman"/>
                          <a:cs typeface="Times New Roman"/>
                        </a:rPr>
                        <a:t>Pengembangan </a:t>
                      </a:r>
                      <a:r>
                        <a:rPr lang="id-ID" sz="1600" dirty="0">
                          <a:latin typeface="+mn-lt"/>
                          <a:ea typeface="Times New Roman"/>
                          <a:cs typeface="Times New Roman"/>
                        </a:rPr>
                        <a:t>Kelembagaan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600">
                          <a:latin typeface="+mn-lt"/>
                          <a:ea typeface="Times New Roman"/>
                          <a:cs typeface="Times New Roman"/>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120">
                <a:tc>
                  <a:txBody>
                    <a:bodyPr/>
                    <a:lstStyle/>
                    <a:p>
                      <a:pPr algn="just">
                        <a:spcAft>
                          <a:spcPts val="0"/>
                        </a:spcAft>
                      </a:pPr>
                      <a:r>
                        <a:rPr lang="id-ID" sz="1600">
                          <a:latin typeface="+mn-lt"/>
                          <a:ea typeface="Times New Roman"/>
                          <a:cs typeface="Times New Roman"/>
                        </a:rPr>
                        <a:t> 3</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600">
                          <a:latin typeface="+mn-lt"/>
                          <a:ea typeface="Times New Roman"/>
                          <a:cs typeface="Times New Roman"/>
                        </a:rPr>
                        <a:t>Tinjauan Pustaka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600" dirty="0">
                          <a:latin typeface="+mn-lt"/>
                          <a:ea typeface="Times New Roman"/>
                          <a:cs typeface="Times New Roman"/>
                        </a:rPr>
                        <a:t>Relevansi, Kemutakhiran, dan</a:t>
                      </a:r>
                    </a:p>
                    <a:p>
                      <a:pPr>
                        <a:spcAft>
                          <a:spcPts val="0"/>
                        </a:spcAft>
                      </a:pPr>
                      <a:r>
                        <a:rPr lang="id-ID" sz="1600" dirty="0">
                          <a:latin typeface="+mn-lt"/>
                          <a:ea typeface="Times New Roman"/>
                          <a:cs typeface="Times New Roman"/>
                        </a:rPr>
                        <a:t> Penyusunan Daftar Pustaka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600" dirty="0">
                          <a:latin typeface="+mn-lt"/>
                          <a:ea typeface="Times New Roman"/>
                          <a:cs typeface="Times New Roman"/>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90">
                <a:tc>
                  <a:txBody>
                    <a:bodyPr/>
                    <a:lstStyle/>
                    <a:p>
                      <a:pPr algn="just">
                        <a:spcAft>
                          <a:spcPts val="0"/>
                        </a:spcAft>
                      </a:pPr>
                      <a:r>
                        <a:rPr lang="id-ID" sz="1600">
                          <a:latin typeface="+mn-lt"/>
                          <a:ea typeface="Times New Roman"/>
                          <a:cs typeface="Times New Roman"/>
                        </a:rPr>
                        <a:t> 4</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600">
                          <a:latin typeface="+mn-lt"/>
                          <a:ea typeface="Times New Roman"/>
                          <a:cs typeface="Times New Roman"/>
                        </a:rPr>
                        <a:t>Metode Penelitian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600" dirty="0">
                          <a:latin typeface="+mn-lt"/>
                          <a:ea typeface="Times New Roman"/>
                          <a:cs typeface="Times New Roman"/>
                        </a:rPr>
                        <a:t>Ketepatan Metode yang </a:t>
                      </a:r>
                      <a:r>
                        <a:rPr lang="en-US" sz="1600" dirty="0" smtClean="0">
                          <a:latin typeface="+mn-lt"/>
                          <a:ea typeface="Times New Roman"/>
                          <a:cs typeface="Times New Roman"/>
                        </a:rPr>
                        <a:t>Di</a:t>
                      </a:r>
                      <a:r>
                        <a:rPr lang="id-ID" sz="1600" dirty="0" smtClean="0">
                          <a:latin typeface="+mn-lt"/>
                          <a:ea typeface="Times New Roman"/>
                          <a:cs typeface="Times New Roman"/>
                        </a:rPr>
                        <a:t>gunakan</a:t>
                      </a:r>
                      <a:endParaRPr lang="id-ID" sz="16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600" dirty="0">
                          <a:latin typeface="+mn-lt"/>
                          <a:ea typeface="Times New Roman"/>
                          <a:cs typeface="Times New Roman"/>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4420">
                <a:tc>
                  <a:txBody>
                    <a:bodyPr/>
                    <a:lstStyle/>
                    <a:p>
                      <a:pPr algn="just">
                        <a:spcAft>
                          <a:spcPts val="0"/>
                        </a:spcAft>
                      </a:pPr>
                      <a:r>
                        <a:rPr lang="id-ID" sz="1600">
                          <a:latin typeface="+mn-lt"/>
                          <a:ea typeface="Times New Roman"/>
                          <a:cs typeface="Times New Roman"/>
                        </a:rPr>
                        <a:t> 5</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id-ID" sz="1600">
                          <a:latin typeface="+mn-lt"/>
                          <a:ea typeface="Times New Roman"/>
                          <a:cs typeface="Times New Roman"/>
                        </a:rPr>
                        <a:t>Kelayakan Penelitian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1600" dirty="0">
                          <a:latin typeface="+mn-lt"/>
                          <a:ea typeface="Times New Roman"/>
                          <a:cs typeface="Times New Roman"/>
                        </a:rPr>
                        <a:t>Kesesuaian </a:t>
                      </a:r>
                      <a:r>
                        <a:rPr lang="en-US" sz="1600" dirty="0" smtClean="0">
                          <a:latin typeface="+mn-lt"/>
                          <a:ea typeface="Times New Roman"/>
                          <a:cs typeface="Times New Roman"/>
                        </a:rPr>
                        <a:t>J</a:t>
                      </a:r>
                      <a:r>
                        <a:rPr lang="id-ID" sz="1600" dirty="0" smtClean="0">
                          <a:latin typeface="+mn-lt"/>
                          <a:ea typeface="Times New Roman"/>
                          <a:cs typeface="Times New Roman"/>
                        </a:rPr>
                        <a:t>adwal</a:t>
                      </a:r>
                      <a:r>
                        <a:rPr lang="id-ID" sz="1600" dirty="0">
                          <a:latin typeface="+mn-lt"/>
                          <a:ea typeface="Times New Roman"/>
                          <a:cs typeface="Times New Roman"/>
                        </a:rPr>
                        <a:t>, Kesesuaian </a:t>
                      </a:r>
                      <a:r>
                        <a:rPr lang="en-US" sz="1600" dirty="0" smtClean="0">
                          <a:latin typeface="+mn-lt"/>
                          <a:ea typeface="Times New Roman"/>
                          <a:cs typeface="Times New Roman"/>
                        </a:rPr>
                        <a:t>K</a:t>
                      </a:r>
                      <a:r>
                        <a:rPr lang="id-ID" sz="1600" dirty="0" smtClean="0">
                          <a:latin typeface="+mn-lt"/>
                          <a:ea typeface="Times New Roman"/>
                          <a:cs typeface="Times New Roman"/>
                        </a:rPr>
                        <a:t>eahlian </a:t>
                      </a:r>
                      <a:r>
                        <a:rPr lang="en-US" sz="1600" dirty="0" smtClean="0">
                          <a:latin typeface="+mn-lt"/>
                          <a:ea typeface="Times New Roman"/>
                          <a:cs typeface="Times New Roman"/>
                        </a:rPr>
                        <a:t>P</a:t>
                      </a:r>
                      <a:r>
                        <a:rPr lang="id-ID" sz="1600" dirty="0" smtClean="0">
                          <a:latin typeface="+mn-lt"/>
                          <a:ea typeface="Times New Roman"/>
                          <a:cs typeface="Times New Roman"/>
                        </a:rPr>
                        <a:t>ersonalia</a:t>
                      </a:r>
                      <a:r>
                        <a:rPr lang="id-ID" sz="1600" dirty="0">
                          <a:latin typeface="+mn-lt"/>
                          <a:ea typeface="Times New Roman"/>
                          <a:cs typeface="Times New Roman"/>
                        </a:rPr>
                        <a:t>, dan </a:t>
                      </a:r>
                      <a:r>
                        <a:rPr lang="en-US" sz="1600" dirty="0" smtClean="0">
                          <a:latin typeface="+mn-lt"/>
                          <a:ea typeface="Times New Roman"/>
                          <a:cs typeface="Times New Roman"/>
                        </a:rPr>
                        <a:t>K</a:t>
                      </a:r>
                      <a:r>
                        <a:rPr lang="id-ID" sz="1600" dirty="0" smtClean="0">
                          <a:latin typeface="+mn-lt"/>
                          <a:ea typeface="Times New Roman"/>
                          <a:cs typeface="Times New Roman"/>
                        </a:rPr>
                        <a:t>ewajaran </a:t>
                      </a:r>
                      <a:r>
                        <a:rPr lang="en-US" sz="1600" dirty="0" smtClean="0">
                          <a:latin typeface="+mn-lt"/>
                          <a:ea typeface="Times New Roman"/>
                          <a:cs typeface="Times New Roman"/>
                        </a:rPr>
                        <a:t>B</a:t>
                      </a:r>
                      <a:r>
                        <a:rPr lang="id-ID" sz="1600" dirty="0" smtClean="0">
                          <a:latin typeface="+mn-lt"/>
                          <a:ea typeface="Times New Roman"/>
                          <a:cs typeface="Times New Roman"/>
                        </a:rPr>
                        <a:t>iaya</a:t>
                      </a:r>
                      <a:endParaRPr lang="id-ID" sz="16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600" dirty="0">
                          <a:latin typeface="+mn-lt"/>
                          <a:ea typeface="Times New Roman"/>
                          <a:cs typeface="Times New Roman"/>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d-ID" sz="16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140">
                <a:tc gridSpan="3">
                  <a:txBody>
                    <a:bodyPr/>
                    <a:lstStyle/>
                    <a:p>
                      <a:pPr algn="ctr">
                        <a:spcAft>
                          <a:spcPts val="0"/>
                        </a:spcAft>
                      </a:pPr>
                      <a:r>
                        <a:rPr lang="id-ID" sz="1600">
                          <a:latin typeface="+mn-lt"/>
                          <a:ea typeface="Times New Roman"/>
                          <a:cs typeface="Times New Roman"/>
                        </a:rPr>
                        <a:t>J U M L A H</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a:txBody>
                    <a:bodyPr/>
                    <a:lstStyle/>
                    <a:p>
                      <a:pPr algn="ctr">
                        <a:spcAft>
                          <a:spcPts val="0"/>
                        </a:spcAft>
                      </a:pPr>
                      <a:r>
                        <a:rPr lang="id-ID" sz="1600" dirty="0">
                          <a:latin typeface="+mn-lt"/>
                          <a:ea typeface="Times New Roman"/>
                          <a:cs typeface="Times New Roman"/>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endParaRPr lang="id-ID" sz="16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endParaRPr lang="id-ID" sz="16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7226" name="Rectangle 1"/>
          <p:cNvSpPr>
            <a:spLocks noChangeArrowheads="1"/>
          </p:cNvSpPr>
          <p:nvPr/>
        </p:nvSpPr>
        <p:spPr bwMode="auto">
          <a:xfrm>
            <a:off x="714375" y="6000751"/>
            <a:ext cx="7429500" cy="677108"/>
          </a:xfrm>
          <a:prstGeom prst="rect">
            <a:avLst/>
          </a:prstGeom>
          <a:noFill/>
          <a:ln w="9525">
            <a:noFill/>
            <a:miter lim="800000"/>
            <a:headEnd/>
            <a:tailEnd/>
          </a:ln>
        </p:spPr>
        <p:txBody>
          <a:bodyPr anchor="ctr">
            <a:spAutoFit/>
          </a:bodyPr>
          <a:lstStyle/>
          <a:p>
            <a:pPr algn="just"/>
            <a:r>
              <a:rPr lang="en-US">
                <a:ea typeface="Times New Roman" pitchFamily="18" charset="0"/>
              </a:rPr>
              <a:t>Skor: 1 </a:t>
            </a:r>
            <a:r>
              <a:rPr lang="id-ID">
                <a:ea typeface="Times New Roman" pitchFamily="18" charset="0"/>
              </a:rPr>
              <a:t>=</a:t>
            </a:r>
            <a:r>
              <a:rPr lang="en-US">
                <a:ea typeface="Times New Roman" pitchFamily="18" charset="0"/>
              </a:rPr>
              <a:t> S</a:t>
            </a:r>
            <a:r>
              <a:rPr lang="id-ID">
                <a:ea typeface="Times New Roman" pitchFamily="18" charset="0"/>
              </a:rPr>
              <a:t>angat </a:t>
            </a:r>
            <a:r>
              <a:rPr lang="en-US">
                <a:ea typeface="Times New Roman" pitchFamily="18" charset="0"/>
              </a:rPr>
              <a:t>k</a:t>
            </a:r>
            <a:r>
              <a:rPr lang="id-ID">
                <a:ea typeface="Times New Roman" pitchFamily="18" charset="0"/>
              </a:rPr>
              <a:t>urang,</a:t>
            </a:r>
            <a:r>
              <a:rPr lang="en-US">
                <a:ea typeface="Times New Roman" pitchFamily="18" charset="0"/>
              </a:rPr>
              <a:t>  </a:t>
            </a:r>
            <a:r>
              <a:rPr lang="id-ID">
                <a:ea typeface="Times New Roman" pitchFamily="18" charset="0"/>
              </a:rPr>
              <a:t>2</a:t>
            </a:r>
            <a:r>
              <a:rPr lang="en-US">
                <a:ea typeface="Times New Roman" pitchFamily="18" charset="0"/>
              </a:rPr>
              <a:t> </a:t>
            </a:r>
            <a:r>
              <a:rPr lang="id-ID">
                <a:ea typeface="Times New Roman" pitchFamily="18" charset="0"/>
              </a:rPr>
              <a:t>=</a:t>
            </a:r>
            <a:r>
              <a:rPr lang="en-US">
                <a:ea typeface="Times New Roman" pitchFamily="18" charset="0"/>
              </a:rPr>
              <a:t> K</a:t>
            </a:r>
            <a:r>
              <a:rPr lang="id-ID">
                <a:ea typeface="Times New Roman" pitchFamily="18" charset="0"/>
              </a:rPr>
              <a:t>urang,</a:t>
            </a:r>
            <a:r>
              <a:rPr lang="en-US">
                <a:ea typeface="Times New Roman" pitchFamily="18" charset="0"/>
              </a:rPr>
              <a:t>  </a:t>
            </a:r>
            <a:r>
              <a:rPr lang="id-ID">
                <a:ea typeface="Times New Roman" pitchFamily="18" charset="0"/>
              </a:rPr>
              <a:t>4</a:t>
            </a:r>
            <a:r>
              <a:rPr lang="en-US">
                <a:ea typeface="Times New Roman" pitchFamily="18" charset="0"/>
              </a:rPr>
              <a:t> </a:t>
            </a:r>
            <a:r>
              <a:rPr lang="id-ID">
                <a:ea typeface="Times New Roman" pitchFamily="18" charset="0"/>
              </a:rPr>
              <a:t>=</a:t>
            </a:r>
            <a:r>
              <a:rPr lang="en-US">
                <a:ea typeface="Times New Roman" pitchFamily="18" charset="0"/>
              </a:rPr>
              <a:t> B</a:t>
            </a:r>
            <a:r>
              <a:rPr lang="id-ID">
                <a:ea typeface="Times New Roman" pitchFamily="18" charset="0"/>
              </a:rPr>
              <a:t>aik,</a:t>
            </a:r>
            <a:r>
              <a:rPr lang="en-US">
                <a:ea typeface="Times New Roman" pitchFamily="18" charset="0"/>
              </a:rPr>
              <a:t>  5 </a:t>
            </a:r>
            <a:r>
              <a:rPr lang="id-ID">
                <a:ea typeface="Times New Roman" pitchFamily="18" charset="0"/>
              </a:rPr>
              <a:t>= </a:t>
            </a:r>
            <a:r>
              <a:rPr lang="en-US">
                <a:ea typeface="Times New Roman" pitchFamily="18" charset="0"/>
              </a:rPr>
              <a:t>S</a:t>
            </a:r>
            <a:r>
              <a:rPr lang="id-ID">
                <a:ea typeface="Times New Roman" pitchFamily="18" charset="0"/>
              </a:rPr>
              <a:t>angat baik</a:t>
            </a:r>
          </a:p>
          <a:p>
            <a:pPr algn="just"/>
            <a:r>
              <a:rPr lang="en-US" sz="2000">
                <a:ea typeface="Times New Roman" pitchFamily="18" charset="0"/>
              </a:rPr>
              <a:t>Nilai = Bobot x Skor (b</a:t>
            </a:r>
            <a:r>
              <a:rPr lang="id-ID" sz="2000">
                <a:ea typeface="Times New Roman" pitchFamily="18" charset="0"/>
              </a:rPr>
              <a:t>atas lolos</a:t>
            </a:r>
            <a:r>
              <a:rPr lang="en-US" sz="2000">
                <a:ea typeface="Times New Roman" pitchFamily="18" charset="0"/>
              </a:rPr>
              <a:t> </a:t>
            </a:r>
            <a:r>
              <a:rPr lang="id-ID" sz="2000">
                <a:ea typeface="Times New Roman" pitchFamily="18" charset="0"/>
              </a:rPr>
              <a:t>350</a:t>
            </a:r>
            <a:r>
              <a:rPr lang="en-US" sz="2000">
                <a:ea typeface="Times New Roman" pitchFamily="18" charset="0"/>
              </a:rPr>
              <a:t>)</a:t>
            </a:r>
            <a:endParaRPr lang="id-ID" sz="2800">
              <a:ea typeface="Times New Roman" pitchFamily="18" charset="0"/>
            </a:endParaRPr>
          </a:p>
        </p:txBody>
      </p:sp>
      <p:sp>
        <p:nvSpPr>
          <p:cNvPr id="7227" name="TextBox 3"/>
          <p:cNvSpPr txBox="1">
            <a:spLocks noChangeArrowheads="1"/>
          </p:cNvSpPr>
          <p:nvPr/>
        </p:nvSpPr>
        <p:spPr bwMode="auto">
          <a:xfrm>
            <a:off x="928689" y="214314"/>
            <a:ext cx="4497387" cy="523220"/>
          </a:xfrm>
          <a:prstGeom prst="rect">
            <a:avLst/>
          </a:prstGeom>
          <a:noFill/>
          <a:ln w="9525">
            <a:noFill/>
            <a:miter lim="800000"/>
            <a:headEnd/>
            <a:tailEnd/>
          </a:ln>
        </p:spPr>
        <p:txBody>
          <a:bodyPr>
            <a:spAutoFit/>
          </a:bodyPr>
          <a:lstStyle/>
          <a:p>
            <a:r>
              <a:rPr lang="id-ID" sz="2800" b="1"/>
              <a:t>Contoh Sistem Penilaian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14314" y="1"/>
            <a:ext cx="8929687" cy="10055060"/>
          </a:xfrm>
          <a:prstGeom prst="rect">
            <a:avLst/>
          </a:prstGeom>
          <a:noFill/>
          <a:ln w="9525">
            <a:noFill/>
            <a:miter lim="800000"/>
            <a:headEnd/>
            <a:tailEnd/>
          </a:ln>
        </p:spPr>
        <p:txBody>
          <a:bodyPr>
            <a:spAutoFit/>
          </a:bodyPr>
          <a:lstStyle/>
          <a:p>
            <a:pPr marL="457200" indent="-457200"/>
            <a:r>
              <a:rPr lang="en-US" sz="2800">
                <a:latin typeface="Calibri" pitchFamily="34" charset="0"/>
              </a:rPr>
              <a:t>             </a:t>
            </a:r>
            <a:r>
              <a:rPr lang="en-US" sz="2800">
                <a:solidFill>
                  <a:srgbClr val="FF0000"/>
                </a:solidFill>
                <a:latin typeface="Calibri" pitchFamily="34" charset="0"/>
              </a:rPr>
              <a:t>  </a:t>
            </a:r>
          </a:p>
          <a:p>
            <a:pPr marL="457200" indent="-457200">
              <a:spcAft>
                <a:spcPts val="3000"/>
              </a:spcAft>
            </a:pPr>
            <a:r>
              <a:rPr lang="en-US" sz="4000" b="1">
                <a:solidFill>
                  <a:srgbClr val="FF0000"/>
                </a:solidFill>
                <a:latin typeface="Arial Black" pitchFamily="34" charset="0"/>
              </a:rPr>
              <a:t> </a:t>
            </a:r>
            <a:r>
              <a:rPr lang="en-US" sz="3600" b="1">
                <a:latin typeface="Arial Black" pitchFamily="34" charset="0"/>
              </a:rPr>
              <a:t>CONTOH ALASAN PENOLAKAN</a:t>
            </a:r>
          </a:p>
          <a:p>
            <a:pPr marL="457200" indent="-457200">
              <a:spcAft>
                <a:spcPts val="1200"/>
              </a:spcAft>
              <a:buFont typeface="Wingdings" pitchFamily="2" charset="2"/>
              <a:buChar char="§"/>
            </a:pPr>
            <a:r>
              <a:rPr lang="en-US" sz="2400" b="1"/>
              <a:t>Perumusan masalah lemah, kurang mengarah, tujuan tidak jelas</a:t>
            </a:r>
          </a:p>
          <a:p>
            <a:pPr marL="457200" indent="-457200">
              <a:spcAft>
                <a:spcPts val="1200"/>
              </a:spcAft>
              <a:buFont typeface="Wingdings" pitchFamily="2" charset="2"/>
              <a:buChar char="§"/>
            </a:pPr>
            <a:r>
              <a:rPr lang="en-US" sz="2400" b="1"/>
              <a:t>Kontribusi hasil penelitian tidak jelas, kurang spesifik</a:t>
            </a:r>
            <a:endParaRPr lang="en-US" sz="2400" b="1">
              <a:sym typeface="Wingdings" pitchFamily="2" charset="2"/>
            </a:endParaRPr>
          </a:p>
          <a:p>
            <a:pPr marL="457200" indent="-457200">
              <a:spcAft>
                <a:spcPts val="1200"/>
              </a:spcAft>
              <a:buFont typeface="Wingdings" pitchFamily="2" charset="2"/>
              <a:buChar char="§"/>
            </a:pPr>
            <a:r>
              <a:rPr lang="en-US" sz="2400" b="1">
                <a:sym typeface="Wingdings" pitchFamily="2" charset="2"/>
              </a:rPr>
              <a:t>Pustaka kurang menunjang, tidak relevan, kurang mutakhir, umumnya bukan artikel jurnal ilmiah,   penyusunan daftar pustaka kurang baik</a:t>
            </a:r>
          </a:p>
          <a:p>
            <a:pPr marL="457200" indent="-457200">
              <a:spcAft>
                <a:spcPts val="1200"/>
              </a:spcAft>
              <a:buFont typeface="Wingdings" pitchFamily="2" charset="2"/>
              <a:buChar char="§"/>
            </a:pPr>
            <a:r>
              <a:rPr lang="en-US" sz="2400" b="1">
                <a:sym typeface="Wingdings" pitchFamily="2" charset="2"/>
              </a:rPr>
              <a:t>Metode kurang tepat &amp; kurang terperinci, langkah penelitian tidak jelas</a:t>
            </a:r>
          </a:p>
          <a:p>
            <a:pPr marL="457200" indent="-457200">
              <a:spcAft>
                <a:spcPts val="1200"/>
              </a:spcAft>
              <a:buFont typeface="Wingdings" pitchFamily="2" charset="2"/>
              <a:buChar char="§"/>
            </a:pPr>
            <a:r>
              <a:rPr lang="en-US" sz="2400" b="1">
                <a:sym typeface="Wingdings" pitchFamily="2" charset="2"/>
              </a:rPr>
              <a:t>Kualifikasi tim peneliti kurang, anggaran biaya tidak terperinci atau dinilai terlalu tinggi, kesesuaian jadwal</a:t>
            </a:r>
          </a:p>
          <a:p>
            <a:pPr marL="457200" indent="-457200">
              <a:spcAft>
                <a:spcPts val="1200"/>
              </a:spcAft>
              <a:buFont typeface="Wingdings" pitchFamily="2" charset="2"/>
              <a:buChar char="§"/>
            </a:pPr>
            <a:r>
              <a:rPr lang="en-US" sz="2400" b="1">
                <a:sym typeface="Wingdings" pitchFamily="2" charset="2"/>
              </a:rPr>
              <a:t>Lain-lain: Format salah, topik sudah banyak diteliti</a:t>
            </a:r>
          </a:p>
          <a:p>
            <a:pPr marL="457200" indent="-457200">
              <a:spcAft>
                <a:spcPts val="1200"/>
              </a:spcAft>
              <a:buFont typeface="Wingdings" pitchFamily="2" charset="2"/>
              <a:buChar char="§"/>
            </a:pPr>
            <a:endParaRPr lang="en-US" sz="2800" b="1">
              <a:sym typeface="Wingdings" pitchFamily="2" charset="2"/>
            </a:endParaRPr>
          </a:p>
          <a:p>
            <a:pPr marL="457200" indent="-457200">
              <a:spcAft>
                <a:spcPts val="1200"/>
              </a:spcAft>
            </a:pPr>
            <a:endParaRPr lang="en-US" sz="2800" b="1">
              <a:sym typeface="Wingdings" pitchFamily="2" charset="2"/>
            </a:endParaRPr>
          </a:p>
          <a:p>
            <a:pPr marL="457200" indent="-457200">
              <a:spcAft>
                <a:spcPts val="1200"/>
              </a:spcAft>
              <a:buFont typeface="Wingdings" pitchFamily="2" charset="2"/>
              <a:buChar char="§"/>
            </a:pPr>
            <a:endParaRPr lang="en-US" sz="2800" b="1"/>
          </a:p>
          <a:p>
            <a:pPr marL="457200" indent="-457200">
              <a:spcAft>
                <a:spcPts val="1200"/>
              </a:spcAft>
            </a:pPr>
            <a:endParaRPr lang="en-US" sz="3600">
              <a:solidFill>
                <a:srgbClr val="006600"/>
              </a:solidFill>
              <a:latin typeface="Calibri" pitchFamily="34" charset="0"/>
            </a:endParaRPr>
          </a:p>
          <a:p>
            <a:pPr marL="457200" indent="-457200">
              <a:spcAft>
                <a:spcPts val="1200"/>
              </a:spcAft>
              <a:buFont typeface="Wingdings" pitchFamily="2" charset="2"/>
              <a:buChar char="§"/>
            </a:pPr>
            <a:endParaRPr lang="en-US" sz="2800" b="1"/>
          </a:p>
          <a:p>
            <a:pPr marL="914400" lvl="1" indent="-457200">
              <a:lnSpc>
                <a:spcPct val="85000"/>
              </a:lnSpc>
              <a:spcAft>
                <a:spcPct val="50000"/>
              </a:spcAft>
            </a:pPr>
            <a:endParaRPr lang="en-US" sz="2400">
              <a:latin typeface="Calibri" pitchFamily="34" charset="0"/>
            </a:endParaRPr>
          </a:p>
          <a:p>
            <a:pPr marL="914400" lvl="1" indent="-457200"/>
            <a:endParaRPr lang="en-US" sz="2400">
              <a:latin typeface="Calibri"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 Kasih</a:t>
            </a:r>
            <a:endParaRPr lang="id-ID" dirty="0"/>
          </a:p>
        </p:txBody>
      </p:sp>
      <p:sp>
        <p:nvSpPr>
          <p:cNvPr id="3" name="Content Placeholder 2"/>
          <p:cNvSpPr>
            <a:spLocks noGrp="1"/>
          </p:cNvSpPr>
          <p:nvPr>
            <p:ph idx="1"/>
          </p:nvPr>
        </p:nvSpPr>
        <p:spPr/>
        <p:txBody>
          <a:bodyPr/>
          <a:lstStyle/>
          <a:p>
            <a:r>
              <a:rPr lang="id-ID" dirty="0" smtClean="0"/>
              <a:t>Maju Kita Semua-Maju Indonesia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 </a:t>
            </a:r>
            <a:r>
              <a:rPr lang="en-US" dirty="0" err="1" smtClean="0"/>
              <a:t>Tridarma</a:t>
            </a:r>
            <a:r>
              <a:rPr lang="en-US" dirty="0" smtClean="0"/>
              <a:t> PT</a:t>
            </a:r>
            <a:endParaRPr lang="id-ID" dirty="0"/>
          </a:p>
        </p:txBody>
      </p:sp>
      <p:sp>
        <p:nvSpPr>
          <p:cNvPr id="3" name="Content Placeholder 2"/>
          <p:cNvSpPr>
            <a:spLocks noGrp="1"/>
          </p:cNvSpPr>
          <p:nvPr>
            <p:ph idx="1"/>
          </p:nvPr>
        </p:nvSpPr>
        <p:spPr/>
        <p:txBody>
          <a:body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pPr>
              <a:buNone/>
            </a:pPr>
            <a:endParaRPr lang="id-ID" dirty="0"/>
          </a:p>
        </p:txBody>
      </p:sp>
      <p:sp>
        <p:nvSpPr>
          <p:cNvPr id="4" name="Rectangle 3"/>
          <p:cNvSpPr/>
          <p:nvPr/>
        </p:nvSpPr>
        <p:spPr>
          <a:xfrm>
            <a:off x="714348" y="2857497"/>
            <a:ext cx="2000264" cy="7143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Penelitian</a:t>
            </a:r>
            <a:endParaRPr lang="id-ID" dirty="0"/>
          </a:p>
        </p:txBody>
      </p:sp>
      <p:sp>
        <p:nvSpPr>
          <p:cNvPr id="5" name="Rectangle 4"/>
          <p:cNvSpPr/>
          <p:nvPr/>
        </p:nvSpPr>
        <p:spPr>
          <a:xfrm>
            <a:off x="6286512" y="2857497"/>
            <a:ext cx="2000264" cy="714380"/>
          </a:xfrm>
          <a:prstGeom prst="rect">
            <a:avLst/>
          </a:prstGeom>
          <a:solidFill>
            <a:srgbClr val="00B050"/>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Pengabdian</a:t>
            </a:r>
            <a:endParaRPr lang="id-ID" dirty="0"/>
          </a:p>
        </p:txBody>
      </p:sp>
      <p:sp>
        <p:nvSpPr>
          <p:cNvPr id="6" name="Rectangle 5"/>
          <p:cNvSpPr/>
          <p:nvPr/>
        </p:nvSpPr>
        <p:spPr>
          <a:xfrm>
            <a:off x="3500431" y="2857497"/>
            <a:ext cx="2000264" cy="7143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Pendidikan/</a:t>
            </a:r>
          </a:p>
          <a:p>
            <a:pPr algn="ctr"/>
            <a:r>
              <a:rPr lang="id-ID" dirty="0" smtClean="0">
                <a:solidFill>
                  <a:schemeClr val="tx1"/>
                </a:solidFill>
              </a:rPr>
              <a:t>pengajaran</a:t>
            </a:r>
            <a:endParaRPr lang="id-ID" dirty="0">
              <a:solidFill>
                <a:schemeClr val="tx1"/>
              </a:solidFill>
            </a:endParaRPr>
          </a:p>
        </p:txBody>
      </p:sp>
      <p:sp>
        <p:nvSpPr>
          <p:cNvPr id="7" name="Left-Right Arrow Callout 6"/>
          <p:cNvSpPr/>
          <p:nvPr/>
        </p:nvSpPr>
        <p:spPr>
          <a:xfrm>
            <a:off x="2714612" y="3000372"/>
            <a:ext cx="785819" cy="428628"/>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Left-Right Arrow Callout 7"/>
          <p:cNvSpPr/>
          <p:nvPr/>
        </p:nvSpPr>
        <p:spPr>
          <a:xfrm>
            <a:off x="5500693" y="3000372"/>
            <a:ext cx="785819" cy="428628"/>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Curved Up Arrow 8"/>
          <p:cNvSpPr/>
          <p:nvPr/>
        </p:nvSpPr>
        <p:spPr>
          <a:xfrm flipH="1">
            <a:off x="1643041" y="3643314"/>
            <a:ext cx="5643603" cy="42862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0" name="Curved Down Arrow 9"/>
          <p:cNvSpPr/>
          <p:nvPr/>
        </p:nvSpPr>
        <p:spPr>
          <a:xfrm>
            <a:off x="1643041" y="2071678"/>
            <a:ext cx="5643603" cy="7143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3" name="Rectangle 12"/>
          <p:cNvSpPr/>
          <p:nvPr/>
        </p:nvSpPr>
        <p:spPr>
          <a:xfrm>
            <a:off x="3500431" y="4857760"/>
            <a:ext cx="2000264" cy="7143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Pengembangan Ilmu &amp; Teknolo</a:t>
            </a:r>
            <a:endParaRPr lang="id-ID" dirty="0"/>
          </a:p>
        </p:txBody>
      </p:sp>
      <p:cxnSp>
        <p:nvCxnSpPr>
          <p:cNvPr id="15" name="Straight Arrow Connector 14"/>
          <p:cNvCxnSpPr>
            <a:stCxn id="5" idx="2"/>
            <a:endCxn id="13" idx="3"/>
          </p:cNvCxnSpPr>
          <p:nvPr/>
        </p:nvCxnSpPr>
        <p:spPr>
          <a:xfrm rot="5400000">
            <a:off x="5572132" y="3500438"/>
            <a:ext cx="1643074" cy="1785951"/>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2"/>
            <a:endCxn id="13" idx="0"/>
          </p:cNvCxnSpPr>
          <p:nvPr/>
        </p:nvCxnSpPr>
        <p:spPr>
          <a:xfrm rot="5400000">
            <a:off x="3857621" y="4214819"/>
            <a:ext cx="1285884"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2"/>
            <a:endCxn id="13" idx="1"/>
          </p:cNvCxnSpPr>
          <p:nvPr/>
        </p:nvCxnSpPr>
        <p:spPr>
          <a:xfrm rot="16200000" flipH="1">
            <a:off x="1785919" y="3500438"/>
            <a:ext cx="1643074" cy="1785951"/>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500431" y="5500702"/>
            <a:ext cx="2000264" cy="7143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Mensejahterakan masyarakat</a:t>
            </a:r>
            <a:endParaRPr lang="id-ID" dirty="0"/>
          </a:p>
        </p:txBody>
      </p:sp>
      <p:sp>
        <p:nvSpPr>
          <p:cNvPr id="17" name="Rectangle 16"/>
          <p:cNvSpPr/>
          <p:nvPr/>
        </p:nvSpPr>
        <p:spPr>
          <a:xfrm>
            <a:off x="3500431" y="6143620"/>
            <a:ext cx="2000264" cy="7143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Meningkatkan Daya Saing</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Tujuan Penelitian Di Perguruan Tinggi </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Menghasilkan penelitian yang sesuai dengan prioritas nasional yang ditetapkan oleh pemerintah; </a:t>
            </a:r>
          </a:p>
          <a:p>
            <a:r>
              <a:rPr lang="id-ID" dirty="0" smtClean="0"/>
              <a:t>Menjamin pengembangan penelitian unggulan spesifik berdasarkan keunggulan komparatif dan kompetitif; </a:t>
            </a:r>
          </a:p>
          <a:p>
            <a:r>
              <a:rPr lang="id-ID" dirty="0" smtClean="0"/>
              <a:t>Mencapai dan meningkatkan mutu sesuai target dan relevansi hasil penelitian bagi masyarakat indonesia;</a:t>
            </a:r>
          </a:p>
          <a:p>
            <a:r>
              <a:rPr lang="id-ID" dirty="0" smtClean="0"/>
              <a:t>Meningkatkan diseminasi hasil penelitian dan perlindungan HKI secara nasional dan internasional.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582594"/>
          </a:xfrm>
        </p:spPr>
        <p:txBody>
          <a:bodyPr>
            <a:normAutofit fontScale="90000"/>
          </a:bodyPr>
          <a:lstStyle/>
          <a:p>
            <a:r>
              <a:rPr lang="id-ID" dirty="0" smtClean="0"/>
              <a:t>Indikator Kinerja Utama Penelitian</a:t>
            </a:r>
            <a:endParaRPr lang="id-ID" dirty="0"/>
          </a:p>
        </p:txBody>
      </p:sp>
      <p:sp>
        <p:nvSpPr>
          <p:cNvPr id="3" name="Content Placeholder 2"/>
          <p:cNvSpPr>
            <a:spLocks noGrp="1"/>
          </p:cNvSpPr>
          <p:nvPr>
            <p:ph idx="1"/>
          </p:nvPr>
        </p:nvSpPr>
        <p:spPr/>
        <p:txBody>
          <a:bodyPr/>
          <a:lstStyle/>
          <a:p>
            <a:endParaRPr lang="id-ID" dirty="0"/>
          </a:p>
        </p:txBody>
      </p:sp>
      <p:pic>
        <p:nvPicPr>
          <p:cNvPr id="6146" name="Picture 2"/>
          <p:cNvPicPr>
            <a:picLocks noChangeAspect="1" noChangeArrowheads="1"/>
          </p:cNvPicPr>
          <p:nvPr/>
        </p:nvPicPr>
        <p:blipFill>
          <a:blip r:embed="rId2"/>
          <a:srcRect/>
          <a:stretch>
            <a:fillRect/>
          </a:stretch>
        </p:blipFill>
        <p:spPr bwMode="auto">
          <a:xfrm>
            <a:off x="357158" y="766764"/>
            <a:ext cx="8358247" cy="590215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Standar Penelitian</a:t>
            </a:r>
            <a:endParaRPr lang="id-ID" dirty="0"/>
          </a:p>
        </p:txBody>
      </p:sp>
      <p:sp>
        <p:nvSpPr>
          <p:cNvPr id="3" name="Content Placeholder 2"/>
          <p:cNvSpPr>
            <a:spLocks noGrp="1"/>
          </p:cNvSpPr>
          <p:nvPr>
            <p:ph idx="1"/>
          </p:nvPr>
        </p:nvSpPr>
        <p:spPr>
          <a:xfrm>
            <a:off x="457200" y="1600200"/>
            <a:ext cx="8229600" cy="5257800"/>
          </a:xfrm>
        </p:spPr>
        <p:txBody>
          <a:bodyPr>
            <a:normAutofit/>
          </a:bodyPr>
          <a:lstStyle/>
          <a:p>
            <a:pPr>
              <a:buNone/>
            </a:pPr>
            <a:endParaRPr lang="id-ID" dirty="0"/>
          </a:p>
        </p:txBody>
      </p:sp>
      <p:pic>
        <p:nvPicPr>
          <p:cNvPr id="1026" name="Picture 2"/>
          <p:cNvPicPr>
            <a:picLocks noChangeAspect="1" noChangeArrowheads="1"/>
          </p:cNvPicPr>
          <p:nvPr/>
        </p:nvPicPr>
        <p:blipFill>
          <a:blip r:embed="rId2"/>
          <a:srcRect/>
          <a:stretch>
            <a:fillRect/>
          </a:stretch>
        </p:blipFill>
        <p:spPr bwMode="auto">
          <a:xfrm>
            <a:off x="384342" y="1276350"/>
            <a:ext cx="8390801" cy="55816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Kebijakan Desentralisasi</a:t>
            </a:r>
            <a:endParaRPr lang="id-ID" dirty="0"/>
          </a:p>
        </p:txBody>
      </p:sp>
      <p:sp>
        <p:nvSpPr>
          <p:cNvPr id="3" name="Content Placeholder 2"/>
          <p:cNvSpPr>
            <a:spLocks noGrp="1"/>
          </p:cNvSpPr>
          <p:nvPr>
            <p:ph idx="1"/>
          </p:nvPr>
        </p:nvSpPr>
        <p:spPr/>
        <p:txBody>
          <a:bodyPr>
            <a:normAutofit fontScale="77500" lnSpcReduction="20000"/>
          </a:bodyPr>
          <a:lstStyle/>
          <a:p>
            <a:r>
              <a:rPr lang="id-ID" dirty="0"/>
              <a:t>Mulai tahun 2011 sesuai dengan kebijakan Ditjen Dikti, sebagian kegiatan penelitian yang bersifat multi tahun telah dilimpahkan kewenangan pengelolaannya ke perguruan tinggi melalui program Hibah Penelitian Desentralisasi. </a:t>
            </a:r>
            <a:endParaRPr lang="id-ID" dirty="0" smtClean="0"/>
          </a:p>
          <a:p>
            <a:r>
              <a:rPr lang="id-ID" dirty="0" smtClean="0"/>
              <a:t>Harapannya </a:t>
            </a:r>
            <a:r>
              <a:rPr lang="id-ID" dirty="0"/>
              <a:t>dapat lebih meningkatkan budaya meneliti bagi para dosen serta merangsang terbentuknya kelompok-kelompok peneliti handal secara merata di seluruh perguruan tinggi Indonesia. </a:t>
            </a:r>
            <a:endParaRPr lang="id-ID" dirty="0" smtClean="0"/>
          </a:p>
          <a:p>
            <a:r>
              <a:rPr lang="id-ID" dirty="0" smtClean="0"/>
              <a:t>Perguruan </a:t>
            </a:r>
            <a:r>
              <a:rPr lang="id-ID" dirty="0"/>
              <a:t>tinggi juga diwajibkan untuk mengembangkan program penelitian unggulan guna memanfaatkan kepakaran, sarana dan prasarana yang ada di perguruan tinggi selaras dengan kebutuhan pembangunan lokal, nasional maupun internasional. </a:t>
            </a:r>
            <a:endParaRPr lang="id-ID"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a:t>Desentralisasi penelitian pada hakekatnya adalah pelimpahan tugas dan wewenang kepada perguruan tinggi dalam pengelolaan penelitian agar tercipta iklim akademik yang kondusif untuk melaksanakan kegiatan penelitian secara berkualitas, terprogram dan berkesinambungan. </a:t>
            </a:r>
            <a:endParaRPr lang="id-ID" dirty="0" smtClean="0"/>
          </a:p>
          <a:p>
            <a:r>
              <a:rPr lang="id-ID" dirty="0" smtClean="0"/>
              <a:t>Desentralisasi </a:t>
            </a:r>
            <a:r>
              <a:rPr lang="id-ID" dirty="0"/>
              <a:t>penelitian pada akhirnya akan menghasilkan kemandirian kelembagaan penelitian di perguruan tinggi dalam mengelola penelitian secara transparan, akuntabel dan objektif. </a:t>
            </a:r>
            <a:endParaRPr lang="id-ID"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285729"/>
            <a:ext cx="8229600" cy="6572272"/>
          </a:xfrm>
        </p:spPr>
        <p:txBody>
          <a:bodyPr>
            <a:normAutofit fontScale="62500" lnSpcReduction="20000"/>
          </a:bodyPr>
          <a:lstStyle/>
          <a:p>
            <a:pPr>
              <a:buNone/>
            </a:pPr>
            <a:r>
              <a:rPr lang="id-ID" dirty="0" smtClean="0"/>
              <a:t>Dalam rangka mencapai keberhasilan penelitian desentralisasi, PT perlu melakukan upaya-upaya yang konstruktif dan berkelanjutan.</a:t>
            </a:r>
          </a:p>
          <a:p>
            <a:r>
              <a:rPr lang="id-ID" dirty="0" smtClean="0"/>
              <a:t>Untuk menunjang hal tersebut, Perguruan Tinggi  (PT) perlu terus meningkatkan kelasnya, menuju Perguruan Tinggi Mandiri dari kelas Utama, Madya, Binaan, Politeknik Non-binaan, dan Politenik Binaan. </a:t>
            </a:r>
          </a:p>
          <a:p>
            <a:r>
              <a:rPr lang="id-ID" dirty="0" smtClean="0"/>
              <a:t>PT perlu menyusun dan melaksanakan secara konsisten mekanisme densentralisasi penelitian sebagai landasan operasional; </a:t>
            </a:r>
          </a:p>
          <a:p>
            <a:r>
              <a:rPr lang="id-ID" dirty="0" smtClean="0"/>
              <a:t>PT perlu menyusun Sistem Penjaminan Mutu Penelitian Perguruan Tinggi (SPMPPT); </a:t>
            </a:r>
          </a:p>
          <a:p>
            <a:r>
              <a:rPr lang="id-ID" dirty="0" smtClean="0"/>
              <a:t>PT perlu menyusun </a:t>
            </a:r>
            <a:r>
              <a:rPr lang="nn-NO" dirty="0" smtClean="0"/>
              <a:t>kriteria dan mekanisme pengangkatan penilai internal perguruan tinggi serta penetapan sistem seleksi proposal; dan </a:t>
            </a:r>
          </a:p>
          <a:p>
            <a:r>
              <a:rPr lang="id-ID" dirty="0" smtClean="0"/>
              <a:t>PT perlu menyusun </a:t>
            </a:r>
            <a:r>
              <a:rPr lang="fi-FI" dirty="0" smtClean="0"/>
              <a:t>mekanisme monitoring dan evaluasi pelaksanaan penelitian. </a:t>
            </a:r>
            <a:endParaRPr lang="id-ID" dirty="0" smtClean="0"/>
          </a:p>
          <a:p>
            <a:r>
              <a:rPr lang="id-ID" dirty="0" smtClean="0"/>
              <a:t>Mulai </a:t>
            </a:r>
            <a:r>
              <a:rPr lang="id-ID" dirty="0"/>
              <a:t>tahun 2012 Ditlitabmas mengembangkan sistem pengelolaan penelitian dan pengabdian masyarakat berbasis teknologi informasi dan komunikasi (TIK). Sistem tersebut dinamakan Sistem Informasi Penelitian dan Pengabdian kepada Masyarakat yang selanjutnya disebut SIM-LITABMAS. </a:t>
            </a:r>
            <a:r>
              <a:rPr lang="id-ID" dirty="0" smtClean="0"/>
              <a:t> Untuk itu PT perlu menyesuaikan diri dengan hal ini untuk meningkatkan kualitas, kuantitas dan kontinuitas penelitiannya</a:t>
            </a:r>
          </a:p>
          <a:p>
            <a:r>
              <a:rPr lang="id-ID" dirty="0" smtClean="0"/>
              <a:t>Dengan </a:t>
            </a:r>
            <a:r>
              <a:rPr lang="id-ID" dirty="0"/>
              <a:t>SIM-LITABMAS, proses pengajuan dan seleksi proposal, monitoring dan evaluasi pelaksanaan, dan pelaporan hasil dapat dikelola dengan baik sehingga transparansi, efisiensi dan akuntabilitas dapat dijamin.</a:t>
            </a:r>
            <a:endParaRPr lang="id-ID" dirty="0" smtClean="0"/>
          </a:p>
          <a:p>
            <a:r>
              <a:rPr lang="id-ID" dirty="0" smtClean="0"/>
              <a:t>PT Perlu mempersiapkan tim untuk menjalankan hal ini</a:t>
            </a:r>
            <a:endParaRPr lang="fi-FI"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2345</Words>
  <Application>Microsoft Office PowerPoint</Application>
  <PresentationFormat>On-screen Show (4:3)</PresentationFormat>
  <Paragraphs>279</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Tips Umum Mengenali Skim Hibah Penelitian Dikti "Terbaru“ ANGKATAN I Salatiga, 17 s.d 19 JUNI 2014   </vt:lpstr>
      <vt:lpstr>Pengantar</vt:lpstr>
      <vt:lpstr>Diagram Tridarma PT</vt:lpstr>
      <vt:lpstr>Tujuan Penelitian Di Perguruan Tinggi </vt:lpstr>
      <vt:lpstr>Indikator Kinerja Utama Penelitian</vt:lpstr>
      <vt:lpstr>Standar Penelitian</vt:lpstr>
      <vt:lpstr>Kebijakan Desentralisasi</vt:lpstr>
      <vt:lpstr>Slide 8</vt:lpstr>
      <vt:lpstr>Slide 9</vt:lpstr>
      <vt:lpstr>Jenis Hibah Penelitian Dikti</vt:lpstr>
      <vt:lpstr>Tahapan Kegiatan</vt:lpstr>
      <vt:lpstr>Persyaratan</vt:lpstr>
      <vt:lpstr>Slide 13</vt:lpstr>
      <vt:lpstr>Hibah PUTP</vt:lpstr>
      <vt:lpstr>Hibah Tim Pascasarjana</vt:lpstr>
      <vt:lpstr>Kriteria Hibah Tim Pasca</vt:lpstr>
      <vt:lpstr>Hibah Fundamental</vt:lpstr>
      <vt:lpstr>Hibah Bersaing</vt:lpstr>
      <vt:lpstr>Hibah Pekerti</vt:lpstr>
      <vt:lpstr>Penelitian Disertasi Doktor</vt:lpstr>
      <vt:lpstr>Slide 21</vt:lpstr>
      <vt:lpstr>Hibah Dosen Pemula</vt:lpstr>
      <vt:lpstr>Slide 23</vt:lpstr>
      <vt:lpstr>Slide 24</vt:lpstr>
      <vt:lpstr>Slide 25</vt:lpstr>
      <vt:lpstr>Slide 26</vt:lpstr>
      <vt:lpstr>Slide 27</vt:lpstr>
      <vt:lpstr>Slide 28</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Umum Mengenali Skim Hibah Penelitian Dikti "Terbaru" </dc:title>
  <dc:creator>Owner</dc:creator>
  <cp:lastModifiedBy>KOPERTIS</cp:lastModifiedBy>
  <cp:revision>12</cp:revision>
  <dcterms:created xsi:type="dcterms:W3CDTF">2014-06-14T22:01:33Z</dcterms:created>
  <dcterms:modified xsi:type="dcterms:W3CDTF">2014-06-16T01:31:23Z</dcterms:modified>
</cp:coreProperties>
</file>