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4" r:id="rId5"/>
    <p:sldId id="265" r:id="rId6"/>
    <p:sldId id="279" r:id="rId7"/>
    <p:sldId id="277" r:id="rId8"/>
    <p:sldId id="278" r:id="rId9"/>
    <p:sldId id="275" r:id="rId10"/>
    <p:sldId id="27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4E25-C840-42A8-9EFA-5900E727119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5F5F-AB98-4489-9A4F-9C53385A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necid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&amp;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Ajar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 smtClean="0"/>
              <a:t>Prof. Dr, Ir, Sony Heru Priyanto, MM.</a:t>
            </a:r>
          </a:p>
          <a:p>
            <a:r>
              <a:rPr lang="id-ID" dirty="0" smtClean="0"/>
              <a:t>Disampaikan dalam Pelatihan Penulisan Buku Ajar Kopertis Wil VI </a:t>
            </a:r>
          </a:p>
          <a:p>
            <a:r>
              <a:rPr lang="en-US" smtClean="0"/>
              <a:t>September 2015</a:t>
            </a:r>
            <a:endParaRPr lang="id-ID" dirty="0" smtClean="0"/>
          </a:p>
          <a:p>
            <a:r>
              <a:rPr lang="id-ID" dirty="0" smtClean="0">
                <a:hlinkClick r:id="rId2"/>
              </a:rPr>
              <a:t>sonecid@yahoo.com</a:t>
            </a:r>
            <a:endParaRPr lang="id-ID" dirty="0" smtClean="0"/>
          </a:p>
          <a:p>
            <a:r>
              <a:rPr lang="id-ID" dirty="0" smtClean="0"/>
              <a:t>085876699835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Kriteria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44550"/>
            <a:ext cx="8786842" cy="601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Ajar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Maksudnya</a:t>
            </a:r>
            <a:r>
              <a:rPr lang="en-US" dirty="0" smtClean="0"/>
              <a:t> &amp; </a:t>
            </a:r>
            <a:r>
              <a:rPr lang="en-US" dirty="0" err="1" smtClean="0"/>
              <a:t>Besarnya</a:t>
            </a:r>
            <a:r>
              <a:rPr lang="en-US" dirty="0" smtClean="0"/>
              <a:t> 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TUJUAN</a:t>
            </a:r>
          </a:p>
          <a:p>
            <a:r>
              <a:rPr lang="en-US" dirty="0"/>
              <a:t>Program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Ajar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memacu</a:t>
            </a:r>
            <a:r>
              <a:rPr lang="en-US" dirty="0"/>
              <a:t> para</a:t>
            </a:r>
          </a:p>
          <a:p>
            <a:r>
              <a:rPr lang="en-US" dirty="0" err="1"/>
              <a:t>dosen</a:t>
            </a:r>
            <a:r>
              <a:rPr lang="en-US" dirty="0"/>
              <a:t>/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ajar</a:t>
            </a:r>
          </a:p>
          <a:p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publikasi</a:t>
            </a:r>
            <a:endParaRPr lang="en-US" dirty="0"/>
          </a:p>
          <a:p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memperkaya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/>
              <a:t>seorang</a:t>
            </a:r>
            <a:endParaRPr lang="en-US" dirty="0"/>
          </a:p>
          <a:p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mahasiswa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BESARNYA INSENTIF</a:t>
            </a:r>
          </a:p>
          <a:p>
            <a:r>
              <a:rPr lang="sv-SE" dirty="0"/>
              <a:t>Insentif yang diberikan maksimal sebesar Rp17.500.000,- (Tujuh belas juta lima ratus ribu</a:t>
            </a:r>
          </a:p>
          <a:p>
            <a:r>
              <a:rPr lang="en-US" dirty="0"/>
              <a:t>rupiah) per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(15%). </a:t>
            </a:r>
            <a:r>
              <a:rPr lang="en-US" dirty="0" err="1"/>
              <a:t>Insentif</a:t>
            </a:r>
            <a:endParaRPr lang="en-US" dirty="0"/>
          </a:p>
          <a:p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175 </a:t>
            </a:r>
            <a:r>
              <a:rPr lang="en-US" dirty="0" err="1"/>
              <a:t>dosen</a:t>
            </a:r>
            <a:r>
              <a:rPr lang="en-US" dirty="0"/>
              <a:t>/</a:t>
            </a:r>
            <a:r>
              <a:rPr lang="en-US" dirty="0" err="1"/>
              <a:t>peneliti</a:t>
            </a:r>
            <a:r>
              <a:rPr lang="en-US" dirty="0"/>
              <a:t> yang </a:t>
            </a:r>
            <a:r>
              <a:rPr lang="en-US" dirty="0" err="1"/>
              <a:t>bukunya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endParaRPr lang="en-US" dirty="0"/>
          </a:p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Persyaratan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Ketentuan pengajuan usulan Program Insentif Penulisan Buku Ajar Perguruan Tinggi tahun</a:t>
            </a:r>
          </a:p>
          <a:p>
            <a:pPr marL="0" indent="0">
              <a:buNone/>
            </a:pPr>
            <a:r>
              <a:rPr lang="en-US" dirty="0"/>
              <a:t>2015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Ajar 2015</a:t>
            </a:r>
          </a:p>
          <a:p>
            <a:pPr marL="0" indent="0">
              <a:buNone/>
            </a:pPr>
            <a:endParaRPr lang="en-US" dirty="0"/>
          </a:p>
          <a:p>
            <a:pPr marL="171450" indent="-171450">
              <a:buNone/>
            </a:pPr>
            <a:r>
              <a:rPr lang="en-US" dirty="0"/>
              <a:t>1. 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diperuntukkan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dosen</a:t>
            </a:r>
            <a:r>
              <a:rPr lang="en-US" b="1" dirty="0"/>
              <a:t>/</a:t>
            </a:r>
            <a:r>
              <a:rPr lang="en-US" b="1" dirty="0" err="1"/>
              <a:t>peneliti</a:t>
            </a:r>
            <a:r>
              <a:rPr lang="en-US" b="1" dirty="0"/>
              <a:t> PTN/PTS;</a:t>
            </a:r>
          </a:p>
          <a:p>
            <a:pPr marL="171450" indent="-171450">
              <a:buNone/>
            </a:pPr>
            <a:r>
              <a:rPr lang="en-US" dirty="0"/>
              <a:t>2.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1 </a:t>
            </a:r>
            <a:r>
              <a:rPr lang="en-US" dirty="0" err="1"/>
              <a:t>januari</a:t>
            </a:r>
            <a:r>
              <a:rPr lang="en-US" dirty="0"/>
              <a:t> 2013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i="1" dirty="0"/>
              <a:t>dummy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nl-NL" dirty="0" smtClean="0"/>
              <a:t>cetak</a:t>
            </a:r>
            <a:r>
              <a:rPr lang="nl-NL" dirty="0"/>
              <a:t>) dan memiliki nomor ISBN;</a:t>
            </a:r>
          </a:p>
          <a:p>
            <a:pPr marL="171450" indent="-171450">
              <a:buNone/>
            </a:pPr>
            <a:r>
              <a:rPr lang="en-US" dirty="0"/>
              <a:t>3.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ajar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 smtClean="0"/>
              <a:t>. </a:t>
            </a:r>
            <a:r>
              <a:rPr lang="en-US" dirty="0" err="1" smtClean="0"/>
              <a:t>Litabmas</a:t>
            </a:r>
            <a:r>
              <a:rPr lang="en-US" dirty="0"/>
              <a:t>.</a:t>
            </a:r>
          </a:p>
          <a:p>
            <a:pPr marL="171450" indent="-171450">
              <a:buNone/>
            </a:pPr>
            <a:r>
              <a:rPr lang="en-US" dirty="0"/>
              <a:t>4.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smtClean="0"/>
              <a:t>ajar, </a:t>
            </a:r>
            <a:r>
              <a:rPr lang="en-US" dirty="0" err="1" smtClean="0"/>
              <a:t>kompendium</a:t>
            </a:r>
            <a:r>
              <a:rPr lang="en-US" dirty="0"/>
              <a:t>, </a:t>
            </a:r>
            <a:r>
              <a:rPr lang="en-US" dirty="0" err="1"/>
              <a:t>monograf</a:t>
            </a:r>
            <a:r>
              <a:rPr lang="en-US" dirty="0"/>
              <a:t>, </a:t>
            </a:r>
            <a:r>
              <a:rPr lang="en-US" dirty="0" err="1"/>
              <a:t>pengayaan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, </a:t>
            </a:r>
            <a:r>
              <a:rPr lang="en-US" dirty="0" smtClean="0"/>
              <a:t>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di Indonesia</a:t>
            </a:r>
            <a:r>
              <a:rPr lang="en-US" dirty="0" smtClean="0"/>
              <a:t>.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/>
              <a:t>manual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pengoperasian</a:t>
            </a:r>
            <a:r>
              <a:rPr lang="en-US" b="1" dirty="0"/>
              <a:t> program </a:t>
            </a:r>
            <a:r>
              <a:rPr lang="en-US" b="1" dirty="0" err="1"/>
              <a:t>komputer</a:t>
            </a:r>
            <a:r>
              <a:rPr lang="en-US" b="1" dirty="0"/>
              <a:t>, </a:t>
            </a:r>
            <a:r>
              <a:rPr lang="en-US" b="1" dirty="0" err="1"/>
              <a:t>petunjuk</a:t>
            </a:r>
            <a:r>
              <a:rPr lang="en-US" b="1" dirty="0"/>
              <a:t> </a:t>
            </a:r>
            <a:r>
              <a:rPr lang="en-US" b="1" dirty="0" err="1"/>
              <a:t>praktikum</a:t>
            </a:r>
            <a:r>
              <a:rPr lang="en-US" b="1" dirty="0" smtClean="0"/>
              <a:t>,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/>
              <a:t>asli</a:t>
            </a:r>
            <a:r>
              <a:rPr lang="en-US" b="1" dirty="0"/>
              <a:t> </a:t>
            </a:r>
            <a:r>
              <a:rPr lang="en-US" b="1" dirty="0" err="1"/>
              <a:t>skripsi</a:t>
            </a:r>
            <a:r>
              <a:rPr lang="en-US" b="1" dirty="0"/>
              <a:t>/</a:t>
            </a:r>
            <a:r>
              <a:rPr lang="en-US" b="1" dirty="0" err="1"/>
              <a:t>tesis</a:t>
            </a:r>
            <a:r>
              <a:rPr lang="en-US" b="1" dirty="0"/>
              <a:t>/</a:t>
            </a:r>
            <a:r>
              <a:rPr lang="en-US" b="1" dirty="0" err="1"/>
              <a:t>disertasi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dipertimbangkan</a:t>
            </a:r>
            <a:r>
              <a:rPr lang="en-US" b="1" dirty="0"/>
              <a:t>.</a:t>
            </a:r>
          </a:p>
          <a:p>
            <a:pPr marL="171450" indent="-171450">
              <a:buNone/>
            </a:pPr>
            <a:r>
              <a:rPr lang="en-US" dirty="0"/>
              <a:t>5.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: (1) </a:t>
            </a:r>
            <a:r>
              <a:rPr lang="en-US" dirty="0" err="1"/>
              <a:t>Prakata</a:t>
            </a:r>
            <a:r>
              <a:rPr lang="en-US" dirty="0"/>
              <a:t>, (2) </a:t>
            </a:r>
            <a:r>
              <a:rPr lang="en-US" dirty="0" err="1" smtClean="0"/>
              <a:t>Daftar</a:t>
            </a:r>
            <a:r>
              <a:rPr lang="en-US" dirty="0" smtClean="0"/>
              <a:t> Isi</a:t>
            </a:r>
            <a:r>
              <a:rPr lang="en-US" dirty="0"/>
              <a:t>, (3) 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, (4)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, (5</a:t>
            </a:r>
            <a:r>
              <a:rPr lang="en-US" dirty="0" smtClean="0"/>
              <a:t>) </a:t>
            </a:r>
            <a:r>
              <a:rPr lang="en-US" dirty="0" err="1" smtClean="0"/>
              <a:t>Glosarium</a:t>
            </a:r>
            <a:r>
              <a:rPr lang="en-US" dirty="0"/>
              <a:t>, (6) </a:t>
            </a:r>
            <a:r>
              <a:rPr lang="en-US" dirty="0" err="1"/>
              <a:t>Indeks</a:t>
            </a:r>
            <a:r>
              <a:rPr lang="en-US" dirty="0"/>
              <a:t> (</a:t>
            </a:r>
            <a:r>
              <a:rPr lang="en-US" dirty="0" err="1"/>
              <a:t>sebaiknya</a:t>
            </a:r>
            <a:r>
              <a:rPr lang="en-US" dirty="0"/>
              <a:t>);</a:t>
            </a:r>
          </a:p>
          <a:p>
            <a:pPr marL="171450" indent="-171450">
              <a:buNone/>
            </a:pPr>
            <a:r>
              <a:rPr lang="en-US" dirty="0"/>
              <a:t>6.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) &gt; 49 </a:t>
            </a:r>
            <a:r>
              <a:rPr lang="en-US" dirty="0" err="1"/>
              <a:t>halaman</a:t>
            </a:r>
            <a:r>
              <a:rPr lang="en-US" dirty="0"/>
              <a:t>;</a:t>
            </a:r>
          </a:p>
          <a:p>
            <a:pPr marL="171450" indent="-171450">
              <a:buNone/>
            </a:pPr>
            <a:r>
              <a:rPr lang="sv-SE" dirty="0"/>
              <a:t>7. </a:t>
            </a:r>
            <a:r>
              <a:rPr lang="sv-SE" b="1" dirty="0"/>
              <a:t>Bukan saduran/terjemahan dan bebas dari plagiat</a:t>
            </a:r>
            <a:r>
              <a:rPr lang="sv-SE" dirty="0"/>
              <a:t>, serta merupakan karya </a:t>
            </a:r>
            <a:r>
              <a:rPr lang="sv-SE" dirty="0" smtClean="0"/>
              <a:t>pengusul </a:t>
            </a:r>
            <a:r>
              <a:rPr lang="en-US" dirty="0" smtClean="0"/>
              <a:t>(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);</a:t>
            </a:r>
          </a:p>
          <a:p>
            <a:pPr marL="171450" indent="-171450">
              <a:buNone/>
            </a:pPr>
            <a:r>
              <a:rPr lang="en-US" dirty="0"/>
              <a:t>8.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minimal A5 (14,8 x 21 cm);</a:t>
            </a:r>
          </a:p>
          <a:p>
            <a:pPr marL="171450" indent="-171450">
              <a:buNone/>
            </a:pPr>
            <a:r>
              <a:rPr lang="en-US" dirty="0"/>
              <a:t>9.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 </a:t>
            </a:r>
            <a:r>
              <a:rPr lang="en-US" dirty="0" err="1"/>
              <a:t>eksemplar</a:t>
            </a:r>
            <a:r>
              <a:rPr lang="en-US" dirty="0"/>
              <a:t>;</a:t>
            </a:r>
          </a:p>
          <a:p>
            <a:pPr marL="171450" indent="-171450">
              <a:buNone/>
            </a:pPr>
            <a:r>
              <a:rPr lang="en-US" dirty="0"/>
              <a:t>10.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judul</a:t>
            </a:r>
            <a:r>
              <a:rPr lang="en-US" dirty="0"/>
              <a:t>;</a:t>
            </a:r>
          </a:p>
          <a:p>
            <a:pPr marL="171450" indent="-171450">
              <a:buNone/>
            </a:pPr>
            <a:r>
              <a:rPr lang="en-US" dirty="0"/>
              <a:t>11.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diganggu</a:t>
            </a:r>
            <a:r>
              <a:rPr lang="en-US" dirty="0"/>
              <a:t> </a:t>
            </a:r>
            <a:r>
              <a:rPr lang="en-US" dirty="0" err="1"/>
              <a:t>gugat</a:t>
            </a:r>
            <a:r>
              <a:rPr lang="en-US" dirty="0"/>
              <a:t>;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Pengiriman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507288" cy="5857892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None/>
            </a:pPr>
            <a:r>
              <a:rPr lang="en-US" b="1" dirty="0"/>
              <a:t>12. </a:t>
            </a:r>
            <a:r>
              <a:rPr lang="en-US" b="1" dirty="0" err="1"/>
              <a:t>Buku</a:t>
            </a:r>
            <a:r>
              <a:rPr lang="en-US" b="1" dirty="0"/>
              <a:t> yang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diajukan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milik</a:t>
            </a:r>
            <a:r>
              <a:rPr lang="en-US" b="1" dirty="0"/>
              <a:t> </a:t>
            </a:r>
            <a:r>
              <a:rPr lang="en-US" b="1" dirty="0" err="1"/>
              <a:t>Direktorat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Pengabdian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diambil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 smtClean="0"/>
              <a:t>. </a:t>
            </a:r>
          </a:p>
          <a:p>
            <a:pPr marL="285750" indent="-285750">
              <a:buNone/>
            </a:pPr>
            <a:endParaRPr lang="en-US" b="1" dirty="0"/>
          </a:p>
          <a:p>
            <a:pPr marL="285750" indent="-285750">
              <a:buNone/>
            </a:pP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lampirannya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:</a:t>
            </a:r>
          </a:p>
          <a:p>
            <a:pPr marL="285750" indent="-285750">
              <a:buNone/>
            </a:pPr>
            <a:r>
              <a:rPr lang="en-US" b="1" dirty="0" err="1"/>
              <a:t>Direktur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Pengabdian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endParaRPr lang="en-US" b="1" dirty="0"/>
          </a:p>
          <a:p>
            <a:pPr marL="285750" indent="-285750">
              <a:buNone/>
            </a:pPr>
            <a:r>
              <a:rPr lang="nl-NL" b="1" dirty="0"/>
              <a:t>u.p. Subdit HKI dan Publikasi</a:t>
            </a:r>
          </a:p>
          <a:p>
            <a:pPr marL="285750" indent="-285750">
              <a:buNone/>
            </a:pPr>
            <a:r>
              <a:rPr lang="en-US" b="1" dirty="0" err="1"/>
              <a:t>Direktorat</a:t>
            </a:r>
            <a:r>
              <a:rPr lang="en-US" b="1" dirty="0"/>
              <a:t> </a:t>
            </a:r>
            <a:r>
              <a:rPr lang="en-US" b="1" dirty="0" err="1"/>
              <a:t>Jenderal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endParaRPr lang="en-US" b="1" dirty="0"/>
          </a:p>
          <a:p>
            <a:pPr marL="285750" indent="-285750">
              <a:buNone/>
            </a:pPr>
            <a:r>
              <a:rPr lang="fi-FI" b="1" dirty="0"/>
              <a:t>Gedung D Ditjen Dikti Lt. 4 Jl. Pintu Satu Senayan, Jakarta 10270</a:t>
            </a:r>
          </a:p>
          <a:p>
            <a:pPr marL="285750" indent="-285750">
              <a:buNone/>
            </a:pPr>
            <a:endParaRPr lang="en-US" dirty="0" smtClean="0"/>
          </a:p>
          <a:p>
            <a:pPr marL="285750" indent="-285750">
              <a:buNone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:</a:t>
            </a:r>
          </a:p>
          <a:p>
            <a:pPr marL="285750" indent="-285750">
              <a:buNone/>
            </a:pPr>
            <a:r>
              <a:rPr lang="sv-SE" dirty="0"/>
              <a:t>1. Surat pengantar dari institusi yang ditandatangani oleh pimpinan perguruan </a:t>
            </a:r>
            <a:r>
              <a:rPr lang="sv-SE" dirty="0" smtClean="0"/>
              <a:t>tinggi</a:t>
            </a:r>
            <a:r>
              <a:rPr lang="en-US" dirty="0" smtClean="0"/>
              <a:t>(</a:t>
            </a:r>
            <a:r>
              <a:rPr lang="en-US" dirty="0" err="1" smtClean="0"/>
              <a:t>Rektor</a:t>
            </a:r>
            <a:r>
              <a:rPr lang="en-US" dirty="0"/>
              <a:t>, </a:t>
            </a:r>
            <a:r>
              <a:rPr lang="en-US" dirty="0" err="1"/>
              <a:t>Dekan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);</a:t>
            </a:r>
          </a:p>
          <a:p>
            <a:pPr marL="285750" indent="-285750">
              <a:buNone/>
            </a:pPr>
            <a:r>
              <a:rPr lang="en-US" dirty="0"/>
              <a:t>2. </a:t>
            </a:r>
            <a:r>
              <a:rPr lang="en-US" dirty="0" err="1"/>
              <a:t>Biodata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(format </a:t>
            </a:r>
            <a:r>
              <a:rPr lang="en-US" dirty="0" err="1"/>
              <a:t>terlampir</a:t>
            </a:r>
            <a:r>
              <a:rPr lang="en-US" dirty="0"/>
              <a:t>)</a:t>
            </a:r>
          </a:p>
          <a:p>
            <a:pPr marL="285750" indent="-285750">
              <a:buNone/>
            </a:pPr>
            <a:r>
              <a:rPr lang="en-US" dirty="0"/>
              <a:t>a.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, NIDN,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,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/</a:t>
            </a:r>
            <a:r>
              <a:rPr lang="en-US" dirty="0" err="1"/>
              <a:t>faks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/>
              <a:t>rumah</a:t>
            </a:r>
            <a:r>
              <a:rPr lang="en-US" dirty="0"/>
              <a:t>/HP </a:t>
            </a:r>
            <a:r>
              <a:rPr lang="en-US" dirty="0" err="1"/>
              <a:t>dan</a:t>
            </a:r>
            <a:r>
              <a:rPr lang="en-US" dirty="0"/>
              <a:t> email;</a:t>
            </a:r>
          </a:p>
          <a:p>
            <a:pPr marL="285750" indent="-285750">
              <a:buNone/>
            </a:pPr>
            <a:r>
              <a:rPr lang="fi-FI" dirty="0"/>
              <a:t>b. Riwayat pendidikan sejak tingkat Sarjana;</a:t>
            </a:r>
          </a:p>
          <a:p>
            <a:pPr marL="285750" indent="-285750">
              <a:buNone/>
            </a:pPr>
            <a:r>
              <a:rPr lang="fi-FI" dirty="0"/>
              <a:t>c. Nama mata kuliah yang diasuh;</a:t>
            </a:r>
          </a:p>
          <a:p>
            <a:pPr marL="285750" indent="-285750">
              <a:buNone/>
            </a:pPr>
            <a:r>
              <a:rPr lang="en-US" dirty="0"/>
              <a:t>d.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Diploma, </a:t>
            </a:r>
            <a:r>
              <a:rPr lang="en-US" dirty="0" err="1"/>
              <a:t>Sarjana</a:t>
            </a:r>
            <a:r>
              <a:rPr lang="en-US" dirty="0"/>
              <a:t> (S-1</a:t>
            </a:r>
            <a:r>
              <a:rPr lang="en-US" dirty="0" smtClean="0"/>
              <a:t>), </a:t>
            </a:r>
            <a:r>
              <a:rPr lang="nl-NL" dirty="0" smtClean="0"/>
              <a:t>Magister </a:t>
            </a:r>
            <a:r>
              <a:rPr lang="nl-NL" dirty="0"/>
              <a:t>(S-2), dan Doktor (S-3</a:t>
            </a:r>
            <a:r>
              <a:rPr lang="nl-NL" dirty="0" smtClean="0"/>
              <a:t>); </a:t>
            </a:r>
            <a:endParaRPr lang="nl-NL" dirty="0"/>
          </a:p>
          <a:p>
            <a:pPr marL="285750" indent="-285750">
              <a:buNone/>
            </a:pPr>
            <a:r>
              <a:rPr lang="en-US" dirty="0"/>
              <a:t>e.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sponsor yang </a:t>
            </a:r>
            <a:r>
              <a:rPr lang="en-US" dirty="0" err="1"/>
              <a:t>membiayai</a:t>
            </a:r>
            <a:r>
              <a:rPr lang="en-US" dirty="0"/>
              <a:t>;</a:t>
            </a:r>
          </a:p>
          <a:p>
            <a:pPr marL="285750" indent="-285750">
              <a:buNone/>
            </a:pPr>
            <a:r>
              <a:rPr lang="en-US" dirty="0"/>
              <a:t>f.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/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;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dibubuhi</a:t>
            </a:r>
            <a:r>
              <a:rPr lang="en-US" dirty="0"/>
              <a:t> </a:t>
            </a:r>
            <a:r>
              <a:rPr lang="en-US" dirty="0" err="1"/>
              <a:t>meterai</a:t>
            </a:r>
            <a:r>
              <a:rPr lang="en-US" dirty="0"/>
              <a:t> Rp6000,- (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ribu</a:t>
            </a:r>
            <a:r>
              <a:rPr lang="en-US" dirty="0"/>
              <a:t> rupiah), yang </a:t>
            </a:r>
            <a:r>
              <a:rPr lang="en-US" dirty="0" err="1"/>
              <a:t>memuat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a.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pengayaan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b.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i="1" dirty="0"/>
              <a:t>plagiarism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c. </a:t>
            </a:r>
            <a:r>
              <a:rPr lang="en-US" dirty="0" err="1"/>
              <a:t>Pengesahan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Rektor</a:t>
            </a:r>
            <a:r>
              <a:rPr lang="en-US" dirty="0"/>
              <a:t>, </a:t>
            </a:r>
            <a:r>
              <a:rPr lang="en-US" dirty="0" err="1"/>
              <a:t>Dekan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4. Data </a:t>
            </a:r>
            <a:r>
              <a:rPr lang="en-US" dirty="0" err="1"/>
              <a:t>isian</a:t>
            </a:r>
            <a:r>
              <a:rPr lang="en-US" dirty="0"/>
              <a:t> (</a:t>
            </a:r>
            <a:r>
              <a:rPr lang="en-US" i="1" dirty="0"/>
              <a:t>softcopy) </a:t>
            </a:r>
            <a:r>
              <a:rPr lang="en-US" dirty="0" err="1"/>
              <a:t>direkam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/>
              <a:t>compact disc </a:t>
            </a:r>
            <a:r>
              <a:rPr lang="en-US" dirty="0" err="1"/>
              <a:t>dengan</a:t>
            </a:r>
            <a:r>
              <a:rPr lang="en-US" dirty="0"/>
              <a:t> format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diunduh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laman</a:t>
            </a:r>
            <a:r>
              <a:rPr lang="en-US" dirty="0"/>
              <a:t>: http://dikti.go.id.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MEKANISME PEMBERIAN </a:t>
            </a:r>
            <a:r>
              <a:rPr lang="en-US" b="1" dirty="0" smtClean="0"/>
              <a:t>INSENTIF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28600" indent="-228600">
              <a:buNone/>
              <a:tabLst>
                <a:tab pos="228600" algn="l"/>
              </a:tabLst>
            </a:pPr>
            <a:r>
              <a:rPr lang="en-US" dirty="0" smtClean="0"/>
              <a:t>1.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diseleksi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;</a:t>
            </a:r>
          </a:p>
          <a:p>
            <a:pPr marL="228600" indent="-228600">
              <a:buNone/>
              <a:tabLst>
                <a:tab pos="228600" algn="l"/>
              </a:tabLst>
            </a:pPr>
            <a:r>
              <a:rPr lang="en-US" dirty="0"/>
              <a:t>2.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orisinalitas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,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kemutakhiran</a:t>
            </a:r>
            <a:r>
              <a:rPr lang="en-US" dirty="0" smtClean="0"/>
              <a:t> </a:t>
            </a:r>
            <a:r>
              <a:rPr lang="en-US" dirty="0" err="1"/>
              <a:t>pustaka</a:t>
            </a:r>
            <a:r>
              <a:rPr lang="en-US" dirty="0"/>
              <a:t>,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</a:t>
            </a:r>
            <a:r>
              <a:rPr lang="sv-SE" dirty="0" smtClean="0"/>
              <a:t>keterkaitan </a:t>
            </a:r>
            <a:r>
              <a:rPr lang="sv-SE" dirty="0"/>
              <a:t>naskah dengan pengajaran dan penelitian, keterbacaan, kualitas ilustrasi</a:t>
            </a:r>
            <a:r>
              <a:rPr lang="sv-SE" dirty="0" smtClean="0"/>
              <a:t>,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/>
              <a:t>pembaca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;</a:t>
            </a:r>
          </a:p>
          <a:p>
            <a:pPr marL="228600" indent="-228600">
              <a:buNone/>
              <a:tabLst>
                <a:tab pos="228600" algn="l"/>
              </a:tabLst>
            </a:pPr>
            <a:r>
              <a:rPr lang="en-US" dirty="0"/>
              <a:t>3. Dana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;</a:t>
            </a:r>
          </a:p>
          <a:p>
            <a:pPr marL="228600" indent="-228600">
              <a:buNone/>
              <a:tabLst>
                <a:tab pos="228600" algn="l"/>
              </a:tabLst>
            </a:pPr>
            <a:r>
              <a:rPr lang="en-US" dirty="0"/>
              <a:t>4.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Litabmas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 smtClean="0"/>
              <a:t>rekomendasi</a:t>
            </a:r>
            <a:r>
              <a:rPr lang="en-US" dirty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/>
              <a:t>penilai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diganggu</a:t>
            </a:r>
            <a:r>
              <a:rPr lang="en-US" dirty="0"/>
              <a:t> </a:t>
            </a:r>
            <a:r>
              <a:rPr lang="en-US" dirty="0" err="1"/>
              <a:t>gugat</a:t>
            </a:r>
            <a:r>
              <a:rPr lang="en-US" dirty="0"/>
              <a:t>.</a:t>
            </a:r>
          </a:p>
          <a:p>
            <a:pPr marL="228600" indent="-228600">
              <a:buNone/>
              <a:tabLst>
                <a:tab pos="228600" algn="l"/>
              </a:tabLst>
            </a:pPr>
            <a:r>
              <a:rPr lang="en-US" b="1" dirty="0"/>
              <a:t>JADWAL</a:t>
            </a:r>
          </a:p>
          <a:p>
            <a:pPr marL="228600" indent="-228600">
              <a:buNone/>
              <a:tabLst>
                <a:tab pos="228600" algn="l"/>
              </a:tabLst>
            </a:pP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diterima</a:t>
            </a:r>
            <a:r>
              <a:rPr lang="en-US" b="1" dirty="0"/>
              <a:t> </a:t>
            </a:r>
            <a:r>
              <a:rPr lang="en-US" dirty="0" err="1"/>
              <a:t>Dit.Litabmas</a:t>
            </a:r>
            <a:r>
              <a:rPr lang="en-US" dirty="0"/>
              <a:t> </a:t>
            </a:r>
            <a:r>
              <a:rPr lang="en-US" b="1" dirty="0" err="1"/>
              <a:t>selambat-lambatnya</a:t>
            </a:r>
            <a:r>
              <a:rPr lang="en-US" b="1" dirty="0"/>
              <a:t> </a:t>
            </a:r>
            <a:r>
              <a:rPr lang="en-US" b="1" dirty="0" err="1"/>
              <a:t>tanggal</a:t>
            </a:r>
            <a:endParaRPr lang="en-US" b="1" dirty="0"/>
          </a:p>
          <a:p>
            <a:pPr marL="228600" indent="-228600">
              <a:buNone/>
              <a:tabLst>
                <a:tab pos="228600" algn="l"/>
              </a:tabLst>
            </a:pPr>
            <a:r>
              <a:rPr lang="en-US" b="1" dirty="0"/>
              <a:t>11 Mei 2015 jam 16.00 WIB.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1259632" y="44624"/>
            <a:ext cx="691276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Buat Bukunya sesuai panduan penulisan buku teks</a:t>
            </a:r>
          </a:p>
          <a:p>
            <a:r>
              <a:rPr lang="id-ID" dirty="0" smtClean="0"/>
              <a:t>Pelajari panduannya</a:t>
            </a:r>
          </a:p>
          <a:p>
            <a:r>
              <a:rPr lang="id-ID" dirty="0" smtClean="0"/>
              <a:t>Isi Panduannya</a:t>
            </a:r>
          </a:p>
          <a:p>
            <a:r>
              <a:rPr lang="id-ID" dirty="0" smtClean="0"/>
              <a:t>Sertakan buktinya</a:t>
            </a:r>
          </a:p>
          <a:p>
            <a:r>
              <a:rPr lang="id-ID" dirty="0" smtClean="0"/>
              <a:t>Kirimkan</a:t>
            </a:r>
          </a:p>
          <a:p>
            <a:r>
              <a:rPr lang="id-ID" dirty="0" smtClean="0"/>
              <a:t>Tunggu hasilnya sambil mengerjakan yang lain, doa juga perlu </a:t>
            </a:r>
          </a:p>
          <a:p>
            <a:r>
              <a:rPr lang="id-ID" dirty="0" smtClean="0"/>
              <a:t>Selamat menikmati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Terima kasih, Maju Kita Semua-Maju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00FF"/>
                </a:solidFill>
                <a:latin typeface="Arial Narrow" pitchFamily="34" charset="0"/>
              </a:rPr>
              <a:t> LATAR BELAKANG</a:t>
            </a:r>
            <a:endParaRPr lang="en-US" sz="2800" dirty="0">
              <a:solidFill>
                <a:srgbClr val="FF00FF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  <a:ln>
            <a:solidFill>
              <a:srgbClr val="00FF00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Tuntutan adanya peningkatan kualitas dosen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PT memiliki sejumlah dosen yg potensi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al</a:t>
            </a: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 di bidang pengajaran, penelitian, pengabdian masyarakat, dan publikasi ilmiah. 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Capaian mutu publikasi secara umum masih berupa bahan presentasi, </a:t>
            </a:r>
            <a:r>
              <a:rPr lang="id-ID" sz="2400" i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handout</a:t>
            </a: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, dan laporan kegiatan yang belum berupa bahan ajar. 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M</a:t>
            </a: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asih rendahnya angka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produktivitas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 </a:t>
            </a: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dosen dalam penulisan buku ajar selama empat tahun terakhir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 (</a:t>
            </a: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2007 – 201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1)</a:t>
            </a: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 sebanyak 40 judul buku ajar atau 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rata-rata </a:t>
            </a: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1,5 persen per tahun </a:t>
            </a: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sym typeface="Wingdings" pitchFamily="2" charset="2"/>
              </a:rPr>
              <a:t> Bukti dosen kurang berminat menulis buku ajar</a:t>
            </a:r>
            <a:endParaRPr lang="id-ID" sz="2400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Belum banyak dosen yang memahami mengenai menulis buku dan adanya hibah penulisan buku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</a:endParaRPr>
          </a:p>
          <a:p>
            <a:pPr marL="514350" indent="-514350">
              <a:buFont typeface="Wingdings"/>
              <a:buChar char="à"/>
              <a:defRPr/>
            </a:pP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perlu ada tindak lanjut berupa penulisan buku ajar yang mengintegrasikan aspek pengajaran, penelitian, pengabdian masyarakat, dan publikasi</a:t>
            </a:r>
          </a:p>
          <a:p>
            <a:pPr marL="514350" indent="-514350">
              <a:buFont typeface="Wingdings"/>
              <a:buChar char="à"/>
              <a:defRPr/>
            </a:pPr>
            <a:r>
              <a:rPr lang="id-ID" sz="2400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</a:rPr>
              <a:t>Perlu pemahaman mengenai hibah penulisan buku.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148" name="Rounded Rectangle 3"/>
          <p:cNvSpPr>
            <a:spLocks noChangeArrowheads="1"/>
          </p:cNvSpPr>
          <p:nvPr/>
        </p:nvSpPr>
        <p:spPr bwMode="auto">
          <a:xfrm>
            <a:off x="2057400" y="381000"/>
            <a:ext cx="4648200" cy="7620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FF00FF"/>
                </a:solidFill>
                <a:latin typeface="Arial Narrow" pitchFamily="34" charset="0"/>
              </a:rPr>
              <a:t>LATAR BELAKANG</a:t>
            </a:r>
            <a:endParaRPr lang="id-ID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>
              <a:defRPr/>
            </a:pPr>
            <a:endParaRPr lang="en-US" sz="32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endParaRPr lang="id-ID" sz="28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id-ID" sz="28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…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membantu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mahasiswa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memahami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ilmu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pengetahuan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sesuai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dengan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mata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kuliah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sedang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ditempuh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(OKI,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buku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ajar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ciri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khas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membedakannya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dengan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buku-buku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ilmiah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lainnya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…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merangsang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mahasiswa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untuk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pengetahuan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keterampilan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dan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sikap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baru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secara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mandiri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.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Mereka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diharapkan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dapat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mengonstruksinya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secara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mandiri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bukan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melalui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prinsip</a:t>
            </a:r>
            <a:r>
              <a:rPr lang="en-US" sz="2800" i="1" dirty="0" smtClean="0">
                <a:solidFill>
                  <a:schemeClr val="tx2"/>
                </a:solidFill>
                <a:latin typeface="Arial Narrow" pitchFamily="34" charset="0"/>
              </a:rPr>
              <a:t> transmission of knowledge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melainkan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melalui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Narrow" pitchFamily="34" charset="0"/>
              </a:rPr>
              <a:t>prinsip</a:t>
            </a:r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800" i="1" dirty="0" smtClean="0">
                <a:solidFill>
                  <a:schemeClr val="tx2"/>
                </a:solidFill>
                <a:latin typeface="Arial Narrow" pitchFamily="34" charset="0"/>
              </a:rPr>
              <a:t>construction of knowledg</a:t>
            </a: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e</a:t>
            </a:r>
            <a:r>
              <a:rPr lang="en-US" dirty="0" smtClean="0">
                <a:solidFill>
                  <a:schemeClr val="tx2"/>
                </a:solidFill>
                <a:latin typeface="Arial Narrow" pitchFamily="34" charset="0"/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447800" y="381000"/>
            <a:ext cx="6248400" cy="6858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Arial Narrow" pitchFamily="34" charset="0"/>
              </a:rPr>
              <a:t>PERAN STRATEGIS BUKU AJAR</a:t>
            </a:r>
            <a:endParaRPr lang="id-ID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400800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  <a:t> </a:t>
            </a:r>
            <a:b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</a:br>
            <a: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</a:br>
            <a: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</a:br>
            <a:r>
              <a:rPr lang="en-US" sz="3200" b="1" dirty="0" smtClean="0">
                <a:latin typeface="Arial Narrow" pitchFamily="34" charset="0"/>
              </a:rPr>
              <a:t/>
            </a:r>
            <a:br>
              <a:rPr lang="en-US" sz="3200" b="1" dirty="0" smtClean="0">
                <a:latin typeface="Arial Narrow" pitchFamily="34" charset="0"/>
              </a:rPr>
            </a:br>
            <a:r>
              <a:rPr lang="en-US" sz="3200" b="1" dirty="0" smtClean="0">
                <a:latin typeface="Arial Narrow" pitchFamily="34" charset="0"/>
              </a:rPr>
              <a:t/>
            </a:r>
            <a:br>
              <a:rPr lang="en-US" sz="3200" b="1" dirty="0" smtClean="0">
                <a:latin typeface="Arial Narrow" pitchFamily="34" charset="0"/>
              </a:rPr>
            </a:br>
            <a:r>
              <a:rPr lang="id-ID" sz="3200" b="1" dirty="0" smtClean="0">
                <a:latin typeface="Arial Narrow" pitchFamily="34" charset="0"/>
              </a:rPr>
              <a:t/>
            </a:r>
            <a:br>
              <a:rPr lang="id-ID" sz="3200" b="1" dirty="0" smtClean="0">
                <a:latin typeface="Arial Narrow" pitchFamily="34" charset="0"/>
              </a:rPr>
            </a:br>
            <a:r>
              <a:rPr lang="id-ID" sz="3200" b="1" dirty="0" smtClean="0">
                <a:latin typeface="Arial Narrow" pitchFamily="34" charset="0"/>
              </a:rPr>
              <a:t/>
            </a:r>
            <a:br>
              <a:rPr lang="id-ID" sz="3200" b="1" dirty="0" smtClean="0">
                <a:latin typeface="Arial Narrow" pitchFamily="34" charset="0"/>
              </a:rPr>
            </a:br>
            <a:r>
              <a:rPr lang="id-ID" sz="3200" b="1" dirty="0" smtClean="0">
                <a:latin typeface="Arial Narrow" pitchFamily="34" charset="0"/>
              </a:rPr>
              <a:t/>
            </a:r>
            <a:br>
              <a:rPr lang="id-ID" sz="3200" b="1" dirty="0" smtClean="0">
                <a:latin typeface="Arial Narrow" pitchFamily="34" charset="0"/>
              </a:rPr>
            </a:br>
            <a:r>
              <a:rPr lang="id-ID" sz="3200" b="1" dirty="0" smtClean="0">
                <a:latin typeface="Arial Narrow" pitchFamily="34" charset="0"/>
              </a:rPr>
              <a:t/>
            </a:r>
            <a:br>
              <a:rPr lang="id-ID" sz="3200" b="1" dirty="0" smtClean="0">
                <a:latin typeface="Arial Narrow" pitchFamily="34" charset="0"/>
              </a:rPr>
            </a:br>
            <a:r>
              <a:rPr lang="en-US" sz="3100" dirty="0" err="1" smtClean="0"/>
              <a:t>Buku</a:t>
            </a:r>
            <a:r>
              <a:rPr lang="en-US" sz="3100" dirty="0" smtClean="0"/>
              <a:t> Ajar </a:t>
            </a:r>
            <a:r>
              <a:rPr lang="en-US" sz="3100" dirty="0" err="1" smtClean="0"/>
              <a:t>adalah</a:t>
            </a:r>
            <a:r>
              <a:rPr lang="en-US" sz="3100" dirty="0" smtClean="0"/>
              <a:t> </a:t>
            </a:r>
            <a:r>
              <a:rPr lang="en-US" sz="3100" dirty="0" err="1" smtClean="0"/>
              <a:t>buku</a:t>
            </a:r>
            <a:r>
              <a:rPr lang="en-US" sz="3100" dirty="0" smtClean="0"/>
              <a:t> yang </a:t>
            </a:r>
            <a:r>
              <a:rPr lang="en-US" sz="3100" dirty="0" err="1" smtClean="0"/>
              <a:t>digunakan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</a:t>
            </a:r>
            <a:r>
              <a:rPr lang="en-US" sz="3100" dirty="0" err="1" smtClean="0"/>
              <a:t>dosen</a:t>
            </a:r>
            <a:r>
              <a:rPr lang="en-US" sz="3100" dirty="0" smtClean="0"/>
              <a:t> </a:t>
            </a:r>
            <a:r>
              <a:rPr lang="en-US" sz="3100" dirty="0" err="1" smtClean="0"/>
              <a:t>sebagai</a:t>
            </a:r>
            <a:r>
              <a:rPr lang="en-US" sz="3100" dirty="0" smtClean="0"/>
              <a:t> </a:t>
            </a:r>
            <a:r>
              <a:rPr lang="en-US" sz="3100" dirty="0" err="1" smtClean="0"/>
              <a:t>sumber</a:t>
            </a:r>
            <a:r>
              <a:rPr lang="en-US" sz="3100" dirty="0" smtClean="0"/>
              <a:t> </a:t>
            </a:r>
            <a:r>
              <a:rPr lang="en-US" sz="3100" dirty="0" err="1" smtClean="0"/>
              <a:t>acuan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pelaksanaan</a:t>
            </a:r>
            <a:r>
              <a:rPr lang="en-US" sz="3100" dirty="0" smtClean="0"/>
              <a:t> </a:t>
            </a:r>
            <a:r>
              <a:rPr lang="en-US" sz="3100" dirty="0" err="1" smtClean="0"/>
              <a:t>proses</a:t>
            </a:r>
            <a:r>
              <a:rPr lang="en-US" sz="3100" dirty="0" smtClean="0"/>
              <a:t> </a:t>
            </a:r>
            <a:r>
              <a:rPr lang="en-US" sz="3100" dirty="0" err="1" smtClean="0"/>
              <a:t>pembelajaran</a:t>
            </a:r>
            <a:r>
              <a:rPr lang="en-US" sz="3100" dirty="0" smtClean="0"/>
              <a:t> </a:t>
            </a:r>
            <a:r>
              <a:rPr lang="en-US" sz="3100" dirty="0" err="1" smtClean="0"/>
              <a:t>bagi</a:t>
            </a:r>
            <a:r>
              <a:rPr lang="en-US" sz="3100" dirty="0" smtClean="0"/>
              <a:t> </a:t>
            </a:r>
            <a:r>
              <a:rPr lang="en-US" sz="3100" dirty="0" err="1" smtClean="0"/>
              <a:t>mahasiswanya</a:t>
            </a:r>
            <a:r>
              <a:rPr lang="en-US" sz="3100" dirty="0" smtClean="0"/>
              <a:t> </a:t>
            </a:r>
            <a:r>
              <a:rPr lang="id-ID" sz="3100" dirty="0" smtClean="0">
                <a:latin typeface="Arial Narrow" pitchFamily="34" charset="0"/>
              </a:rPr>
              <a:t/>
            </a:r>
            <a:br>
              <a:rPr lang="id-ID" sz="3100" dirty="0" smtClean="0">
                <a:latin typeface="Arial Narrow" pitchFamily="34" charset="0"/>
              </a:rPr>
            </a:br>
            <a:r>
              <a:rPr lang="id-ID" sz="3100" dirty="0" smtClean="0">
                <a:latin typeface="Arial Narrow" pitchFamily="34" charset="0"/>
              </a:rPr>
              <a:t/>
            </a:r>
            <a:br>
              <a:rPr lang="id-ID" sz="3100" dirty="0" smtClean="0">
                <a:latin typeface="Arial Narrow" pitchFamily="34" charset="0"/>
              </a:rPr>
            </a:br>
            <a:r>
              <a:rPr lang="en-US" sz="3100" dirty="0" smtClean="0">
                <a:latin typeface="Arial Narrow" pitchFamily="34" charset="0"/>
              </a:rPr>
              <a:t>… </a:t>
            </a:r>
            <a:r>
              <a:rPr lang="en-US" sz="3100" dirty="0" err="1" smtClean="0">
                <a:latin typeface="Arial Narrow" pitchFamily="34" charset="0"/>
              </a:rPr>
              <a:t>suatu</a:t>
            </a:r>
            <a:r>
              <a:rPr lang="en-US" sz="3100" dirty="0" smtClean="0">
                <a:latin typeface="Arial Narrow" pitchFamily="34" charset="0"/>
              </a:rPr>
              <a:t> media </a:t>
            </a:r>
            <a:r>
              <a:rPr lang="en-US" sz="3100" dirty="0" err="1" smtClean="0">
                <a:latin typeface="Arial Narrow" pitchFamily="34" charset="0"/>
              </a:rPr>
              <a:t>bagi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penyajian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suatu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subjek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secara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sistematis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bagi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keperluan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mengajar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dan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belajar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sehingga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bermanfaat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untuk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pengonstruksian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suatu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situasi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belajar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secara</a:t>
            </a:r>
            <a:r>
              <a:rPr lang="en-US" sz="3100" dirty="0" smtClean="0">
                <a:latin typeface="Arial Narrow" pitchFamily="34" charset="0"/>
              </a:rPr>
              <a:t> </a:t>
            </a:r>
            <a:r>
              <a:rPr lang="en-US" sz="3100" dirty="0" err="1" smtClean="0">
                <a:latin typeface="Arial Narrow" pitchFamily="34" charset="0"/>
              </a:rPr>
              <a:t>spesifik</a:t>
            </a:r>
            <a:r>
              <a:rPr lang="en-US" sz="3100" dirty="0" smtClean="0">
                <a:latin typeface="Arial Narrow" pitchFamily="34" charset="0"/>
              </a:rPr>
              <a:t> (DP2M </a:t>
            </a:r>
            <a:r>
              <a:rPr lang="en-US" sz="3100" dirty="0" err="1" smtClean="0">
                <a:latin typeface="Arial Narrow" pitchFamily="34" charset="0"/>
              </a:rPr>
              <a:t>Dikti</a:t>
            </a:r>
            <a:r>
              <a:rPr lang="en-US" sz="3100" dirty="0" smtClean="0">
                <a:latin typeface="Arial Narrow" pitchFamily="34" charset="0"/>
              </a:rPr>
              <a:t>, 20</a:t>
            </a:r>
            <a:r>
              <a:rPr lang="id-ID" sz="3100" dirty="0" smtClean="0">
                <a:latin typeface="Arial Narrow" pitchFamily="34" charset="0"/>
              </a:rPr>
              <a:t>10</a:t>
            </a:r>
            <a:r>
              <a:rPr lang="en-US" sz="3100" dirty="0" smtClean="0">
                <a:latin typeface="Arial Narrow" pitchFamily="34" charset="0"/>
              </a:rPr>
              <a:t>). </a:t>
            </a:r>
            <a:r>
              <a:rPr lang="id-ID" sz="3100" dirty="0" smtClean="0">
                <a:latin typeface="Arial Narrow" pitchFamily="34" charset="0"/>
              </a:rPr>
              <a:t/>
            </a:r>
            <a:br>
              <a:rPr lang="id-ID" sz="3100" dirty="0" smtClean="0">
                <a:latin typeface="Arial Narrow" pitchFamily="34" charset="0"/>
              </a:rPr>
            </a:br>
            <a:r>
              <a:rPr lang="en-US" sz="3100" dirty="0" smtClean="0">
                <a:latin typeface="Arial Narrow" pitchFamily="34" charset="0"/>
              </a:rPr>
              <a:t/>
            </a:r>
            <a:br>
              <a:rPr lang="en-US" sz="31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> </a:t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</a:br>
            <a: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</a:br>
            <a:r>
              <a:rPr lang="en-US" sz="2800" dirty="0" smtClean="0">
                <a:solidFill>
                  <a:srgbClr val="FFFFCC"/>
                </a:solidFill>
                <a:latin typeface="Verdana" pitchFamily="34" charset="0"/>
              </a:rPr>
              <a:t> </a:t>
            </a:r>
            <a:endParaRPr lang="en-US" sz="3200" dirty="0" smtClean="0">
              <a:solidFill>
                <a:srgbClr val="FFFFCC"/>
              </a:solidFill>
              <a:latin typeface="Verdana" pitchFamily="34" charset="0"/>
            </a:endParaRPr>
          </a:p>
        </p:txBody>
      </p:sp>
      <p:sp>
        <p:nvSpPr>
          <p:cNvPr id="7171" name="Rounded Rectangle 2"/>
          <p:cNvSpPr>
            <a:spLocks noChangeArrowheads="1"/>
          </p:cNvSpPr>
          <p:nvPr/>
        </p:nvSpPr>
        <p:spPr bwMode="auto">
          <a:xfrm>
            <a:off x="2209800" y="304800"/>
            <a:ext cx="4495800" cy="762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0000"/>
                </a:solidFill>
                <a:latin typeface="Arial Narrow" pitchFamily="34" charset="0"/>
              </a:rPr>
              <a:t>HAKIKAT BUKU AJAR</a:t>
            </a:r>
            <a:endParaRPr lang="id-ID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>
            <a:spLocks noGrp="1" noChangeArrowheads="1"/>
          </p:cNvSpPr>
          <p:nvPr>
            <p:ph type="title"/>
          </p:nvPr>
        </p:nvSpPr>
        <p:spPr bwMode="auto"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 dirty="0">
                <a:solidFill>
                  <a:srgbClr val="00FF00"/>
                </a:solidFill>
                <a:latin typeface="Arial Narrow" pitchFamily="34" charset="0"/>
              </a:rPr>
              <a:t>RUANG LINGKUP BUKU AJAR</a:t>
            </a:r>
            <a:endParaRPr lang="id-ID" sz="3600" dirty="0"/>
          </a:p>
        </p:txBody>
      </p:sp>
      <p:sp>
        <p:nvSpPr>
          <p:cNvPr id="4" name="Rectangle 3"/>
          <p:cNvSpPr/>
          <p:nvPr/>
        </p:nvSpPr>
        <p:spPr>
          <a:xfrm>
            <a:off x="857224" y="1720840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Buku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ajar yang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dapat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dikompetisikan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: </a:t>
            </a:r>
            <a:endParaRPr lang="id-ID" sz="2800" dirty="0" smtClean="0">
              <a:solidFill>
                <a:srgbClr val="00FF00"/>
              </a:solidFill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Buku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yg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substansinya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berkaitan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materi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pembelajaran</a:t>
            </a:r>
            <a:r>
              <a:rPr lang="en-US" sz="2800" dirty="0" smtClean="0">
                <a:latin typeface="Arial Narrow" pitchFamily="34" charset="0"/>
              </a:rPr>
              <a:t> &amp; </a:t>
            </a:r>
            <a:r>
              <a:rPr lang="en-US" sz="2800" dirty="0" err="1" smtClean="0">
                <a:latin typeface="Arial Narrow" pitchFamily="34" charset="0"/>
              </a:rPr>
              <a:t>penelitian</a:t>
            </a:r>
            <a:r>
              <a:rPr lang="en-US" sz="2800" dirty="0" smtClean="0">
                <a:latin typeface="Arial Narrow" pitchFamily="34" charset="0"/>
              </a:rPr>
              <a:t>  </a:t>
            </a:r>
            <a:r>
              <a:rPr lang="en-US" sz="2800" dirty="0" err="1" smtClean="0">
                <a:latin typeface="Arial Narrow" pitchFamily="34" charset="0"/>
              </a:rPr>
              <a:t>dosen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serta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digunakan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oleh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mahasiswa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dosen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peneliti</a:t>
            </a:r>
            <a:r>
              <a:rPr lang="en-US" sz="2800" dirty="0" smtClean="0">
                <a:latin typeface="Arial Narrow" pitchFamily="34" charset="0"/>
              </a:rPr>
              <a:t>;</a:t>
            </a:r>
            <a:endParaRPr lang="id-ID" sz="2800" dirty="0" smtClean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Buku</a:t>
            </a:r>
            <a:r>
              <a:rPr lang="en-US" sz="2800" dirty="0" smtClean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diajukan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bukan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terjemahan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saduran</a:t>
            </a:r>
            <a:r>
              <a:rPr lang="en-US" sz="2800" dirty="0" smtClean="0">
                <a:latin typeface="Arial Narrow" pitchFamily="34" charset="0"/>
              </a:rPr>
              <a:t>.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&gt;&gt;&gt;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kumpulan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materi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pembelajaran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perkuliahan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dalam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suatu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mata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kuliah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dan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diproduksi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sesuai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dengan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keperluan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 program </a:t>
            </a:r>
            <a:r>
              <a:rPr lang="en-US" sz="2800" dirty="0" err="1" smtClean="0">
                <a:solidFill>
                  <a:srgbClr val="00FF00"/>
                </a:solidFill>
                <a:latin typeface="Arial Narrow" pitchFamily="34" charset="0"/>
              </a:rPr>
              <a:t>studi</a:t>
            </a:r>
            <a: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  <a:t>. </a:t>
            </a:r>
            <a:br>
              <a:rPr lang="en-US" sz="2800" dirty="0" smtClean="0">
                <a:solidFill>
                  <a:srgbClr val="00FF00"/>
                </a:solidFill>
                <a:latin typeface="Arial Narrow" pitchFamily="34" charset="0"/>
              </a:rPr>
            </a:b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Hibah Penulisan Buku Teks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04664"/>
            <a:ext cx="8229600" cy="6453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20" y="-1"/>
            <a:ext cx="6638759" cy="6669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6632"/>
            <a:ext cx="8507288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1081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Strategi Meraih Hibah Buku Teks &amp; Insentif Penulisan Buku Ajar</vt:lpstr>
      <vt:lpstr> LATAR BELAKANG</vt:lpstr>
      <vt:lpstr>Slide 3</vt:lpstr>
      <vt:lpstr>          Buku Ajar adalah buku yang digunakan oleh dosen sebagai sumber acuan dalam pelaksanaan proses pembelajaran bagi mahasiswanya   … suatu media bagi penyajian suatu subjek secara sistematis bagi keperluan mengajar dan belajar sehingga bermanfaat untuk pengonstruksian suatu situasi belajar secara spesifik (DP2M Dikti, 2010).           </vt:lpstr>
      <vt:lpstr>RUANG LINGKUP BUKU AJAR</vt:lpstr>
      <vt:lpstr>Hibah Penulisan Buku Teks</vt:lpstr>
      <vt:lpstr>Slide 7</vt:lpstr>
      <vt:lpstr>Slide 8</vt:lpstr>
      <vt:lpstr>Slide 9</vt:lpstr>
      <vt:lpstr>Kriteria Penilaian</vt:lpstr>
      <vt:lpstr>Program Insentif Penulisan Buku Ajar</vt:lpstr>
      <vt:lpstr>Maksudnya &amp; Besarnya Dana</vt:lpstr>
      <vt:lpstr>Persyaratan</vt:lpstr>
      <vt:lpstr>Pengiriman</vt:lpstr>
      <vt:lpstr>Slide 15</vt:lpstr>
      <vt:lpstr>MEKANISME PEMBERIAN INSENTIF</vt:lpstr>
      <vt:lpstr>Slide 17</vt:lpstr>
      <vt:lpstr>Strateginya</vt:lpstr>
      <vt:lpstr>Terima kasih, Maju Kita Semua-Maju Indonesia</vt:lpstr>
    </vt:vector>
  </TitlesOfParts>
  <Company>UKSW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Meraih Hibah Buku Teks &amp; Insentif Penulisan Buku Ajar</dc:title>
  <dc:creator>Pertanian</dc:creator>
  <cp:lastModifiedBy>Pertanian</cp:lastModifiedBy>
  <cp:revision>29</cp:revision>
  <dcterms:created xsi:type="dcterms:W3CDTF">2013-10-04T07:44:01Z</dcterms:created>
  <dcterms:modified xsi:type="dcterms:W3CDTF">2015-09-10T08:01:51Z</dcterms:modified>
</cp:coreProperties>
</file>