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Default Extension="vml" ContentType="application/vnd.openxmlformats-officedocument.vmlDrawing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Default Extension="bin" ContentType="application/vnd.openxmlformats-officedocument.oleObject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emf" ContentType="image/x-emf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1"/>
  </p:notesMasterIdLst>
  <p:handoutMasterIdLst>
    <p:handoutMasterId r:id="rId32"/>
  </p:handoutMasterIdLst>
  <p:sldIdLst>
    <p:sldId id="256" r:id="rId2"/>
    <p:sldId id="260" r:id="rId3"/>
    <p:sldId id="263" r:id="rId4"/>
    <p:sldId id="258" r:id="rId5"/>
    <p:sldId id="259" r:id="rId6"/>
    <p:sldId id="262" r:id="rId7"/>
    <p:sldId id="292" r:id="rId8"/>
    <p:sldId id="265" r:id="rId9"/>
    <p:sldId id="293" r:id="rId10"/>
    <p:sldId id="294" r:id="rId11"/>
    <p:sldId id="295" r:id="rId12"/>
    <p:sldId id="296" r:id="rId13"/>
    <p:sldId id="297" r:id="rId14"/>
    <p:sldId id="277" r:id="rId15"/>
    <p:sldId id="298" r:id="rId16"/>
    <p:sldId id="278" r:id="rId17"/>
    <p:sldId id="279" r:id="rId18"/>
    <p:sldId id="280" r:id="rId19"/>
    <p:sldId id="281" r:id="rId20"/>
    <p:sldId id="299" r:id="rId21"/>
    <p:sldId id="282" r:id="rId22"/>
    <p:sldId id="283" r:id="rId23"/>
    <p:sldId id="284" r:id="rId24"/>
    <p:sldId id="285" r:id="rId25"/>
    <p:sldId id="300" r:id="rId26"/>
    <p:sldId id="286" r:id="rId27"/>
    <p:sldId id="287" r:id="rId28"/>
    <p:sldId id="257" r:id="rId29"/>
    <p:sldId id="288" r:id="rId30"/>
  </p:sldIdLst>
  <p:sldSz cx="9144000" cy="6858000" type="screen4x3"/>
  <p:notesSz cx="6888163" cy="100203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#2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C5CEB44-099F-435F-B0BF-A259095BF832}" type="doc">
      <dgm:prSet loTypeId="urn:microsoft.com/office/officeart/2005/8/layout/hProcess9" loCatId="process" qsTypeId="urn:microsoft.com/office/officeart/2005/8/quickstyle/simple1" qsCatId="simple" csTypeId="urn:microsoft.com/office/officeart/2005/8/colors/colorful5" csCatId="colorful" phldr="1"/>
      <dgm:spPr/>
    </dgm:pt>
    <dgm:pt modelId="{0925ECEC-378A-4323-994B-11F2E8129EF8}">
      <dgm:prSet phldrT="[Text]"/>
      <dgm:spPr/>
      <dgm:t>
        <a:bodyPr/>
        <a:lstStyle/>
        <a:p>
          <a:r>
            <a:rPr lang="id-ID" b="1" dirty="0" smtClean="0"/>
            <a:t>IDE</a:t>
          </a:r>
          <a:endParaRPr lang="id-ID" b="1" dirty="0"/>
        </a:p>
      </dgm:t>
    </dgm:pt>
    <dgm:pt modelId="{14751992-F402-48EF-A2B6-B801D6BFA517}" type="parTrans" cxnId="{EA5CCDDE-92AC-4582-9ABF-02BEADCD9E9F}">
      <dgm:prSet/>
      <dgm:spPr/>
      <dgm:t>
        <a:bodyPr/>
        <a:lstStyle/>
        <a:p>
          <a:endParaRPr lang="id-ID"/>
        </a:p>
      </dgm:t>
    </dgm:pt>
    <dgm:pt modelId="{D7F7CAA4-65FE-409C-A914-F927C23194C0}" type="sibTrans" cxnId="{EA5CCDDE-92AC-4582-9ABF-02BEADCD9E9F}">
      <dgm:prSet/>
      <dgm:spPr/>
      <dgm:t>
        <a:bodyPr/>
        <a:lstStyle/>
        <a:p>
          <a:endParaRPr lang="id-ID"/>
        </a:p>
      </dgm:t>
    </dgm:pt>
    <dgm:pt modelId="{E1EF2CAD-D543-4055-8DD7-D59EA26159B7}">
      <dgm:prSet phldrT="[Text]"/>
      <dgm:spPr/>
      <dgm:t>
        <a:bodyPr/>
        <a:lstStyle/>
        <a:p>
          <a:r>
            <a:rPr lang="id-ID" b="1" dirty="0" smtClean="0"/>
            <a:t>PROPOSAL YANG BERHASIL</a:t>
          </a:r>
          <a:endParaRPr lang="id-ID" b="1" dirty="0"/>
        </a:p>
      </dgm:t>
    </dgm:pt>
    <dgm:pt modelId="{4C4CCFC3-22F5-4E9E-8804-192994CD7E5E}" type="parTrans" cxnId="{076FF0F5-75A5-4EC5-97F2-CEB41440E4EC}">
      <dgm:prSet/>
      <dgm:spPr/>
      <dgm:t>
        <a:bodyPr/>
        <a:lstStyle/>
        <a:p>
          <a:endParaRPr lang="id-ID"/>
        </a:p>
      </dgm:t>
    </dgm:pt>
    <dgm:pt modelId="{975FFE83-65EA-4D07-BB66-AECDC3E950D9}" type="sibTrans" cxnId="{076FF0F5-75A5-4EC5-97F2-CEB41440E4EC}">
      <dgm:prSet/>
      <dgm:spPr/>
      <dgm:t>
        <a:bodyPr/>
        <a:lstStyle/>
        <a:p>
          <a:endParaRPr lang="id-ID"/>
        </a:p>
      </dgm:t>
    </dgm:pt>
    <dgm:pt modelId="{2FFF842F-6C72-4769-9B0B-5AF7DAFD9BBE}">
      <dgm:prSet phldrT="[Text]"/>
      <dgm:spPr/>
      <dgm:t>
        <a:bodyPr/>
        <a:lstStyle/>
        <a:p>
          <a:r>
            <a:rPr lang="id-ID" dirty="0" smtClean="0"/>
            <a:t>MULAI MENELITI</a:t>
          </a:r>
          <a:endParaRPr lang="id-ID" dirty="0"/>
        </a:p>
      </dgm:t>
    </dgm:pt>
    <dgm:pt modelId="{5B1D72E0-30EA-4A83-B088-1E4FBCC0F5E3}" type="parTrans" cxnId="{DF4B3EEE-1B30-4861-B5D4-DE2C093A5C93}">
      <dgm:prSet/>
      <dgm:spPr/>
      <dgm:t>
        <a:bodyPr/>
        <a:lstStyle/>
        <a:p>
          <a:endParaRPr lang="id-ID"/>
        </a:p>
      </dgm:t>
    </dgm:pt>
    <dgm:pt modelId="{2644586A-CE50-46A5-9CB2-8315919AA4ED}" type="sibTrans" cxnId="{DF4B3EEE-1B30-4861-B5D4-DE2C093A5C93}">
      <dgm:prSet/>
      <dgm:spPr/>
      <dgm:t>
        <a:bodyPr/>
        <a:lstStyle/>
        <a:p>
          <a:endParaRPr lang="id-ID"/>
        </a:p>
      </dgm:t>
    </dgm:pt>
    <dgm:pt modelId="{40002A49-AD4C-4AF7-92D7-42FA71EE932A}" type="pres">
      <dgm:prSet presAssocID="{1C5CEB44-099F-435F-B0BF-A259095BF832}" presName="CompostProcess" presStyleCnt="0">
        <dgm:presLayoutVars>
          <dgm:dir/>
          <dgm:resizeHandles val="exact"/>
        </dgm:presLayoutVars>
      </dgm:prSet>
      <dgm:spPr/>
    </dgm:pt>
    <dgm:pt modelId="{B7C71EEF-44DA-4C0A-B5D2-9E6C04DB0564}" type="pres">
      <dgm:prSet presAssocID="{1C5CEB44-099F-435F-B0BF-A259095BF832}" presName="arrow" presStyleLbl="bgShp" presStyleIdx="0" presStyleCnt="1"/>
      <dgm:spPr/>
    </dgm:pt>
    <dgm:pt modelId="{7314866B-76F4-4FE7-861F-80199ADD19DB}" type="pres">
      <dgm:prSet presAssocID="{1C5CEB44-099F-435F-B0BF-A259095BF832}" presName="linearProcess" presStyleCnt="0"/>
      <dgm:spPr/>
    </dgm:pt>
    <dgm:pt modelId="{991A34A0-A674-4341-8F4F-96090E4E6B75}" type="pres">
      <dgm:prSet presAssocID="{0925ECEC-378A-4323-994B-11F2E8129EF8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7E91364-28F6-48CB-8A80-56A561579767}" type="pres">
      <dgm:prSet presAssocID="{D7F7CAA4-65FE-409C-A914-F927C23194C0}" presName="sibTrans" presStyleCnt="0"/>
      <dgm:spPr/>
    </dgm:pt>
    <dgm:pt modelId="{1439EF94-152F-4AB0-9138-C061DAD1991D}" type="pres">
      <dgm:prSet presAssocID="{E1EF2CAD-D543-4055-8DD7-D59EA26159B7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76AE331-48DB-4A64-87FC-11DA30F48B00}" type="pres">
      <dgm:prSet presAssocID="{975FFE83-65EA-4D07-BB66-AECDC3E950D9}" presName="sibTrans" presStyleCnt="0"/>
      <dgm:spPr/>
    </dgm:pt>
    <dgm:pt modelId="{3CADDBEA-255D-4EFB-A118-87205CBEE2AE}" type="pres">
      <dgm:prSet presAssocID="{2FFF842F-6C72-4769-9B0B-5AF7DAFD9BBE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</dgm:ptLst>
  <dgm:cxnLst>
    <dgm:cxn modelId="{CED52810-CA0C-4E7D-93C0-2697A2EF4715}" type="presOf" srcId="{E1EF2CAD-D543-4055-8DD7-D59EA26159B7}" destId="{1439EF94-152F-4AB0-9138-C061DAD1991D}" srcOrd="0" destOrd="0" presId="urn:microsoft.com/office/officeart/2005/8/layout/hProcess9"/>
    <dgm:cxn modelId="{EA5CCDDE-92AC-4582-9ABF-02BEADCD9E9F}" srcId="{1C5CEB44-099F-435F-B0BF-A259095BF832}" destId="{0925ECEC-378A-4323-994B-11F2E8129EF8}" srcOrd="0" destOrd="0" parTransId="{14751992-F402-48EF-A2B6-B801D6BFA517}" sibTransId="{D7F7CAA4-65FE-409C-A914-F927C23194C0}"/>
    <dgm:cxn modelId="{141D81AE-A53A-4322-BA35-9A4C2733BAE8}" type="presOf" srcId="{1C5CEB44-099F-435F-B0BF-A259095BF832}" destId="{40002A49-AD4C-4AF7-92D7-42FA71EE932A}" srcOrd="0" destOrd="0" presId="urn:microsoft.com/office/officeart/2005/8/layout/hProcess9"/>
    <dgm:cxn modelId="{DF4B3EEE-1B30-4861-B5D4-DE2C093A5C93}" srcId="{1C5CEB44-099F-435F-B0BF-A259095BF832}" destId="{2FFF842F-6C72-4769-9B0B-5AF7DAFD9BBE}" srcOrd="2" destOrd="0" parTransId="{5B1D72E0-30EA-4A83-B088-1E4FBCC0F5E3}" sibTransId="{2644586A-CE50-46A5-9CB2-8315919AA4ED}"/>
    <dgm:cxn modelId="{076FF0F5-75A5-4EC5-97F2-CEB41440E4EC}" srcId="{1C5CEB44-099F-435F-B0BF-A259095BF832}" destId="{E1EF2CAD-D543-4055-8DD7-D59EA26159B7}" srcOrd="1" destOrd="0" parTransId="{4C4CCFC3-22F5-4E9E-8804-192994CD7E5E}" sibTransId="{975FFE83-65EA-4D07-BB66-AECDC3E950D9}"/>
    <dgm:cxn modelId="{4348791C-AC02-461B-85B2-045C602452C8}" type="presOf" srcId="{0925ECEC-378A-4323-994B-11F2E8129EF8}" destId="{991A34A0-A674-4341-8F4F-96090E4E6B75}" srcOrd="0" destOrd="0" presId="urn:microsoft.com/office/officeart/2005/8/layout/hProcess9"/>
    <dgm:cxn modelId="{685FD5E4-B69D-4255-A7B4-12A2845E871F}" type="presOf" srcId="{2FFF842F-6C72-4769-9B0B-5AF7DAFD9BBE}" destId="{3CADDBEA-255D-4EFB-A118-87205CBEE2AE}" srcOrd="0" destOrd="0" presId="urn:microsoft.com/office/officeart/2005/8/layout/hProcess9"/>
    <dgm:cxn modelId="{3EAF2137-BFDD-4544-A768-720885979764}" type="presParOf" srcId="{40002A49-AD4C-4AF7-92D7-42FA71EE932A}" destId="{B7C71EEF-44DA-4C0A-B5D2-9E6C04DB0564}" srcOrd="0" destOrd="0" presId="urn:microsoft.com/office/officeart/2005/8/layout/hProcess9"/>
    <dgm:cxn modelId="{ADC179D6-8763-4866-AB47-EB978D14016F}" type="presParOf" srcId="{40002A49-AD4C-4AF7-92D7-42FA71EE932A}" destId="{7314866B-76F4-4FE7-861F-80199ADD19DB}" srcOrd="1" destOrd="0" presId="urn:microsoft.com/office/officeart/2005/8/layout/hProcess9"/>
    <dgm:cxn modelId="{4B5D1EA4-BACF-4E74-AF4B-7A50229396F9}" type="presParOf" srcId="{7314866B-76F4-4FE7-861F-80199ADD19DB}" destId="{991A34A0-A674-4341-8F4F-96090E4E6B75}" srcOrd="0" destOrd="0" presId="urn:microsoft.com/office/officeart/2005/8/layout/hProcess9"/>
    <dgm:cxn modelId="{615D4A8F-52AA-424B-9E27-D8BCE399B31D}" type="presParOf" srcId="{7314866B-76F4-4FE7-861F-80199ADD19DB}" destId="{07E91364-28F6-48CB-8A80-56A561579767}" srcOrd="1" destOrd="0" presId="urn:microsoft.com/office/officeart/2005/8/layout/hProcess9"/>
    <dgm:cxn modelId="{23EB3E82-5571-4A8B-8456-0D81CC68F04B}" type="presParOf" srcId="{7314866B-76F4-4FE7-861F-80199ADD19DB}" destId="{1439EF94-152F-4AB0-9138-C061DAD1991D}" srcOrd="2" destOrd="0" presId="urn:microsoft.com/office/officeart/2005/8/layout/hProcess9"/>
    <dgm:cxn modelId="{06AB9BB6-04A4-43D4-B203-414623BC3DFD}" type="presParOf" srcId="{7314866B-76F4-4FE7-861F-80199ADD19DB}" destId="{F76AE331-48DB-4A64-87FC-11DA30F48B00}" srcOrd="3" destOrd="0" presId="urn:microsoft.com/office/officeart/2005/8/layout/hProcess9"/>
    <dgm:cxn modelId="{9C89DAEC-0671-482D-A743-C7CB1F754B6D}" type="presParOf" srcId="{7314866B-76F4-4FE7-861F-80199ADD19DB}" destId="{3CADDBEA-255D-4EFB-A118-87205CBEE2AE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71E2E2F-BC96-47DE-8AF3-89E6D66D4EC0}" type="doc">
      <dgm:prSet loTypeId="urn:microsoft.com/office/officeart/2005/8/layout/cycle5" loCatId="cycle" qsTypeId="urn:microsoft.com/office/officeart/2005/8/quickstyle/simple1" qsCatId="simple" csTypeId="urn:microsoft.com/office/officeart/2005/8/colors/colorful1#2" csCatId="colorful" phldr="1"/>
      <dgm:spPr/>
      <dgm:t>
        <a:bodyPr/>
        <a:lstStyle/>
        <a:p>
          <a:endParaRPr lang="en-US"/>
        </a:p>
      </dgm:t>
    </dgm:pt>
    <dgm:pt modelId="{68F8C504-C9C5-4131-892E-7AFFE9F8D641}">
      <dgm:prSet phldrT="[Text]"/>
      <dgm:spPr/>
      <dgm:t>
        <a:bodyPr/>
        <a:lstStyle/>
        <a:p>
          <a:r>
            <a:rPr lang="en-US" b="1" dirty="0" smtClean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JUDUL</a:t>
          </a:r>
          <a:endParaRPr lang="en-US" b="1" dirty="0">
            <a:solidFill>
              <a:schemeClr val="tx2">
                <a:lumMod val="50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34293C4-3269-4330-823D-184A182ACDA1}" type="parTrans" cxnId="{D496BFE2-A91B-4291-9683-191463ED20D3}">
      <dgm:prSet/>
      <dgm:spPr/>
      <dgm:t>
        <a:bodyPr/>
        <a:lstStyle/>
        <a:p>
          <a:endParaRPr lang="en-US" b="1">
            <a:solidFill>
              <a:schemeClr val="tx2">
                <a:lumMod val="50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6538E39-6E89-4B27-ACEE-F686DD02F835}" type="sibTrans" cxnId="{D496BFE2-A91B-4291-9683-191463ED20D3}">
      <dgm:prSet/>
      <dgm:spPr/>
      <dgm:t>
        <a:bodyPr/>
        <a:lstStyle/>
        <a:p>
          <a:endParaRPr lang="en-US" b="1">
            <a:solidFill>
              <a:schemeClr val="tx2">
                <a:lumMod val="50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A85955D-B502-477F-A52A-7516874AA8A9}">
      <dgm:prSet phldrT="[Text]"/>
      <dgm:spPr/>
      <dgm:t>
        <a:bodyPr/>
        <a:lstStyle/>
        <a:p>
          <a:r>
            <a:rPr lang="en-US" b="1" dirty="0" err="1" smtClean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Perumusan</a:t>
          </a:r>
          <a:r>
            <a:rPr lang="en-US" b="1" dirty="0" smtClean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b="1" dirty="0" err="1" smtClean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Masalah</a:t>
          </a:r>
          <a:endParaRPr lang="en-US" b="1" dirty="0">
            <a:solidFill>
              <a:schemeClr val="tx2">
                <a:lumMod val="50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103FB46-0A55-4B5C-9571-6C4991954C59}" type="parTrans" cxnId="{7AFE04B1-2869-480A-B1D1-EDDD0C6BD71E}">
      <dgm:prSet/>
      <dgm:spPr/>
      <dgm:t>
        <a:bodyPr/>
        <a:lstStyle/>
        <a:p>
          <a:endParaRPr lang="en-US" b="1">
            <a:solidFill>
              <a:schemeClr val="tx2">
                <a:lumMod val="50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18D6E684-C84B-454B-8579-536B45E2E730}" type="sibTrans" cxnId="{7AFE04B1-2869-480A-B1D1-EDDD0C6BD71E}">
      <dgm:prSet/>
      <dgm:spPr/>
      <dgm:t>
        <a:bodyPr/>
        <a:lstStyle/>
        <a:p>
          <a:endParaRPr lang="en-US" b="1">
            <a:solidFill>
              <a:schemeClr val="tx2">
                <a:lumMod val="50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B6CC190-1EC2-402C-932F-4ECDCD39B249}">
      <dgm:prSet phldrT="[Text]"/>
      <dgm:spPr/>
      <dgm:t>
        <a:bodyPr/>
        <a:lstStyle/>
        <a:p>
          <a:r>
            <a:rPr lang="en-US" b="1" dirty="0" smtClean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TUJUAN</a:t>
          </a:r>
          <a:endParaRPr lang="en-US" b="1" dirty="0">
            <a:solidFill>
              <a:schemeClr val="tx2">
                <a:lumMod val="50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B4BA317-0E61-47D9-97D1-790AB9ED74D5}" type="parTrans" cxnId="{2A4508E0-F765-4AA7-9BB7-68ACC6D1430C}">
      <dgm:prSet/>
      <dgm:spPr/>
      <dgm:t>
        <a:bodyPr/>
        <a:lstStyle/>
        <a:p>
          <a:endParaRPr lang="en-US" b="1">
            <a:solidFill>
              <a:schemeClr val="tx2">
                <a:lumMod val="50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701EF4A-1DB9-47A9-8FAD-F18616C752A9}" type="sibTrans" cxnId="{2A4508E0-F765-4AA7-9BB7-68ACC6D1430C}">
      <dgm:prSet/>
      <dgm:spPr/>
      <dgm:t>
        <a:bodyPr/>
        <a:lstStyle/>
        <a:p>
          <a:endParaRPr lang="en-US" b="1">
            <a:solidFill>
              <a:schemeClr val="tx2">
                <a:lumMod val="50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F605ADE-0BF8-454D-A16A-B1581ED9C769}">
      <dgm:prSet phldrT="[Text]"/>
      <dgm:spPr/>
      <dgm:t>
        <a:bodyPr/>
        <a:lstStyle/>
        <a:p>
          <a:r>
            <a:rPr lang="en-US" b="1" dirty="0" smtClean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METODE</a:t>
          </a:r>
          <a:endParaRPr lang="en-US" b="1" dirty="0">
            <a:solidFill>
              <a:schemeClr val="tx2">
                <a:lumMod val="50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C26AF5F-E7E4-49D6-BDA7-0E45E474B6A5}" type="parTrans" cxnId="{13EB1395-09C6-454A-8593-4EFA65E0CC29}">
      <dgm:prSet/>
      <dgm:spPr/>
      <dgm:t>
        <a:bodyPr/>
        <a:lstStyle/>
        <a:p>
          <a:endParaRPr lang="en-US" b="1">
            <a:solidFill>
              <a:schemeClr val="tx2">
                <a:lumMod val="50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1511683-BA5D-4E0D-8D70-B44CDBFDFE50}" type="sibTrans" cxnId="{13EB1395-09C6-454A-8593-4EFA65E0CC29}">
      <dgm:prSet/>
      <dgm:spPr/>
      <dgm:t>
        <a:bodyPr/>
        <a:lstStyle/>
        <a:p>
          <a:endParaRPr lang="en-US" b="1">
            <a:solidFill>
              <a:schemeClr val="tx2">
                <a:lumMod val="50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6171D7B-4E24-456B-B12D-A318B3B97420}">
      <dgm:prSet phldrT="[Text]"/>
      <dgm:spPr/>
      <dgm:t>
        <a:bodyPr/>
        <a:lstStyle/>
        <a:p>
          <a:r>
            <a:rPr lang="en-US" b="1" dirty="0" smtClean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ANGGARAN</a:t>
          </a:r>
          <a:endParaRPr lang="en-US" b="1" dirty="0">
            <a:solidFill>
              <a:schemeClr val="tx2">
                <a:lumMod val="50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74FF2DD-0B93-4565-AFA3-0AD605C56742}" type="parTrans" cxnId="{1C2DEB95-1C2E-4B02-BD66-AF07632A9C7C}">
      <dgm:prSet/>
      <dgm:spPr/>
      <dgm:t>
        <a:bodyPr/>
        <a:lstStyle/>
        <a:p>
          <a:endParaRPr lang="en-US" b="1">
            <a:solidFill>
              <a:schemeClr val="tx2">
                <a:lumMod val="50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DD02EE44-19E9-4F97-9396-937E0CE5F923}" type="sibTrans" cxnId="{1C2DEB95-1C2E-4B02-BD66-AF07632A9C7C}">
      <dgm:prSet/>
      <dgm:spPr/>
      <dgm:t>
        <a:bodyPr/>
        <a:lstStyle/>
        <a:p>
          <a:endParaRPr lang="en-US" b="1">
            <a:solidFill>
              <a:schemeClr val="tx2">
                <a:lumMod val="50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439EE55-0959-4252-A63B-398E1F2B4178}" type="pres">
      <dgm:prSet presAssocID="{771E2E2F-BC96-47DE-8AF3-89E6D66D4EC0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C0340B0-527A-4231-A0C0-665C973E5B2A}" type="pres">
      <dgm:prSet presAssocID="{68F8C504-C9C5-4131-892E-7AFFE9F8D641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A909823-80C4-4F1C-85CE-8D5077134B0E}" type="pres">
      <dgm:prSet presAssocID="{68F8C504-C9C5-4131-892E-7AFFE9F8D641}" presName="spNode" presStyleCnt="0"/>
      <dgm:spPr/>
    </dgm:pt>
    <dgm:pt modelId="{895FBA7C-8BD4-4DFB-828F-3D55B27B9D11}" type="pres">
      <dgm:prSet presAssocID="{26538E39-6E89-4B27-ACEE-F686DD02F835}" presName="sibTrans" presStyleLbl="sibTrans1D1" presStyleIdx="0" presStyleCnt="5"/>
      <dgm:spPr/>
      <dgm:t>
        <a:bodyPr/>
        <a:lstStyle/>
        <a:p>
          <a:endParaRPr lang="en-US"/>
        </a:p>
      </dgm:t>
    </dgm:pt>
    <dgm:pt modelId="{4D48F7C1-8E52-4419-BD64-21C4846AFACF}" type="pres">
      <dgm:prSet presAssocID="{0A85955D-B502-477F-A52A-7516874AA8A9}" presName="node" presStyleLbl="node1" presStyleIdx="1" presStyleCnt="5" custScaleX="18494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C902689-9F19-420F-A98E-4D1F3E22E96A}" type="pres">
      <dgm:prSet presAssocID="{0A85955D-B502-477F-A52A-7516874AA8A9}" presName="spNode" presStyleCnt="0"/>
      <dgm:spPr/>
    </dgm:pt>
    <dgm:pt modelId="{B17A008A-DC58-473B-9495-DBB56645C10D}" type="pres">
      <dgm:prSet presAssocID="{18D6E684-C84B-454B-8579-536B45E2E730}" presName="sibTrans" presStyleLbl="sibTrans1D1" presStyleIdx="1" presStyleCnt="5"/>
      <dgm:spPr/>
      <dgm:t>
        <a:bodyPr/>
        <a:lstStyle/>
        <a:p>
          <a:endParaRPr lang="en-US"/>
        </a:p>
      </dgm:t>
    </dgm:pt>
    <dgm:pt modelId="{3FC3D40B-2142-4C0A-B206-9AF0164E2E7F}" type="pres">
      <dgm:prSet presAssocID="{BB6CC190-1EC2-402C-932F-4ECDCD39B249}" presName="node" presStyleLbl="node1" presStyleIdx="2" presStyleCnt="5" custScaleX="12100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F1E856A-C2F7-4FB0-B2E0-A5E854A5350E}" type="pres">
      <dgm:prSet presAssocID="{BB6CC190-1EC2-402C-932F-4ECDCD39B249}" presName="spNode" presStyleCnt="0"/>
      <dgm:spPr/>
    </dgm:pt>
    <dgm:pt modelId="{30C2ED82-447F-445D-8B4C-7EE5F2F8F08F}" type="pres">
      <dgm:prSet presAssocID="{B701EF4A-1DB9-47A9-8FAD-F18616C752A9}" presName="sibTrans" presStyleLbl="sibTrans1D1" presStyleIdx="2" presStyleCnt="5"/>
      <dgm:spPr/>
      <dgm:t>
        <a:bodyPr/>
        <a:lstStyle/>
        <a:p>
          <a:endParaRPr lang="en-US"/>
        </a:p>
      </dgm:t>
    </dgm:pt>
    <dgm:pt modelId="{20E21E25-D7A2-4262-AADC-61534406B6E4}" type="pres">
      <dgm:prSet presAssocID="{6F605ADE-0BF8-454D-A16A-B1581ED9C769}" presName="node" presStyleLbl="node1" presStyleIdx="3" presStyleCnt="5" custScaleX="12315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162B0A9-80A3-4CF5-9D1F-9296EB18CB63}" type="pres">
      <dgm:prSet presAssocID="{6F605ADE-0BF8-454D-A16A-B1581ED9C769}" presName="spNode" presStyleCnt="0"/>
      <dgm:spPr/>
    </dgm:pt>
    <dgm:pt modelId="{8BD04D71-F9F9-4E40-BFD5-3624D6647594}" type="pres">
      <dgm:prSet presAssocID="{21511683-BA5D-4E0D-8D70-B44CDBFDFE50}" presName="sibTrans" presStyleLbl="sibTrans1D1" presStyleIdx="3" presStyleCnt="5"/>
      <dgm:spPr/>
      <dgm:t>
        <a:bodyPr/>
        <a:lstStyle/>
        <a:p>
          <a:endParaRPr lang="en-US"/>
        </a:p>
      </dgm:t>
    </dgm:pt>
    <dgm:pt modelId="{2C54C4F5-09CF-439C-AFE1-2E24B8542902}" type="pres">
      <dgm:prSet presAssocID="{C6171D7B-4E24-456B-B12D-A318B3B97420}" presName="node" presStyleLbl="node1" presStyleIdx="4" presStyleCnt="5" custScaleX="14484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176F5D0-CBCD-4F92-B32F-14682D1450C4}" type="pres">
      <dgm:prSet presAssocID="{C6171D7B-4E24-456B-B12D-A318B3B97420}" presName="spNode" presStyleCnt="0"/>
      <dgm:spPr/>
    </dgm:pt>
    <dgm:pt modelId="{33001433-EB0B-471F-89E5-43278A30421E}" type="pres">
      <dgm:prSet presAssocID="{DD02EE44-19E9-4F97-9396-937E0CE5F923}" presName="sibTrans" presStyleLbl="sibTrans1D1" presStyleIdx="4" presStyleCnt="5"/>
      <dgm:spPr/>
      <dgm:t>
        <a:bodyPr/>
        <a:lstStyle/>
        <a:p>
          <a:endParaRPr lang="en-US"/>
        </a:p>
      </dgm:t>
    </dgm:pt>
  </dgm:ptLst>
  <dgm:cxnLst>
    <dgm:cxn modelId="{2A4508E0-F765-4AA7-9BB7-68ACC6D1430C}" srcId="{771E2E2F-BC96-47DE-8AF3-89E6D66D4EC0}" destId="{BB6CC190-1EC2-402C-932F-4ECDCD39B249}" srcOrd="2" destOrd="0" parTransId="{FB4BA317-0E61-47D9-97D1-790AB9ED74D5}" sibTransId="{B701EF4A-1DB9-47A9-8FAD-F18616C752A9}"/>
    <dgm:cxn modelId="{C6B6ADEC-D003-4893-8FBB-2AB99A3E3BFD}" type="presOf" srcId="{26538E39-6E89-4B27-ACEE-F686DD02F835}" destId="{895FBA7C-8BD4-4DFB-828F-3D55B27B9D11}" srcOrd="0" destOrd="0" presId="urn:microsoft.com/office/officeart/2005/8/layout/cycle5"/>
    <dgm:cxn modelId="{50A2F9D0-0433-45E3-B473-10A26A02EEFB}" type="presOf" srcId="{18D6E684-C84B-454B-8579-536B45E2E730}" destId="{B17A008A-DC58-473B-9495-DBB56645C10D}" srcOrd="0" destOrd="0" presId="urn:microsoft.com/office/officeart/2005/8/layout/cycle5"/>
    <dgm:cxn modelId="{E389055B-54CF-4DDC-A251-624D782DED00}" type="presOf" srcId="{B701EF4A-1DB9-47A9-8FAD-F18616C752A9}" destId="{30C2ED82-447F-445D-8B4C-7EE5F2F8F08F}" srcOrd="0" destOrd="0" presId="urn:microsoft.com/office/officeart/2005/8/layout/cycle5"/>
    <dgm:cxn modelId="{42B71769-1BE0-4F51-AAEC-7E1E3389647D}" type="presOf" srcId="{BB6CC190-1EC2-402C-932F-4ECDCD39B249}" destId="{3FC3D40B-2142-4C0A-B206-9AF0164E2E7F}" srcOrd="0" destOrd="0" presId="urn:microsoft.com/office/officeart/2005/8/layout/cycle5"/>
    <dgm:cxn modelId="{82CE4371-CF01-4F97-97D1-18227B06D31F}" type="presOf" srcId="{68F8C504-C9C5-4131-892E-7AFFE9F8D641}" destId="{EC0340B0-527A-4231-A0C0-665C973E5B2A}" srcOrd="0" destOrd="0" presId="urn:microsoft.com/office/officeart/2005/8/layout/cycle5"/>
    <dgm:cxn modelId="{56651AD3-0E25-4446-BB63-AB3D84706C25}" type="presOf" srcId="{771E2E2F-BC96-47DE-8AF3-89E6D66D4EC0}" destId="{5439EE55-0959-4252-A63B-398E1F2B4178}" srcOrd="0" destOrd="0" presId="urn:microsoft.com/office/officeart/2005/8/layout/cycle5"/>
    <dgm:cxn modelId="{7AFE04B1-2869-480A-B1D1-EDDD0C6BD71E}" srcId="{771E2E2F-BC96-47DE-8AF3-89E6D66D4EC0}" destId="{0A85955D-B502-477F-A52A-7516874AA8A9}" srcOrd="1" destOrd="0" parTransId="{4103FB46-0A55-4B5C-9571-6C4991954C59}" sibTransId="{18D6E684-C84B-454B-8579-536B45E2E730}"/>
    <dgm:cxn modelId="{2B6F65AF-6520-4A69-B3C6-8E36298A37F9}" type="presOf" srcId="{6F605ADE-0BF8-454D-A16A-B1581ED9C769}" destId="{20E21E25-D7A2-4262-AADC-61534406B6E4}" srcOrd="0" destOrd="0" presId="urn:microsoft.com/office/officeart/2005/8/layout/cycle5"/>
    <dgm:cxn modelId="{1865D360-D53F-4877-9DC3-421485C40F1D}" type="presOf" srcId="{21511683-BA5D-4E0D-8D70-B44CDBFDFE50}" destId="{8BD04D71-F9F9-4E40-BFD5-3624D6647594}" srcOrd="0" destOrd="0" presId="urn:microsoft.com/office/officeart/2005/8/layout/cycle5"/>
    <dgm:cxn modelId="{D5186FC4-7213-4983-AC8C-7C9039AD6EB0}" type="presOf" srcId="{0A85955D-B502-477F-A52A-7516874AA8A9}" destId="{4D48F7C1-8E52-4419-BD64-21C4846AFACF}" srcOrd="0" destOrd="0" presId="urn:microsoft.com/office/officeart/2005/8/layout/cycle5"/>
    <dgm:cxn modelId="{1C2DEB95-1C2E-4B02-BD66-AF07632A9C7C}" srcId="{771E2E2F-BC96-47DE-8AF3-89E6D66D4EC0}" destId="{C6171D7B-4E24-456B-B12D-A318B3B97420}" srcOrd="4" destOrd="0" parTransId="{574FF2DD-0B93-4565-AFA3-0AD605C56742}" sibTransId="{DD02EE44-19E9-4F97-9396-937E0CE5F923}"/>
    <dgm:cxn modelId="{D496BFE2-A91B-4291-9683-191463ED20D3}" srcId="{771E2E2F-BC96-47DE-8AF3-89E6D66D4EC0}" destId="{68F8C504-C9C5-4131-892E-7AFFE9F8D641}" srcOrd="0" destOrd="0" parTransId="{934293C4-3269-4330-823D-184A182ACDA1}" sibTransId="{26538E39-6E89-4B27-ACEE-F686DD02F835}"/>
    <dgm:cxn modelId="{72FF5C4A-3FCF-4293-BC2C-428585F49ABB}" type="presOf" srcId="{DD02EE44-19E9-4F97-9396-937E0CE5F923}" destId="{33001433-EB0B-471F-89E5-43278A30421E}" srcOrd="0" destOrd="0" presId="urn:microsoft.com/office/officeart/2005/8/layout/cycle5"/>
    <dgm:cxn modelId="{68997FF8-624D-490A-892A-BC24B530E637}" type="presOf" srcId="{C6171D7B-4E24-456B-B12D-A318B3B97420}" destId="{2C54C4F5-09CF-439C-AFE1-2E24B8542902}" srcOrd="0" destOrd="0" presId="urn:microsoft.com/office/officeart/2005/8/layout/cycle5"/>
    <dgm:cxn modelId="{13EB1395-09C6-454A-8593-4EFA65E0CC29}" srcId="{771E2E2F-BC96-47DE-8AF3-89E6D66D4EC0}" destId="{6F605ADE-0BF8-454D-A16A-B1581ED9C769}" srcOrd="3" destOrd="0" parTransId="{2C26AF5F-E7E4-49D6-BDA7-0E45E474B6A5}" sibTransId="{21511683-BA5D-4E0D-8D70-B44CDBFDFE50}"/>
    <dgm:cxn modelId="{32F9D882-EB2E-49DA-913C-B645CEE4B3BD}" type="presParOf" srcId="{5439EE55-0959-4252-A63B-398E1F2B4178}" destId="{EC0340B0-527A-4231-A0C0-665C973E5B2A}" srcOrd="0" destOrd="0" presId="urn:microsoft.com/office/officeart/2005/8/layout/cycle5"/>
    <dgm:cxn modelId="{42D48F99-DEA2-48FA-9ED1-F56D001C6A6A}" type="presParOf" srcId="{5439EE55-0959-4252-A63B-398E1F2B4178}" destId="{FA909823-80C4-4F1C-85CE-8D5077134B0E}" srcOrd="1" destOrd="0" presId="urn:microsoft.com/office/officeart/2005/8/layout/cycle5"/>
    <dgm:cxn modelId="{0BCA50D8-8731-4B6A-8E29-A2F5CAE11CD7}" type="presParOf" srcId="{5439EE55-0959-4252-A63B-398E1F2B4178}" destId="{895FBA7C-8BD4-4DFB-828F-3D55B27B9D11}" srcOrd="2" destOrd="0" presId="urn:microsoft.com/office/officeart/2005/8/layout/cycle5"/>
    <dgm:cxn modelId="{0950E953-DD49-4880-B970-52945834BCB1}" type="presParOf" srcId="{5439EE55-0959-4252-A63B-398E1F2B4178}" destId="{4D48F7C1-8E52-4419-BD64-21C4846AFACF}" srcOrd="3" destOrd="0" presId="urn:microsoft.com/office/officeart/2005/8/layout/cycle5"/>
    <dgm:cxn modelId="{3282FFE2-F9B2-4C98-BE61-58414CF6D145}" type="presParOf" srcId="{5439EE55-0959-4252-A63B-398E1F2B4178}" destId="{1C902689-9F19-420F-A98E-4D1F3E22E96A}" srcOrd="4" destOrd="0" presId="urn:microsoft.com/office/officeart/2005/8/layout/cycle5"/>
    <dgm:cxn modelId="{413A2881-58DB-4A45-B1A1-4E4433B7D69D}" type="presParOf" srcId="{5439EE55-0959-4252-A63B-398E1F2B4178}" destId="{B17A008A-DC58-473B-9495-DBB56645C10D}" srcOrd="5" destOrd="0" presId="urn:microsoft.com/office/officeart/2005/8/layout/cycle5"/>
    <dgm:cxn modelId="{58ECFD9A-C07C-4207-B2A6-32BACD8735C7}" type="presParOf" srcId="{5439EE55-0959-4252-A63B-398E1F2B4178}" destId="{3FC3D40B-2142-4C0A-B206-9AF0164E2E7F}" srcOrd="6" destOrd="0" presId="urn:microsoft.com/office/officeart/2005/8/layout/cycle5"/>
    <dgm:cxn modelId="{B87E0A7B-747B-42BC-8A80-0EBBBA463B3B}" type="presParOf" srcId="{5439EE55-0959-4252-A63B-398E1F2B4178}" destId="{FF1E856A-C2F7-4FB0-B2E0-A5E854A5350E}" srcOrd="7" destOrd="0" presId="urn:microsoft.com/office/officeart/2005/8/layout/cycle5"/>
    <dgm:cxn modelId="{E5D7F905-453B-41DA-82AD-01C34E6FAF5D}" type="presParOf" srcId="{5439EE55-0959-4252-A63B-398E1F2B4178}" destId="{30C2ED82-447F-445D-8B4C-7EE5F2F8F08F}" srcOrd="8" destOrd="0" presId="urn:microsoft.com/office/officeart/2005/8/layout/cycle5"/>
    <dgm:cxn modelId="{284FDD53-58BB-46B1-B802-EF9AB900E69F}" type="presParOf" srcId="{5439EE55-0959-4252-A63B-398E1F2B4178}" destId="{20E21E25-D7A2-4262-AADC-61534406B6E4}" srcOrd="9" destOrd="0" presId="urn:microsoft.com/office/officeart/2005/8/layout/cycle5"/>
    <dgm:cxn modelId="{0665A766-8548-4B8B-A0CD-880530D326F0}" type="presParOf" srcId="{5439EE55-0959-4252-A63B-398E1F2B4178}" destId="{2162B0A9-80A3-4CF5-9D1F-9296EB18CB63}" srcOrd="10" destOrd="0" presId="urn:microsoft.com/office/officeart/2005/8/layout/cycle5"/>
    <dgm:cxn modelId="{26A9EC3D-96E7-4D85-93A1-4BDC95711534}" type="presParOf" srcId="{5439EE55-0959-4252-A63B-398E1F2B4178}" destId="{8BD04D71-F9F9-4E40-BFD5-3624D6647594}" srcOrd="11" destOrd="0" presId="urn:microsoft.com/office/officeart/2005/8/layout/cycle5"/>
    <dgm:cxn modelId="{1915100B-72E3-4B7B-B6FE-CB31F8FBE316}" type="presParOf" srcId="{5439EE55-0959-4252-A63B-398E1F2B4178}" destId="{2C54C4F5-09CF-439C-AFE1-2E24B8542902}" srcOrd="12" destOrd="0" presId="urn:microsoft.com/office/officeart/2005/8/layout/cycle5"/>
    <dgm:cxn modelId="{35EC8E92-8755-48C9-A9B4-D2CFEB7A320A}" type="presParOf" srcId="{5439EE55-0959-4252-A63B-398E1F2B4178}" destId="{A176F5D0-CBCD-4F92-B32F-14682D1450C4}" srcOrd="13" destOrd="0" presId="urn:microsoft.com/office/officeart/2005/8/layout/cycle5"/>
    <dgm:cxn modelId="{3A104CDC-C85F-4A20-A0D3-D618B0F81C1E}" type="presParOf" srcId="{5439EE55-0959-4252-A63B-398E1F2B4178}" destId="{33001433-EB0B-471F-89E5-43278A30421E}" srcOrd="14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7C71EEF-44DA-4C0A-B5D2-9E6C04DB0564}">
      <dsp:nvSpPr>
        <dsp:cNvPr id="0" name=""/>
        <dsp:cNvSpPr/>
      </dsp:nvSpPr>
      <dsp:spPr>
        <a:xfrm>
          <a:off x="617219" y="0"/>
          <a:ext cx="6995160" cy="4525962"/>
        </a:xfrm>
        <a:prstGeom prst="rightArrow">
          <a:avLst/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91A34A0-A674-4341-8F4F-96090E4E6B75}">
      <dsp:nvSpPr>
        <dsp:cNvPr id="0" name=""/>
        <dsp:cNvSpPr/>
      </dsp:nvSpPr>
      <dsp:spPr>
        <a:xfrm>
          <a:off x="278874" y="1357788"/>
          <a:ext cx="2468880" cy="1810384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600" b="1" kern="1200" dirty="0" smtClean="0"/>
            <a:t>IDE</a:t>
          </a:r>
          <a:endParaRPr lang="id-ID" sz="2600" b="1" kern="1200" dirty="0"/>
        </a:p>
      </dsp:txBody>
      <dsp:txXfrm>
        <a:off x="367250" y="1446164"/>
        <a:ext cx="2292128" cy="1633632"/>
      </dsp:txXfrm>
    </dsp:sp>
    <dsp:sp modelId="{1439EF94-152F-4AB0-9138-C061DAD1991D}">
      <dsp:nvSpPr>
        <dsp:cNvPr id="0" name=""/>
        <dsp:cNvSpPr/>
      </dsp:nvSpPr>
      <dsp:spPr>
        <a:xfrm>
          <a:off x="2880359" y="1357788"/>
          <a:ext cx="2468880" cy="1810384"/>
        </a:xfrm>
        <a:prstGeom prst="roundRect">
          <a:avLst/>
        </a:prstGeom>
        <a:solidFill>
          <a:schemeClr val="accent5">
            <a:hueOff val="3359277"/>
            <a:satOff val="4740"/>
            <a:lumOff val="-588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600" b="1" kern="1200" dirty="0" smtClean="0"/>
            <a:t>PROPOSAL YANG BERHASIL</a:t>
          </a:r>
          <a:endParaRPr lang="id-ID" sz="2600" b="1" kern="1200" dirty="0"/>
        </a:p>
      </dsp:txBody>
      <dsp:txXfrm>
        <a:off x="2968735" y="1446164"/>
        <a:ext cx="2292128" cy="1633632"/>
      </dsp:txXfrm>
    </dsp:sp>
    <dsp:sp modelId="{3CADDBEA-255D-4EFB-A118-87205CBEE2AE}">
      <dsp:nvSpPr>
        <dsp:cNvPr id="0" name=""/>
        <dsp:cNvSpPr/>
      </dsp:nvSpPr>
      <dsp:spPr>
        <a:xfrm>
          <a:off x="5481845" y="1357788"/>
          <a:ext cx="2468880" cy="1810384"/>
        </a:xfrm>
        <a:prstGeom prst="roundRect">
          <a:avLst/>
        </a:prstGeom>
        <a:solidFill>
          <a:schemeClr val="accent5">
            <a:hueOff val="6718553"/>
            <a:satOff val="9479"/>
            <a:lumOff val="-1176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600" kern="1200" dirty="0" smtClean="0"/>
            <a:t>MULAI MENELITI</a:t>
          </a:r>
          <a:endParaRPr lang="id-ID" sz="2600" kern="1200" dirty="0"/>
        </a:p>
      </dsp:txBody>
      <dsp:txXfrm>
        <a:off x="5570221" y="1446164"/>
        <a:ext cx="2292128" cy="163363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C0340B0-527A-4231-A0C0-665C973E5B2A}">
      <dsp:nvSpPr>
        <dsp:cNvPr id="0" name=""/>
        <dsp:cNvSpPr/>
      </dsp:nvSpPr>
      <dsp:spPr>
        <a:xfrm>
          <a:off x="3248866" y="1214"/>
          <a:ext cx="1442591" cy="937684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b="1" kern="1200" dirty="0" smtClean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JUDUL</a:t>
          </a:r>
          <a:endParaRPr lang="en-US" sz="1900" b="1" kern="1200" dirty="0">
            <a:solidFill>
              <a:schemeClr val="tx2">
                <a:lumMod val="50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294640" y="46988"/>
        <a:ext cx="1351043" cy="846136"/>
      </dsp:txXfrm>
    </dsp:sp>
    <dsp:sp modelId="{895FBA7C-8BD4-4DFB-828F-3D55B27B9D11}">
      <dsp:nvSpPr>
        <dsp:cNvPr id="0" name=""/>
        <dsp:cNvSpPr/>
      </dsp:nvSpPr>
      <dsp:spPr>
        <a:xfrm>
          <a:off x="2097635" y="470056"/>
          <a:ext cx="3745054" cy="3745054"/>
        </a:xfrm>
        <a:custGeom>
          <a:avLst/>
          <a:gdLst/>
          <a:ahLst/>
          <a:cxnLst/>
          <a:rect l="0" t="0" r="0" b="0"/>
          <a:pathLst>
            <a:path>
              <a:moveTo>
                <a:pt x="2786869" y="238410"/>
              </a:moveTo>
              <a:arcTo wR="1872527" hR="1872527" stAng="17953708" swAng="1211106"/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D48F7C1-8E52-4419-BD64-21C4846AFACF}">
      <dsp:nvSpPr>
        <dsp:cNvPr id="0" name=""/>
        <dsp:cNvSpPr/>
      </dsp:nvSpPr>
      <dsp:spPr>
        <a:xfrm>
          <a:off x="4417034" y="1295099"/>
          <a:ext cx="2668014" cy="937684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b="1" kern="1200" dirty="0" err="1" smtClean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Perumusan</a:t>
          </a:r>
          <a:r>
            <a:rPr lang="en-US" sz="1900" b="1" kern="1200" dirty="0" smtClean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1900" b="1" kern="1200" dirty="0" err="1" smtClean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Masalah</a:t>
          </a:r>
          <a:endParaRPr lang="en-US" sz="1900" b="1" kern="1200" dirty="0">
            <a:solidFill>
              <a:schemeClr val="tx2">
                <a:lumMod val="50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4462808" y="1340873"/>
        <a:ext cx="2576466" cy="846136"/>
      </dsp:txXfrm>
    </dsp:sp>
    <dsp:sp modelId="{B17A008A-DC58-473B-9495-DBB56645C10D}">
      <dsp:nvSpPr>
        <dsp:cNvPr id="0" name=""/>
        <dsp:cNvSpPr/>
      </dsp:nvSpPr>
      <dsp:spPr>
        <a:xfrm>
          <a:off x="2097635" y="470056"/>
          <a:ext cx="3745054" cy="3745054"/>
        </a:xfrm>
        <a:custGeom>
          <a:avLst/>
          <a:gdLst/>
          <a:ahLst/>
          <a:cxnLst/>
          <a:rect l="0" t="0" r="0" b="0"/>
          <a:pathLst>
            <a:path>
              <a:moveTo>
                <a:pt x="3740557" y="2002227"/>
              </a:moveTo>
              <a:arcTo wR="1872527" hR="1872527" stAng="21838305" swAng="1359391"/>
            </a:path>
          </a:pathLst>
        </a:custGeom>
        <a:noFill/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FC3D40B-2142-4C0A-B206-9AF0164E2E7F}">
      <dsp:nvSpPr>
        <dsp:cNvPr id="0" name=""/>
        <dsp:cNvSpPr/>
      </dsp:nvSpPr>
      <dsp:spPr>
        <a:xfrm>
          <a:off x="4198009" y="3388648"/>
          <a:ext cx="1745592" cy="937684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b="1" kern="1200" dirty="0" smtClean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TUJUAN</a:t>
          </a:r>
          <a:endParaRPr lang="en-US" sz="1900" b="1" kern="1200" dirty="0">
            <a:solidFill>
              <a:schemeClr val="tx2">
                <a:lumMod val="50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4243783" y="3434422"/>
        <a:ext cx="1654044" cy="846136"/>
      </dsp:txXfrm>
    </dsp:sp>
    <dsp:sp modelId="{30C2ED82-447F-445D-8B4C-7EE5F2F8F08F}">
      <dsp:nvSpPr>
        <dsp:cNvPr id="0" name=""/>
        <dsp:cNvSpPr/>
      </dsp:nvSpPr>
      <dsp:spPr>
        <a:xfrm>
          <a:off x="2097635" y="470056"/>
          <a:ext cx="3745054" cy="3745054"/>
        </a:xfrm>
        <a:custGeom>
          <a:avLst/>
          <a:gdLst/>
          <a:ahLst/>
          <a:cxnLst/>
          <a:rect l="0" t="0" r="0" b="0"/>
          <a:pathLst>
            <a:path>
              <a:moveTo>
                <a:pt x="2012773" y="3739794"/>
              </a:moveTo>
              <a:arcTo wR="1872527" hR="1872527" stAng="5142282" swAng="486741"/>
            </a:path>
          </a:pathLst>
        </a:custGeom>
        <a:noFill/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0E21E25-D7A2-4262-AADC-61534406B6E4}">
      <dsp:nvSpPr>
        <dsp:cNvPr id="0" name=""/>
        <dsp:cNvSpPr/>
      </dsp:nvSpPr>
      <dsp:spPr>
        <a:xfrm>
          <a:off x="1981199" y="3388648"/>
          <a:ext cx="1776637" cy="937684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b="1" kern="1200" dirty="0" smtClean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METODE</a:t>
          </a:r>
          <a:endParaRPr lang="en-US" sz="1900" b="1" kern="1200" dirty="0">
            <a:solidFill>
              <a:schemeClr val="tx2">
                <a:lumMod val="50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026973" y="3434422"/>
        <a:ext cx="1685089" cy="846136"/>
      </dsp:txXfrm>
    </dsp:sp>
    <dsp:sp modelId="{8BD04D71-F9F9-4E40-BFD5-3624D6647594}">
      <dsp:nvSpPr>
        <dsp:cNvPr id="0" name=""/>
        <dsp:cNvSpPr/>
      </dsp:nvSpPr>
      <dsp:spPr>
        <a:xfrm>
          <a:off x="2097635" y="470056"/>
          <a:ext cx="3745054" cy="3745054"/>
        </a:xfrm>
        <a:custGeom>
          <a:avLst/>
          <a:gdLst/>
          <a:ahLst/>
          <a:cxnLst/>
          <a:rect l="0" t="0" r="0" b="0"/>
          <a:pathLst>
            <a:path>
              <a:moveTo>
                <a:pt x="198612" y="2711794"/>
              </a:moveTo>
              <a:arcTo wR="1872527" hR="1872527" stAng="9202304" swAng="1359391"/>
            </a:path>
          </a:pathLst>
        </a:custGeom>
        <a:noFill/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C54C4F5-09CF-439C-AFE1-2E24B8542902}">
      <dsp:nvSpPr>
        <dsp:cNvPr id="0" name=""/>
        <dsp:cNvSpPr/>
      </dsp:nvSpPr>
      <dsp:spPr>
        <a:xfrm>
          <a:off x="1144551" y="1295099"/>
          <a:ext cx="2089463" cy="937684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b="1" kern="1200" dirty="0" smtClean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ANGGARAN</a:t>
          </a:r>
          <a:endParaRPr lang="en-US" sz="1900" b="1" kern="1200" dirty="0">
            <a:solidFill>
              <a:schemeClr val="tx2">
                <a:lumMod val="50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190325" y="1340873"/>
        <a:ext cx="1997915" cy="846136"/>
      </dsp:txXfrm>
    </dsp:sp>
    <dsp:sp modelId="{33001433-EB0B-471F-89E5-43278A30421E}">
      <dsp:nvSpPr>
        <dsp:cNvPr id="0" name=""/>
        <dsp:cNvSpPr/>
      </dsp:nvSpPr>
      <dsp:spPr>
        <a:xfrm>
          <a:off x="2097635" y="470056"/>
          <a:ext cx="3745054" cy="3745054"/>
        </a:xfrm>
        <a:custGeom>
          <a:avLst/>
          <a:gdLst/>
          <a:ahLst/>
          <a:cxnLst/>
          <a:rect l="0" t="0" r="0" b="0"/>
          <a:pathLst>
            <a:path>
              <a:moveTo>
                <a:pt x="450482" y="654271"/>
              </a:moveTo>
              <a:arcTo wR="1872527" hR="1872527" stAng="13235186" swAng="1211106"/>
            </a:path>
          </a:pathLst>
        </a:custGeom>
        <a:noFill/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02075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517063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02075" y="9517063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7A3D8D-3013-4EBA-B943-24C18A1747D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02075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9800" y="750888"/>
            <a:ext cx="5008563" cy="375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975" y="4759325"/>
            <a:ext cx="5510213" cy="4510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517063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02075" y="9517063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485595-FFF2-4EB6-9350-911FF5DE825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485595-FFF2-4EB6-9350-911FF5DE825E}" type="slidenum">
              <a:rPr lang="en-US" smtClean="0"/>
              <a:t>1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77DD8-DFCA-4D2E-B12B-178392F211D3}" type="datetimeFigureOut">
              <a:rPr lang="id-ID" smtClean="0"/>
              <a:pPr/>
              <a:t>16/05/2013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05462-F6B7-425B-9B78-ECB5CC13555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77DD8-DFCA-4D2E-B12B-178392F211D3}" type="datetimeFigureOut">
              <a:rPr lang="id-ID" smtClean="0"/>
              <a:pPr/>
              <a:t>16/05/2013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05462-F6B7-425B-9B78-ECB5CC13555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77DD8-DFCA-4D2E-B12B-178392F211D3}" type="datetimeFigureOut">
              <a:rPr lang="id-ID" smtClean="0"/>
              <a:pPr/>
              <a:t>16/05/2013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05462-F6B7-425B-9B78-ECB5CC13555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77DD8-DFCA-4D2E-B12B-178392F211D3}" type="datetimeFigureOut">
              <a:rPr lang="id-ID" smtClean="0"/>
              <a:pPr/>
              <a:t>16/05/2013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05462-F6B7-425B-9B78-ECB5CC13555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77DD8-DFCA-4D2E-B12B-178392F211D3}" type="datetimeFigureOut">
              <a:rPr lang="id-ID" smtClean="0"/>
              <a:pPr/>
              <a:t>16/05/2013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05462-F6B7-425B-9B78-ECB5CC13555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77DD8-DFCA-4D2E-B12B-178392F211D3}" type="datetimeFigureOut">
              <a:rPr lang="id-ID" smtClean="0"/>
              <a:pPr/>
              <a:t>16/05/2013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05462-F6B7-425B-9B78-ECB5CC13555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77DD8-DFCA-4D2E-B12B-178392F211D3}" type="datetimeFigureOut">
              <a:rPr lang="id-ID" smtClean="0"/>
              <a:pPr/>
              <a:t>16/05/2013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05462-F6B7-425B-9B78-ECB5CC13555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77DD8-DFCA-4D2E-B12B-178392F211D3}" type="datetimeFigureOut">
              <a:rPr lang="id-ID" smtClean="0"/>
              <a:pPr/>
              <a:t>16/05/2013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05462-F6B7-425B-9B78-ECB5CC13555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77DD8-DFCA-4D2E-B12B-178392F211D3}" type="datetimeFigureOut">
              <a:rPr lang="id-ID" smtClean="0"/>
              <a:pPr/>
              <a:t>16/05/2013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05462-F6B7-425B-9B78-ECB5CC13555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77DD8-DFCA-4D2E-B12B-178392F211D3}" type="datetimeFigureOut">
              <a:rPr lang="id-ID" smtClean="0"/>
              <a:pPr/>
              <a:t>16/05/2013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05462-F6B7-425B-9B78-ECB5CC13555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77DD8-DFCA-4D2E-B12B-178392F211D3}" type="datetimeFigureOut">
              <a:rPr lang="id-ID" smtClean="0"/>
              <a:pPr/>
              <a:t>16/05/2013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05462-F6B7-425B-9B78-ECB5CC13555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677DD8-DFCA-4D2E-B12B-178392F211D3}" type="datetimeFigureOut">
              <a:rPr lang="id-ID" smtClean="0"/>
              <a:pPr/>
              <a:t>16/05/2013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D05462-F6B7-425B-9B78-ECB5CC135556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slide" Target="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Contoh%20Pembuatan%20HB.docx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../DIKTI-ALL/Klinik%20PROPOSAL/CONTOH%20HIBAH%20BERSAING.pdf" TargetMode="External"/><Relationship Id="rId2" Type="http://schemas.openxmlformats.org/officeDocument/2006/relationships/hyperlink" Target="CONTOH.doc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../Panduan%202010/Buku%20Dikti/Buku%20II%20Edisi%20VII%20HB.pdf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52475" y="321447"/>
            <a:ext cx="7772400" cy="1829761"/>
          </a:xfrm>
        </p:spPr>
        <p:txBody>
          <a:bodyPr>
            <a:normAutofit/>
          </a:bodyPr>
          <a:lstStyle/>
          <a:p>
            <a:pPr algn="ctr"/>
            <a:r>
              <a:rPr lang="id-ID" sz="2800" dirty="0" smtClean="0"/>
              <a:t>MULAI MENELITI:</a:t>
            </a:r>
            <a:br>
              <a:rPr lang="id-ID" sz="2800" dirty="0" smtClean="0"/>
            </a:br>
            <a:r>
              <a:rPr lang="id-ID" sz="2800" dirty="0" smtClean="0"/>
              <a:t>Dari Proposal yang Berhasil ke </a:t>
            </a:r>
            <a:br>
              <a:rPr lang="id-ID" sz="2800" dirty="0" smtClean="0"/>
            </a:br>
            <a:r>
              <a:rPr lang="id-ID" sz="2800" dirty="0" smtClean="0"/>
              <a:t>Mulai Meneliti</a:t>
            </a:r>
            <a:endParaRPr lang="id-ID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24" y="3286125"/>
            <a:ext cx="7772400" cy="1571636"/>
          </a:xfrm>
        </p:spPr>
        <p:txBody>
          <a:bodyPr>
            <a:normAutofit fontScale="70000" lnSpcReduction="20000"/>
          </a:bodyPr>
          <a:lstStyle/>
          <a:p>
            <a:r>
              <a:rPr lang="id-ID" dirty="0" smtClean="0">
                <a:solidFill>
                  <a:schemeClr val="tx1"/>
                </a:solidFill>
              </a:rPr>
              <a:t>Lasmono Tri Sunaryanto</a:t>
            </a:r>
          </a:p>
          <a:p>
            <a:endParaRPr lang="id-ID" dirty="0" smtClean="0">
              <a:solidFill>
                <a:schemeClr val="tx1"/>
              </a:solidFill>
            </a:endParaRPr>
          </a:p>
          <a:p>
            <a:endParaRPr lang="id-ID" dirty="0" smtClean="0">
              <a:solidFill>
                <a:schemeClr val="tx1"/>
              </a:solidFill>
            </a:endParaRPr>
          </a:p>
          <a:p>
            <a:r>
              <a:rPr lang="id-ID" sz="2000" dirty="0" smtClean="0">
                <a:solidFill>
                  <a:schemeClr val="tx1"/>
                </a:solidFill>
              </a:rPr>
              <a:t>Disampaikan pada </a:t>
            </a:r>
            <a:r>
              <a:rPr lang="en-US" sz="2000" dirty="0" err="1" smtClean="0">
                <a:solidFill>
                  <a:schemeClr val="tx1"/>
                </a:solidFill>
              </a:rPr>
              <a:t>Lokakarya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Penyusunan</a:t>
            </a:r>
            <a:r>
              <a:rPr lang="en-US" sz="2000" dirty="0" smtClean="0">
                <a:solidFill>
                  <a:schemeClr val="tx1"/>
                </a:solidFill>
              </a:rPr>
              <a:t> Proposal </a:t>
            </a:r>
            <a:r>
              <a:rPr lang="id-ID" sz="2000" dirty="0" smtClean="0">
                <a:solidFill>
                  <a:schemeClr val="tx1"/>
                </a:solidFill>
              </a:rPr>
              <a:t>Penelitian </a:t>
            </a:r>
            <a:r>
              <a:rPr lang="id-ID" sz="2000" dirty="0" smtClean="0">
                <a:solidFill>
                  <a:schemeClr val="tx1"/>
                </a:solidFill>
              </a:rPr>
              <a:t>Kopertis Wilayah </a:t>
            </a:r>
            <a:r>
              <a:rPr lang="en-US" sz="2000" dirty="0" smtClean="0">
                <a:solidFill>
                  <a:schemeClr val="tx1"/>
                </a:solidFill>
              </a:rPr>
              <a:t>VI</a:t>
            </a:r>
            <a:endParaRPr lang="id-ID" sz="2000" dirty="0" smtClean="0">
              <a:solidFill>
                <a:schemeClr val="tx1"/>
              </a:solidFill>
            </a:endParaRPr>
          </a:p>
          <a:p>
            <a:r>
              <a:rPr lang="id-ID" sz="2000" dirty="0" smtClean="0">
                <a:solidFill>
                  <a:schemeClr val="tx1"/>
                </a:solidFill>
              </a:rPr>
              <a:t>Salatiga, </a:t>
            </a:r>
            <a:r>
              <a:rPr lang="en-US" sz="2000" dirty="0" smtClean="0">
                <a:solidFill>
                  <a:schemeClr val="tx1"/>
                </a:solidFill>
              </a:rPr>
              <a:t>20-22 Mei 2013</a:t>
            </a:r>
            <a:endParaRPr lang="id-ID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019800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2800" smtClean="0">
                <a:latin typeface="Bookman Old Style" pitchFamily="18" charset="0"/>
              </a:rPr>
              <a:t>Ringkas, tetapi jelas dan segera dapat dipahami ‘tujuan yang ingin dicapai’ dan ‘metodologi yang digunakan’</a:t>
            </a:r>
          </a:p>
          <a:p>
            <a:pPr lvl="1" eaLnBrk="1" hangingPunct="1"/>
            <a:r>
              <a:rPr lang="sv-SE" smtClean="0">
                <a:latin typeface="Bookman Old Style" pitchFamily="18" charset="0"/>
              </a:rPr>
              <a:t>Tingkat keefektifan perawatan tali pusar dengan pemberian  ASI dan metode kering terbuka terhadap tali pusar di RSIA Bunda Arif Purwokerto</a:t>
            </a:r>
            <a:endParaRPr lang="en-US" smtClean="0">
              <a:latin typeface="Bookman Old Style" pitchFamily="18" charset="0"/>
            </a:endParaRPr>
          </a:p>
          <a:p>
            <a:pPr lvl="1" eaLnBrk="1" hangingPunct="1"/>
            <a:r>
              <a:rPr lang="en-US" smtClean="0">
                <a:latin typeface="Bookman Old Style" pitchFamily="18" charset="0"/>
              </a:rPr>
              <a:t>Teknik Penyadapan Getah Jelutung yang Efektif dan Ramah Lingkungan untuk Menghasilkan Lateks Bermutu Tinggi</a:t>
            </a:r>
          </a:p>
          <a:p>
            <a:pPr eaLnBrk="1" hangingPunct="1">
              <a:lnSpc>
                <a:spcPct val="90000"/>
              </a:lnSpc>
            </a:pPr>
            <a:r>
              <a:rPr lang="sv-SE" sz="2800" smtClean="0">
                <a:latin typeface="Bookman Old Style" pitchFamily="18" charset="0"/>
              </a:rPr>
              <a:t>Menunjukkan adanya permasalahan dan peluang untuk mengatasinya</a:t>
            </a:r>
            <a:r>
              <a:rPr lang="id-ID" sz="2800" smtClean="0">
                <a:latin typeface="Bookman Old Style" pitchFamily="18" charset="0"/>
              </a:rPr>
              <a:t> (</a:t>
            </a:r>
            <a:r>
              <a:rPr lang="id-ID" sz="2800" smtClean="0">
                <a:latin typeface="Bookman Old Style" pitchFamily="18" charset="0"/>
                <a:sym typeface="Wingdings" pitchFamily="2" charset="2"/>
              </a:rPr>
              <a:t> Diagram Alir)</a:t>
            </a:r>
            <a:endParaRPr lang="sv-SE" sz="2800" smtClean="0">
              <a:latin typeface="Bookman Old Style" pitchFamily="18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smtClean="0">
                <a:latin typeface="Bookman Old Style" pitchFamily="18" charset="0"/>
              </a:rPr>
              <a:t>Pemurnian Air Minum Isi Ulang untuk Memenuhi Standar  Kesehatan Menggunakan Filter Kitosan Cangkang Kepiting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5214939" y="3505200"/>
            <a:ext cx="3432175" cy="2427308"/>
            <a:chOff x="3187" y="528"/>
            <a:chExt cx="1961" cy="1510"/>
          </a:xfrm>
        </p:grpSpPr>
        <p:sp>
          <p:nvSpPr>
            <p:cNvPr id="27654" name="Text Box 4"/>
            <p:cNvSpPr txBox="1">
              <a:spLocks noChangeArrowheads="1"/>
            </p:cNvSpPr>
            <p:nvPr/>
          </p:nvSpPr>
          <p:spPr bwMode="auto">
            <a:xfrm>
              <a:off x="3230" y="1046"/>
              <a:ext cx="1510" cy="2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87206" tIns="43603" rIns="87206" bIns="43603">
              <a:spAutoFit/>
            </a:bodyPr>
            <a:lstStyle/>
            <a:p>
              <a:pPr algn="ctr" defTabSz="871538"/>
              <a:endParaRPr lang="id-ID" sz="1700">
                <a:latin typeface="Garamond" pitchFamily="18" charset="0"/>
              </a:endParaRPr>
            </a:p>
          </p:txBody>
        </p:sp>
        <p:sp>
          <p:nvSpPr>
            <p:cNvPr id="188422" name="Text Box 6"/>
            <p:cNvSpPr txBox="1">
              <a:spLocks noChangeArrowheads="1"/>
            </p:cNvSpPr>
            <p:nvPr/>
          </p:nvSpPr>
          <p:spPr bwMode="auto">
            <a:xfrm>
              <a:off x="3187" y="528"/>
              <a:ext cx="1961" cy="1510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lIns="87206" tIns="43603" rIns="87206" bIns="43603" anchor="ctr">
              <a:spAutoFit/>
            </a:bodyPr>
            <a:lstStyle/>
            <a:p>
              <a:pPr marL="327025" indent="-327025" algn="ctr" defTabSz="871538">
                <a:spcBef>
                  <a:spcPct val="50000"/>
                </a:spcBef>
                <a:defRPr/>
              </a:pPr>
              <a:r>
                <a:rPr lang="en-US" sz="1900" b="1" dirty="0" err="1">
                  <a:latin typeface="Comic Sans MS" pitchFamily="66" charset="0"/>
                </a:rPr>
                <a:t>Menunjukkan</a:t>
              </a:r>
              <a:r>
                <a:rPr lang="en-US" sz="1900" b="1" dirty="0">
                  <a:latin typeface="Comic Sans MS" pitchFamily="66" charset="0"/>
                </a:rPr>
                <a:t> </a:t>
              </a:r>
              <a:r>
                <a:rPr lang="en-US" sz="1900" b="1" dirty="0" err="1">
                  <a:latin typeface="Comic Sans MS" pitchFamily="66" charset="0"/>
                </a:rPr>
                <a:t>pentingnya</a:t>
              </a:r>
              <a:r>
                <a:rPr lang="en-US" sz="1900" b="1" dirty="0">
                  <a:latin typeface="Comic Sans MS" pitchFamily="66" charset="0"/>
                </a:rPr>
                <a:t> </a:t>
              </a:r>
              <a:r>
                <a:rPr lang="en-US" sz="1900" b="1" dirty="0" err="1">
                  <a:latin typeface="Comic Sans MS" pitchFamily="66" charset="0"/>
                </a:rPr>
                <a:t>penelitian</a:t>
              </a:r>
              <a:r>
                <a:rPr lang="en-US" sz="1900" b="1" dirty="0">
                  <a:latin typeface="Comic Sans MS" pitchFamily="66" charset="0"/>
                </a:rPr>
                <a:t> </a:t>
              </a:r>
              <a:r>
                <a:rPr lang="en-US" sz="1900" b="1" dirty="0" err="1">
                  <a:latin typeface="Comic Sans MS" pitchFamily="66" charset="0"/>
                </a:rPr>
                <a:t>ini</a:t>
              </a:r>
              <a:r>
                <a:rPr lang="en-US" sz="1900" b="1" dirty="0">
                  <a:latin typeface="Comic Sans MS" pitchFamily="66" charset="0"/>
                </a:rPr>
                <a:t> </a:t>
              </a:r>
              <a:r>
                <a:rPr lang="en-US" sz="1900" b="1" dirty="0" err="1">
                  <a:latin typeface="Comic Sans MS" pitchFamily="66" charset="0"/>
                </a:rPr>
                <a:t>untuk</a:t>
              </a:r>
              <a:r>
                <a:rPr lang="en-US" sz="1900" b="1" dirty="0">
                  <a:latin typeface="Comic Sans MS" pitchFamily="66" charset="0"/>
                </a:rPr>
                <a:t> </a:t>
              </a:r>
              <a:r>
                <a:rPr lang="en-US" sz="1900" b="1" dirty="0" err="1">
                  <a:latin typeface="Comic Sans MS" pitchFamily="66" charset="0"/>
                </a:rPr>
                <a:t>menemukan</a:t>
              </a:r>
              <a:r>
                <a:rPr lang="en-US" sz="1900" b="1" dirty="0">
                  <a:latin typeface="Comic Sans MS" pitchFamily="66" charset="0"/>
                </a:rPr>
                <a:t> </a:t>
              </a:r>
              <a:r>
                <a:rPr lang="en-US" sz="1900" b="1" dirty="0" err="1">
                  <a:latin typeface="Comic Sans MS" pitchFamily="66" charset="0"/>
                </a:rPr>
                <a:t>akar</a:t>
              </a:r>
              <a:r>
                <a:rPr lang="en-US" sz="1900" b="1" dirty="0">
                  <a:latin typeface="Comic Sans MS" pitchFamily="66" charset="0"/>
                </a:rPr>
                <a:t> </a:t>
              </a:r>
              <a:r>
                <a:rPr lang="en-US" sz="1900" b="1" dirty="0" err="1">
                  <a:latin typeface="Comic Sans MS" pitchFamily="66" charset="0"/>
                </a:rPr>
                <a:t>penyebab</a:t>
              </a:r>
              <a:r>
                <a:rPr lang="en-US" sz="1900" b="1" dirty="0">
                  <a:latin typeface="Comic Sans MS" pitchFamily="66" charset="0"/>
                </a:rPr>
                <a:t> </a:t>
              </a:r>
              <a:r>
                <a:rPr lang="en-US" sz="1900" b="1" dirty="0" err="1">
                  <a:latin typeface="Comic Sans MS" pitchFamily="66" charset="0"/>
                </a:rPr>
                <a:t>terjadinya</a:t>
              </a:r>
              <a:r>
                <a:rPr lang="en-US" sz="1900" b="1" dirty="0">
                  <a:latin typeface="Comic Sans MS" pitchFamily="66" charset="0"/>
                </a:rPr>
                <a:t> </a:t>
              </a:r>
              <a:r>
                <a:rPr lang="en-US" sz="1900" b="1" dirty="0" err="1">
                  <a:latin typeface="Comic Sans MS" pitchFamily="66" charset="0"/>
                </a:rPr>
                <a:t>fenomenas</a:t>
              </a:r>
              <a:r>
                <a:rPr lang="en-US" sz="1900" b="1" dirty="0">
                  <a:latin typeface="Comic Sans MS" pitchFamily="66" charset="0"/>
                </a:rPr>
                <a:t> </a:t>
              </a:r>
              <a:r>
                <a:rPr lang="en-US" sz="1900" b="1" dirty="0" err="1">
                  <a:latin typeface="Comic Sans MS" pitchFamily="66" charset="0"/>
                </a:rPr>
                <a:t>seks</a:t>
              </a:r>
              <a:r>
                <a:rPr lang="en-US" sz="1900" b="1" dirty="0">
                  <a:latin typeface="Comic Sans MS" pitchFamily="66" charset="0"/>
                </a:rPr>
                <a:t> </a:t>
              </a:r>
              <a:r>
                <a:rPr lang="en-US" sz="1900" b="1" dirty="0" err="1">
                  <a:latin typeface="Comic Sans MS" pitchFamily="66" charset="0"/>
                </a:rPr>
                <a:t>bebas</a:t>
              </a:r>
              <a:r>
                <a:rPr lang="en-US" sz="1900" b="1" dirty="0">
                  <a:latin typeface="Comic Sans MS" pitchFamily="66" charset="0"/>
                </a:rPr>
                <a:t> </a:t>
              </a:r>
              <a:r>
                <a:rPr lang="en-US" sz="1900" b="1" dirty="0" err="1">
                  <a:latin typeface="Comic Sans MS" pitchFamily="66" charset="0"/>
                </a:rPr>
                <a:t>mahasiswa</a:t>
              </a:r>
              <a:r>
                <a:rPr lang="en-US" sz="1900" b="1" dirty="0">
                  <a:latin typeface="Comic Sans MS" pitchFamily="66" charset="0"/>
                </a:rPr>
                <a:t> agar </a:t>
              </a:r>
              <a:r>
                <a:rPr lang="en-US" sz="1900" b="1" dirty="0" err="1">
                  <a:latin typeface="Comic Sans MS" pitchFamily="66" charset="0"/>
                </a:rPr>
                <a:t>nantinya</a:t>
              </a:r>
              <a:r>
                <a:rPr lang="en-US" sz="1900" b="1" dirty="0">
                  <a:latin typeface="Comic Sans MS" pitchFamily="66" charset="0"/>
                </a:rPr>
                <a:t> </a:t>
              </a:r>
              <a:r>
                <a:rPr lang="en-US" sz="1900" b="1" dirty="0" err="1">
                  <a:latin typeface="Comic Sans MS" pitchFamily="66" charset="0"/>
                </a:rPr>
                <a:t>dapat</a:t>
              </a:r>
              <a:r>
                <a:rPr lang="en-US" sz="1900" b="1" dirty="0">
                  <a:latin typeface="Comic Sans MS" pitchFamily="66" charset="0"/>
                </a:rPr>
                <a:t> </a:t>
              </a:r>
              <a:r>
                <a:rPr lang="en-US" sz="1900" b="1" dirty="0" err="1">
                  <a:latin typeface="Comic Sans MS" pitchFamily="66" charset="0"/>
                </a:rPr>
                <a:t>ditanggulangi</a:t>
              </a:r>
              <a:r>
                <a:rPr lang="en-US" sz="1900" b="1" dirty="0">
                  <a:latin typeface="Comic Sans MS" pitchFamily="66" charset="0"/>
                </a:rPr>
                <a:t> </a:t>
              </a:r>
              <a:r>
                <a:rPr lang="en-US" sz="1900" b="1" dirty="0" err="1">
                  <a:latin typeface="Comic Sans MS" pitchFamily="66" charset="0"/>
                </a:rPr>
                <a:t>secara</a:t>
              </a:r>
              <a:r>
                <a:rPr lang="en-US" sz="1900" b="1" dirty="0">
                  <a:latin typeface="Comic Sans MS" pitchFamily="66" charset="0"/>
                </a:rPr>
                <a:t> </a:t>
              </a:r>
              <a:r>
                <a:rPr lang="en-US" sz="1900" b="1" dirty="0" err="1">
                  <a:latin typeface="Comic Sans MS" pitchFamily="66" charset="0"/>
                </a:rPr>
                <a:t>tepat</a:t>
              </a:r>
              <a:endParaRPr lang="en-US" sz="1900" b="1" dirty="0">
                <a:latin typeface="Comic Sans MS" pitchFamily="66" charset="0"/>
              </a:endParaRPr>
            </a:p>
          </p:txBody>
        </p:sp>
      </p:grpSp>
      <p:sp>
        <p:nvSpPr>
          <p:cNvPr id="188423" name="AutoShape 7"/>
          <p:cNvSpPr>
            <a:spLocks noChangeArrowheads="1"/>
          </p:cNvSpPr>
          <p:nvPr/>
        </p:nvSpPr>
        <p:spPr bwMode="auto">
          <a:xfrm>
            <a:off x="3994150" y="4310064"/>
            <a:ext cx="935039" cy="719137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35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id-ID"/>
          </a:p>
        </p:txBody>
      </p:sp>
      <p:sp>
        <p:nvSpPr>
          <p:cNvPr id="188424" name="Rectangle 8"/>
          <p:cNvSpPr>
            <a:spLocks noGrp="1" noChangeArrowheads="1"/>
          </p:cNvSpPr>
          <p:nvPr>
            <p:ph type="title"/>
          </p:nvPr>
        </p:nvSpPr>
        <p:spPr>
          <a:xfrm>
            <a:off x="1857375" y="214313"/>
            <a:ext cx="5500688" cy="571500"/>
          </a:xfrm>
          <a:solidFill>
            <a:srgbClr val="4F00C4"/>
          </a:solidFill>
          <a:ln>
            <a:round/>
          </a:ln>
          <a:effectLst>
            <a:outerShdw dist="107763" dir="2700000" algn="ctr" rotWithShape="0">
              <a:srgbClr val="FFCC66">
                <a:alpha val="50000"/>
              </a:srgbClr>
            </a:outerShdw>
          </a:effectLst>
        </p:spPr>
        <p:txBody>
          <a:bodyPr lIns="92075" tIns="46038" rIns="92075" bIns="46038" anchor="ctr"/>
          <a:lstStyle/>
          <a:p>
            <a:pPr algn="ctr">
              <a:defRPr/>
            </a:pPr>
            <a:r>
              <a:rPr lang="en-US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ea typeface="+mn-ea"/>
                <a:cs typeface="+mn-cs"/>
              </a:rPr>
              <a:t>LATAR BELAKANG</a:t>
            </a:r>
          </a:p>
        </p:txBody>
      </p:sp>
      <p:sp>
        <p:nvSpPr>
          <p:cNvPr id="188425" name="Rectangle 9"/>
          <p:cNvSpPr>
            <a:spLocks noChangeArrowheads="1"/>
          </p:cNvSpPr>
          <p:nvPr/>
        </p:nvSpPr>
        <p:spPr bwMode="auto">
          <a:xfrm>
            <a:off x="746126" y="2147888"/>
            <a:ext cx="2981325" cy="4633913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lIns="0" tIns="34333" rIns="0" bIns="34333"/>
          <a:lstStyle/>
          <a:p>
            <a:pPr marL="171450" indent="-171450" defTabSz="871538">
              <a:buFontTx/>
              <a:buChar char="•"/>
              <a:defRPr/>
            </a:pPr>
            <a:r>
              <a:rPr lang="en-US" sz="1700" dirty="0" err="1">
                <a:solidFill>
                  <a:srgbClr val="05011F"/>
                </a:solidFill>
                <a:latin typeface="Comic Sans MS" pitchFamily="66" charset="0"/>
              </a:rPr>
              <a:t>Banyak</a:t>
            </a:r>
            <a:r>
              <a:rPr lang="en-US" sz="1700" dirty="0">
                <a:solidFill>
                  <a:srgbClr val="05011F"/>
                </a:solidFill>
                <a:latin typeface="Comic Sans MS" pitchFamily="66" charset="0"/>
              </a:rPr>
              <a:t> </a:t>
            </a:r>
            <a:r>
              <a:rPr lang="en-US" sz="1700" dirty="0" err="1">
                <a:solidFill>
                  <a:srgbClr val="05011F"/>
                </a:solidFill>
                <a:latin typeface="Comic Sans MS" pitchFamily="66" charset="0"/>
              </a:rPr>
              <a:t>mahasiswa</a:t>
            </a:r>
            <a:r>
              <a:rPr lang="en-US" sz="1700" dirty="0">
                <a:solidFill>
                  <a:srgbClr val="05011F"/>
                </a:solidFill>
                <a:latin typeface="Comic Sans MS" pitchFamily="66" charset="0"/>
              </a:rPr>
              <a:t> yang </a:t>
            </a:r>
            <a:r>
              <a:rPr lang="en-US" sz="1700" dirty="0" err="1">
                <a:solidFill>
                  <a:srgbClr val="05011F"/>
                </a:solidFill>
                <a:latin typeface="Comic Sans MS" pitchFamily="66" charset="0"/>
              </a:rPr>
              <a:t>menerapkan</a:t>
            </a:r>
            <a:r>
              <a:rPr lang="en-US" sz="1700" dirty="0">
                <a:solidFill>
                  <a:srgbClr val="05011F"/>
                </a:solidFill>
                <a:latin typeface="Comic Sans MS" pitchFamily="66" charset="0"/>
              </a:rPr>
              <a:t> </a:t>
            </a:r>
            <a:r>
              <a:rPr lang="en-US" sz="1700" dirty="0" err="1">
                <a:solidFill>
                  <a:srgbClr val="05011F"/>
                </a:solidFill>
                <a:latin typeface="Comic Sans MS" pitchFamily="66" charset="0"/>
              </a:rPr>
              <a:t>perilaku</a:t>
            </a:r>
            <a:r>
              <a:rPr lang="en-US" sz="1700" dirty="0">
                <a:solidFill>
                  <a:srgbClr val="05011F"/>
                </a:solidFill>
                <a:latin typeface="Comic Sans MS" pitchFamily="66" charset="0"/>
              </a:rPr>
              <a:t> </a:t>
            </a:r>
            <a:r>
              <a:rPr lang="en-US" sz="1700" dirty="0" err="1">
                <a:solidFill>
                  <a:srgbClr val="05011F"/>
                </a:solidFill>
                <a:latin typeface="Comic Sans MS" pitchFamily="66" charset="0"/>
              </a:rPr>
              <a:t>seks</a:t>
            </a:r>
            <a:r>
              <a:rPr lang="en-US" sz="1700" dirty="0">
                <a:solidFill>
                  <a:srgbClr val="05011F"/>
                </a:solidFill>
                <a:latin typeface="Comic Sans MS" pitchFamily="66" charset="0"/>
              </a:rPr>
              <a:t> </a:t>
            </a:r>
            <a:r>
              <a:rPr lang="en-US" sz="1700" dirty="0" err="1">
                <a:solidFill>
                  <a:srgbClr val="05011F"/>
                </a:solidFill>
                <a:latin typeface="Comic Sans MS" pitchFamily="66" charset="0"/>
              </a:rPr>
              <a:t>bebas</a:t>
            </a:r>
            <a:r>
              <a:rPr lang="en-US" sz="1700" dirty="0">
                <a:solidFill>
                  <a:srgbClr val="05011F"/>
                </a:solidFill>
                <a:latin typeface="Comic Sans MS" pitchFamily="66" charset="0"/>
              </a:rPr>
              <a:t> (</a:t>
            </a:r>
            <a:r>
              <a:rPr lang="en-US" sz="1700" dirty="0" err="1">
                <a:solidFill>
                  <a:srgbClr val="05011F"/>
                </a:solidFill>
                <a:latin typeface="Comic Sans MS" pitchFamily="66" charset="0"/>
              </a:rPr>
              <a:t>laporan</a:t>
            </a:r>
            <a:r>
              <a:rPr lang="en-US" sz="1700" dirty="0">
                <a:solidFill>
                  <a:srgbClr val="05011F"/>
                </a:solidFill>
                <a:latin typeface="Comic Sans MS" pitchFamily="66" charset="0"/>
              </a:rPr>
              <a:t> media . . . , </a:t>
            </a:r>
            <a:r>
              <a:rPr lang="en-US" sz="1700" dirty="0" err="1">
                <a:solidFill>
                  <a:srgbClr val="05011F"/>
                </a:solidFill>
                <a:latin typeface="Comic Sans MS" pitchFamily="66" charset="0"/>
              </a:rPr>
              <a:t>laporan</a:t>
            </a:r>
            <a:r>
              <a:rPr lang="en-US" sz="1700" dirty="0">
                <a:solidFill>
                  <a:srgbClr val="05011F"/>
                </a:solidFill>
                <a:latin typeface="Comic Sans MS" pitchFamily="66" charset="0"/>
              </a:rPr>
              <a:t> </a:t>
            </a:r>
            <a:r>
              <a:rPr lang="en-US" sz="1700" dirty="0" err="1">
                <a:solidFill>
                  <a:srgbClr val="05011F"/>
                </a:solidFill>
                <a:latin typeface="Comic Sans MS" pitchFamily="66" charset="0"/>
              </a:rPr>
              <a:t>studi</a:t>
            </a:r>
            <a:r>
              <a:rPr lang="en-US" sz="1700" dirty="0">
                <a:solidFill>
                  <a:srgbClr val="05011F"/>
                </a:solidFill>
                <a:latin typeface="Comic Sans MS" pitchFamily="66" charset="0"/>
              </a:rPr>
              <a:t> . . . , . . . . )</a:t>
            </a:r>
          </a:p>
          <a:p>
            <a:pPr marL="171450" indent="-171450" defTabSz="871538">
              <a:buFontTx/>
              <a:buChar char="•"/>
              <a:defRPr/>
            </a:pPr>
            <a:endParaRPr lang="en-US" sz="1700" dirty="0">
              <a:solidFill>
                <a:srgbClr val="05011F"/>
              </a:solidFill>
              <a:latin typeface="Comic Sans MS" pitchFamily="66" charset="0"/>
            </a:endParaRPr>
          </a:p>
          <a:p>
            <a:pPr marL="171450" indent="-171450" defTabSz="871538">
              <a:buFontTx/>
              <a:buChar char="•"/>
              <a:defRPr/>
            </a:pPr>
            <a:r>
              <a:rPr lang="en-US" sz="1700" dirty="0" err="1">
                <a:solidFill>
                  <a:srgbClr val="05011F"/>
                </a:solidFill>
                <a:latin typeface="Comic Sans MS" pitchFamily="66" charset="0"/>
              </a:rPr>
              <a:t>Mahasiswa</a:t>
            </a:r>
            <a:r>
              <a:rPr lang="en-US" sz="1700" dirty="0">
                <a:solidFill>
                  <a:srgbClr val="05011F"/>
                </a:solidFill>
                <a:latin typeface="Comic Sans MS" pitchFamily="66" charset="0"/>
              </a:rPr>
              <a:t> </a:t>
            </a:r>
            <a:r>
              <a:rPr lang="en-US" sz="1700" dirty="0" err="1">
                <a:solidFill>
                  <a:srgbClr val="05011F"/>
                </a:solidFill>
                <a:latin typeface="Comic Sans MS" pitchFamily="66" charset="0"/>
              </a:rPr>
              <a:t>sebagai</a:t>
            </a:r>
            <a:r>
              <a:rPr lang="en-US" sz="1700" dirty="0">
                <a:solidFill>
                  <a:srgbClr val="05011F"/>
                </a:solidFill>
                <a:latin typeface="Comic Sans MS" pitchFamily="66" charset="0"/>
              </a:rPr>
              <a:t> </a:t>
            </a:r>
            <a:r>
              <a:rPr lang="en-US" sz="1700" dirty="0" err="1">
                <a:solidFill>
                  <a:srgbClr val="05011F"/>
                </a:solidFill>
                <a:latin typeface="Comic Sans MS" pitchFamily="66" charset="0"/>
              </a:rPr>
              <a:t>intelektual</a:t>
            </a:r>
            <a:r>
              <a:rPr lang="en-US" sz="1700" dirty="0">
                <a:solidFill>
                  <a:srgbClr val="05011F"/>
                </a:solidFill>
                <a:latin typeface="Comic Sans MS" pitchFamily="66" charset="0"/>
              </a:rPr>
              <a:t> </a:t>
            </a:r>
            <a:r>
              <a:rPr lang="en-US" sz="1700" dirty="0" err="1">
                <a:solidFill>
                  <a:srgbClr val="05011F"/>
                </a:solidFill>
                <a:latin typeface="Comic Sans MS" pitchFamily="66" charset="0"/>
              </a:rPr>
              <a:t>penerus</a:t>
            </a:r>
            <a:r>
              <a:rPr lang="en-US" sz="1700" dirty="0">
                <a:solidFill>
                  <a:srgbClr val="05011F"/>
                </a:solidFill>
                <a:latin typeface="Comic Sans MS" pitchFamily="66" charset="0"/>
              </a:rPr>
              <a:t> </a:t>
            </a:r>
            <a:r>
              <a:rPr lang="en-US" sz="1700" dirty="0" err="1">
                <a:solidFill>
                  <a:srgbClr val="05011F"/>
                </a:solidFill>
                <a:latin typeface="Comic Sans MS" pitchFamily="66" charset="0"/>
              </a:rPr>
              <a:t>generasi</a:t>
            </a:r>
            <a:r>
              <a:rPr lang="en-US" sz="1700" dirty="0">
                <a:solidFill>
                  <a:srgbClr val="05011F"/>
                </a:solidFill>
                <a:latin typeface="Comic Sans MS" pitchFamily="66" charset="0"/>
              </a:rPr>
              <a:t> </a:t>
            </a:r>
            <a:r>
              <a:rPr lang="en-US" sz="1700" dirty="0" err="1">
                <a:solidFill>
                  <a:srgbClr val="05011F"/>
                </a:solidFill>
                <a:latin typeface="Comic Sans MS" pitchFamily="66" charset="0"/>
              </a:rPr>
              <a:t>menentukan</a:t>
            </a:r>
            <a:r>
              <a:rPr lang="en-US" sz="1700" dirty="0">
                <a:solidFill>
                  <a:srgbClr val="05011F"/>
                </a:solidFill>
                <a:latin typeface="Comic Sans MS" pitchFamily="66" charset="0"/>
                <a:sym typeface="Wingdings" pitchFamily="2" charset="2"/>
              </a:rPr>
              <a:t> </a:t>
            </a:r>
            <a:r>
              <a:rPr lang="en-US" sz="1700" dirty="0" err="1">
                <a:solidFill>
                  <a:srgbClr val="05011F"/>
                </a:solidFill>
                <a:latin typeface="Comic Sans MS" pitchFamily="66" charset="0"/>
                <a:sym typeface="Wingdings" pitchFamily="2" charset="2"/>
              </a:rPr>
              <a:t>masa</a:t>
            </a:r>
            <a:r>
              <a:rPr lang="en-US" sz="1700" dirty="0">
                <a:solidFill>
                  <a:srgbClr val="05011F"/>
                </a:solidFill>
                <a:latin typeface="Comic Sans MS" pitchFamily="66" charset="0"/>
                <a:sym typeface="Wingdings" pitchFamily="2" charset="2"/>
              </a:rPr>
              <a:t> </a:t>
            </a:r>
            <a:r>
              <a:rPr lang="en-US" sz="1700" dirty="0" err="1">
                <a:solidFill>
                  <a:srgbClr val="05011F"/>
                </a:solidFill>
                <a:latin typeface="Comic Sans MS" pitchFamily="66" charset="0"/>
                <a:sym typeface="Wingdings" pitchFamily="2" charset="2"/>
              </a:rPr>
              <a:t>depan</a:t>
            </a:r>
            <a:r>
              <a:rPr lang="en-US" sz="1700" dirty="0">
                <a:solidFill>
                  <a:srgbClr val="05011F"/>
                </a:solidFill>
                <a:latin typeface="Comic Sans MS" pitchFamily="66" charset="0"/>
                <a:sym typeface="Wingdings" pitchFamily="2" charset="2"/>
              </a:rPr>
              <a:t> </a:t>
            </a:r>
            <a:r>
              <a:rPr lang="en-US" sz="1700" dirty="0" err="1">
                <a:solidFill>
                  <a:srgbClr val="05011F"/>
                </a:solidFill>
                <a:latin typeface="Comic Sans MS" pitchFamily="66" charset="0"/>
                <a:sym typeface="Wingdings" pitchFamily="2" charset="2"/>
              </a:rPr>
              <a:t>bangsa</a:t>
            </a:r>
            <a:endParaRPr lang="en-US" sz="1700" dirty="0">
              <a:solidFill>
                <a:srgbClr val="05011F"/>
              </a:solidFill>
              <a:latin typeface="Comic Sans MS" pitchFamily="66" charset="0"/>
              <a:sym typeface="Wingdings" pitchFamily="2" charset="2"/>
            </a:endParaRPr>
          </a:p>
          <a:p>
            <a:pPr marL="171450" indent="-171450" defTabSz="871538">
              <a:buFontTx/>
              <a:buChar char="•"/>
              <a:defRPr/>
            </a:pPr>
            <a:endParaRPr lang="en-US" sz="1700" dirty="0">
              <a:solidFill>
                <a:srgbClr val="05011F"/>
              </a:solidFill>
              <a:latin typeface="Comic Sans MS" pitchFamily="66" charset="0"/>
              <a:sym typeface="Wingdings" pitchFamily="2" charset="2"/>
            </a:endParaRPr>
          </a:p>
          <a:p>
            <a:pPr marL="171450" indent="-171450" defTabSz="871538">
              <a:buFontTx/>
              <a:buChar char="•"/>
              <a:defRPr/>
            </a:pPr>
            <a:r>
              <a:rPr lang="en-US" sz="1700" dirty="0" err="1">
                <a:solidFill>
                  <a:srgbClr val="05011F"/>
                </a:solidFill>
                <a:latin typeface="Comic Sans MS" pitchFamily="66" charset="0"/>
              </a:rPr>
              <a:t>Perlu</a:t>
            </a:r>
            <a:r>
              <a:rPr lang="en-US" sz="1700" dirty="0">
                <a:solidFill>
                  <a:srgbClr val="05011F"/>
                </a:solidFill>
                <a:latin typeface="Comic Sans MS" pitchFamily="66" charset="0"/>
              </a:rPr>
              <a:t> </a:t>
            </a:r>
            <a:r>
              <a:rPr lang="en-US" sz="1700" dirty="0" err="1">
                <a:solidFill>
                  <a:srgbClr val="05011F"/>
                </a:solidFill>
                <a:latin typeface="Comic Sans MS" pitchFamily="66" charset="0"/>
              </a:rPr>
              <a:t>ditanggulangi</a:t>
            </a:r>
            <a:endParaRPr lang="en-US" sz="1700" dirty="0">
              <a:solidFill>
                <a:srgbClr val="05011F"/>
              </a:solidFill>
              <a:latin typeface="Comic Sans MS" pitchFamily="66" charset="0"/>
            </a:endParaRPr>
          </a:p>
          <a:p>
            <a:pPr marL="171450" indent="-171450" defTabSz="871538">
              <a:buFontTx/>
              <a:buChar char="•"/>
              <a:defRPr/>
            </a:pPr>
            <a:endParaRPr lang="en-US" sz="1700" dirty="0">
              <a:solidFill>
                <a:srgbClr val="05011F"/>
              </a:solidFill>
              <a:latin typeface="Comic Sans MS" pitchFamily="66" charset="0"/>
            </a:endParaRPr>
          </a:p>
          <a:p>
            <a:pPr marL="171450" indent="-171450" defTabSz="871538">
              <a:buFontTx/>
              <a:buChar char="•"/>
              <a:defRPr/>
            </a:pPr>
            <a:r>
              <a:rPr lang="en-US" sz="1700" dirty="0" err="1">
                <a:solidFill>
                  <a:srgbClr val="05011F"/>
                </a:solidFill>
                <a:latin typeface="Comic Sans MS" pitchFamily="66" charset="0"/>
              </a:rPr>
              <a:t>Untuk</a:t>
            </a:r>
            <a:r>
              <a:rPr lang="en-US" sz="1700" dirty="0">
                <a:solidFill>
                  <a:srgbClr val="05011F"/>
                </a:solidFill>
                <a:latin typeface="Comic Sans MS" pitchFamily="66" charset="0"/>
              </a:rPr>
              <a:t> </a:t>
            </a:r>
            <a:r>
              <a:rPr lang="en-US" sz="1700" dirty="0" err="1">
                <a:solidFill>
                  <a:srgbClr val="05011F"/>
                </a:solidFill>
                <a:latin typeface="Comic Sans MS" pitchFamily="66" charset="0"/>
              </a:rPr>
              <a:t>menanggulangi</a:t>
            </a:r>
            <a:r>
              <a:rPr lang="en-US" sz="1700" dirty="0">
                <a:solidFill>
                  <a:srgbClr val="05011F"/>
                </a:solidFill>
                <a:latin typeface="Comic Sans MS" pitchFamily="66" charset="0"/>
              </a:rPr>
              <a:t> </a:t>
            </a:r>
            <a:r>
              <a:rPr lang="en-US" sz="1700" dirty="0" err="1">
                <a:solidFill>
                  <a:srgbClr val="05011F"/>
                </a:solidFill>
                <a:latin typeface="Comic Sans MS" pitchFamily="66" charset="0"/>
              </a:rPr>
              <a:t>perlu</a:t>
            </a:r>
            <a:r>
              <a:rPr lang="en-US" sz="1700" dirty="0">
                <a:solidFill>
                  <a:srgbClr val="05011F"/>
                </a:solidFill>
                <a:latin typeface="Comic Sans MS" pitchFamily="66" charset="0"/>
              </a:rPr>
              <a:t> </a:t>
            </a:r>
            <a:r>
              <a:rPr lang="en-US" sz="1700" dirty="0" err="1">
                <a:solidFill>
                  <a:srgbClr val="05011F"/>
                </a:solidFill>
                <a:latin typeface="Comic Sans MS" pitchFamily="66" charset="0"/>
              </a:rPr>
              <a:t>dilacak</a:t>
            </a:r>
            <a:r>
              <a:rPr lang="en-US" sz="1700" dirty="0">
                <a:solidFill>
                  <a:srgbClr val="05011F"/>
                </a:solidFill>
                <a:latin typeface="Comic Sans MS" pitchFamily="66" charset="0"/>
              </a:rPr>
              <a:t> </a:t>
            </a:r>
            <a:r>
              <a:rPr lang="en-US" sz="1700" dirty="0" err="1">
                <a:solidFill>
                  <a:srgbClr val="05011F"/>
                </a:solidFill>
                <a:latin typeface="Comic Sans MS" pitchFamily="66" charset="0"/>
              </a:rPr>
              <a:t>faktor-faktor</a:t>
            </a:r>
            <a:r>
              <a:rPr lang="en-US" sz="1700" dirty="0">
                <a:solidFill>
                  <a:srgbClr val="05011F"/>
                </a:solidFill>
                <a:latin typeface="Comic Sans MS" pitchFamily="66" charset="0"/>
              </a:rPr>
              <a:t> </a:t>
            </a:r>
            <a:r>
              <a:rPr lang="en-US" sz="1700" dirty="0" err="1">
                <a:solidFill>
                  <a:srgbClr val="05011F"/>
                </a:solidFill>
                <a:latin typeface="Comic Sans MS" pitchFamily="66" charset="0"/>
              </a:rPr>
              <a:t>penyebab</a:t>
            </a:r>
            <a:r>
              <a:rPr lang="en-US" sz="1700" dirty="0">
                <a:solidFill>
                  <a:srgbClr val="05011F"/>
                </a:solidFill>
                <a:latin typeface="Comic Sans MS" pitchFamily="66" charset="0"/>
              </a:rPr>
              <a:t> </a:t>
            </a:r>
            <a:r>
              <a:rPr lang="en-US" sz="1700" dirty="0" err="1">
                <a:solidFill>
                  <a:srgbClr val="05011F"/>
                </a:solidFill>
                <a:latin typeface="Comic Sans MS" pitchFamily="66" charset="0"/>
              </a:rPr>
              <a:t>fenomena</a:t>
            </a:r>
            <a:r>
              <a:rPr lang="en-US" sz="1700" dirty="0">
                <a:solidFill>
                  <a:srgbClr val="05011F"/>
                </a:solidFill>
                <a:latin typeface="Comic Sans MS" pitchFamily="66" charset="0"/>
              </a:rPr>
              <a:t> </a:t>
            </a:r>
            <a:r>
              <a:rPr lang="en-US" sz="1700" dirty="0" err="1">
                <a:solidFill>
                  <a:srgbClr val="05011F"/>
                </a:solidFill>
                <a:latin typeface="Comic Sans MS" pitchFamily="66" charset="0"/>
              </a:rPr>
              <a:t>serta</a:t>
            </a:r>
            <a:r>
              <a:rPr lang="en-US" sz="1700" dirty="0">
                <a:solidFill>
                  <a:srgbClr val="05011F"/>
                </a:solidFill>
                <a:latin typeface="Comic Sans MS" pitchFamily="66" charset="0"/>
              </a:rPr>
              <a:t> </a:t>
            </a:r>
            <a:r>
              <a:rPr lang="en-US" sz="1700" dirty="0" err="1">
                <a:solidFill>
                  <a:srgbClr val="05011F"/>
                </a:solidFill>
                <a:latin typeface="Comic Sans MS" pitchFamily="66" charset="0"/>
              </a:rPr>
              <a:t>kondisi</a:t>
            </a:r>
            <a:r>
              <a:rPr lang="en-US" sz="1700" dirty="0">
                <a:solidFill>
                  <a:srgbClr val="05011F"/>
                </a:solidFill>
                <a:latin typeface="Comic Sans MS" pitchFamily="66" charset="0"/>
              </a:rPr>
              <a:t> </a:t>
            </a:r>
            <a:r>
              <a:rPr lang="en-US" sz="1700" dirty="0" err="1">
                <a:solidFill>
                  <a:srgbClr val="05011F"/>
                </a:solidFill>
                <a:latin typeface="Comic Sans MS" pitchFamily="66" charset="0"/>
              </a:rPr>
              <a:t>dan</a:t>
            </a:r>
            <a:r>
              <a:rPr lang="en-US" sz="1700" dirty="0">
                <a:solidFill>
                  <a:srgbClr val="05011F"/>
                </a:solidFill>
                <a:latin typeface="Comic Sans MS" pitchFamily="66" charset="0"/>
              </a:rPr>
              <a:t> </a:t>
            </a:r>
            <a:r>
              <a:rPr lang="en-US" sz="1700" dirty="0" err="1">
                <a:solidFill>
                  <a:srgbClr val="05011F"/>
                </a:solidFill>
                <a:latin typeface="Comic Sans MS" pitchFamily="66" charset="0"/>
              </a:rPr>
              <a:t>proses</a:t>
            </a:r>
            <a:r>
              <a:rPr lang="en-US" sz="1700" dirty="0">
                <a:solidFill>
                  <a:srgbClr val="05011F"/>
                </a:solidFill>
                <a:latin typeface="Comic Sans MS" pitchFamily="66" charset="0"/>
              </a:rPr>
              <a:t> </a:t>
            </a:r>
            <a:r>
              <a:rPr lang="en-US" sz="1700" dirty="0" err="1">
                <a:solidFill>
                  <a:srgbClr val="05011F"/>
                </a:solidFill>
                <a:latin typeface="Comic Sans MS" pitchFamily="66" charset="0"/>
              </a:rPr>
              <a:t>terjadinya</a:t>
            </a:r>
            <a:r>
              <a:rPr lang="en-US" sz="1700" dirty="0">
                <a:solidFill>
                  <a:srgbClr val="05011F"/>
                </a:solidFill>
                <a:latin typeface="Comic Sans MS" pitchFamily="66" charset="0"/>
              </a:rPr>
              <a:t> </a:t>
            </a:r>
            <a:r>
              <a:rPr lang="en-US" sz="1700" dirty="0" err="1">
                <a:solidFill>
                  <a:srgbClr val="05011F"/>
                </a:solidFill>
                <a:latin typeface="Comic Sans MS" pitchFamily="66" charset="0"/>
              </a:rPr>
              <a:t>fenomena</a:t>
            </a:r>
            <a:endParaRPr lang="en-US" sz="1700" dirty="0">
              <a:solidFill>
                <a:srgbClr val="05011F"/>
              </a:solidFill>
              <a:latin typeface="Comic Sans MS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38200" y="1143001"/>
            <a:ext cx="7696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Apa yang menjadi alasan sehingga penelitian ini harus dilakukan?</a:t>
            </a:r>
            <a:endParaRPr lang="id-ID" dirty="0"/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9"/>
          <p:cNvGrpSpPr>
            <a:grpSpLocks noGrp="1"/>
          </p:cNvGrpSpPr>
          <p:nvPr/>
        </p:nvGrpSpPr>
        <p:grpSpPr bwMode="auto">
          <a:xfrm>
            <a:off x="783272" y="1000108"/>
            <a:ext cx="8072445" cy="4886745"/>
            <a:chOff x="48" y="864"/>
            <a:chExt cx="5188" cy="3356"/>
          </a:xfrm>
          <a:solidFill>
            <a:schemeClr val="tx2">
              <a:lumMod val="20000"/>
              <a:lumOff val="80000"/>
            </a:schemeClr>
          </a:solidFill>
        </p:grpSpPr>
        <p:sp>
          <p:nvSpPr>
            <p:cNvPr id="5" name="Text Box 4"/>
            <p:cNvSpPr txBox="1">
              <a:spLocks noChangeArrowheads="1"/>
            </p:cNvSpPr>
            <p:nvPr/>
          </p:nvSpPr>
          <p:spPr bwMode="auto">
            <a:xfrm>
              <a:off x="48" y="1344"/>
              <a:ext cx="917" cy="486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sz="2000"/>
                <a:t>Prevalensi</a:t>
              </a:r>
            </a:p>
            <a:p>
              <a:pPr algn="ctr">
                <a:defRPr/>
              </a:pPr>
              <a:r>
                <a:rPr lang="en-US" sz="2000"/>
                <a:t> tinggi</a:t>
              </a:r>
            </a:p>
          </p:txBody>
        </p:sp>
        <p:sp>
          <p:nvSpPr>
            <p:cNvPr id="6" name="Text Box 5"/>
            <p:cNvSpPr txBox="1">
              <a:spLocks noChangeArrowheads="1"/>
            </p:cNvSpPr>
            <p:nvPr/>
          </p:nvSpPr>
          <p:spPr bwMode="auto">
            <a:xfrm>
              <a:off x="48" y="2018"/>
              <a:ext cx="1593" cy="275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000"/>
                <a:t>Pengobatan mahal</a:t>
              </a:r>
            </a:p>
          </p:txBody>
        </p:sp>
        <p:sp>
          <p:nvSpPr>
            <p:cNvPr id="7" name="Text Box 6"/>
            <p:cNvSpPr txBox="1">
              <a:spLocks noChangeArrowheads="1"/>
            </p:cNvSpPr>
            <p:nvPr/>
          </p:nvSpPr>
          <p:spPr bwMode="auto">
            <a:xfrm>
              <a:off x="1248" y="864"/>
              <a:ext cx="1739" cy="486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sz="2000" dirty="0" err="1"/>
                <a:t>Sering</a:t>
              </a:r>
              <a:r>
                <a:rPr lang="en-US" sz="2000" dirty="0"/>
                <a:t> </a:t>
              </a:r>
              <a:r>
                <a:rPr lang="en-US" sz="2000" dirty="0" err="1"/>
                <a:t>terjadi</a:t>
              </a:r>
              <a:endParaRPr lang="en-US" sz="2000" dirty="0"/>
            </a:p>
            <a:p>
              <a:pPr algn="ctr">
                <a:defRPr/>
              </a:pPr>
              <a:r>
                <a:rPr lang="en-US" sz="2000" dirty="0" err="1"/>
                <a:t>berbagai</a:t>
              </a:r>
              <a:r>
                <a:rPr lang="en-US" sz="2000" dirty="0"/>
                <a:t> </a:t>
              </a:r>
              <a:r>
                <a:rPr lang="en-US" sz="2000" dirty="0" err="1"/>
                <a:t>komplikasi</a:t>
              </a:r>
              <a:endParaRPr lang="en-US" sz="2000" dirty="0"/>
            </a:p>
          </p:txBody>
        </p:sp>
        <p:sp>
          <p:nvSpPr>
            <p:cNvPr id="8" name="Text Box 7"/>
            <p:cNvSpPr txBox="1">
              <a:spLocks noChangeArrowheads="1"/>
            </p:cNvSpPr>
            <p:nvPr/>
          </p:nvSpPr>
          <p:spPr bwMode="auto">
            <a:xfrm>
              <a:off x="3289" y="1530"/>
              <a:ext cx="1235" cy="275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000"/>
                <a:t>Seumur hidup</a:t>
              </a:r>
            </a:p>
          </p:txBody>
        </p:sp>
        <p:sp>
          <p:nvSpPr>
            <p:cNvPr id="9" name="Text Box 8"/>
            <p:cNvSpPr txBox="1">
              <a:spLocks noChangeArrowheads="1"/>
            </p:cNvSpPr>
            <p:nvPr/>
          </p:nvSpPr>
          <p:spPr bwMode="auto">
            <a:xfrm>
              <a:off x="166" y="3137"/>
              <a:ext cx="851" cy="402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1600"/>
                <a:t>Dikenal</a:t>
              </a:r>
            </a:p>
            <a:p>
              <a:pPr>
                <a:defRPr/>
              </a:pPr>
              <a:r>
                <a:rPr lang="en-US" sz="1600"/>
                <a:t>masyarakat</a:t>
              </a:r>
            </a:p>
          </p:txBody>
        </p:sp>
        <p:sp>
          <p:nvSpPr>
            <p:cNvPr id="10" name="Text Box 9"/>
            <p:cNvSpPr txBox="1">
              <a:spLocks noChangeArrowheads="1"/>
            </p:cNvSpPr>
            <p:nvPr/>
          </p:nvSpPr>
          <p:spPr bwMode="auto">
            <a:xfrm>
              <a:off x="780" y="3891"/>
              <a:ext cx="521" cy="233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1600"/>
                <a:t>Murah</a:t>
              </a:r>
            </a:p>
          </p:txBody>
        </p:sp>
        <p:sp>
          <p:nvSpPr>
            <p:cNvPr id="11" name="Text Box 10"/>
            <p:cNvSpPr txBox="1">
              <a:spLocks noChangeArrowheads="1"/>
            </p:cNvSpPr>
            <p:nvPr/>
          </p:nvSpPr>
          <p:spPr bwMode="auto">
            <a:xfrm>
              <a:off x="1500" y="3425"/>
              <a:ext cx="603" cy="402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1600"/>
                <a:t>Mudah</a:t>
              </a:r>
            </a:p>
            <a:p>
              <a:pPr>
                <a:defRPr/>
              </a:pPr>
              <a:r>
                <a:rPr lang="en-US" sz="1600"/>
                <a:t>didapat</a:t>
              </a:r>
            </a:p>
          </p:txBody>
        </p:sp>
        <p:sp>
          <p:nvSpPr>
            <p:cNvPr id="12" name="Text Box 11"/>
            <p:cNvSpPr txBox="1">
              <a:spLocks noChangeArrowheads="1"/>
            </p:cNvSpPr>
            <p:nvPr/>
          </p:nvSpPr>
          <p:spPr bwMode="auto">
            <a:xfrm>
              <a:off x="2268" y="3072"/>
              <a:ext cx="869" cy="571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1600"/>
                <a:t>Benarkah?</a:t>
              </a:r>
            </a:p>
            <a:p>
              <a:pPr>
                <a:defRPr/>
              </a:pPr>
              <a:r>
                <a:rPr lang="en-US" sz="1600"/>
                <a:t>Bagaimana?</a:t>
              </a:r>
            </a:p>
            <a:p>
              <a:pPr>
                <a:defRPr/>
              </a:pPr>
              <a:r>
                <a:rPr lang="en-US" sz="1600"/>
                <a:t>Amankah?</a:t>
              </a:r>
            </a:p>
          </p:txBody>
        </p:sp>
        <p:sp>
          <p:nvSpPr>
            <p:cNvPr id="13" name="Text Box 12"/>
            <p:cNvSpPr txBox="1">
              <a:spLocks noChangeArrowheads="1"/>
            </p:cNvSpPr>
            <p:nvPr/>
          </p:nvSpPr>
          <p:spPr bwMode="auto">
            <a:xfrm>
              <a:off x="2038" y="3987"/>
              <a:ext cx="1559" cy="233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1600"/>
                <a:t>Pengolahan sederhana</a:t>
              </a:r>
            </a:p>
          </p:txBody>
        </p:sp>
        <p:sp>
          <p:nvSpPr>
            <p:cNvPr id="14" name="Line 13"/>
            <p:cNvSpPr>
              <a:spLocks noChangeShapeType="1"/>
            </p:cNvSpPr>
            <p:nvPr/>
          </p:nvSpPr>
          <p:spPr bwMode="auto">
            <a:xfrm>
              <a:off x="912" y="2970"/>
              <a:ext cx="1728" cy="0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 sz="1600"/>
            </a:p>
          </p:txBody>
        </p:sp>
        <p:sp>
          <p:nvSpPr>
            <p:cNvPr id="15" name="Line 14"/>
            <p:cNvSpPr>
              <a:spLocks noChangeShapeType="1"/>
            </p:cNvSpPr>
            <p:nvPr/>
          </p:nvSpPr>
          <p:spPr bwMode="auto">
            <a:xfrm>
              <a:off x="2641" y="2970"/>
              <a:ext cx="0" cy="96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pPr>
                <a:defRPr/>
              </a:pPr>
              <a:endParaRPr lang="id-ID" sz="1600"/>
            </a:p>
          </p:txBody>
        </p:sp>
        <p:sp>
          <p:nvSpPr>
            <p:cNvPr id="16" name="Line 15"/>
            <p:cNvSpPr>
              <a:spLocks noChangeShapeType="1"/>
            </p:cNvSpPr>
            <p:nvPr/>
          </p:nvSpPr>
          <p:spPr bwMode="auto">
            <a:xfrm>
              <a:off x="2160" y="2976"/>
              <a:ext cx="0" cy="1002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pPr>
                <a:defRPr/>
              </a:pPr>
              <a:endParaRPr lang="id-ID" sz="1600"/>
            </a:p>
          </p:txBody>
        </p:sp>
        <p:sp>
          <p:nvSpPr>
            <p:cNvPr id="17" name="Line 16"/>
            <p:cNvSpPr>
              <a:spLocks noChangeShapeType="1"/>
            </p:cNvSpPr>
            <p:nvPr/>
          </p:nvSpPr>
          <p:spPr bwMode="auto">
            <a:xfrm>
              <a:off x="1750" y="2970"/>
              <a:ext cx="0" cy="432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pPr>
                <a:defRPr/>
              </a:pPr>
              <a:endParaRPr lang="id-ID" sz="1600"/>
            </a:p>
          </p:txBody>
        </p:sp>
        <p:sp>
          <p:nvSpPr>
            <p:cNvPr id="18" name="Line 17"/>
            <p:cNvSpPr>
              <a:spLocks noChangeShapeType="1"/>
            </p:cNvSpPr>
            <p:nvPr/>
          </p:nvSpPr>
          <p:spPr bwMode="auto">
            <a:xfrm>
              <a:off x="904" y="2970"/>
              <a:ext cx="0" cy="144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pPr>
                <a:defRPr/>
              </a:pPr>
              <a:endParaRPr lang="id-ID" sz="1600"/>
            </a:p>
          </p:txBody>
        </p:sp>
        <p:sp>
          <p:nvSpPr>
            <p:cNvPr id="19" name="Line 18"/>
            <p:cNvSpPr>
              <a:spLocks noChangeShapeType="1"/>
            </p:cNvSpPr>
            <p:nvPr/>
          </p:nvSpPr>
          <p:spPr bwMode="auto">
            <a:xfrm>
              <a:off x="1222" y="2970"/>
              <a:ext cx="0" cy="912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pPr>
                <a:defRPr/>
              </a:pPr>
              <a:endParaRPr lang="id-ID" sz="1600"/>
            </a:p>
          </p:txBody>
        </p:sp>
        <p:sp>
          <p:nvSpPr>
            <p:cNvPr id="20" name="Text Box 19"/>
            <p:cNvSpPr txBox="1">
              <a:spLocks noChangeArrowheads="1"/>
            </p:cNvSpPr>
            <p:nvPr/>
          </p:nvSpPr>
          <p:spPr bwMode="auto">
            <a:xfrm>
              <a:off x="1248" y="1536"/>
              <a:ext cx="1491" cy="275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000"/>
                <a:t>Diabetes Mellitus</a:t>
              </a:r>
            </a:p>
          </p:txBody>
        </p:sp>
        <p:sp>
          <p:nvSpPr>
            <p:cNvPr id="21" name="Line 20"/>
            <p:cNvSpPr>
              <a:spLocks noChangeShapeType="1"/>
            </p:cNvSpPr>
            <p:nvPr/>
          </p:nvSpPr>
          <p:spPr bwMode="auto">
            <a:xfrm>
              <a:off x="1336" y="1824"/>
              <a:ext cx="0" cy="192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pPr>
                <a:defRPr/>
              </a:pPr>
              <a:endParaRPr lang="id-ID" sz="1600"/>
            </a:p>
          </p:txBody>
        </p:sp>
        <p:sp>
          <p:nvSpPr>
            <p:cNvPr id="22" name="Line 21"/>
            <p:cNvSpPr>
              <a:spLocks noChangeShapeType="1"/>
            </p:cNvSpPr>
            <p:nvPr/>
          </p:nvSpPr>
          <p:spPr bwMode="auto">
            <a:xfrm flipH="1">
              <a:off x="1056" y="1680"/>
              <a:ext cx="192" cy="0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pPr>
                <a:defRPr/>
              </a:pPr>
              <a:endParaRPr lang="id-ID" sz="1600"/>
            </a:p>
          </p:txBody>
        </p:sp>
        <p:sp>
          <p:nvSpPr>
            <p:cNvPr id="23" name="Line 22"/>
            <p:cNvSpPr>
              <a:spLocks noChangeShapeType="1"/>
            </p:cNvSpPr>
            <p:nvPr/>
          </p:nvSpPr>
          <p:spPr bwMode="auto">
            <a:xfrm flipV="1">
              <a:off x="1920" y="1392"/>
              <a:ext cx="0" cy="144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pPr>
                <a:defRPr/>
              </a:pPr>
              <a:endParaRPr lang="id-ID" sz="1600"/>
            </a:p>
          </p:txBody>
        </p:sp>
        <p:sp>
          <p:nvSpPr>
            <p:cNvPr id="24" name="Line 23"/>
            <p:cNvSpPr>
              <a:spLocks noChangeShapeType="1"/>
            </p:cNvSpPr>
            <p:nvPr/>
          </p:nvSpPr>
          <p:spPr bwMode="auto">
            <a:xfrm>
              <a:off x="2832" y="1680"/>
              <a:ext cx="480" cy="0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pPr>
                <a:defRPr/>
              </a:pPr>
              <a:endParaRPr lang="id-ID" sz="1600"/>
            </a:p>
          </p:txBody>
        </p:sp>
        <p:sp>
          <p:nvSpPr>
            <p:cNvPr id="25" name="Line 24"/>
            <p:cNvSpPr>
              <a:spLocks noChangeShapeType="1"/>
            </p:cNvSpPr>
            <p:nvPr/>
          </p:nvSpPr>
          <p:spPr bwMode="auto">
            <a:xfrm>
              <a:off x="2400" y="1824"/>
              <a:ext cx="0" cy="192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pPr>
                <a:defRPr/>
              </a:pPr>
              <a:endParaRPr lang="id-ID" sz="1600"/>
            </a:p>
          </p:txBody>
        </p:sp>
        <p:sp>
          <p:nvSpPr>
            <p:cNvPr id="26" name="Line 25"/>
            <p:cNvSpPr>
              <a:spLocks noChangeShapeType="1"/>
            </p:cNvSpPr>
            <p:nvPr/>
          </p:nvSpPr>
          <p:spPr bwMode="auto">
            <a:xfrm flipV="1">
              <a:off x="3216" y="3300"/>
              <a:ext cx="192" cy="12"/>
            </a:xfrm>
            <a:prstGeom prst="line">
              <a:avLst/>
            </a:prstGeom>
            <a:grpFill/>
            <a:ln w="571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pPr>
                <a:defRPr/>
              </a:pPr>
              <a:endParaRPr lang="id-ID" sz="1600"/>
            </a:p>
          </p:txBody>
        </p:sp>
        <p:sp>
          <p:nvSpPr>
            <p:cNvPr id="27" name="Line 26"/>
            <p:cNvSpPr>
              <a:spLocks noChangeShapeType="1"/>
            </p:cNvSpPr>
            <p:nvPr/>
          </p:nvSpPr>
          <p:spPr bwMode="auto">
            <a:xfrm>
              <a:off x="2016" y="2544"/>
              <a:ext cx="0" cy="426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pPr>
                <a:defRPr/>
              </a:pPr>
              <a:endParaRPr lang="id-ID" sz="1600"/>
            </a:p>
          </p:txBody>
        </p:sp>
        <p:sp>
          <p:nvSpPr>
            <p:cNvPr id="28" name="Text Box 27"/>
            <p:cNvSpPr txBox="1">
              <a:spLocks noChangeArrowheads="1"/>
            </p:cNvSpPr>
            <p:nvPr/>
          </p:nvSpPr>
          <p:spPr bwMode="auto">
            <a:xfrm>
              <a:off x="1927" y="2024"/>
              <a:ext cx="2766" cy="486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000"/>
                <a:t>Pengobatan alternatif daun juwet</a:t>
              </a:r>
            </a:p>
            <a:p>
              <a:pPr>
                <a:defRPr/>
              </a:pPr>
              <a:r>
                <a:rPr lang="en-US" sz="2000"/>
                <a:t>(</a:t>
              </a:r>
              <a:r>
                <a:rPr lang="en-US" sz="2000" i="1"/>
                <a:t>Eugenia cumini</a:t>
              </a:r>
              <a:r>
                <a:rPr lang="en-US" sz="2000"/>
                <a:t>)</a:t>
              </a:r>
            </a:p>
          </p:txBody>
        </p:sp>
        <p:sp>
          <p:nvSpPr>
            <p:cNvPr id="29" name="Text Box 28"/>
            <p:cNvSpPr txBox="1">
              <a:spLocks noChangeArrowheads="1"/>
            </p:cNvSpPr>
            <p:nvPr/>
          </p:nvSpPr>
          <p:spPr bwMode="auto">
            <a:xfrm>
              <a:off x="3430" y="2928"/>
              <a:ext cx="1806" cy="909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000"/>
                <a:t>Uji keaktifan ekstrak</a:t>
              </a:r>
            </a:p>
            <a:p>
              <a:pPr>
                <a:defRPr/>
              </a:pPr>
              <a:r>
                <a:rPr lang="en-US" sz="2000"/>
                <a:t>daun juwet untuk</a:t>
              </a:r>
            </a:p>
            <a:p>
              <a:pPr>
                <a:defRPr/>
              </a:pPr>
              <a:r>
                <a:rPr lang="en-US" sz="2000"/>
                <a:t>menurunkan glukosa</a:t>
              </a:r>
            </a:p>
            <a:p>
              <a:pPr>
                <a:defRPr/>
              </a:pPr>
              <a:r>
                <a:rPr lang="en-US" sz="2000"/>
                <a:t>darah tikus</a:t>
              </a:r>
            </a:p>
          </p:txBody>
        </p:sp>
      </p:grpSp>
      <p:sp>
        <p:nvSpPr>
          <p:cNvPr id="31" name="TextBox 30"/>
          <p:cNvSpPr txBox="1"/>
          <p:nvPr/>
        </p:nvSpPr>
        <p:spPr>
          <a:xfrm>
            <a:off x="609601" y="272458"/>
            <a:ext cx="75343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3200" b="1" dirty="0" smtClean="0">
                <a:latin typeface="+mj-lt"/>
              </a:rPr>
              <a:t>PETA KONSEP (mind mapping)</a:t>
            </a:r>
            <a:endParaRPr lang="id-ID" sz="3200" b="1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742950"/>
          </a:xfrm>
        </p:spPr>
        <p:txBody>
          <a:bodyPr/>
          <a:lstStyle/>
          <a:p>
            <a:r>
              <a:rPr lang="id-ID" b="1" dirty="0" smtClean="0"/>
              <a:t>Contoh ROADMAP</a:t>
            </a:r>
            <a:endParaRPr lang="id-ID" b="1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1" y="0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graphicFrame>
        <p:nvGraphicFramePr>
          <p:cNvPr id="1025" name="Object 1"/>
          <p:cNvGraphicFramePr>
            <a:graphicFrameLocks noChangeAspect="1"/>
          </p:cNvGraphicFramePr>
          <p:nvPr/>
        </p:nvGraphicFramePr>
        <p:xfrm>
          <a:off x="228601" y="1447801"/>
          <a:ext cx="8569132" cy="5172075"/>
        </p:xfrm>
        <a:graphic>
          <a:graphicData uri="http://schemas.openxmlformats.org/presentationml/2006/ole">
            <p:oleObj spid="_x0000_s2055" name="Visio" r:id="rId3" imgW="7190654" imgH="3178506" progId="Visio.Drawing.11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04851"/>
            <a:ext cx="8229600" cy="795338"/>
          </a:xfrm>
          <a:solidFill>
            <a:srgbClr val="4F00C4"/>
          </a:solidFill>
          <a:ln>
            <a:round/>
          </a:ln>
          <a:effectLst>
            <a:outerShdw dist="107763" dir="2700000" algn="ctr" rotWithShape="0">
              <a:srgbClr val="FFCC66">
                <a:alpha val="50000"/>
              </a:srgbClr>
            </a:outerShdw>
          </a:effectLst>
        </p:spPr>
        <p:txBody>
          <a:bodyPr lIns="92075" tIns="46038" rIns="92075" bIns="46038" anchor="ctr">
            <a:normAutofit/>
          </a:bodyPr>
          <a:lstStyle/>
          <a:p>
            <a:pPr algn="ctr">
              <a:defRPr/>
            </a:pPr>
            <a:r>
              <a:rPr lang="en-US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ea typeface="+mn-ea"/>
                <a:cs typeface="+mn-cs"/>
              </a:rPr>
              <a:t>PERUMUSAN MASALAH</a:t>
            </a:r>
            <a:endParaRPr lang="id-ID" sz="28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752600"/>
            <a:ext cx="8153400" cy="43434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id-ID" sz="2400" dirty="0" smtClean="0">
                <a:latin typeface="Comic Sans MS" pitchFamily="66" charset="0"/>
              </a:rPr>
              <a:t>Memuat intisari dari latar belakang masalah</a:t>
            </a:r>
          </a:p>
          <a:p>
            <a:pPr eaLnBrk="1" hangingPunct="1">
              <a:lnSpc>
                <a:spcPct val="90000"/>
              </a:lnSpc>
            </a:pPr>
            <a:r>
              <a:rPr lang="id-ID" sz="2400" dirty="0" smtClean="0">
                <a:latin typeface="Comic Sans MS" pitchFamily="66" charset="0"/>
              </a:rPr>
              <a:t>Dirumuskan dalam beberapa kalimat, tergantung dari pernyataan-pernyataan yang disebutkan dalam latar belakang masalah, secara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spesifik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supaya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masalahnya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terjawab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secara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akurat</a:t>
            </a:r>
            <a:endParaRPr lang="id-ID" sz="2400" dirty="0" smtClean="0">
              <a:latin typeface="Comic Sans MS" pitchFamily="66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id-ID" sz="2400" dirty="0" smtClean="0">
                <a:latin typeface="Comic Sans MS" pitchFamily="66" charset="0"/>
              </a:rPr>
              <a:t>Biasanya dalam merumuskan masalah </a:t>
            </a:r>
            <a:r>
              <a:rPr lang="en-US" sz="2400" dirty="0" err="1" smtClean="0">
                <a:latin typeface="Comic Sans MS" pitchFamily="66" charset="0"/>
              </a:rPr>
              <a:t>dapat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id-ID" sz="2400" dirty="0" smtClean="0">
                <a:latin typeface="Comic Sans MS" pitchFamily="66" charset="0"/>
              </a:rPr>
              <a:t>dipergunakan</a:t>
            </a:r>
            <a:r>
              <a:rPr lang="en-US" sz="2400" dirty="0" smtClean="0">
                <a:latin typeface="Comic Sans MS" pitchFamily="66" charset="0"/>
              </a:rPr>
              <a:t> (</a:t>
            </a:r>
            <a:r>
              <a:rPr lang="en-US" sz="2400" dirty="0" err="1" smtClean="0">
                <a:latin typeface="Comic Sans MS" pitchFamily="66" charset="0"/>
              </a:rPr>
              <a:t>tetapi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tidak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harus</a:t>
            </a:r>
            <a:r>
              <a:rPr lang="en-US" sz="2400" dirty="0" smtClean="0">
                <a:latin typeface="Comic Sans MS" pitchFamily="66" charset="0"/>
              </a:rPr>
              <a:t>)</a:t>
            </a:r>
            <a:r>
              <a:rPr lang="id-ID" sz="2400" dirty="0" smtClean="0">
                <a:latin typeface="Comic Sans MS" pitchFamily="66" charset="0"/>
              </a:rPr>
              <a:t> kata-kata tanya: apa, bagaimana, mengapa dan lain-lain</a:t>
            </a:r>
          </a:p>
          <a:p>
            <a:r>
              <a:rPr lang="id-ID" sz="2400" dirty="0" smtClean="0">
                <a:latin typeface="Comic Sans MS" pitchFamily="66" charset="0"/>
              </a:rPr>
              <a:t>H</a:t>
            </a:r>
            <a:r>
              <a:rPr lang="en-US" sz="2400" dirty="0" err="1" smtClean="0">
                <a:latin typeface="Comic Sans MS" pitchFamily="66" charset="0"/>
              </a:rPr>
              <a:t>arus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didasarkan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atas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masalah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penelitiannya</a:t>
            </a:r>
            <a:r>
              <a:rPr lang="en-US" sz="2400" dirty="0" smtClean="0">
                <a:latin typeface="Comic Sans MS" pitchFamily="66" charset="0"/>
              </a:rPr>
              <a:t>. </a:t>
            </a:r>
            <a:endParaRPr lang="id-ID" sz="2400" dirty="0" smtClean="0">
              <a:latin typeface="Comic Sans MS" pitchFamily="66" charset="0"/>
            </a:endParaRPr>
          </a:p>
          <a:p>
            <a:r>
              <a:rPr lang="en-US" sz="2400" dirty="0" err="1" smtClean="0">
                <a:latin typeface="Comic Sans MS" pitchFamily="66" charset="0"/>
              </a:rPr>
              <a:t>Dalam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banyak</a:t>
            </a:r>
            <a:r>
              <a:rPr lang="en-US" sz="2400" dirty="0" smtClean="0">
                <a:latin typeface="Comic Sans MS" pitchFamily="66" charset="0"/>
              </a:rPr>
              <a:t> proposal </a:t>
            </a:r>
            <a:r>
              <a:rPr lang="en-US" sz="2400" dirty="0" err="1" smtClean="0">
                <a:latin typeface="Comic Sans MS" pitchFamily="66" charset="0"/>
              </a:rPr>
              <a:t>tidak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jarang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rumusan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masalah</a:t>
            </a:r>
            <a:r>
              <a:rPr lang="en-US" sz="2400" dirty="0" smtClean="0">
                <a:latin typeface="Comic Sans MS" pitchFamily="66" charset="0"/>
              </a:rPr>
              <a:t> yang </a:t>
            </a:r>
            <a:r>
              <a:rPr lang="en-US" sz="2400" dirty="0" err="1" smtClean="0">
                <a:latin typeface="Comic Sans MS" pitchFamily="66" charset="0"/>
              </a:rPr>
              <a:t>muncul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tiba-tiba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tanpa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didahului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dengan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penjelasan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tentang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masalahnya</a:t>
            </a:r>
            <a:r>
              <a:rPr lang="id-ID" sz="2400" dirty="0" smtClean="0">
                <a:latin typeface="Comic Sans MS" pitchFamily="66" charset="0"/>
              </a:rPr>
              <a:t> (Sutriyono, 2011) </a:t>
            </a:r>
            <a:endParaRPr lang="en-US" sz="2400" dirty="0" smtClean="0">
              <a:latin typeface="Comic Sans MS" pitchFamily="66" charset="0"/>
            </a:endParaRPr>
          </a:p>
          <a:p>
            <a:pPr eaLnBrk="1" hangingPunct="1">
              <a:lnSpc>
                <a:spcPct val="90000"/>
              </a:lnSpc>
            </a:pPr>
            <a:endParaRPr lang="id-ID" sz="2400" dirty="0" smtClean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715000"/>
          </a:xfrm>
        </p:spPr>
        <p:txBody>
          <a:bodyPr>
            <a:normAutofit fontScale="92500" lnSpcReduction="2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z="4900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Pemilihan</a:t>
            </a:r>
            <a:r>
              <a:rPr lang="en-US" dirty="0" smtClean="0"/>
              <a:t> </a:t>
            </a:r>
            <a:r>
              <a:rPr lang="en-US" sz="4900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Topik</a:t>
            </a:r>
            <a:r>
              <a:rPr lang="en-US" sz="49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(</a:t>
            </a:r>
            <a:r>
              <a:rPr lang="en-US" sz="4900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Tema</a:t>
            </a:r>
            <a:r>
              <a:rPr lang="en-US" sz="49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)</a:t>
            </a:r>
          </a:p>
          <a:p>
            <a:pPr marL="640080" lvl="1" indent="-246888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HB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/>
              <a:t>Bebas</a:t>
            </a:r>
            <a:r>
              <a:rPr lang="en-US" dirty="0" smtClean="0"/>
              <a:t>, original,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unsur</a:t>
            </a:r>
            <a:r>
              <a:rPr lang="en-US" dirty="0" smtClean="0"/>
              <a:t> </a:t>
            </a:r>
            <a:r>
              <a:rPr lang="en-US" dirty="0" err="1" smtClean="0"/>
              <a:t>kebaruan</a:t>
            </a:r>
            <a:r>
              <a:rPr lang="en-US" dirty="0" smtClean="0"/>
              <a:t>, </a:t>
            </a:r>
            <a:r>
              <a:rPr lang="en-US" dirty="0" err="1" smtClean="0"/>
              <a:t>relevan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latar</a:t>
            </a:r>
            <a:r>
              <a:rPr lang="en-US" dirty="0" smtClean="0"/>
              <a:t> </a:t>
            </a:r>
            <a:r>
              <a:rPr lang="en-US" dirty="0" err="1" smtClean="0"/>
              <a:t>belakang</a:t>
            </a:r>
            <a:r>
              <a:rPr lang="en-US" dirty="0" smtClean="0"/>
              <a:t> </a:t>
            </a:r>
            <a:r>
              <a:rPr lang="en-US" dirty="0" err="1" smtClean="0"/>
              <a:t>peneliti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berkaitan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matakuliah</a:t>
            </a:r>
            <a:r>
              <a:rPr lang="en-US" dirty="0" smtClean="0"/>
              <a:t> yang </a:t>
            </a:r>
            <a:r>
              <a:rPr lang="en-US" dirty="0" err="1" smtClean="0"/>
              <a:t>diampu</a:t>
            </a:r>
            <a:endParaRPr lang="en-US" dirty="0" smtClean="0"/>
          </a:p>
          <a:p>
            <a:pPr marL="640080" lvl="1" indent="-246888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err="1" smtClean="0"/>
              <a:t>Pekerti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/>
              <a:t>Bebas</a:t>
            </a:r>
            <a:r>
              <a:rPr lang="en-US" dirty="0" smtClean="0"/>
              <a:t>,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unsur</a:t>
            </a:r>
            <a:r>
              <a:rPr lang="en-US" dirty="0" smtClean="0"/>
              <a:t> </a:t>
            </a:r>
            <a:r>
              <a:rPr lang="en-US" dirty="0" err="1" smtClean="0"/>
              <a:t>kebaruan</a:t>
            </a:r>
            <a:r>
              <a:rPr lang="en-US" dirty="0" smtClean="0"/>
              <a:t> (novelty), </a:t>
            </a:r>
            <a:r>
              <a:rPr lang="en-US" dirty="0" err="1" smtClean="0"/>
              <a:t>disepakati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TPP </a:t>
            </a:r>
            <a:r>
              <a:rPr lang="en-US" dirty="0" err="1" smtClean="0"/>
              <a:t>dan</a:t>
            </a:r>
            <a:r>
              <a:rPr lang="en-US" dirty="0" smtClean="0"/>
              <a:t> TPM,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ciri</a:t>
            </a:r>
            <a:r>
              <a:rPr lang="en-US" dirty="0" smtClean="0"/>
              <a:t> </a:t>
            </a:r>
            <a:r>
              <a:rPr lang="en-US" dirty="0" err="1" smtClean="0"/>
              <a:t>khas</a:t>
            </a:r>
            <a:r>
              <a:rPr lang="en-US" dirty="0" smtClean="0"/>
              <a:t> TPP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terkait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bidang</a:t>
            </a:r>
            <a:r>
              <a:rPr lang="en-US" dirty="0" smtClean="0"/>
              <a:t> </a:t>
            </a:r>
            <a:r>
              <a:rPr lang="en-US" dirty="0" err="1" smtClean="0"/>
              <a:t>keilmuwan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matakuliah</a:t>
            </a:r>
            <a:r>
              <a:rPr lang="en-US" dirty="0" smtClean="0"/>
              <a:t> yang </a:t>
            </a:r>
            <a:r>
              <a:rPr lang="en-US" dirty="0" err="1" smtClean="0"/>
              <a:t>diampu</a:t>
            </a:r>
            <a:endParaRPr lang="en-US" dirty="0" smtClean="0"/>
          </a:p>
          <a:p>
            <a:pPr marL="640080" lvl="1" indent="-246888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PF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/>
              <a:t>Bebas</a:t>
            </a:r>
            <a:r>
              <a:rPr lang="en-US" dirty="0" smtClean="0"/>
              <a:t>,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unsur</a:t>
            </a:r>
            <a:r>
              <a:rPr lang="en-US" dirty="0" smtClean="0"/>
              <a:t> </a:t>
            </a:r>
            <a:r>
              <a:rPr lang="en-US" dirty="0" err="1" smtClean="0"/>
              <a:t>kebaharuan</a:t>
            </a:r>
            <a:r>
              <a:rPr lang="en-US" dirty="0" smtClean="0"/>
              <a:t>,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kreasi</a:t>
            </a:r>
            <a:r>
              <a:rPr lang="en-US" dirty="0" smtClean="0"/>
              <a:t> </a:t>
            </a:r>
            <a:r>
              <a:rPr lang="en-US" dirty="0" err="1" smtClean="0"/>
              <a:t>peneliti</a:t>
            </a:r>
            <a:r>
              <a:rPr lang="en-US" dirty="0" smtClean="0"/>
              <a:t>, </a:t>
            </a:r>
            <a:r>
              <a:rPr lang="en-US" dirty="0" err="1" smtClean="0"/>
              <a:t>tetapi</a:t>
            </a:r>
            <a:r>
              <a:rPr lang="en-US" dirty="0" smtClean="0"/>
              <a:t> </a:t>
            </a:r>
            <a:r>
              <a:rPr lang="en-US" dirty="0" err="1" smtClean="0"/>
              <a:t>belum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dipakai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langsung</a:t>
            </a:r>
            <a:endParaRPr lang="en-US" i="1" dirty="0" smtClean="0"/>
          </a:p>
          <a:p>
            <a:pPr marL="640080" lvl="1" indent="-246888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err="1" smtClean="0"/>
              <a:t>Pasca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/>
              <a:t>Kebaruan</a:t>
            </a:r>
            <a:r>
              <a:rPr lang="en-US" dirty="0" smtClean="0"/>
              <a:t>, </a:t>
            </a:r>
            <a:r>
              <a:rPr lang="en-US" dirty="0" err="1" smtClean="0"/>
              <a:t>originalitas</a:t>
            </a:r>
            <a:r>
              <a:rPr lang="en-US" dirty="0" smtClean="0"/>
              <a:t>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i="1" dirty="0" smtClean="0"/>
              <a:t>Road Map </a:t>
            </a:r>
            <a:r>
              <a:rPr lang="en-US" i="1" dirty="0" err="1" smtClean="0"/>
              <a:t>penelitian</a:t>
            </a:r>
            <a:r>
              <a:rPr lang="en-US" i="1" dirty="0" smtClean="0"/>
              <a:t> </a:t>
            </a:r>
            <a:r>
              <a:rPr lang="en-US" dirty="0" smtClean="0"/>
              <a:t>yang </a:t>
            </a:r>
            <a:r>
              <a:rPr lang="en-US" dirty="0" err="1" smtClean="0"/>
              <a:t>disesuaikan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thesis/</a:t>
            </a:r>
            <a:r>
              <a:rPr lang="en-US" dirty="0" err="1" smtClean="0"/>
              <a:t>desertasi</a:t>
            </a:r>
            <a:r>
              <a:rPr lang="en-US" dirty="0" smtClean="0"/>
              <a:t> </a:t>
            </a:r>
            <a:r>
              <a:rPr lang="en-US" dirty="0" err="1" smtClean="0"/>
              <a:t>mahasiswa</a:t>
            </a:r>
            <a:r>
              <a:rPr lang="en-US" dirty="0" smtClean="0"/>
              <a:t> </a:t>
            </a:r>
            <a:r>
              <a:rPr lang="fi-FI" dirty="0" smtClean="0"/>
              <a:t>terkait dengan </a:t>
            </a:r>
            <a:r>
              <a:rPr lang="en-US" dirty="0" smtClean="0"/>
              <a:t>t</a:t>
            </a:r>
            <a:r>
              <a:rPr lang="en-US" i="1" dirty="0" smtClean="0"/>
              <a:t>rack record </a:t>
            </a:r>
            <a:r>
              <a:rPr lang="en-US" dirty="0" err="1" smtClean="0"/>
              <a:t>peneliti</a:t>
            </a:r>
            <a:r>
              <a:rPr lang="en-US" dirty="0" smtClean="0"/>
              <a:t> (</a:t>
            </a:r>
            <a:r>
              <a:rPr lang="en-US" dirty="0" err="1" smtClean="0"/>
              <a:t>dosen</a:t>
            </a:r>
            <a:r>
              <a:rPr lang="en-US" dirty="0" smtClean="0"/>
              <a:t>)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acuan</a:t>
            </a:r>
            <a:endParaRPr lang="en-US" dirty="0" smtClean="0"/>
          </a:p>
          <a:p>
            <a:pPr marL="640080" lvl="1" indent="-246888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err="1" smtClean="0"/>
              <a:t>Hibah</a:t>
            </a:r>
            <a:r>
              <a:rPr lang="en-US" dirty="0" smtClean="0"/>
              <a:t> </a:t>
            </a:r>
            <a:r>
              <a:rPr lang="en-US" dirty="0" err="1" smtClean="0"/>
              <a:t>Kompetitif</a:t>
            </a:r>
            <a:r>
              <a:rPr lang="en-US" dirty="0" smtClean="0"/>
              <a:t> </a:t>
            </a:r>
            <a:r>
              <a:rPr lang="id-ID" dirty="0" smtClean="0"/>
              <a:t>(STRANAS)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>
                <a:sym typeface="Wingdings" pitchFamily="2" charset="2"/>
              </a:rPr>
              <a:t>spesifik</a:t>
            </a:r>
            <a:r>
              <a:rPr lang="en-US" dirty="0" smtClean="0">
                <a:sym typeface="Wingdings" pitchFamily="2" charset="2"/>
              </a:rPr>
              <a:t>  </a:t>
            </a:r>
            <a:r>
              <a:rPr lang="en-US" dirty="0" err="1" smtClean="0">
                <a:sym typeface="Wingdings" pitchFamily="2" charset="2"/>
              </a:rPr>
              <a:t>penanggulangan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bencana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kemiskinan</a:t>
            </a:r>
            <a:r>
              <a:rPr lang="en-US" dirty="0" smtClean="0">
                <a:sym typeface="Wingdings" pitchFamily="2" charset="2"/>
              </a:rPr>
              <a:t>, </a:t>
            </a:r>
            <a:r>
              <a:rPr lang="en-US" dirty="0" err="1" smtClean="0">
                <a:sym typeface="Wingdings" pitchFamily="2" charset="2"/>
              </a:rPr>
              <a:t>sesuai</a:t>
            </a:r>
            <a:r>
              <a:rPr lang="en-US" dirty="0" smtClean="0">
                <a:sym typeface="Wingdings" pitchFamily="2" charset="2"/>
              </a:rPr>
              <a:t> ARN (</a:t>
            </a:r>
            <a:r>
              <a:rPr lang="en-US" dirty="0" err="1" smtClean="0">
                <a:sym typeface="Wingdings" pitchFamily="2" charset="2"/>
              </a:rPr>
              <a:t>Ristek</a:t>
            </a:r>
            <a:r>
              <a:rPr lang="en-US" dirty="0" smtClean="0">
                <a:sym typeface="Wingdings" pitchFamily="2" charset="2"/>
              </a:rPr>
              <a:t>), </a:t>
            </a:r>
            <a:r>
              <a:rPr lang="en-US" dirty="0" smtClean="0">
                <a:sym typeface="Wingdings" pitchFamily="2" charset="2"/>
                <a:hlinkClick r:id="rId2" action="ppaction://hlinksldjump"/>
              </a:rPr>
              <a:t>10 </a:t>
            </a:r>
            <a:r>
              <a:rPr lang="en-US" dirty="0" err="1" smtClean="0">
                <a:sym typeface="Wingdings" pitchFamily="2" charset="2"/>
                <a:hlinkClick r:id="rId2" action="ppaction://hlinksldjump"/>
              </a:rPr>
              <a:t>tema</a:t>
            </a:r>
            <a:r>
              <a:rPr lang="en-US" dirty="0" smtClean="0">
                <a:sym typeface="Wingdings" pitchFamily="2" charset="2"/>
                <a:hlinkClick r:id="rId2" action="ppaction://hlinksldjump"/>
              </a:rPr>
              <a:t> </a:t>
            </a:r>
            <a:r>
              <a:rPr lang="en-US" dirty="0" err="1" smtClean="0">
                <a:sym typeface="Wingdings" pitchFamily="2" charset="2"/>
                <a:hlinkClick r:id="rId2" action="ppaction://hlinksldjump"/>
              </a:rPr>
              <a:t>Strategis</a:t>
            </a:r>
            <a:r>
              <a:rPr lang="en-US" dirty="0" smtClean="0">
                <a:sym typeface="Wingdings" pitchFamily="2" charset="2"/>
                <a:hlinkClick r:id="rId2" action="ppaction://hlinksldjump"/>
              </a:rPr>
              <a:t> </a:t>
            </a:r>
            <a:r>
              <a:rPr lang="en-US" dirty="0" err="1" smtClean="0">
                <a:sym typeface="Wingdings" pitchFamily="2" charset="2"/>
                <a:hlinkClick r:id="rId2" action="ppaction://hlinksldjump"/>
              </a:rPr>
              <a:t>Nasional</a:t>
            </a:r>
            <a:r>
              <a:rPr lang="en-US" dirty="0" smtClean="0">
                <a:sym typeface="Wingdings" pitchFamily="2" charset="2"/>
              </a:rPr>
              <a:t>, </a:t>
            </a:r>
            <a:r>
              <a:rPr lang="en-US" dirty="0" smtClean="0">
                <a:sym typeface="Wingdings" pitchFamily="2" charset="2"/>
                <a:hlinkClick r:id="rId3" action="ppaction://hlinksldjump"/>
              </a:rPr>
              <a:t>5 </a:t>
            </a:r>
            <a:r>
              <a:rPr lang="en-US" dirty="0" err="1" smtClean="0">
                <a:sym typeface="Wingdings" pitchFamily="2" charset="2"/>
                <a:hlinkClick r:id="rId3" action="ppaction://hlinksldjump"/>
              </a:rPr>
              <a:t>Unggulan</a:t>
            </a:r>
            <a:r>
              <a:rPr lang="en-US" dirty="0" smtClean="0">
                <a:sym typeface="Wingdings" pitchFamily="2" charset="2"/>
                <a:hlinkClick r:id="rId3" action="ppaction://hlinksldjump"/>
              </a:rPr>
              <a:t> </a:t>
            </a:r>
            <a:r>
              <a:rPr lang="en-US" dirty="0" err="1" smtClean="0">
                <a:sym typeface="Wingdings" pitchFamily="2" charset="2"/>
                <a:hlinkClick r:id="rId3" action="ppaction://hlinksldjump"/>
              </a:rPr>
              <a:t>Strategi</a:t>
            </a:r>
            <a:r>
              <a:rPr lang="en-US" dirty="0" smtClean="0">
                <a:sym typeface="Wingdings" pitchFamily="2" charset="2"/>
                <a:hlinkClick r:id="rId3" action="ppaction://hlinksldjump"/>
              </a:rPr>
              <a:t> </a:t>
            </a:r>
            <a:r>
              <a:rPr lang="en-US" dirty="0" err="1" smtClean="0">
                <a:sym typeface="Wingdings" pitchFamily="2" charset="2"/>
                <a:hlinkClick r:id="rId3" action="ppaction://hlinksldjump"/>
              </a:rPr>
              <a:t>Nasional</a:t>
            </a:r>
            <a:r>
              <a:rPr lang="en-US" dirty="0" smtClean="0">
                <a:sym typeface="Wingdings" pitchFamily="2" charset="2"/>
              </a:rPr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609600" y="4270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endParaRPr lang="en-US" sz="420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title"/>
          </p:nvPr>
        </p:nvSpPr>
        <p:spPr>
          <a:xfrm>
            <a:off x="661988" y="152400"/>
            <a:ext cx="7696200" cy="11430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3800" dirty="0" err="1">
                <a:solidFill>
                  <a:schemeClr val="tx2">
                    <a:lumMod val="50000"/>
                  </a:schemeClr>
                </a:solidFill>
              </a:rPr>
              <a:t>Contoh-contoh</a:t>
            </a:r>
            <a:r>
              <a:rPr lang="en-US" sz="38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id-ID" sz="3800" dirty="0" smtClean="0">
                <a:solidFill>
                  <a:schemeClr val="tx2">
                    <a:lumMod val="50000"/>
                  </a:schemeClr>
                </a:solidFill>
              </a:rPr>
              <a:t>Tahapan </a:t>
            </a:r>
            <a:r>
              <a:rPr lang="en-US" sz="3800" dirty="0" smtClean="0">
                <a:solidFill>
                  <a:schemeClr val="tx2">
                    <a:lumMod val="50000"/>
                  </a:schemeClr>
                </a:solidFill>
              </a:rPr>
              <a:t>P</a:t>
            </a:r>
            <a:r>
              <a:rPr lang="id-ID" sz="3800" dirty="0" smtClean="0">
                <a:solidFill>
                  <a:schemeClr val="tx2">
                    <a:lumMod val="50000"/>
                  </a:schemeClr>
                </a:solidFill>
              </a:rPr>
              <a:t>enyusunan </a:t>
            </a:r>
            <a:r>
              <a:rPr lang="en-US" sz="3800" dirty="0" err="1" smtClean="0">
                <a:solidFill>
                  <a:schemeClr val="tx2">
                    <a:lumMod val="50000"/>
                  </a:schemeClr>
                </a:solidFill>
              </a:rPr>
              <a:t>Perumusan</a:t>
            </a:r>
            <a:r>
              <a:rPr lang="en-US" sz="38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3800" dirty="0" err="1" smtClean="0">
                <a:solidFill>
                  <a:schemeClr val="tx2">
                    <a:lumMod val="50000"/>
                  </a:schemeClr>
                </a:solidFill>
              </a:rPr>
              <a:t>Masalah</a:t>
            </a:r>
            <a:endParaRPr lang="en-US" sz="38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1748" name="Rectangle 4"/>
          <p:cNvSpPr>
            <a:spLocks noGrp="1" noChangeArrowheads="1"/>
          </p:cNvSpPr>
          <p:nvPr>
            <p:ph idx="1"/>
          </p:nvPr>
        </p:nvSpPr>
        <p:spPr>
          <a:xfrm>
            <a:off x="457200" y="1524001"/>
            <a:ext cx="8229600" cy="4800600"/>
          </a:xfrm>
        </p:spPr>
        <p:txBody>
          <a:bodyPr>
            <a:normAutofit fontScale="92500"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2400" dirty="0" err="1" smtClean="0"/>
              <a:t>Pengobatan</a:t>
            </a:r>
            <a:r>
              <a:rPr lang="en-US" sz="2400" dirty="0" smtClean="0"/>
              <a:t> </a:t>
            </a:r>
            <a:r>
              <a:rPr lang="en-US" sz="2400" dirty="0" err="1" smtClean="0"/>
              <a:t>penyakit</a:t>
            </a:r>
            <a:r>
              <a:rPr lang="en-US" sz="2400" dirty="0" smtClean="0"/>
              <a:t> diabetes </a:t>
            </a:r>
            <a:r>
              <a:rPr lang="en-US" sz="2400" dirty="0" err="1" smtClean="0"/>
              <a:t>mahal</a:t>
            </a:r>
            <a:r>
              <a:rPr lang="en-US" sz="2400" dirty="0" smtClean="0"/>
              <a:t>, </a:t>
            </a:r>
            <a:r>
              <a:rPr lang="en-US" sz="2400" dirty="0" err="1" smtClean="0"/>
              <a:t>maka</a:t>
            </a:r>
            <a:r>
              <a:rPr lang="en-US" sz="2400" dirty="0" smtClean="0"/>
              <a:t> </a:t>
            </a:r>
            <a:r>
              <a:rPr lang="en-US" sz="2400" dirty="0" err="1" smtClean="0"/>
              <a:t>perlu</a:t>
            </a:r>
            <a:r>
              <a:rPr lang="en-US" sz="2400" dirty="0" smtClean="0"/>
              <a:t> </a:t>
            </a:r>
            <a:r>
              <a:rPr lang="en-US" sz="2400" dirty="0" err="1" smtClean="0"/>
              <a:t>dicari</a:t>
            </a:r>
            <a:r>
              <a:rPr lang="en-US" sz="2400" dirty="0" smtClean="0"/>
              <a:t> </a:t>
            </a:r>
            <a:r>
              <a:rPr lang="en-US" sz="2400" dirty="0" err="1" smtClean="0"/>
              <a:t>pengobatan</a:t>
            </a:r>
            <a:r>
              <a:rPr lang="en-US" sz="2400" dirty="0" smtClean="0"/>
              <a:t> </a:t>
            </a:r>
            <a:r>
              <a:rPr lang="en-US" sz="2400" dirty="0" err="1" smtClean="0"/>
              <a:t>alternatifnya</a:t>
            </a:r>
            <a:endParaRPr lang="en-US" sz="2400" dirty="0" smtClean="0"/>
          </a:p>
          <a:p>
            <a:pPr eaLnBrk="1" hangingPunct="1">
              <a:lnSpc>
                <a:spcPct val="90000"/>
              </a:lnSpc>
            </a:pPr>
            <a:r>
              <a:rPr lang="en-US" sz="2400" dirty="0" err="1" smtClean="0"/>
              <a:t>Secara</a:t>
            </a:r>
            <a:r>
              <a:rPr lang="en-US" sz="2400" dirty="0" smtClean="0"/>
              <a:t> </a:t>
            </a:r>
            <a:r>
              <a:rPr lang="en-US" sz="2400" dirty="0" err="1" smtClean="0"/>
              <a:t>tradisional</a:t>
            </a:r>
            <a:r>
              <a:rPr lang="en-US" sz="2400" dirty="0" smtClean="0"/>
              <a:t> </a:t>
            </a:r>
            <a:r>
              <a:rPr lang="en-US" sz="2400" dirty="0" err="1" smtClean="0"/>
              <a:t>masyarakat</a:t>
            </a:r>
            <a:r>
              <a:rPr lang="en-US" sz="2400" dirty="0" smtClean="0"/>
              <a:t> </a:t>
            </a:r>
            <a:r>
              <a:rPr lang="en-US" sz="2400" dirty="0" err="1" smtClean="0"/>
              <a:t>menggunakan</a:t>
            </a:r>
            <a:r>
              <a:rPr lang="en-US" sz="2400" dirty="0" smtClean="0"/>
              <a:t> </a:t>
            </a:r>
            <a:r>
              <a:rPr lang="en-US" sz="2400" dirty="0" err="1" smtClean="0"/>
              <a:t>daun</a:t>
            </a:r>
            <a:r>
              <a:rPr lang="en-US" sz="2400" dirty="0" smtClean="0"/>
              <a:t> </a:t>
            </a:r>
            <a:r>
              <a:rPr lang="en-US" sz="2400" dirty="0" err="1" smtClean="0"/>
              <a:t>juwet</a:t>
            </a:r>
            <a:r>
              <a:rPr lang="en-US" sz="2400" dirty="0" smtClean="0"/>
              <a:t>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err="1" smtClean="0"/>
              <a:t>Benarkah</a:t>
            </a:r>
            <a:r>
              <a:rPr lang="en-US" sz="2000" dirty="0" smtClean="0"/>
              <a:t>?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err="1" smtClean="0"/>
              <a:t>Bagaimana</a:t>
            </a:r>
            <a:r>
              <a:rPr lang="en-US" sz="2000" dirty="0" smtClean="0"/>
              <a:t>?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err="1" smtClean="0"/>
              <a:t>Amankah</a:t>
            </a:r>
            <a:r>
              <a:rPr lang="en-US" sz="2000" dirty="0" smtClean="0"/>
              <a:t>?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err="1" smtClean="0"/>
              <a:t>Perlu</a:t>
            </a:r>
            <a:r>
              <a:rPr lang="en-US" sz="2400" dirty="0" smtClean="0"/>
              <a:t> </a:t>
            </a:r>
            <a:r>
              <a:rPr lang="en-US" sz="2400" dirty="0" err="1" smtClean="0"/>
              <a:t>diteliti</a:t>
            </a:r>
            <a:r>
              <a:rPr lang="en-US" sz="2400" dirty="0" smtClean="0"/>
              <a:t> </a:t>
            </a:r>
            <a:r>
              <a:rPr lang="en-US" sz="2400" dirty="0" err="1" smtClean="0"/>
              <a:t>apakah</a:t>
            </a:r>
            <a:r>
              <a:rPr lang="en-US" sz="2400" dirty="0" smtClean="0"/>
              <a:t> </a:t>
            </a:r>
            <a:r>
              <a:rPr lang="en-US" sz="2400" dirty="0" err="1" smtClean="0"/>
              <a:t>daun</a:t>
            </a:r>
            <a:r>
              <a:rPr lang="en-US" sz="2400" dirty="0" smtClean="0"/>
              <a:t> </a:t>
            </a:r>
            <a:r>
              <a:rPr lang="en-US" sz="2400" dirty="0" err="1" smtClean="0"/>
              <a:t>juwet</a:t>
            </a:r>
            <a:r>
              <a:rPr lang="en-US" sz="2400" dirty="0" smtClean="0"/>
              <a:t> (</a:t>
            </a:r>
            <a:r>
              <a:rPr lang="en-US" sz="2400" i="1" dirty="0" smtClean="0"/>
              <a:t>Eugenia </a:t>
            </a:r>
            <a:r>
              <a:rPr lang="en-US" sz="2400" i="1" dirty="0" err="1" smtClean="0"/>
              <a:t>cumini</a:t>
            </a:r>
            <a:r>
              <a:rPr lang="en-US" sz="2400" dirty="0" smtClean="0"/>
              <a:t>)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menurunkan</a:t>
            </a:r>
            <a:r>
              <a:rPr lang="en-US" sz="2400" dirty="0" smtClean="0"/>
              <a:t> </a:t>
            </a:r>
            <a:r>
              <a:rPr lang="en-US" sz="2400" dirty="0" err="1" smtClean="0"/>
              <a:t>gula</a:t>
            </a:r>
            <a:r>
              <a:rPr lang="en-US" sz="2400" dirty="0" smtClean="0"/>
              <a:t> </a:t>
            </a:r>
            <a:r>
              <a:rPr lang="en-US" sz="2400" dirty="0" err="1" smtClean="0"/>
              <a:t>darah</a:t>
            </a:r>
            <a:endParaRPr lang="en-US" sz="2400" dirty="0" smtClean="0"/>
          </a:p>
          <a:p>
            <a:pPr eaLnBrk="1" hangingPunct="1">
              <a:lnSpc>
                <a:spcPct val="90000"/>
              </a:lnSpc>
            </a:pPr>
            <a:r>
              <a:rPr lang="en-US" sz="2400" dirty="0" err="1" smtClean="0"/>
              <a:t>Menguji</a:t>
            </a:r>
            <a:r>
              <a:rPr lang="en-US" sz="2400" dirty="0" smtClean="0"/>
              <a:t> </a:t>
            </a:r>
            <a:r>
              <a:rPr lang="en-US" sz="2400" dirty="0" err="1" smtClean="0"/>
              <a:t>ekstrak</a:t>
            </a:r>
            <a:r>
              <a:rPr lang="en-US" sz="2400" dirty="0" smtClean="0"/>
              <a:t> </a:t>
            </a:r>
            <a:r>
              <a:rPr lang="en-US" sz="2400" dirty="0" err="1" smtClean="0"/>
              <a:t>daun</a:t>
            </a:r>
            <a:r>
              <a:rPr lang="en-US" sz="2400" dirty="0" smtClean="0"/>
              <a:t> </a:t>
            </a:r>
            <a:r>
              <a:rPr lang="en-US" sz="2400" dirty="0" err="1" smtClean="0"/>
              <a:t>juwet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menurunkan</a:t>
            </a:r>
            <a:r>
              <a:rPr lang="en-US" sz="2400" dirty="0" smtClean="0"/>
              <a:t> </a:t>
            </a:r>
            <a:r>
              <a:rPr lang="en-US" sz="2400" dirty="0" err="1" smtClean="0"/>
              <a:t>gula</a:t>
            </a:r>
            <a:r>
              <a:rPr lang="en-US" sz="2400" dirty="0" smtClean="0"/>
              <a:t> </a:t>
            </a:r>
            <a:r>
              <a:rPr lang="en-US" sz="2400" dirty="0" err="1" smtClean="0"/>
              <a:t>darah</a:t>
            </a:r>
            <a:endParaRPr lang="id-ID" sz="2400" dirty="0" smtClean="0"/>
          </a:p>
          <a:p>
            <a:pPr eaLnBrk="1" hangingPunct="1">
              <a:lnSpc>
                <a:spcPct val="90000"/>
              </a:lnSpc>
              <a:buFont typeface="Wingdings"/>
              <a:buChar char="à"/>
            </a:pPr>
            <a:r>
              <a:rPr lang="id-ID" sz="2400" dirty="0" smtClean="0">
                <a:sym typeface="Wingdings" pitchFamily="2" charset="2"/>
              </a:rPr>
              <a:t>Bagaimanakah cara ekstrasi daun Juwet yang paling ekonomis.</a:t>
            </a:r>
          </a:p>
          <a:p>
            <a:pPr eaLnBrk="1" hangingPunct="1">
              <a:lnSpc>
                <a:spcPct val="90000"/>
              </a:lnSpc>
              <a:buFont typeface="Wingdings"/>
              <a:buChar char="à"/>
            </a:pPr>
            <a:r>
              <a:rPr lang="id-ID" sz="2400" dirty="0" smtClean="0">
                <a:sym typeface="Wingdings" pitchFamily="2" charset="2"/>
              </a:rPr>
              <a:t>Berapakah tingkat penggunaan (dosis) hasil ekstraksi daun Juwet yang dapat menurunkan tingkat gula darah</a:t>
            </a: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17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17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17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17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17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317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3174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3174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3174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8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6096000"/>
          </a:xfrm>
        </p:spPr>
        <p:txBody>
          <a:bodyPr>
            <a:normAutofit fontScale="92500"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err="1" smtClean="0"/>
              <a:t>Permasalahan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r>
              <a:rPr lang="en-US" dirty="0" smtClean="0"/>
              <a:t> </a:t>
            </a:r>
            <a:r>
              <a:rPr lang="en-US" i="1" dirty="0" smtClean="0"/>
              <a:t>(research problem) </a:t>
            </a:r>
            <a:r>
              <a:rPr lang="en-US" dirty="0" err="1" smtClean="0"/>
              <a:t>dan</a:t>
            </a:r>
            <a:r>
              <a:rPr lang="en-US" dirty="0" smtClean="0"/>
              <a:t> BUKAN </a:t>
            </a:r>
            <a:r>
              <a:rPr lang="en-US" dirty="0" err="1" smtClean="0"/>
              <a:t>permasalahan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i="1" dirty="0" smtClean="0"/>
              <a:t>(social problem)</a:t>
            </a:r>
          </a:p>
          <a:p>
            <a:pPr marL="640080" lvl="1" indent="-246888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err="1" smtClean="0"/>
              <a:t>Banyaknya</a:t>
            </a:r>
            <a:r>
              <a:rPr lang="en-US" dirty="0" smtClean="0"/>
              <a:t> </a:t>
            </a:r>
            <a:r>
              <a:rPr lang="en-US" dirty="0" err="1" smtClean="0"/>
              <a:t>balita</a:t>
            </a:r>
            <a:r>
              <a:rPr lang="en-US" dirty="0" smtClean="0"/>
              <a:t> </a:t>
            </a:r>
            <a:r>
              <a:rPr lang="en-US" dirty="0" err="1" smtClean="0"/>
              <a:t>penderita</a:t>
            </a:r>
            <a:r>
              <a:rPr lang="en-US" dirty="0" smtClean="0"/>
              <a:t> status </a:t>
            </a:r>
            <a:r>
              <a:rPr lang="en-US" dirty="0" err="1" smtClean="0"/>
              <a:t>gizi</a:t>
            </a:r>
            <a:r>
              <a:rPr lang="en-US" dirty="0" smtClean="0"/>
              <a:t> </a:t>
            </a:r>
            <a:r>
              <a:rPr lang="en-US" dirty="0" err="1" smtClean="0"/>
              <a:t>rendah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daerah</a:t>
            </a:r>
            <a:r>
              <a:rPr lang="en-US" dirty="0" smtClean="0"/>
              <a:t> </a:t>
            </a:r>
            <a:r>
              <a:rPr lang="en-US" dirty="0" err="1" smtClean="0"/>
              <a:t>pesisir</a:t>
            </a:r>
            <a:endParaRPr lang="en-US" dirty="0" smtClean="0"/>
          </a:p>
          <a:p>
            <a:pPr marL="640080" lvl="1" indent="-246888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perbedaan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pemberian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makanan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balita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daerah</a:t>
            </a:r>
            <a:r>
              <a:rPr lang="en-US" dirty="0" smtClean="0"/>
              <a:t> </a:t>
            </a:r>
            <a:r>
              <a:rPr lang="en-US" dirty="0" err="1" smtClean="0"/>
              <a:t>pesisir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daerah</a:t>
            </a:r>
            <a:r>
              <a:rPr lang="en-US" dirty="0" smtClean="0"/>
              <a:t> </a:t>
            </a:r>
            <a:r>
              <a:rPr lang="en-US" dirty="0" err="1" smtClean="0"/>
              <a:t>pegunungan</a:t>
            </a:r>
            <a:endParaRPr lang="en-US" dirty="0" smtClean="0"/>
          </a:p>
          <a:p>
            <a:pPr marL="640080" lvl="1" indent="-246888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id-ID" dirty="0" smtClean="0"/>
              <a:t>Apakah ada p</a:t>
            </a:r>
            <a:r>
              <a:rPr lang="en-US" dirty="0" err="1" smtClean="0"/>
              <a:t>engaruh</a:t>
            </a:r>
            <a:r>
              <a:rPr lang="en-US" dirty="0" smtClean="0"/>
              <a:t> </a:t>
            </a:r>
            <a:r>
              <a:rPr lang="en-US" dirty="0" err="1" smtClean="0"/>
              <a:t>pola</a:t>
            </a:r>
            <a:r>
              <a:rPr lang="en-US" dirty="0" smtClean="0"/>
              <a:t> </a:t>
            </a:r>
            <a:r>
              <a:rPr lang="en-US" dirty="0" err="1" smtClean="0"/>
              <a:t>konsumsi</a:t>
            </a:r>
            <a:r>
              <a:rPr lang="en-US" dirty="0" smtClean="0"/>
              <a:t> </a:t>
            </a:r>
            <a:r>
              <a:rPr lang="en-US" dirty="0" err="1" smtClean="0"/>
              <a:t>makanan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 status </a:t>
            </a:r>
            <a:r>
              <a:rPr lang="en-US" dirty="0" err="1" smtClean="0"/>
              <a:t>gizi</a:t>
            </a:r>
            <a:r>
              <a:rPr lang="en-US" dirty="0" smtClean="0"/>
              <a:t> </a:t>
            </a:r>
            <a:r>
              <a:rPr lang="en-US" dirty="0" err="1" smtClean="0"/>
              <a:t>balita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daerah</a:t>
            </a:r>
            <a:r>
              <a:rPr lang="en-US" dirty="0" smtClean="0"/>
              <a:t> </a:t>
            </a:r>
            <a:r>
              <a:rPr lang="en-US" dirty="0" err="1" smtClean="0"/>
              <a:t>pegunungan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pesisir</a:t>
            </a:r>
            <a:endParaRPr lang="en-US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err="1" smtClean="0"/>
              <a:t>Permasalahan</a:t>
            </a:r>
            <a:r>
              <a:rPr lang="en-US" dirty="0" smtClean="0"/>
              <a:t>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dicari</a:t>
            </a:r>
            <a:r>
              <a:rPr lang="en-US" dirty="0" smtClean="0"/>
              <a:t> </a:t>
            </a:r>
            <a:r>
              <a:rPr lang="en-US" dirty="0" err="1" smtClean="0"/>
              <a:t>jawabannya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‘</a:t>
            </a:r>
            <a:r>
              <a:rPr lang="en-US" dirty="0" err="1" smtClean="0"/>
              <a:t>pertanyaan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r>
              <a:rPr lang="en-US" dirty="0" smtClean="0"/>
              <a:t>’ </a:t>
            </a:r>
            <a:r>
              <a:rPr lang="en-US" i="1" dirty="0" smtClean="0"/>
              <a:t>(research questions)</a:t>
            </a:r>
          </a:p>
          <a:p>
            <a:pPr marL="640080" lvl="1" indent="-246888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err="1" smtClean="0"/>
              <a:t>Apakah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perbedaan</a:t>
            </a:r>
            <a:r>
              <a:rPr lang="en-US" dirty="0" smtClean="0"/>
              <a:t> </a:t>
            </a:r>
            <a:r>
              <a:rPr lang="en-US" dirty="0" err="1" smtClean="0"/>
              <a:t>pola</a:t>
            </a:r>
            <a:r>
              <a:rPr lang="en-US" dirty="0" smtClean="0"/>
              <a:t> </a:t>
            </a:r>
            <a:r>
              <a:rPr lang="en-US" dirty="0" err="1" smtClean="0"/>
              <a:t>konsumsi</a:t>
            </a:r>
            <a:r>
              <a:rPr lang="en-US" dirty="0" smtClean="0"/>
              <a:t> </a:t>
            </a:r>
            <a:r>
              <a:rPr lang="en-US" dirty="0" err="1" smtClean="0"/>
              <a:t>makanan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daerah</a:t>
            </a:r>
            <a:r>
              <a:rPr lang="en-US" dirty="0" smtClean="0"/>
              <a:t> </a:t>
            </a:r>
            <a:r>
              <a:rPr lang="en-US" dirty="0" err="1" smtClean="0"/>
              <a:t>pegunungan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pesisir</a:t>
            </a:r>
            <a:endParaRPr lang="en-US" dirty="0" smtClean="0"/>
          </a:p>
          <a:p>
            <a:pPr marL="640080" lvl="1" indent="-246888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err="1" smtClean="0"/>
              <a:t>Apakah</a:t>
            </a:r>
            <a:r>
              <a:rPr lang="en-US" dirty="0" smtClean="0"/>
              <a:t> </a:t>
            </a:r>
            <a:r>
              <a:rPr lang="en-US" dirty="0" err="1" smtClean="0"/>
              <a:t>perbedaan</a:t>
            </a:r>
            <a:r>
              <a:rPr lang="en-US" dirty="0" smtClean="0"/>
              <a:t> </a:t>
            </a:r>
            <a:r>
              <a:rPr lang="en-US" dirty="0" err="1" smtClean="0"/>
              <a:t>pola</a:t>
            </a:r>
            <a:r>
              <a:rPr lang="en-US" dirty="0" smtClean="0"/>
              <a:t> </a:t>
            </a:r>
            <a:r>
              <a:rPr lang="en-US" dirty="0" err="1" smtClean="0"/>
              <a:t>konsumsi</a:t>
            </a:r>
            <a:r>
              <a:rPr lang="en-US" dirty="0" smtClean="0"/>
              <a:t> </a:t>
            </a:r>
            <a:r>
              <a:rPr lang="en-US" dirty="0" err="1" smtClean="0"/>
              <a:t>makanan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daerah</a:t>
            </a:r>
            <a:r>
              <a:rPr lang="en-US" dirty="0" smtClean="0"/>
              <a:t> </a:t>
            </a:r>
            <a:r>
              <a:rPr lang="en-US" dirty="0" err="1" smtClean="0"/>
              <a:t>pegunungan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pesisir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mempengaruhi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 status </a:t>
            </a:r>
            <a:r>
              <a:rPr lang="en-US" dirty="0" err="1" smtClean="0"/>
              <a:t>gizi</a:t>
            </a:r>
            <a:r>
              <a:rPr lang="en-US" dirty="0" smtClean="0"/>
              <a:t> </a:t>
            </a:r>
            <a:r>
              <a:rPr lang="en-US" dirty="0" err="1" smtClean="0"/>
              <a:t>balita</a:t>
            </a:r>
            <a:endParaRPr lang="en-US" dirty="0" smtClean="0"/>
          </a:p>
          <a:p>
            <a:pPr marL="640080" lvl="1" indent="-246888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err="1" smtClean="0"/>
              <a:t>Upaya</a:t>
            </a:r>
            <a:r>
              <a:rPr lang="en-US" dirty="0" smtClean="0"/>
              <a:t> </a:t>
            </a:r>
            <a:r>
              <a:rPr lang="en-US" dirty="0" err="1" smtClean="0"/>
              <a:t>apa</a:t>
            </a:r>
            <a:r>
              <a:rPr lang="en-US" dirty="0" smtClean="0"/>
              <a:t> yang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memperbaiki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 status </a:t>
            </a:r>
            <a:r>
              <a:rPr lang="en-US" dirty="0" err="1" smtClean="0"/>
              <a:t>gizi</a:t>
            </a:r>
            <a:r>
              <a:rPr lang="en-US" dirty="0" smtClean="0"/>
              <a:t> </a:t>
            </a:r>
            <a:r>
              <a:rPr lang="en-US" dirty="0" err="1" smtClean="0"/>
              <a:t>balita</a:t>
            </a:r>
            <a:r>
              <a:rPr lang="en-US" dirty="0" smtClean="0"/>
              <a:t> </a:t>
            </a:r>
          </a:p>
          <a:p>
            <a:pPr marL="640080" lvl="1" indent="-246888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/>
          </a:p>
          <a:p>
            <a:pPr marL="640080" lvl="1" indent="-246888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Rumusan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57214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    </a:t>
            </a: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tingkat</a:t>
            </a:r>
            <a:r>
              <a:rPr lang="en-US" dirty="0" smtClean="0"/>
              <a:t> </a:t>
            </a:r>
            <a:r>
              <a:rPr lang="en-US" dirty="0" err="1" smtClean="0"/>
              <a:t>eksplanasinya</a:t>
            </a:r>
            <a:r>
              <a:rPr lang="en-US" dirty="0" smtClean="0"/>
              <a:t> (</a:t>
            </a:r>
            <a:r>
              <a:rPr lang="en-US" i="1" dirty="0" smtClean="0"/>
              <a:t>level of explanation</a:t>
            </a:r>
            <a:r>
              <a:rPr lang="en-US" dirty="0" smtClean="0"/>
              <a:t>),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rumusan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tiga</a:t>
            </a:r>
            <a:r>
              <a:rPr lang="en-US" dirty="0" smtClean="0"/>
              <a:t>:</a:t>
            </a:r>
          </a:p>
          <a:p>
            <a:pPr>
              <a:buNone/>
            </a:pPr>
            <a:r>
              <a:rPr lang="en-US" dirty="0" smtClean="0"/>
              <a:t>     1.  </a:t>
            </a:r>
            <a:r>
              <a:rPr lang="en-US" dirty="0" err="1" smtClean="0"/>
              <a:t>Deskriptif</a:t>
            </a:r>
            <a:endParaRPr lang="id-ID" dirty="0" smtClean="0"/>
          </a:p>
          <a:p>
            <a:pPr marL="1291590" lvl="3" indent="-514350">
              <a:buAutoNum type="arabicPeriod"/>
            </a:pPr>
            <a:r>
              <a:rPr lang="en-US" dirty="0" err="1" smtClean="0"/>
              <a:t>Seberapa</a:t>
            </a:r>
            <a:r>
              <a:rPr lang="en-US" dirty="0" smtClean="0"/>
              <a:t> </a:t>
            </a:r>
            <a:r>
              <a:rPr lang="en-US" dirty="0" err="1" smtClean="0"/>
              <a:t>tinggi</a:t>
            </a:r>
            <a:r>
              <a:rPr lang="en-US" dirty="0" smtClean="0"/>
              <a:t> </a:t>
            </a:r>
            <a:r>
              <a:rPr lang="en-US" dirty="0" err="1" smtClean="0"/>
              <a:t>kepuasan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apresiasi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pelayanan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kantor</a:t>
            </a:r>
            <a:r>
              <a:rPr lang="en-US" dirty="0" smtClean="0"/>
              <a:t> </a:t>
            </a:r>
            <a:r>
              <a:rPr lang="en-US" dirty="0" err="1" smtClean="0"/>
              <a:t>perpajakan</a:t>
            </a:r>
            <a:r>
              <a:rPr lang="en-US" dirty="0" smtClean="0"/>
              <a:t> kota </a:t>
            </a:r>
            <a:r>
              <a:rPr lang="en-US" dirty="0" err="1" smtClean="0"/>
              <a:t>Salatiga</a:t>
            </a:r>
            <a:r>
              <a:rPr lang="en-US" dirty="0" smtClean="0"/>
              <a:t>?</a:t>
            </a:r>
          </a:p>
          <a:p>
            <a:pPr marL="1291590" lvl="3" indent="-514350">
              <a:buAutoNum type="arabicPeriod"/>
            </a:pPr>
            <a:r>
              <a:rPr lang="en-US" dirty="0" err="1" smtClean="0"/>
              <a:t>Apakah</a:t>
            </a:r>
            <a:r>
              <a:rPr lang="en-US" dirty="0" smtClean="0"/>
              <a:t> </a:t>
            </a:r>
            <a:r>
              <a:rPr lang="en-US" dirty="0" err="1" smtClean="0"/>
              <a:t>makna</a:t>
            </a:r>
            <a:r>
              <a:rPr lang="en-US" dirty="0" smtClean="0"/>
              <a:t> </a:t>
            </a:r>
            <a:r>
              <a:rPr lang="en-US" dirty="0" err="1" smtClean="0"/>
              <a:t>hidup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kurban</a:t>
            </a:r>
            <a:r>
              <a:rPr lang="en-US" dirty="0" smtClean="0"/>
              <a:t> </a:t>
            </a:r>
            <a:r>
              <a:rPr lang="en-US" dirty="0" err="1" smtClean="0"/>
              <a:t>gempa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daerah</a:t>
            </a:r>
            <a:r>
              <a:rPr lang="en-US" dirty="0" smtClean="0"/>
              <a:t> </a:t>
            </a:r>
            <a:r>
              <a:rPr lang="en-US" dirty="0" err="1" smtClean="0"/>
              <a:t>Bantul</a:t>
            </a:r>
            <a:r>
              <a:rPr lang="en-US" dirty="0" smtClean="0"/>
              <a:t> Yogyakarta?.</a:t>
            </a:r>
          </a:p>
          <a:p>
            <a:pPr>
              <a:buNone/>
            </a:pPr>
            <a:r>
              <a:rPr lang="en-US" dirty="0" smtClean="0"/>
              <a:t>     2.  </a:t>
            </a:r>
            <a:r>
              <a:rPr lang="en-US" dirty="0" err="1" smtClean="0"/>
              <a:t>Komparatif</a:t>
            </a:r>
            <a:endParaRPr lang="en-US" dirty="0" smtClean="0"/>
          </a:p>
          <a:p>
            <a:pPr marL="1291590" lvl="3" indent="-514350">
              <a:buFont typeface="+mj-lt"/>
              <a:buAutoNum type="arabicPeriod"/>
            </a:pPr>
            <a:r>
              <a:rPr lang="en-US" dirty="0" err="1" smtClean="0"/>
              <a:t>Adakah</a:t>
            </a:r>
            <a:r>
              <a:rPr lang="en-US" dirty="0" smtClean="0"/>
              <a:t> </a:t>
            </a:r>
            <a:r>
              <a:rPr lang="en-US" dirty="0" err="1" smtClean="0"/>
              <a:t>perbedaan</a:t>
            </a:r>
            <a:r>
              <a:rPr lang="en-US" dirty="0" smtClean="0"/>
              <a:t> </a:t>
            </a:r>
            <a:r>
              <a:rPr lang="en-US" dirty="0" err="1" smtClean="0"/>
              <a:t>disiplin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karyawan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BUMN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asing</a:t>
            </a:r>
            <a:r>
              <a:rPr lang="en-US" dirty="0" smtClean="0"/>
              <a:t>?</a:t>
            </a:r>
          </a:p>
          <a:p>
            <a:pPr marL="1291590" lvl="3" indent="-514350">
              <a:buAutoNum type="arabicPeriod"/>
            </a:pPr>
            <a:r>
              <a:rPr lang="en-US" dirty="0" err="1" smtClean="0"/>
              <a:t>Adakah</a:t>
            </a:r>
            <a:r>
              <a:rPr lang="en-US" dirty="0" smtClean="0"/>
              <a:t> </a:t>
            </a:r>
            <a:r>
              <a:rPr lang="en-US" dirty="0" err="1" smtClean="0"/>
              <a:t>perbedaan</a:t>
            </a:r>
            <a:r>
              <a:rPr lang="en-US" dirty="0" smtClean="0"/>
              <a:t> </a:t>
            </a:r>
            <a:r>
              <a:rPr lang="en-US" dirty="0" err="1" smtClean="0"/>
              <a:t>motivasi</a:t>
            </a:r>
            <a:r>
              <a:rPr lang="en-US" dirty="0" smtClean="0"/>
              <a:t> </a:t>
            </a:r>
            <a:r>
              <a:rPr lang="en-US" dirty="0" err="1" smtClean="0"/>
              <a:t>belajar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kemandirian</a:t>
            </a:r>
            <a:r>
              <a:rPr lang="en-US" dirty="0" smtClean="0"/>
              <a:t> </a:t>
            </a:r>
            <a:r>
              <a:rPr lang="en-US" dirty="0" err="1" smtClean="0"/>
              <a:t>diantara</a:t>
            </a:r>
            <a:r>
              <a:rPr lang="en-US" dirty="0" smtClean="0"/>
              <a:t> </a:t>
            </a:r>
            <a:r>
              <a:rPr lang="en-US" dirty="0" err="1" smtClean="0"/>
              <a:t>mahasiswa</a:t>
            </a:r>
            <a:r>
              <a:rPr lang="en-US" dirty="0" smtClean="0"/>
              <a:t> PTS </a:t>
            </a:r>
            <a:r>
              <a:rPr lang="en-US" dirty="0" err="1" smtClean="0"/>
              <a:t>dan</a:t>
            </a:r>
            <a:r>
              <a:rPr lang="en-US" dirty="0" smtClean="0"/>
              <a:t> PTN?</a:t>
            </a:r>
          </a:p>
          <a:p>
            <a:pPr>
              <a:buNone/>
            </a:pPr>
            <a:r>
              <a:rPr lang="en-US" dirty="0" smtClean="0"/>
              <a:t>     3.  </a:t>
            </a:r>
            <a:r>
              <a:rPr lang="en-US" dirty="0" err="1" smtClean="0"/>
              <a:t>Asosiatif</a:t>
            </a:r>
            <a:endParaRPr lang="en-US" dirty="0" smtClean="0"/>
          </a:p>
          <a:p>
            <a:pPr marL="1291590" lvl="3" indent="-514350"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en-US" dirty="0" err="1" smtClean="0"/>
              <a:t>Adakah</a:t>
            </a:r>
            <a:r>
              <a:rPr lang="en-US" dirty="0" smtClean="0"/>
              <a:t> </a:t>
            </a:r>
            <a:r>
              <a:rPr lang="en-US" dirty="0" err="1" smtClean="0"/>
              <a:t>pengaruh</a:t>
            </a:r>
            <a:r>
              <a:rPr lang="en-US" dirty="0" smtClean="0"/>
              <a:t> </a:t>
            </a:r>
            <a:r>
              <a:rPr lang="en-US" dirty="0" err="1" smtClean="0"/>
              <a:t>besarnya</a:t>
            </a:r>
            <a:r>
              <a:rPr lang="en-US" dirty="0" smtClean="0"/>
              <a:t> </a:t>
            </a:r>
            <a:r>
              <a:rPr lang="en-US" dirty="0" err="1" smtClean="0"/>
              <a:t>renumerasi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kinerja</a:t>
            </a:r>
            <a:r>
              <a:rPr lang="en-US" dirty="0" smtClean="0"/>
              <a:t> </a:t>
            </a:r>
            <a:r>
              <a:rPr lang="en-US" dirty="0" err="1" smtClean="0"/>
              <a:t>karyawan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Dep. </a:t>
            </a:r>
            <a:r>
              <a:rPr lang="en-US" dirty="0" err="1" smtClean="0"/>
              <a:t>Keuangan</a:t>
            </a:r>
            <a:r>
              <a:rPr lang="en-US" dirty="0" smtClean="0"/>
              <a:t>?.</a:t>
            </a:r>
          </a:p>
          <a:p>
            <a:pPr marL="1291590" lvl="3" indent="-514350">
              <a:buAutoNum type="arabicPeriod"/>
            </a:pPr>
            <a:r>
              <a:rPr lang="en-US" dirty="0" err="1" smtClean="0"/>
              <a:t>Adakah</a:t>
            </a:r>
            <a:r>
              <a:rPr lang="en-US" dirty="0" smtClean="0"/>
              <a:t> </a:t>
            </a:r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pengaruh</a:t>
            </a:r>
            <a:r>
              <a:rPr lang="en-US" dirty="0" smtClean="0"/>
              <a:t> </a:t>
            </a:r>
            <a:r>
              <a:rPr lang="en-US" dirty="0" err="1" smtClean="0"/>
              <a:t>teman</a:t>
            </a:r>
            <a:r>
              <a:rPr lang="en-US" dirty="0" smtClean="0"/>
              <a:t> </a:t>
            </a:r>
            <a:r>
              <a:rPr lang="en-US" dirty="0" err="1" smtClean="0"/>
              <a:t>sebaya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tipe</a:t>
            </a:r>
            <a:r>
              <a:rPr lang="en-US" dirty="0" smtClean="0"/>
              <a:t> </a:t>
            </a:r>
            <a:r>
              <a:rPr lang="en-US" dirty="0" err="1" smtClean="0"/>
              <a:t>kepribadian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kecenderungan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kejahatan</a:t>
            </a:r>
            <a:r>
              <a:rPr lang="en-US" dirty="0" smtClean="0"/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4F00C4"/>
          </a:solidFill>
          <a:ln w="9525">
            <a:noFill/>
            <a:round/>
            <a:headEnd/>
            <a:tailEnd/>
          </a:ln>
          <a:effectLst>
            <a:outerShdw dist="107763" dir="2700000" algn="ctr" rotWithShape="0">
              <a:srgbClr val="FFCC66">
                <a:alpha val="50000"/>
              </a:srgbClr>
            </a:outerShdw>
          </a:effec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  <a:normAutofit/>
          </a:bodyPr>
          <a:lstStyle/>
          <a:p>
            <a:pPr algn="ctr">
              <a:defRPr/>
            </a:pPr>
            <a:r>
              <a:rPr lang="en-US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ea typeface="+mn-ea"/>
                <a:cs typeface="+mn-cs"/>
              </a:rPr>
              <a:t>TUJUAN PENELITIAN</a:t>
            </a:r>
            <a:endParaRPr lang="en-US" sz="2800" b="1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peneliti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r>
              <a:rPr lang="en-US" dirty="0" smtClean="0"/>
              <a:t>. </a:t>
            </a:r>
            <a:r>
              <a:rPr lang="en-US" dirty="0" err="1" smtClean="0"/>
              <a:t>Ingat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 formal yang </a:t>
            </a:r>
            <a:r>
              <a:rPr lang="en-US" dirty="0" err="1" smtClean="0"/>
              <a:t>sering</a:t>
            </a:r>
            <a:r>
              <a:rPr lang="en-US" dirty="0" smtClean="0"/>
              <a:t> </a:t>
            </a:r>
            <a:r>
              <a:rPr lang="en-US" dirty="0" err="1" smtClean="0"/>
              <a:t>muncul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skripsi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tesis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salah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syarat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mendapat</a:t>
            </a:r>
            <a:r>
              <a:rPr lang="en-US" dirty="0" smtClean="0"/>
              <a:t> </a:t>
            </a:r>
            <a:r>
              <a:rPr lang="en-US" dirty="0" err="1" smtClean="0"/>
              <a:t>gelar</a:t>
            </a:r>
            <a:r>
              <a:rPr lang="en-US" dirty="0" smtClean="0"/>
              <a:t> </a:t>
            </a:r>
            <a:r>
              <a:rPr lang="en-US" dirty="0" err="1" smtClean="0"/>
              <a:t>sarjana</a:t>
            </a:r>
            <a:r>
              <a:rPr lang="en-US" dirty="0" smtClean="0"/>
              <a:t> </a:t>
            </a:r>
            <a:r>
              <a:rPr lang="en-US" dirty="0" err="1" smtClean="0"/>
              <a:t>dst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diperlukan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r>
              <a:rPr lang="en-US" dirty="0" smtClean="0"/>
              <a:t> </a:t>
            </a:r>
            <a:r>
              <a:rPr lang="en-US" dirty="0" err="1" smtClean="0"/>
              <a:t>berhubungan</a:t>
            </a:r>
            <a:r>
              <a:rPr lang="en-US" dirty="0" smtClean="0"/>
              <a:t> </a:t>
            </a:r>
            <a:r>
              <a:rPr lang="en-US" dirty="0" err="1" smtClean="0"/>
              <a:t>erat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rumusan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 yang </a:t>
            </a:r>
            <a:r>
              <a:rPr lang="en-US" dirty="0" err="1" smtClean="0"/>
              <a:t>ditulis</a:t>
            </a:r>
            <a:endParaRPr lang="en-US" dirty="0" smtClean="0"/>
          </a:p>
          <a:p>
            <a:r>
              <a:rPr lang="en-US" dirty="0" err="1" smtClean="0"/>
              <a:t>Rumusan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jawabannya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muncul</a:t>
            </a:r>
            <a:r>
              <a:rPr lang="en-US" dirty="0" smtClean="0"/>
              <a:t> 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terletak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kesimpulan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Title 2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6096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b="1" smtClean="0"/>
              <a:t>Data Diri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914400"/>
            <a:ext cx="8686800" cy="5715000"/>
          </a:xfrm>
        </p:spPr>
        <p:txBody>
          <a:bodyPr>
            <a:noAutofit/>
          </a:bodyPr>
          <a:lstStyle/>
          <a:p>
            <a:pPr marL="365760" indent="-256032" eaLnBrk="1" fontAlgn="auto" hangingPunct="1">
              <a:spcAft>
                <a:spcPts val="1200"/>
              </a:spcAft>
              <a:buFont typeface="Wingdings 3"/>
              <a:buChar char=""/>
              <a:defRPr/>
            </a:pPr>
            <a:r>
              <a:rPr lang="en-US" sz="1800" dirty="0" err="1" smtClean="0">
                <a:latin typeface="Book Antiqua" pitchFamily="18" charset="0"/>
                <a:cs typeface="Arial" pitchFamily="34" charset="0"/>
              </a:rPr>
              <a:t>Pengajar</a:t>
            </a:r>
            <a:r>
              <a:rPr lang="en-US" sz="1800" dirty="0" smtClean="0">
                <a:latin typeface="Book Antiqua" pitchFamily="18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Book Antiqua" pitchFamily="18" charset="0"/>
                <a:cs typeface="Arial" pitchFamily="34" charset="0"/>
              </a:rPr>
              <a:t>dan</a:t>
            </a:r>
            <a:r>
              <a:rPr lang="en-US" sz="1800" dirty="0" smtClean="0">
                <a:latin typeface="Book Antiqua" pitchFamily="18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Book Antiqua" pitchFamily="18" charset="0"/>
                <a:cs typeface="Arial" pitchFamily="34" charset="0"/>
              </a:rPr>
              <a:t>peneliti</a:t>
            </a:r>
            <a:r>
              <a:rPr lang="en-US" sz="1800" dirty="0" smtClean="0">
                <a:latin typeface="Book Antiqua" pitchFamily="18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Book Antiqua" pitchFamily="18" charset="0"/>
                <a:cs typeface="Arial" pitchFamily="34" charset="0"/>
              </a:rPr>
              <a:t>pada</a:t>
            </a:r>
            <a:r>
              <a:rPr lang="en-US" sz="1800" dirty="0" smtClean="0">
                <a:latin typeface="Book Antiqua" pitchFamily="18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Book Antiqua" pitchFamily="18" charset="0"/>
                <a:cs typeface="Arial" pitchFamily="34" charset="0"/>
              </a:rPr>
              <a:t>Fakultas</a:t>
            </a:r>
            <a:r>
              <a:rPr lang="en-US" sz="1800" dirty="0" smtClean="0">
                <a:latin typeface="Book Antiqua" pitchFamily="18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Book Antiqua" pitchFamily="18" charset="0"/>
                <a:cs typeface="Arial" pitchFamily="34" charset="0"/>
              </a:rPr>
              <a:t>Pertanian</a:t>
            </a:r>
            <a:r>
              <a:rPr lang="en-US" sz="1800" dirty="0" smtClean="0">
                <a:latin typeface="Book Antiqua" pitchFamily="18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Book Antiqua" pitchFamily="18" charset="0"/>
                <a:cs typeface="Arial" pitchFamily="34" charset="0"/>
              </a:rPr>
              <a:t>dan</a:t>
            </a:r>
            <a:r>
              <a:rPr lang="en-US" sz="1800" dirty="0" smtClean="0">
                <a:latin typeface="Book Antiqua" pitchFamily="18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Book Antiqua" pitchFamily="18" charset="0"/>
                <a:cs typeface="Arial" pitchFamily="34" charset="0"/>
              </a:rPr>
              <a:t>Bisnis</a:t>
            </a:r>
            <a:r>
              <a:rPr lang="en-US" sz="1800" dirty="0" smtClean="0">
                <a:latin typeface="Book Antiqua" pitchFamily="18" charset="0"/>
                <a:cs typeface="Arial" pitchFamily="34" charset="0"/>
              </a:rPr>
              <a:t>, UKSW </a:t>
            </a:r>
            <a:r>
              <a:rPr lang="en-US" sz="1800" dirty="0" err="1" smtClean="0">
                <a:latin typeface="Book Antiqua" pitchFamily="18" charset="0"/>
                <a:cs typeface="Arial" pitchFamily="34" charset="0"/>
              </a:rPr>
              <a:t>sejak</a:t>
            </a:r>
            <a:r>
              <a:rPr lang="en-US" sz="1800" dirty="0" smtClean="0">
                <a:latin typeface="Book Antiqua" pitchFamily="18" charset="0"/>
                <a:cs typeface="Arial" pitchFamily="34" charset="0"/>
              </a:rPr>
              <a:t> 1985.</a:t>
            </a:r>
          </a:p>
          <a:p>
            <a:pPr marL="365760" indent="-256032" eaLnBrk="1" fontAlgn="auto" hangingPunct="1">
              <a:spcAft>
                <a:spcPts val="1200"/>
              </a:spcAft>
              <a:buFont typeface="Wingdings 3"/>
              <a:buChar char=""/>
              <a:defRPr/>
            </a:pPr>
            <a:r>
              <a:rPr lang="en-US" sz="1800" dirty="0" err="1" smtClean="0">
                <a:latin typeface="Book Antiqua" pitchFamily="18" charset="0"/>
                <a:cs typeface="Arial" pitchFamily="34" charset="0"/>
              </a:rPr>
              <a:t>Direktur</a:t>
            </a:r>
            <a:r>
              <a:rPr lang="en-US" sz="1800" dirty="0" smtClean="0">
                <a:latin typeface="Book Antiqua" pitchFamily="18" charset="0"/>
                <a:cs typeface="Arial" pitchFamily="34" charset="0"/>
              </a:rPr>
              <a:t> LPPM s/d 1 April 2010 (</a:t>
            </a:r>
            <a:r>
              <a:rPr lang="en-US" sz="1800" dirty="0" err="1" smtClean="0">
                <a:latin typeface="Book Antiqua" pitchFamily="18" charset="0"/>
                <a:cs typeface="Arial" pitchFamily="34" charset="0"/>
              </a:rPr>
              <a:t>Perolehan</a:t>
            </a:r>
            <a:r>
              <a:rPr lang="en-US" sz="1800" dirty="0" smtClean="0">
                <a:latin typeface="Book Antiqua" pitchFamily="18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Book Antiqua" pitchFamily="18" charset="0"/>
                <a:cs typeface="Arial" pitchFamily="34" charset="0"/>
              </a:rPr>
              <a:t>Hibah</a:t>
            </a:r>
            <a:r>
              <a:rPr lang="en-US" sz="1800" dirty="0" smtClean="0">
                <a:latin typeface="Book Antiqua" pitchFamily="18" charset="0"/>
                <a:cs typeface="Arial" pitchFamily="34" charset="0"/>
              </a:rPr>
              <a:t> PPM </a:t>
            </a:r>
            <a:r>
              <a:rPr lang="en-US" sz="1800" dirty="0" err="1" smtClean="0">
                <a:latin typeface="Book Antiqua" pitchFamily="18" charset="0"/>
                <a:cs typeface="Arial" pitchFamily="34" charset="0"/>
              </a:rPr>
              <a:t>dr</a:t>
            </a:r>
            <a:r>
              <a:rPr lang="en-US" sz="1800" dirty="0" smtClean="0">
                <a:latin typeface="Book Antiqua" pitchFamily="18" charset="0"/>
                <a:cs typeface="Arial" pitchFamily="34" charset="0"/>
              </a:rPr>
              <a:t> 200jt s/d 2,4 M)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sz="1700" b="1" dirty="0" smtClean="0">
                <a:latin typeface="Book Antiqua" pitchFamily="18" charset="0"/>
                <a:cs typeface="Arial" pitchFamily="34" charset="0"/>
              </a:rPr>
              <a:t>Dana </a:t>
            </a:r>
            <a:r>
              <a:rPr lang="en-US" sz="1700" b="1" dirty="0" err="1" smtClean="0">
                <a:latin typeface="Book Antiqua" pitchFamily="18" charset="0"/>
                <a:cs typeface="Arial" pitchFamily="34" charset="0"/>
              </a:rPr>
              <a:t>Hibah</a:t>
            </a:r>
            <a:r>
              <a:rPr lang="en-US" sz="1700" b="1" dirty="0" smtClean="0">
                <a:latin typeface="Book Antiqua" pitchFamily="18" charset="0"/>
                <a:cs typeface="Arial" pitchFamily="34" charset="0"/>
              </a:rPr>
              <a:t> yang </a:t>
            </a:r>
            <a:r>
              <a:rPr lang="en-US" sz="1700" b="1" dirty="0" err="1" smtClean="0">
                <a:latin typeface="Book Antiqua" pitchFamily="18" charset="0"/>
                <a:cs typeface="Arial" pitchFamily="34" charset="0"/>
              </a:rPr>
              <a:t>Diperoleh</a:t>
            </a:r>
            <a:r>
              <a:rPr lang="en-US" sz="1700" b="1" dirty="0" smtClean="0">
                <a:latin typeface="Book Antiqua" pitchFamily="18" charset="0"/>
                <a:cs typeface="Arial" pitchFamily="34" charset="0"/>
              </a:rPr>
              <a:t>:</a:t>
            </a:r>
          </a:p>
          <a:p>
            <a:pPr marL="732473" lvl="1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sz="1700" dirty="0" smtClean="0">
                <a:latin typeface="Book Antiqua" pitchFamily="18" charset="0"/>
                <a:cs typeface="Arial" pitchFamily="34" charset="0"/>
              </a:rPr>
              <a:t>Data </a:t>
            </a:r>
            <a:r>
              <a:rPr lang="en-US" sz="1700" dirty="0" err="1" smtClean="0">
                <a:latin typeface="Book Antiqua" pitchFamily="18" charset="0"/>
                <a:cs typeface="Arial" pitchFamily="34" charset="0"/>
              </a:rPr>
              <a:t>Hibah</a:t>
            </a:r>
            <a:r>
              <a:rPr lang="en-US" sz="1700" dirty="0" smtClean="0">
                <a:latin typeface="Book Antiqua" pitchFamily="18" charset="0"/>
                <a:cs typeface="Arial" pitchFamily="34" charset="0"/>
              </a:rPr>
              <a:t> DP2M-DIKTI:</a:t>
            </a:r>
          </a:p>
          <a:p>
            <a:pPr marL="896429" lvl="2" eaLnBrk="1" fontAlgn="auto" hangingPunct="1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US" sz="1700" dirty="0" err="1" smtClean="0">
                <a:latin typeface="Book Antiqua" pitchFamily="18" charset="0"/>
                <a:cs typeface="Arial" pitchFamily="34" charset="0"/>
              </a:rPr>
              <a:t>Sibermas</a:t>
            </a:r>
            <a:r>
              <a:rPr lang="en-US" sz="1700" dirty="0" smtClean="0">
                <a:latin typeface="Book Antiqua" pitchFamily="18" charset="0"/>
                <a:cs typeface="Arial" pitchFamily="34" charset="0"/>
              </a:rPr>
              <a:t> (2007/2008), KKN-PPM (2008)</a:t>
            </a:r>
            <a:r>
              <a:rPr lang="id-ID" sz="1700" dirty="0" smtClean="0">
                <a:latin typeface="Book Antiqua" pitchFamily="18" charset="0"/>
                <a:cs typeface="Arial" pitchFamily="34" charset="0"/>
              </a:rPr>
              <a:t>, </a:t>
            </a:r>
            <a:r>
              <a:rPr lang="en-US" sz="1700" dirty="0" err="1" smtClean="0">
                <a:latin typeface="Book Antiqua" pitchFamily="18" charset="0"/>
                <a:cs typeface="Arial" pitchFamily="34" charset="0"/>
              </a:rPr>
              <a:t>Penguatan</a:t>
            </a:r>
            <a:r>
              <a:rPr lang="en-US" sz="1700" dirty="0" smtClean="0">
                <a:latin typeface="Book Antiqua" pitchFamily="18" charset="0"/>
                <a:cs typeface="Arial" pitchFamily="34" charset="0"/>
              </a:rPr>
              <a:t> LPP (2008), IPTEKS (2008), SDM IPTEKS (2008/2009)</a:t>
            </a:r>
            <a:r>
              <a:rPr lang="id-ID" sz="1700" dirty="0" smtClean="0">
                <a:latin typeface="Book Antiqua" pitchFamily="18" charset="0"/>
                <a:cs typeface="Arial" pitchFamily="34" charset="0"/>
              </a:rPr>
              <a:t>, </a:t>
            </a:r>
            <a:r>
              <a:rPr lang="en-US" sz="1700" dirty="0" smtClean="0">
                <a:latin typeface="Book Antiqua" pitchFamily="18" charset="0"/>
                <a:cs typeface="Arial" pitchFamily="34" charset="0"/>
              </a:rPr>
              <a:t>IMHERE(2007), PHKI-A (2008-2010)</a:t>
            </a:r>
            <a:r>
              <a:rPr lang="id-ID" sz="1700" dirty="0" smtClean="0">
                <a:latin typeface="Book Antiqua" pitchFamily="18" charset="0"/>
                <a:cs typeface="Arial" pitchFamily="34" charset="0"/>
              </a:rPr>
              <a:t>,</a:t>
            </a:r>
            <a:r>
              <a:rPr lang="en-US" sz="1700" dirty="0" smtClean="0">
                <a:latin typeface="Book Antiqua" pitchFamily="18" charset="0"/>
                <a:cs typeface="Arial" pitchFamily="34" charset="0"/>
              </a:rPr>
              <a:t> </a:t>
            </a:r>
            <a:r>
              <a:rPr lang="en-US" sz="1700" dirty="0" err="1" smtClean="0">
                <a:latin typeface="Book Antiqua" pitchFamily="18" charset="0"/>
                <a:cs typeface="Arial" pitchFamily="34" charset="0"/>
              </a:rPr>
              <a:t>Revitalisasi</a:t>
            </a:r>
            <a:r>
              <a:rPr lang="en-US" sz="1700" dirty="0" smtClean="0">
                <a:latin typeface="Book Antiqua" pitchFamily="18" charset="0"/>
                <a:cs typeface="Arial" pitchFamily="34" charset="0"/>
              </a:rPr>
              <a:t> </a:t>
            </a:r>
            <a:r>
              <a:rPr lang="en-US" sz="1700" dirty="0" err="1" smtClean="0">
                <a:latin typeface="Book Antiqua" pitchFamily="18" charset="0"/>
                <a:cs typeface="Arial" pitchFamily="34" charset="0"/>
              </a:rPr>
              <a:t>Pertanian</a:t>
            </a:r>
            <a:r>
              <a:rPr lang="en-US" sz="1700" dirty="0" smtClean="0">
                <a:latin typeface="Book Antiqua" pitchFamily="18" charset="0"/>
                <a:cs typeface="Arial" pitchFamily="34" charset="0"/>
              </a:rPr>
              <a:t> (2009)</a:t>
            </a:r>
            <a:r>
              <a:rPr lang="id-ID" sz="1700" dirty="0" smtClean="0">
                <a:latin typeface="Book Antiqua" pitchFamily="18" charset="0"/>
                <a:cs typeface="Arial" pitchFamily="34" charset="0"/>
              </a:rPr>
              <a:t>, Hibah </a:t>
            </a:r>
            <a:r>
              <a:rPr lang="en-US" sz="1700" dirty="0" smtClean="0">
                <a:latin typeface="Book Antiqua" pitchFamily="18" charset="0"/>
                <a:cs typeface="Arial" pitchFamily="34" charset="0"/>
              </a:rPr>
              <a:t>ESD (2010)</a:t>
            </a:r>
          </a:p>
          <a:p>
            <a:pPr marL="896429" lvl="2" eaLnBrk="1" fontAlgn="auto" hangingPunct="1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US" sz="1700" dirty="0" err="1" smtClean="0">
                <a:latin typeface="Book Antiqua" pitchFamily="18" charset="0"/>
                <a:cs typeface="Arial" pitchFamily="34" charset="0"/>
              </a:rPr>
              <a:t>Hibah</a:t>
            </a:r>
            <a:r>
              <a:rPr lang="en-US" sz="1700" dirty="0" smtClean="0">
                <a:latin typeface="Book Antiqua" pitchFamily="18" charset="0"/>
                <a:cs typeface="Arial" pitchFamily="34" charset="0"/>
              </a:rPr>
              <a:t> </a:t>
            </a:r>
            <a:r>
              <a:rPr lang="en-US" sz="1700" dirty="0" err="1" smtClean="0">
                <a:latin typeface="Book Antiqua" pitchFamily="18" charset="0"/>
                <a:cs typeface="Arial" pitchFamily="34" charset="0"/>
              </a:rPr>
              <a:t>Bersaing</a:t>
            </a:r>
            <a:r>
              <a:rPr lang="en-US" sz="1700" dirty="0" smtClean="0">
                <a:latin typeface="Book Antiqua" pitchFamily="18" charset="0"/>
                <a:cs typeface="Arial" pitchFamily="34" charset="0"/>
              </a:rPr>
              <a:t> (2008)</a:t>
            </a:r>
            <a:r>
              <a:rPr lang="id-ID" sz="1700" dirty="0" smtClean="0">
                <a:latin typeface="Book Antiqua" pitchFamily="18" charset="0"/>
                <a:cs typeface="Arial" pitchFamily="34" charset="0"/>
              </a:rPr>
              <a:t>, Hibah </a:t>
            </a:r>
            <a:r>
              <a:rPr lang="en-US" sz="1700" dirty="0" err="1" smtClean="0">
                <a:latin typeface="Book Antiqua" pitchFamily="18" charset="0"/>
                <a:cs typeface="Arial" pitchFamily="34" charset="0"/>
              </a:rPr>
              <a:t>Kerjasama</a:t>
            </a:r>
            <a:r>
              <a:rPr lang="en-US" sz="1700" dirty="0" smtClean="0">
                <a:latin typeface="Book Antiqua" pitchFamily="18" charset="0"/>
                <a:cs typeface="Arial" pitchFamily="34" charset="0"/>
              </a:rPr>
              <a:t> </a:t>
            </a:r>
            <a:r>
              <a:rPr lang="en-US" sz="1700" dirty="0" err="1" smtClean="0">
                <a:latin typeface="Book Antiqua" pitchFamily="18" charset="0"/>
                <a:cs typeface="Arial" pitchFamily="34" charset="0"/>
              </a:rPr>
              <a:t>Internasional</a:t>
            </a:r>
            <a:r>
              <a:rPr lang="en-US" sz="1700" dirty="0" smtClean="0">
                <a:latin typeface="Book Antiqua" pitchFamily="18" charset="0"/>
                <a:cs typeface="Arial" pitchFamily="34" charset="0"/>
              </a:rPr>
              <a:t> (2009), </a:t>
            </a:r>
          </a:p>
          <a:p>
            <a:pPr marL="896429" lvl="2" eaLnBrk="1" fontAlgn="auto" hangingPunct="1">
              <a:spcBef>
                <a:spcPts val="324"/>
              </a:spcBef>
              <a:spcAft>
                <a:spcPts val="1200"/>
              </a:spcAft>
              <a:buFont typeface="Verdana"/>
              <a:buChar char="◦"/>
              <a:defRPr/>
            </a:pPr>
            <a:r>
              <a:rPr lang="id-ID" sz="1700" dirty="0" smtClean="0">
                <a:latin typeface="Book Antiqua" pitchFamily="18" charset="0"/>
                <a:cs typeface="Arial" pitchFamily="34" charset="0"/>
              </a:rPr>
              <a:t>Hibah </a:t>
            </a:r>
            <a:r>
              <a:rPr lang="en-US" sz="1700" dirty="0" err="1" smtClean="0">
                <a:latin typeface="Book Antiqua" pitchFamily="18" charset="0"/>
                <a:cs typeface="Arial" pitchFamily="34" charset="0"/>
              </a:rPr>
              <a:t>Kompetensi</a:t>
            </a:r>
            <a:r>
              <a:rPr lang="en-US" sz="1700" dirty="0" smtClean="0">
                <a:latin typeface="Book Antiqua" pitchFamily="18" charset="0"/>
                <a:cs typeface="Arial" pitchFamily="34" charset="0"/>
              </a:rPr>
              <a:t> (2010</a:t>
            </a:r>
            <a:r>
              <a:rPr lang="id-ID" sz="1700" dirty="0" smtClean="0">
                <a:latin typeface="Book Antiqua" pitchFamily="18" charset="0"/>
                <a:cs typeface="Arial" pitchFamily="34" charset="0"/>
              </a:rPr>
              <a:t> dan 2011</a:t>
            </a:r>
            <a:r>
              <a:rPr lang="en-US" sz="1700" dirty="0" smtClean="0">
                <a:latin typeface="Book Antiqua" pitchFamily="18" charset="0"/>
                <a:cs typeface="Arial" pitchFamily="34" charset="0"/>
              </a:rPr>
              <a:t>)</a:t>
            </a:r>
          </a:p>
          <a:p>
            <a:pPr marL="732473" lvl="1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sz="1700" dirty="0" smtClean="0">
                <a:latin typeface="Book Antiqua" pitchFamily="18" charset="0"/>
                <a:cs typeface="Arial" pitchFamily="34" charset="0"/>
              </a:rPr>
              <a:t>Non-</a:t>
            </a:r>
            <a:r>
              <a:rPr lang="en-US" sz="1700" dirty="0" err="1" smtClean="0">
                <a:latin typeface="Book Antiqua" pitchFamily="18" charset="0"/>
                <a:cs typeface="Arial" pitchFamily="34" charset="0"/>
              </a:rPr>
              <a:t>Dikti</a:t>
            </a:r>
            <a:endParaRPr lang="en-US" sz="1700" dirty="0" smtClean="0">
              <a:latin typeface="Book Antiqua" pitchFamily="18" charset="0"/>
              <a:cs typeface="Arial" pitchFamily="34" charset="0"/>
            </a:endParaRPr>
          </a:p>
          <a:p>
            <a:pPr marL="896429" lvl="2" eaLnBrk="1" fontAlgn="auto" hangingPunct="1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US" sz="1700" dirty="0" smtClean="0">
                <a:latin typeface="Book Antiqua" pitchFamily="18" charset="0"/>
                <a:cs typeface="Arial" pitchFamily="34" charset="0"/>
              </a:rPr>
              <a:t>BKF-</a:t>
            </a:r>
            <a:r>
              <a:rPr lang="en-US" sz="1700" dirty="0" err="1" smtClean="0">
                <a:latin typeface="Book Antiqua" pitchFamily="18" charset="0"/>
                <a:cs typeface="Arial" pitchFamily="34" charset="0"/>
              </a:rPr>
              <a:t>Depkeu</a:t>
            </a:r>
            <a:r>
              <a:rPr lang="en-US" sz="1700" dirty="0" smtClean="0">
                <a:latin typeface="Book Antiqua" pitchFamily="18" charset="0"/>
                <a:cs typeface="Arial" pitchFamily="34" charset="0"/>
              </a:rPr>
              <a:t> (2009)</a:t>
            </a:r>
            <a:r>
              <a:rPr lang="id-ID" sz="1700" dirty="0" smtClean="0">
                <a:latin typeface="Book Antiqua" pitchFamily="18" charset="0"/>
                <a:cs typeface="Arial" pitchFamily="34" charset="0"/>
              </a:rPr>
              <a:t>, Kota Salatiga (2012)</a:t>
            </a:r>
            <a:endParaRPr lang="en-US" sz="1700" dirty="0" smtClean="0">
              <a:latin typeface="Book Antiqua" pitchFamily="18" charset="0"/>
              <a:cs typeface="Arial" pitchFamily="34" charset="0"/>
            </a:endParaRPr>
          </a:p>
          <a:p>
            <a:pPr marL="896429" lvl="2" eaLnBrk="1" fontAlgn="auto" hangingPunct="1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US" sz="1700" dirty="0" smtClean="0">
                <a:latin typeface="Book Antiqua" pitchFamily="18" charset="0"/>
                <a:cs typeface="Arial" pitchFamily="34" charset="0"/>
              </a:rPr>
              <a:t>BI –SMG  (2008,2009), BI Solo (2008,2009)</a:t>
            </a:r>
          </a:p>
          <a:p>
            <a:pPr marL="896429" lvl="2" eaLnBrk="1" fontAlgn="auto" hangingPunct="1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US" sz="1700" dirty="0" smtClean="0">
                <a:latin typeface="Book Antiqua" pitchFamily="18" charset="0"/>
                <a:cs typeface="Arial" pitchFamily="34" charset="0"/>
              </a:rPr>
              <a:t>KKP3T-Deptan (2008) </a:t>
            </a:r>
            <a:r>
              <a:rPr lang="en-US" sz="1700" dirty="0" err="1" smtClean="0">
                <a:latin typeface="Book Antiqua" pitchFamily="18" charset="0"/>
                <a:cs typeface="Arial" pitchFamily="34" charset="0"/>
              </a:rPr>
              <a:t>dan</a:t>
            </a:r>
            <a:r>
              <a:rPr lang="en-US" sz="1700" dirty="0" smtClean="0">
                <a:latin typeface="Book Antiqua" pitchFamily="18" charset="0"/>
                <a:cs typeface="Arial" pitchFamily="34" charset="0"/>
              </a:rPr>
              <a:t> (2010)</a:t>
            </a:r>
          </a:p>
          <a:p>
            <a:pPr marL="896429" lvl="2" eaLnBrk="1" fontAlgn="auto" hangingPunct="1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US" sz="1700" dirty="0" smtClean="0">
                <a:latin typeface="Book Antiqua" pitchFamily="18" charset="0"/>
                <a:cs typeface="Arial" pitchFamily="34" charset="0"/>
              </a:rPr>
              <a:t>RUD-</a:t>
            </a:r>
            <a:r>
              <a:rPr lang="en-US" sz="1700" dirty="0" err="1" smtClean="0">
                <a:latin typeface="Book Antiqua" pitchFamily="18" charset="0"/>
                <a:cs typeface="Arial" pitchFamily="34" charset="0"/>
              </a:rPr>
              <a:t>Balitbang</a:t>
            </a:r>
            <a:r>
              <a:rPr lang="en-US" sz="1700" dirty="0" smtClean="0">
                <a:latin typeface="Book Antiqua" pitchFamily="18" charset="0"/>
                <a:cs typeface="Arial" pitchFamily="34" charset="0"/>
              </a:rPr>
              <a:t> (2010)</a:t>
            </a:r>
            <a:r>
              <a:rPr lang="id-ID" sz="1700" dirty="0" smtClean="0">
                <a:latin typeface="Book Antiqua" pitchFamily="18" charset="0"/>
                <a:cs typeface="Arial" pitchFamily="34" charset="0"/>
              </a:rPr>
              <a:t>, Terapan Dikbud Jateng (2011)</a:t>
            </a:r>
            <a:endParaRPr lang="en-US" sz="1700" dirty="0" smtClean="0">
              <a:latin typeface="Book Antiqua" pitchFamily="18" charset="0"/>
              <a:cs typeface="Arial" pitchFamily="34" charset="0"/>
            </a:endParaRP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sz="1700" b="1" dirty="0" smtClean="0">
                <a:latin typeface="Book Antiqua" pitchFamily="18" charset="0"/>
                <a:cs typeface="Arial" pitchFamily="34" charset="0"/>
              </a:rPr>
              <a:t>Reviewer</a:t>
            </a:r>
          </a:p>
          <a:p>
            <a:pPr marL="621792" lvl="1" eaLnBrk="1" fontAlgn="auto" hangingPunct="1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US" sz="1700" dirty="0" err="1" smtClean="0">
                <a:latin typeface="Book Antiqua" pitchFamily="18" charset="0"/>
                <a:cs typeface="Arial" pitchFamily="34" charset="0"/>
              </a:rPr>
              <a:t>Diknas</a:t>
            </a:r>
            <a:r>
              <a:rPr lang="en-US" sz="1700" dirty="0" smtClean="0">
                <a:latin typeface="Book Antiqua" pitchFamily="18" charset="0"/>
                <a:cs typeface="Arial" pitchFamily="34" charset="0"/>
              </a:rPr>
              <a:t> </a:t>
            </a:r>
            <a:r>
              <a:rPr lang="en-US" sz="1700" dirty="0" err="1" smtClean="0">
                <a:latin typeface="Book Antiqua" pitchFamily="18" charset="0"/>
                <a:cs typeface="Arial" pitchFamily="34" charset="0"/>
              </a:rPr>
              <a:t>Jateng</a:t>
            </a:r>
            <a:r>
              <a:rPr lang="en-US" sz="1700" dirty="0" smtClean="0">
                <a:latin typeface="Book Antiqua" pitchFamily="18" charset="0"/>
                <a:cs typeface="Arial" pitchFamily="34" charset="0"/>
              </a:rPr>
              <a:t> (2008-2009), Tim </a:t>
            </a:r>
            <a:r>
              <a:rPr lang="en-US" sz="1700" dirty="0" err="1" smtClean="0">
                <a:latin typeface="Book Antiqua" pitchFamily="18" charset="0"/>
                <a:cs typeface="Arial" pitchFamily="34" charset="0"/>
              </a:rPr>
              <a:t>Penyusun</a:t>
            </a:r>
            <a:r>
              <a:rPr lang="en-US" sz="1700" dirty="0" smtClean="0">
                <a:latin typeface="Book Antiqua" pitchFamily="18" charset="0"/>
                <a:cs typeface="Arial" pitchFamily="34" charset="0"/>
              </a:rPr>
              <a:t> </a:t>
            </a:r>
            <a:r>
              <a:rPr lang="en-US" sz="1700" dirty="0" err="1" smtClean="0">
                <a:latin typeface="Book Antiqua" pitchFamily="18" charset="0"/>
                <a:cs typeface="Arial" pitchFamily="34" charset="0"/>
              </a:rPr>
              <a:t>Panduan</a:t>
            </a:r>
            <a:r>
              <a:rPr lang="en-US" sz="1700" dirty="0" smtClean="0">
                <a:latin typeface="Book Antiqua" pitchFamily="18" charset="0"/>
                <a:cs typeface="Arial" pitchFamily="34" charset="0"/>
              </a:rPr>
              <a:t> </a:t>
            </a:r>
            <a:r>
              <a:rPr lang="en-US" sz="1700" dirty="0" err="1" smtClean="0">
                <a:latin typeface="Book Antiqua" pitchFamily="18" charset="0"/>
                <a:cs typeface="Arial" pitchFamily="34" charset="0"/>
              </a:rPr>
              <a:t>Hibah</a:t>
            </a:r>
            <a:r>
              <a:rPr lang="en-US" sz="1700" dirty="0" smtClean="0">
                <a:latin typeface="Book Antiqua" pitchFamily="18" charset="0"/>
                <a:cs typeface="Arial" pitchFamily="34" charset="0"/>
              </a:rPr>
              <a:t> </a:t>
            </a:r>
            <a:r>
              <a:rPr lang="en-US" sz="1700" dirty="0" err="1" smtClean="0">
                <a:latin typeface="Book Antiqua" pitchFamily="18" charset="0"/>
                <a:cs typeface="Arial" pitchFamily="34" charset="0"/>
              </a:rPr>
              <a:t>Diknas</a:t>
            </a:r>
            <a:r>
              <a:rPr lang="en-US" sz="1700" dirty="0" smtClean="0">
                <a:latin typeface="Book Antiqua" pitchFamily="18" charset="0"/>
                <a:cs typeface="Arial" pitchFamily="34" charset="0"/>
              </a:rPr>
              <a:t> (2011)</a:t>
            </a:r>
          </a:p>
          <a:p>
            <a:pPr marL="621792" lvl="1" eaLnBrk="1" fontAlgn="auto" hangingPunct="1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US" sz="1700" dirty="0" err="1" smtClean="0">
                <a:latin typeface="Book Antiqua" pitchFamily="18" charset="0"/>
                <a:cs typeface="Arial" pitchFamily="34" charset="0"/>
              </a:rPr>
              <a:t>Dosen</a:t>
            </a:r>
            <a:r>
              <a:rPr lang="en-US" sz="1700" dirty="0" smtClean="0">
                <a:latin typeface="Book Antiqua" pitchFamily="18" charset="0"/>
                <a:cs typeface="Arial" pitchFamily="34" charset="0"/>
              </a:rPr>
              <a:t> </a:t>
            </a:r>
            <a:r>
              <a:rPr lang="en-US" sz="1700" dirty="0" err="1" smtClean="0">
                <a:latin typeface="Book Antiqua" pitchFamily="18" charset="0"/>
                <a:cs typeface="Arial" pitchFamily="34" charset="0"/>
              </a:rPr>
              <a:t>Muda</a:t>
            </a:r>
            <a:r>
              <a:rPr lang="en-US" sz="1700" dirty="0" smtClean="0">
                <a:latin typeface="Book Antiqua" pitchFamily="18" charset="0"/>
                <a:cs typeface="Arial" pitchFamily="34" charset="0"/>
              </a:rPr>
              <a:t> DP2M (2007-2008)</a:t>
            </a:r>
          </a:p>
          <a:p>
            <a:pPr marL="621792" lvl="1" eaLnBrk="1" fontAlgn="auto" hangingPunct="1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id-ID" sz="1700" dirty="0" smtClean="0">
                <a:latin typeface="Book Antiqua" pitchFamily="18" charset="0"/>
                <a:cs typeface="Arial" pitchFamily="34" charset="0"/>
              </a:rPr>
              <a:t>Dosen Muda </a:t>
            </a:r>
            <a:r>
              <a:rPr lang="en-US" sz="1700" dirty="0" smtClean="0">
                <a:latin typeface="Book Antiqua" pitchFamily="18" charset="0"/>
                <a:cs typeface="Arial" pitchFamily="34" charset="0"/>
              </a:rPr>
              <a:t>KOPERTIS (2007-sekarang)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66675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err="1" smtClean="0">
                <a:solidFill>
                  <a:srgbClr val="002060"/>
                </a:solidFill>
              </a:rPr>
              <a:t>Contoh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Perbedaan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Mendasar</a:t>
            </a:r>
            <a:r>
              <a:rPr lang="en-US" b="1" dirty="0" smtClean="0">
                <a:solidFill>
                  <a:srgbClr val="002060"/>
                </a:solidFill>
              </a:rPr>
              <a:t>: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05400"/>
          </a:xfrm>
        </p:spPr>
        <p:txBody>
          <a:bodyPr>
            <a:normAutofit fontScale="925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z="4900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Tujuan</a:t>
            </a:r>
            <a:r>
              <a:rPr lang="en-US" sz="49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:</a:t>
            </a:r>
          </a:p>
          <a:p>
            <a:pPr marL="640080" lvl="1" indent="-246888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HB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/>
              <a:t>Inovasi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invensi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bidang</a:t>
            </a:r>
            <a:r>
              <a:rPr lang="en-US" dirty="0" smtClean="0"/>
              <a:t> </a:t>
            </a:r>
            <a:r>
              <a:rPr lang="en-US" dirty="0" err="1" smtClean="0"/>
              <a:t>Ilmu</a:t>
            </a:r>
            <a:r>
              <a:rPr lang="en-US" dirty="0" smtClean="0"/>
              <a:t> </a:t>
            </a:r>
            <a:r>
              <a:rPr lang="en-US" dirty="0" err="1" smtClean="0"/>
              <a:t>Pengetahuan</a:t>
            </a:r>
            <a:r>
              <a:rPr lang="en-US" dirty="0" smtClean="0"/>
              <a:t>, </a:t>
            </a:r>
            <a:r>
              <a:rPr lang="en-US" dirty="0" err="1" smtClean="0"/>
              <a:t>Teknologi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Kesenian</a:t>
            </a:r>
            <a:r>
              <a:rPr lang="en-US" dirty="0" smtClean="0"/>
              <a:t> (</a:t>
            </a:r>
            <a:r>
              <a:rPr lang="en-US" dirty="0" err="1" smtClean="0"/>
              <a:t>Ipteks</a:t>
            </a:r>
            <a:r>
              <a:rPr lang="en-US" dirty="0" smtClean="0"/>
              <a:t>)</a:t>
            </a:r>
            <a:r>
              <a:rPr lang="id-ID" dirty="0" smtClean="0"/>
              <a:t> </a:t>
            </a:r>
            <a:r>
              <a:rPr lang="id-ID" dirty="0" smtClean="0">
                <a:sym typeface="Wingdings" pitchFamily="2" charset="2"/>
              </a:rPr>
              <a:t> S2</a:t>
            </a:r>
            <a:endParaRPr lang="en-US" dirty="0" smtClean="0"/>
          </a:p>
          <a:p>
            <a:pPr marL="640080" lvl="1" indent="-246888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PF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/>
              <a:t>Memperkaya</a:t>
            </a:r>
            <a:r>
              <a:rPr lang="en-US" dirty="0" smtClean="0"/>
              <a:t> </a:t>
            </a:r>
            <a:r>
              <a:rPr lang="en-US" dirty="0" err="1" smtClean="0"/>
              <a:t>khasanah</a:t>
            </a:r>
            <a:r>
              <a:rPr lang="en-US" dirty="0" smtClean="0"/>
              <a:t> </a:t>
            </a:r>
            <a:r>
              <a:rPr lang="en-US" dirty="0" err="1" smtClean="0"/>
              <a:t>ilmu</a:t>
            </a:r>
            <a:r>
              <a:rPr lang="en-US" dirty="0" smtClean="0"/>
              <a:t> </a:t>
            </a:r>
            <a:r>
              <a:rPr lang="en-US" dirty="0" err="1" smtClean="0"/>
              <a:t>pengetahuan</a:t>
            </a:r>
            <a:r>
              <a:rPr lang="en-US" dirty="0" smtClean="0"/>
              <a:t> (</a:t>
            </a:r>
            <a:r>
              <a:rPr lang="en-US" i="1" dirty="0" smtClean="0"/>
              <a:t>body of knowledge)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i="1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jawaban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pertanyaan</a:t>
            </a:r>
            <a:r>
              <a:rPr lang="en-US" dirty="0" smtClean="0"/>
              <a:t> </a:t>
            </a:r>
            <a:r>
              <a:rPr lang="en-US" dirty="0" err="1" smtClean="0"/>
              <a:t>mengapa</a:t>
            </a:r>
            <a:r>
              <a:rPr lang="en-US" dirty="0" smtClean="0"/>
              <a:t> (</a:t>
            </a:r>
            <a:r>
              <a:rPr lang="en-US" i="1" dirty="0" smtClean="0"/>
              <a:t>why) </a:t>
            </a:r>
            <a:endParaRPr lang="id-ID" i="1" dirty="0" smtClean="0"/>
          </a:p>
          <a:p>
            <a:pPr marL="640080" lvl="1" indent="-246888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err="1" smtClean="0"/>
              <a:t>Pekerti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/>
              <a:t>Menggalang</a:t>
            </a:r>
            <a:r>
              <a:rPr lang="en-US" dirty="0" smtClean="0"/>
              <a:t> </a:t>
            </a:r>
            <a:r>
              <a:rPr lang="en-US" dirty="0" err="1" smtClean="0"/>
              <a:t>kerjasama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nn-NO" dirty="0" smtClean="0"/>
              <a:t>kerjasama institusional </a:t>
            </a:r>
            <a:r>
              <a:rPr lang="fi-FI" dirty="0" smtClean="0"/>
              <a:t>melalui pemagangan sehingga membentuk </a:t>
            </a:r>
            <a:r>
              <a:rPr lang="en-US" dirty="0" err="1" smtClean="0"/>
              <a:t>kolaborasi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kelembagaan</a:t>
            </a:r>
            <a:r>
              <a:rPr lang="en-US" dirty="0" smtClean="0"/>
              <a:t> yang </a:t>
            </a:r>
            <a:r>
              <a:rPr lang="en-US" dirty="0" err="1" smtClean="0"/>
              <a:t>berkesinambungan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TPP </a:t>
            </a:r>
            <a:r>
              <a:rPr lang="en-US" dirty="0" err="1" smtClean="0"/>
              <a:t>dan</a:t>
            </a:r>
            <a:r>
              <a:rPr lang="en-US" dirty="0" smtClean="0"/>
              <a:t> TPM</a:t>
            </a:r>
          </a:p>
          <a:p>
            <a:pPr marL="640080" lvl="1" indent="-246888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err="1" smtClean="0"/>
              <a:t>Pasca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fi-FI" dirty="0" smtClean="0"/>
              <a:t>Meningkatkan mutu pendidikan pasca sarjana melalui peningkatkan mutu </a:t>
            </a:r>
            <a:r>
              <a:rPr lang="en-US" dirty="0" err="1" smtClean="0"/>
              <a:t>penelitian</a:t>
            </a:r>
            <a:r>
              <a:rPr lang="en-US" dirty="0" smtClean="0"/>
              <a:t> yang </a:t>
            </a:r>
            <a:r>
              <a:rPr lang="en-US" dirty="0" err="1" smtClean="0"/>
              <a:t>berkualitas</a:t>
            </a:r>
            <a:r>
              <a:rPr lang="en-US" dirty="0" smtClean="0"/>
              <a:t> </a:t>
            </a:r>
            <a:r>
              <a:rPr lang="en-US" dirty="0" err="1" smtClean="0"/>
              <a:t>internasional</a:t>
            </a:r>
            <a:r>
              <a:rPr lang="en-US" dirty="0" smtClean="0"/>
              <a:t>,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menghasilkan</a:t>
            </a:r>
            <a:r>
              <a:rPr lang="en-US" dirty="0" smtClean="0"/>
              <a:t> </a:t>
            </a:r>
            <a:r>
              <a:rPr lang="en-US" dirty="0" err="1" smtClean="0"/>
              <a:t>terobosan</a:t>
            </a:r>
            <a:r>
              <a:rPr lang="en-US" dirty="0" smtClean="0"/>
              <a:t> </a:t>
            </a:r>
            <a:r>
              <a:rPr lang="en-US" dirty="0" err="1" smtClean="0"/>
              <a:t>baru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Ipteks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masa</a:t>
            </a:r>
            <a:r>
              <a:rPr lang="en-US" dirty="0" smtClean="0"/>
              <a:t> </a:t>
            </a:r>
            <a:r>
              <a:rPr lang="en-US" dirty="0" err="1" smtClean="0"/>
              <a:t>depan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Rumusan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err="1" smtClean="0"/>
              <a:t>Bagaimanakah</a:t>
            </a:r>
            <a:r>
              <a:rPr lang="en-US" dirty="0" smtClean="0"/>
              <a:t> </a:t>
            </a:r>
            <a:r>
              <a:rPr lang="en-US" dirty="0" err="1" smtClean="0"/>
              <a:t>tingkat</a:t>
            </a:r>
            <a:r>
              <a:rPr lang="en-US" dirty="0" smtClean="0"/>
              <a:t> </a:t>
            </a:r>
            <a:r>
              <a:rPr lang="en-US" dirty="0" err="1" smtClean="0"/>
              <a:t>kedisiplinan</a:t>
            </a:r>
            <a:r>
              <a:rPr lang="en-US" dirty="0" smtClean="0"/>
              <a:t> </a:t>
            </a:r>
            <a:r>
              <a:rPr lang="en-US" dirty="0" err="1" smtClean="0"/>
              <a:t>dosen</a:t>
            </a:r>
            <a:r>
              <a:rPr lang="en-US" dirty="0" smtClean="0"/>
              <a:t> Kop  VI yang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mendapat</a:t>
            </a:r>
            <a:r>
              <a:rPr lang="en-US" dirty="0" smtClean="0"/>
              <a:t> </a:t>
            </a:r>
            <a:r>
              <a:rPr lang="en-US" dirty="0" err="1" smtClean="0"/>
              <a:t>tunjangan</a:t>
            </a:r>
            <a:r>
              <a:rPr lang="en-US" dirty="0" smtClean="0"/>
              <a:t> </a:t>
            </a:r>
            <a:r>
              <a:rPr lang="en-US" dirty="0" err="1" smtClean="0"/>
              <a:t>serdos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Apakah</a:t>
            </a:r>
            <a:r>
              <a:rPr lang="en-US" dirty="0" smtClean="0"/>
              <a:t> </a:t>
            </a:r>
            <a:r>
              <a:rPr lang="en-US" dirty="0" err="1" smtClean="0"/>
              <a:t>pengaruh</a:t>
            </a:r>
            <a:r>
              <a:rPr lang="en-US" dirty="0" smtClean="0"/>
              <a:t> </a:t>
            </a:r>
            <a:r>
              <a:rPr lang="en-US" dirty="0" err="1" smtClean="0"/>
              <a:t>besarnya</a:t>
            </a:r>
            <a:r>
              <a:rPr lang="en-US" dirty="0" smtClean="0"/>
              <a:t> </a:t>
            </a:r>
            <a:r>
              <a:rPr lang="en-US" dirty="0" err="1" smtClean="0"/>
              <a:t>tunjangan</a:t>
            </a:r>
            <a:r>
              <a:rPr lang="en-US" dirty="0" smtClean="0"/>
              <a:t> </a:t>
            </a:r>
            <a:r>
              <a:rPr lang="en-US" dirty="0" err="1" smtClean="0"/>
              <a:t>serdos</a:t>
            </a:r>
            <a:r>
              <a:rPr lang="en-US" dirty="0" smtClean="0"/>
              <a:t>  </a:t>
            </a:r>
            <a:r>
              <a:rPr lang="en-US" dirty="0" err="1" smtClean="0"/>
              <a:t>thd</a:t>
            </a:r>
            <a:r>
              <a:rPr lang="en-US" dirty="0" smtClean="0"/>
              <a:t> </a:t>
            </a:r>
            <a:r>
              <a:rPr lang="en-US" dirty="0" err="1" smtClean="0"/>
              <a:t>kinerja</a:t>
            </a:r>
            <a:r>
              <a:rPr lang="en-US" dirty="0" smtClean="0"/>
              <a:t> </a:t>
            </a:r>
            <a:r>
              <a:rPr lang="en-US" dirty="0" err="1" smtClean="0"/>
              <a:t>dosen</a:t>
            </a:r>
            <a:r>
              <a:rPr lang="en-US" dirty="0" smtClean="0"/>
              <a:t> Kop VI </a:t>
            </a:r>
            <a:r>
              <a:rPr lang="en-US" dirty="0" err="1" smtClean="0"/>
              <a:t>Jawa</a:t>
            </a:r>
            <a:r>
              <a:rPr lang="en-US" dirty="0" smtClean="0"/>
              <a:t> Tengah? 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err="1" smtClean="0"/>
              <a:t>Tujuan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err="1" smtClean="0"/>
              <a:t>Mengetahui</a:t>
            </a:r>
            <a:r>
              <a:rPr lang="en-US" dirty="0" smtClean="0"/>
              <a:t> </a:t>
            </a:r>
            <a:r>
              <a:rPr lang="en-US" dirty="0" err="1" smtClean="0"/>
              <a:t>tingkat</a:t>
            </a:r>
            <a:r>
              <a:rPr lang="en-US" dirty="0" smtClean="0"/>
              <a:t> </a:t>
            </a:r>
            <a:r>
              <a:rPr lang="en-US" dirty="0" err="1" smtClean="0"/>
              <a:t>kedisiplinan</a:t>
            </a:r>
            <a:r>
              <a:rPr lang="en-US" dirty="0" smtClean="0"/>
              <a:t> </a:t>
            </a:r>
            <a:r>
              <a:rPr lang="en-US" dirty="0" err="1" smtClean="0"/>
              <a:t>dosen</a:t>
            </a:r>
            <a:r>
              <a:rPr lang="en-US" dirty="0" smtClean="0"/>
              <a:t> Kop  VI yang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mendapat</a:t>
            </a:r>
            <a:r>
              <a:rPr lang="en-US" dirty="0" smtClean="0"/>
              <a:t> </a:t>
            </a:r>
            <a:r>
              <a:rPr lang="en-US" dirty="0" err="1" smtClean="0"/>
              <a:t>tunjangan</a:t>
            </a:r>
            <a:r>
              <a:rPr lang="en-US" dirty="0" smtClean="0"/>
              <a:t> </a:t>
            </a:r>
            <a:r>
              <a:rPr lang="en-US" dirty="0" err="1" smtClean="0"/>
              <a:t>serdos</a:t>
            </a:r>
            <a:endParaRPr lang="en-US" dirty="0" smtClean="0"/>
          </a:p>
          <a:p>
            <a:r>
              <a:rPr lang="en-US" dirty="0" err="1" smtClean="0"/>
              <a:t>Mengetahui</a:t>
            </a:r>
            <a:r>
              <a:rPr lang="en-US" dirty="0" smtClean="0"/>
              <a:t> </a:t>
            </a:r>
            <a:r>
              <a:rPr lang="en-US" dirty="0" err="1" smtClean="0"/>
              <a:t>pengaruh</a:t>
            </a:r>
            <a:r>
              <a:rPr lang="en-US" dirty="0" smtClean="0"/>
              <a:t> </a:t>
            </a:r>
            <a:r>
              <a:rPr lang="en-US" dirty="0" err="1" smtClean="0"/>
              <a:t>besarnya</a:t>
            </a:r>
            <a:r>
              <a:rPr lang="en-US" dirty="0" smtClean="0"/>
              <a:t> </a:t>
            </a:r>
            <a:r>
              <a:rPr lang="en-US" dirty="0" err="1" smtClean="0"/>
              <a:t>tunjangan</a:t>
            </a:r>
            <a:r>
              <a:rPr lang="en-US" dirty="0" smtClean="0"/>
              <a:t> </a:t>
            </a:r>
            <a:r>
              <a:rPr lang="en-US" dirty="0" err="1" smtClean="0"/>
              <a:t>serdos</a:t>
            </a:r>
            <a:r>
              <a:rPr lang="en-US" dirty="0" smtClean="0"/>
              <a:t> </a:t>
            </a:r>
            <a:r>
              <a:rPr lang="en-US" dirty="0" err="1" smtClean="0"/>
              <a:t>thd</a:t>
            </a:r>
            <a:r>
              <a:rPr lang="en-US" dirty="0" smtClean="0"/>
              <a:t> </a:t>
            </a:r>
            <a:r>
              <a:rPr lang="en-US" dirty="0" err="1" smtClean="0"/>
              <a:t>kinerja</a:t>
            </a:r>
            <a:r>
              <a:rPr lang="en-US" dirty="0" smtClean="0"/>
              <a:t> </a:t>
            </a:r>
            <a:r>
              <a:rPr lang="en-US" dirty="0" err="1" smtClean="0"/>
              <a:t>dosen</a:t>
            </a:r>
            <a:r>
              <a:rPr lang="en-US" dirty="0" smtClean="0"/>
              <a:t> Kop VI </a:t>
            </a:r>
            <a:r>
              <a:rPr lang="en-US" dirty="0" err="1" smtClean="0"/>
              <a:t>Jawa</a:t>
            </a:r>
            <a:r>
              <a:rPr lang="en-US" dirty="0" smtClean="0"/>
              <a:t> Tengah.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66675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5300" b="1" dirty="0" smtClean="0">
                <a:solidFill>
                  <a:srgbClr val="002060"/>
                </a:solidFill>
              </a:rPr>
              <a:t>METODOLOGI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181600"/>
          </a:xfrm>
        </p:spPr>
        <p:txBody>
          <a:bodyPr>
            <a:normAutofit fontScale="92500"/>
          </a:bodyPr>
          <a:lstStyle/>
          <a:p>
            <a:pPr eaLnBrk="1" hangingPunct="1"/>
            <a:r>
              <a:rPr lang="id-ID" dirty="0" smtClean="0">
                <a:sym typeface="Wingdings" pitchFamily="2" charset="2"/>
              </a:rPr>
              <a:t>Dipilih yang benar-benar s</a:t>
            </a:r>
            <a:r>
              <a:rPr lang="en-US" dirty="0" err="1" smtClean="0">
                <a:sym typeface="Wingdings" pitchFamily="2" charset="2"/>
              </a:rPr>
              <a:t>esuai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untuk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mengatasi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permasalahan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mencapai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tujuan</a:t>
            </a:r>
            <a:r>
              <a:rPr lang="id-ID" dirty="0" smtClean="0">
                <a:sym typeface="Wingdings" pitchFamily="2" charset="2"/>
              </a:rPr>
              <a:t>  mulai dari penetapan sampel, metode sampling, analisis data dan penarikan kesimpulan</a:t>
            </a:r>
            <a:endParaRPr lang="en-US" dirty="0" smtClean="0">
              <a:sym typeface="Wingdings" pitchFamily="2" charset="2"/>
            </a:endParaRPr>
          </a:p>
          <a:p>
            <a:pPr eaLnBrk="1" hangingPunct="1"/>
            <a:r>
              <a:rPr lang="en-US" dirty="0" err="1" smtClean="0">
                <a:sym typeface="Wingdings" pitchFamily="2" charset="2"/>
              </a:rPr>
              <a:t>Disampaikan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dalam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bentuk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id-ID" dirty="0" smtClean="0">
                <a:sym typeface="Wingdings" pitchFamily="2" charset="2"/>
              </a:rPr>
              <a:t>Research Steps atau 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Diagram </a:t>
            </a:r>
            <a:r>
              <a:rPr lang="en-US" dirty="0" err="1" smtClean="0">
                <a:solidFill>
                  <a:srgbClr val="FF0000"/>
                </a:solidFill>
                <a:sym typeface="Wingdings" pitchFamily="2" charset="2"/>
              </a:rPr>
              <a:t>Alir</a:t>
            </a:r>
            <a:endParaRPr lang="en-US" dirty="0" smtClean="0">
              <a:solidFill>
                <a:srgbClr val="FF0000"/>
              </a:solidFill>
              <a:sym typeface="Wingdings" pitchFamily="2" charset="2"/>
            </a:endParaRPr>
          </a:p>
          <a:p>
            <a:pPr eaLnBrk="1" hangingPunct="1"/>
            <a:r>
              <a:rPr lang="en-US" dirty="0" err="1" smtClean="0">
                <a:sym typeface="Wingdings" pitchFamily="2" charset="2"/>
              </a:rPr>
              <a:t>Tidak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perlu</a:t>
            </a:r>
            <a:r>
              <a:rPr lang="en-US" dirty="0" smtClean="0">
                <a:sym typeface="Wingdings" pitchFamily="2" charset="2"/>
              </a:rPr>
              <a:t> ‘</a:t>
            </a:r>
            <a:r>
              <a:rPr lang="id-ID" dirty="0" smtClean="0">
                <a:sym typeface="Wingdings" pitchFamily="2" charset="2"/>
              </a:rPr>
              <a:t>terlalu </a:t>
            </a:r>
            <a:r>
              <a:rPr lang="en-US" dirty="0" err="1" smtClean="0">
                <a:sym typeface="Wingdings" pitchFamily="2" charset="2"/>
              </a:rPr>
              <a:t>rinci</a:t>
            </a:r>
            <a:r>
              <a:rPr lang="en-US" dirty="0" smtClean="0">
                <a:sym typeface="Wingdings" pitchFamily="2" charset="2"/>
              </a:rPr>
              <a:t>’</a:t>
            </a:r>
          </a:p>
          <a:p>
            <a:pPr lvl="1" eaLnBrk="1" hangingPunct="1"/>
            <a:r>
              <a:rPr lang="en-US" dirty="0" err="1" smtClean="0">
                <a:sym typeface="Wingdings" pitchFamily="2" charset="2"/>
              </a:rPr>
              <a:t>Bukan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tahapan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praktikum</a:t>
            </a:r>
            <a:endParaRPr lang="en-US" dirty="0" smtClean="0">
              <a:sym typeface="Wingdings" pitchFamily="2" charset="2"/>
            </a:endParaRPr>
          </a:p>
          <a:p>
            <a:pPr lvl="1" eaLnBrk="1" hangingPunct="1"/>
            <a:r>
              <a:rPr lang="en-US" dirty="0" err="1" smtClean="0">
                <a:sym typeface="Wingdings" pitchFamily="2" charset="2"/>
              </a:rPr>
              <a:t>Tidak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perlu</a:t>
            </a:r>
            <a:r>
              <a:rPr lang="en-US" dirty="0" smtClean="0">
                <a:sym typeface="Wingdings" pitchFamily="2" charset="2"/>
              </a:rPr>
              <a:t> ‘</a:t>
            </a:r>
            <a:r>
              <a:rPr lang="en-US" dirty="0" err="1" smtClean="0">
                <a:sym typeface="Wingdings" pitchFamily="2" charset="2"/>
              </a:rPr>
              <a:t>pembuktian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metode</a:t>
            </a:r>
            <a:r>
              <a:rPr lang="en-US" dirty="0" smtClean="0">
                <a:sym typeface="Wingdings" pitchFamily="2" charset="2"/>
              </a:rPr>
              <a:t>’</a:t>
            </a:r>
          </a:p>
          <a:p>
            <a:pPr lvl="1" eaLnBrk="1" hangingPunct="1"/>
            <a:r>
              <a:rPr lang="en-US" dirty="0" err="1" smtClean="0">
                <a:sym typeface="Wingdings" pitchFamily="2" charset="2"/>
              </a:rPr>
              <a:t>Tidak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perlu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ada</a:t>
            </a:r>
            <a:r>
              <a:rPr lang="en-US" dirty="0" smtClean="0">
                <a:sym typeface="Wingdings" pitchFamily="2" charset="2"/>
              </a:rPr>
              <a:t> ‘</a:t>
            </a:r>
            <a:r>
              <a:rPr lang="en-US" dirty="0" err="1" smtClean="0">
                <a:sym typeface="Wingdings" pitchFamily="2" charset="2"/>
              </a:rPr>
              <a:t>pengujian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hipotesis</a:t>
            </a:r>
            <a:r>
              <a:rPr lang="en-US" dirty="0" smtClean="0">
                <a:sym typeface="Wingdings" pitchFamily="2" charset="2"/>
              </a:rPr>
              <a:t>’</a:t>
            </a:r>
          </a:p>
          <a:p>
            <a:pPr eaLnBrk="1" hangingPunct="1"/>
            <a:r>
              <a:rPr lang="en-US" dirty="0" err="1" smtClean="0">
                <a:sym typeface="Wingdings" pitchFamily="2" charset="2"/>
              </a:rPr>
              <a:t>Bisa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dilaksanakan</a:t>
            </a:r>
            <a:r>
              <a:rPr lang="en-US" dirty="0" smtClean="0">
                <a:sym typeface="Wingdings" pitchFamily="2" charset="2"/>
              </a:rPr>
              <a:t> (reasonable)  </a:t>
            </a:r>
            <a:r>
              <a:rPr lang="en-US" dirty="0" err="1" smtClean="0">
                <a:sym typeface="Wingdings" pitchFamily="2" charset="2"/>
              </a:rPr>
              <a:t>biaya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penelitian</a:t>
            </a:r>
            <a:endParaRPr lang="en-US" dirty="0" smtClean="0">
              <a:sym typeface="Wingdings" pitchFamily="2" charset="2"/>
            </a:endParaRPr>
          </a:p>
          <a:p>
            <a:pPr eaLnBrk="1" hangingPunct="1"/>
            <a:r>
              <a:rPr lang="id-ID" dirty="0" smtClean="0">
                <a:sym typeface="Wingdings" pitchFamily="2" charset="2"/>
              </a:rPr>
              <a:t>Tetap mengacu/m</a:t>
            </a:r>
            <a:r>
              <a:rPr lang="en-US" dirty="0" err="1" smtClean="0">
                <a:sym typeface="Wingdings" pitchFamily="2" charset="2"/>
              </a:rPr>
              <a:t>enggunakan</a:t>
            </a:r>
            <a:r>
              <a:rPr lang="en-US" dirty="0" smtClean="0">
                <a:sym typeface="Wingdings" pitchFamily="2" charset="2"/>
              </a:rPr>
              <a:t> ‘</a:t>
            </a:r>
            <a:r>
              <a:rPr lang="en-US" dirty="0" err="1" smtClean="0">
                <a:sym typeface="Wingdings" pitchFamily="2" charset="2"/>
              </a:rPr>
              <a:t>Logika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Penelitian</a:t>
            </a:r>
            <a:r>
              <a:rPr lang="en-US" dirty="0" smtClean="0">
                <a:sym typeface="Wingdings" pitchFamily="2" charset="2"/>
              </a:rPr>
              <a:t>’ yang </a:t>
            </a:r>
            <a:r>
              <a:rPr lang="en-US" dirty="0" err="1" smtClean="0">
                <a:sym typeface="Wingdings" pitchFamily="2" charset="2"/>
              </a:rPr>
              <a:t>logis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2065339" y="233364"/>
            <a:ext cx="6091237" cy="6348412"/>
            <a:chOff x="1600" y="2394"/>
            <a:chExt cx="9593" cy="9999"/>
          </a:xfrm>
        </p:grpSpPr>
        <p:sp>
          <p:nvSpPr>
            <p:cNvPr id="17412" name="Text Box 3"/>
            <p:cNvSpPr txBox="1">
              <a:spLocks noChangeArrowheads="1"/>
            </p:cNvSpPr>
            <p:nvPr/>
          </p:nvSpPr>
          <p:spPr bwMode="auto">
            <a:xfrm>
              <a:off x="5073" y="2394"/>
              <a:ext cx="2448" cy="77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>
                <a:spcAft>
                  <a:spcPts val="1000"/>
                </a:spcAft>
              </a:pPr>
              <a:r>
                <a:rPr lang="en-US" sz="1000">
                  <a:latin typeface="Calibri" pitchFamily="34" charset="0"/>
                  <a:cs typeface="Arial" pitchFamily="34" charset="0"/>
                </a:rPr>
                <a:t>Literature Review of Polder System</a:t>
              </a:r>
            </a:p>
            <a:p>
              <a:endParaRPr lang="en-US" sz="1800">
                <a:cs typeface="Arial" pitchFamily="34" charset="0"/>
              </a:endParaRPr>
            </a:p>
          </p:txBody>
        </p:sp>
        <p:sp>
          <p:nvSpPr>
            <p:cNvPr id="17413" name="Line 4"/>
            <p:cNvSpPr>
              <a:spLocks noChangeShapeType="1"/>
            </p:cNvSpPr>
            <p:nvPr/>
          </p:nvSpPr>
          <p:spPr bwMode="auto">
            <a:xfrm>
              <a:off x="6297" y="3168"/>
              <a:ext cx="0" cy="405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17414" name="Text Box 5"/>
            <p:cNvSpPr txBox="1">
              <a:spLocks noChangeArrowheads="1"/>
            </p:cNvSpPr>
            <p:nvPr/>
          </p:nvSpPr>
          <p:spPr bwMode="auto">
            <a:xfrm>
              <a:off x="8205" y="4710"/>
              <a:ext cx="2211" cy="85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>
                <a:spcAft>
                  <a:spcPts val="1000"/>
                </a:spcAft>
              </a:pPr>
              <a:r>
                <a:rPr lang="en-US" sz="1000">
                  <a:latin typeface="Calibri" pitchFamily="34" charset="0"/>
                  <a:cs typeface="Arial" pitchFamily="34" charset="0"/>
                </a:rPr>
                <a:t>Mathematical model of sediment aspect Simulation</a:t>
              </a:r>
              <a:endParaRPr lang="fi-FI" sz="1000">
                <a:latin typeface="Times New Roman" pitchFamily="18" charset="0"/>
                <a:cs typeface="Arial" pitchFamily="34" charset="0"/>
              </a:endParaRPr>
            </a:p>
            <a:p>
              <a:endParaRPr lang="en-US" sz="1800">
                <a:cs typeface="Arial" pitchFamily="34" charset="0"/>
              </a:endParaRPr>
            </a:p>
          </p:txBody>
        </p:sp>
        <p:sp>
          <p:nvSpPr>
            <p:cNvPr id="17415" name="Line 6"/>
            <p:cNvSpPr>
              <a:spLocks noChangeShapeType="1"/>
            </p:cNvSpPr>
            <p:nvPr/>
          </p:nvSpPr>
          <p:spPr bwMode="auto">
            <a:xfrm flipH="1" flipV="1">
              <a:off x="4755" y="3855"/>
              <a:ext cx="390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17416" name="Text Box 7"/>
            <p:cNvSpPr txBox="1">
              <a:spLocks noChangeArrowheads="1"/>
            </p:cNvSpPr>
            <p:nvPr/>
          </p:nvSpPr>
          <p:spPr bwMode="auto">
            <a:xfrm>
              <a:off x="5145" y="3573"/>
              <a:ext cx="2448" cy="900"/>
            </a:xfrm>
            <a:prstGeom prst="rect">
              <a:avLst/>
            </a:prstGeom>
            <a:solidFill>
              <a:srgbClr val="FFFFFF">
                <a:alpha val="50195"/>
              </a:srgb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>
                <a:spcAft>
                  <a:spcPts val="1000"/>
                </a:spcAft>
              </a:pPr>
              <a:r>
                <a:rPr lang="it-IT" sz="1000">
                  <a:solidFill>
                    <a:srgbClr val="FF0000"/>
                  </a:solidFill>
                  <a:latin typeface="Calibri" pitchFamily="34" charset="0"/>
                  <a:cs typeface="Arial" pitchFamily="34" charset="0"/>
                </a:rPr>
                <a:t>Cases studies elaboration in  France and Netherland.</a:t>
              </a:r>
              <a:endParaRPr lang="en-US" sz="1800">
                <a:solidFill>
                  <a:srgbClr val="FF0000"/>
                </a:solidFill>
                <a:cs typeface="Arial" pitchFamily="34" charset="0"/>
              </a:endParaRPr>
            </a:p>
          </p:txBody>
        </p:sp>
        <p:sp>
          <p:nvSpPr>
            <p:cNvPr id="17417" name="Line 8"/>
            <p:cNvSpPr>
              <a:spLocks noChangeShapeType="1"/>
            </p:cNvSpPr>
            <p:nvPr/>
          </p:nvSpPr>
          <p:spPr bwMode="auto">
            <a:xfrm>
              <a:off x="1977" y="6408"/>
              <a:ext cx="9216" cy="0"/>
            </a:xfrm>
            <a:prstGeom prst="line">
              <a:avLst/>
            </a:prstGeom>
            <a:noFill/>
            <a:ln w="50800" cmpd="dbl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17418" name="AutoShape 9"/>
            <p:cNvSpPr>
              <a:spLocks noChangeArrowheads="1"/>
            </p:cNvSpPr>
            <p:nvPr/>
          </p:nvSpPr>
          <p:spPr bwMode="auto">
            <a:xfrm>
              <a:off x="1647" y="3348"/>
              <a:ext cx="678" cy="2502"/>
            </a:xfrm>
            <a:prstGeom prst="downArrow">
              <a:avLst>
                <a:gd name="adj1" fmla="val 50000"/>
                <a:gd name="adj2" fmla="val 92257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spcAft>
                  <a:spcPts val="1000"/>
                </a:spcAft>
              </a:pPr>
              <a:r>
                <a:rPr lang="en-US" sz="1400" b="1">
                  <a:latin typeface="Calibri" pitchFamily="34" charset="0"/>
                  <a:cs typeface="Arial" pitchFamily="34" charset="0"/>
                </a:rPr>
                <a:t>PHASE</a:t>
              </a:r>
            </a:p>
            <a:p>
              <a:pPr algn="ctr">
                <a:spcAft>
                  <a:spcPts val="1000"/>
                </a:spcAft>
              </a:pPr>
              <a:r>
                <a:rPr lang="en-US" sz="1400" b="1">
                  <a:latin typeface="Calibri" pitchFamily="34" charset="0"/>
                  <a:cs typeface="Arial" pitchFamily="34" charset="0"/>
                </a:rPr>
                <a:t>1</a:t>
              </a:r>
            </a:p>
          </p:txBody>
        </p:sp>
        <p:sp>
          <p:nvSpPr>
            <p:cNvPr id="17419" name="Line 10"/>
            <p:cNvSpPr>
              <a:spLocks noChangeShapeType="1"/>
            </p:cNvSpPr>
            <p:nvPr/>
          </p:nvSpPr>
          <p:spPr bwMode="auto">
            <a:xfrm>
              <a:off x="3690" y="4473"/>
              <a:ext cx="0" cy="237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17420" name="Text Box 11"/>
            <p:cNvSpPr txBox="1">
              <a:spLocks noChangeArrowheads="1"/>
            </p:cNvSpPr>
            <p:nvPr/>
          </p:nvSpPr>
          <p:spPr bwMode="auto">
            <a:xfrm>
              <a:off x="2550" y="4710"/>
              <a:ext cx="2220" cy="972"/>
            </a:xfrm>
            <a:prstGeom prst="rect">
              <a:avLst/>
            </a:prstGeom>
            <a:solidFill>
              <a:srgbClr val="FFFFFF">
                <a:alpha val="50195"/>
              </a:srgb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>
                <a:spcAft>
                  <a:spcPts val="1000"/>
                </a:spcAft>
              </a:pPr>
              <a:r>
                <a:rPr lang="en-US" sz="1000">
                  <a:latin typeface="Calibri" pitchFamily="34" charset="0"/>
                  <a:cs typeface="Arial" pitchFamily="34" charset="0"/>
                </a:rPr>
                <a:t>Mathematical model of hydraulic aspect Simulation  </a:t>
              </a:r>
              <a:endParaRPr lang="en-US" sz="1800">
                <a:cs typeface="Arial" pitchFamily="34" charset="0"/>
              </a:endParaRPr>
            </a:p>
          </p:txBody>
        </p:sp>
        <p:sp>
          <p:nvSpPr>
            <p:cNvPr id="17421" name="Line 12"/>
            <p:cNvSpPr>
              <a:spLocks noChangeShapeType="1"/>
            </p:cNvSpPr>
            <p:nvPr/>
          </p:nvSpPr>
          <p:spPr bwMode="auto">
            <a:xfrm>
              <a:off x="9360" y="4155"/>
              <a:ext cx="0" cy="555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17422" name="Text Box 13"/>
            <p:cNvSpPr txBox="1">
              <a:spLocks noChangeArrowheads="1"/>
            </p:cNvSpPr>
            <p:nvPr/>
          </p:nvSpPr>
          <p:spPr bwMode="auto">
            <a:xfrm>
              <a:off x="7968" y="6768"/>
              <a:ext cx="2725" cy="900"/>
            </a:xfrm>
            <a:prstGeom prst="rect">
              <a:avLst/>
            </a:prstGeom>
            <a:solidFill>
              <a:srgbClr val="FFFFFF">
                <a:alpha val="50195"/>
              </a:srgb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1000">
                  <a:solidFill>
                    <a:srgbClr val="FF0000"/>
                  </a:solidFill>
                  <a:latin typeface="Calibri" pitchFamily="34" charset="0"/>
                  <a:cs typeface="Arial" pitchFamily="34" charset="0"/>
                </a:rPr>
                <a:t>Physical laboratory model</a:t>
              </a:r>
            </a:p>
            <a:p>
              <a:pPr algn="ctr"/>
              <a:r>
                <a:rPr lang="en-US" sz="1000">
                  <a:solidFill>
                    <a:srgbClr val="FF0000"/>
                  </a:solidFill>
                  <a:latin typeface="Calibri" pitchFamily="34" charset="0"/>
                  <a:cs typeface="Arial" pitchFamily="34" charset="0"/>
                </a:rPr>
                <a:t>will be done  in Nantes, France</a:t>
              </a:r>
              <a:endParaRPr lang="en-US" sz="1800">
                <a:solidFill>
                  <a:srgbClr val="FF0000"/>
                </a:solidFill>
                <a:cs typeface="Arial" pitchFamily="34" charset="0"/>
              </a:endParaRPr>
            </a:p>
          </p:txBody>
        </p:sp>
        <p:sp>
          <p:nvSpPr>
            <p:cNvPr id="17423" name="Line 14"/>
            <p:cNvSpPr>
              <a:spLocks noChangeShapeType="1"/>
            </p:cNvSpPr>
            <p:nvPr/>
          </p:nvSpPr>
          <p:spPr bwMode="auto">
            <a:xfrm>
              <a:off x="4479" y="5682"/>
              <a:ext cx="0" cy="251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17424" name="Text Box 15"/>
            <p:cNvSpPr txBox="1">
              <a:spLocks noChangeArrowheads="1"/>
            </p:cNvSpPr>
            <p:nvPr/>
          </p:nvSpPr>
          <p:spPr bwMode="auto">
            <a:xfrm>
              <a:off x="7968" y="8193"/>
              <a:ext cx="2725" cy="822"/>
            </a:xfrm>
            <a:prstGeom prst="rect">
              <a:avLst/>
            </a:prstGeom>
            <a:solidFill>
              <a:srgbClr val="FFFFFF">
                <a:alpha val="50195"/>
              </a:srgb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>
                <a:spcAft>
                  <a:spcPts val="1000"/>
                </a:spcAft>
              </a:pPr>
              <a:r>
                <a:rPr lang="en-US" sz="1000">
                  <a:latin typeface="Calibri" pitchFamily="34" charset="0"/>
                  <a:cs typeface="Arial" pitchFamily="34" charset="0"/>
                </a:rPr>
                <a:t>Sediment management (prevent, dredging &amp;</a:t>
              </a:r>
              <a:r>
                <a:rPr lang="en-US" sz="1100">
                  <a:latin typeface="Calibri" pitchFamily="34" charset="0"/>
                  <a:cs typeface="Arial" pitchFamily="34" charset="0"/>
                </a:rPr>
                <a:t> </a:t>
              </a:r>
              <a:r>
                <a:rPr lang="en-US" sz="1000">
                  <a:latin typeface="Calibri" pitchFamily="34" charset="0"/>
                  <a:cs typeface="Arial" pitchFamily="34" charset="0"/>
                </a:rPr>
                <a:t>usage)</a:t>
              </a:r>
              <a:endParaRPr lang="en-US" sz="1800">
                <a:cs typeface="Arial" pitchFamily="34" charset="0"/>
              </a:endParaRPr>
            </a:p>
          </p:txBody>
        </p:sp>
        <p:sp>
          <p:nvSpPr>
            <p:cNvPr id="17425" name="Line 16"/>
            <p:cNvSpPr>
              <a:spLocks noChangeShapeType="1"/>
            </p:cNvSpPr>
            <p:nvPr/>
          </p:nvSpPr>
          <p:spPr bwMode="auto">
            <a:xfrm>
              <a:off x="9285" y="7668"/>
              <a:ext cx="0" cy="525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17426" name="Text Box 17"/>
            <p:cNvSpPr txBox="1">
              <a:spLocks noChangeArrowheads="1"/>
            </p:cNvSpPr>
            <p:nvPr/>
          </p:nvSpPr>
          <p:spPr bwMode="auto">
            <a:xfrm>
              <a:off x="2655" y="10110"/>
              <a:ext cx="2448" cy="693"/>
            </a:xfrm>
            <a:prstGeom prst="rect">
              <a:avLst/>
            </a:prstGeom>
            <a:solidFill>
              <a:srgbClr val="FFFFFF">
                <a:alpha val="50195"/>
              </a:srgb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>
                <a:spcAft>
                  <a:spcPts val="1000"/>
                </a:spcAft>
              </a:pPr>
              <a:r>
                <a:rPr lang="en-US" sz="1000">
                  <a:latin typeface="Calibri" pitchFamily="34" charset="0"/>
                  <a:cs typeface="Arial" pitchFamily="34" charset="0"/>
                </a:rPr>
                <a:t>To validate of Water Elevation management</a:t>
              </a:r>
              <a:endParaRPr lang="en-US" sz="1800">
                <a:cs typeface="Arial" pitchFamily="34" charset="0"/>
              </a:endParaRPr>
            </a:p>
          </p:txBody>
        </p:sp>
        <p:sp>
          <p:nvSpPr>
            <p:cNvPr id="17427" name="Line 18"/>
            <p:cNvSpPr>
              <a:spLocks noChangeShapeType="1"/>
            </p:cNvSpPr>
            <p:nvPr/>
          </p:nvSpPr>
          <p:spPr bwMode="auto">
            <a:xfrm>
              <a:off x="1797" y="9828"/>
              <a:ext cx="9216" cy="0"/>
            </a:xfrm>
            <a:prstGeom prst="line">
              <a:avLst/>
            </a:prstGeom>
            <a:noFill/>
            <a:ln w="50800" cmpd="dbl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17428" name="AutoShape 19"/>
            <p:cNvSpPr>
              <a:spLocks noChangeArrowheads="1"/>
            </p:cNvSpPr>
            <p:nvPr/>
          </p:nvSpPr>
          <p:spPr bwMode="auto">
            <a:xfrm>
              <a:off x="1600" y="6858"/>
              <a:ext cx="753" cy="2670"/>
            </a:xfrm>
            <a:prstGeom prst="downArrow">
              <a:avLst>
                <a:gd name="adj1" fmla="val 50000"/>
                <a:gd name="adj2" fmla="val 100892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>
                <a:spcAft>
                  <a:spcPts val="1000"/>
                </a:spcAft>
              </a:pPr>
              <a:r>
                <a:rPr lang="en-US" sz="1400" b="1">
                  <a:latin typeface="Calibri" pitchFamily="34" charset="0"/>
                  <a:cs typeface="Arial" pitchFamily="34" charset="0"/>
                </a:rPr>
                <a:t>PHASE</a:t>
              </a:r>
              <a:endParaRPr lang="en-US" sz="1400" b="1">
                <a:latin typeface="Times New Roman" pitchFamily="18" charset="0"/>
                <a:cs typeface="Arial" pitchFamily="34" charset="0"/>
              </a:endParaRPr>
            </a:p>
            <a:p>
              <a:pPr algn="ctr">
                <a:spcAft>
                  <a:spcPts val="1000"/>
                </a:spcAft>
              </a:pPr>
              <a:r>
                <a:rPr lang="en-US" sz="1400" b="1">
                  <a:latin typeface="Calibri" pitchFamily="34" charset="0"/>
                  <a:cs typeface="Arial" pitchFamily="34" charset="0"/>
                </a:rPr>
                <a:t>2</a:t>
              </a:r>
              <a:endParaRPr lang="en-US" sz="1400" b="1">
                <a:cs typeface="Arial" pitchFamily="34" charset="0"/>
              </a:endParaRPr>
            </a:p>
          </p:txBody>
        </p:sp>
        <p:sp>
          <p:nvSpPr>
            <p:cNvPr id="17429" name="AutoShape 20"/>
            <p:cNvSpPr>
              <a:spLocks noChangeArrowheads="1"/>
            </p:cNvSpPr>
            <p:nvPr/>
          </p:nvSpPr>
          <p:spPr bwMode="auto">
            <a:xfrm>
              <a:off x="1647" y="10008"/>
              <a:ext cx="753" cy="2385"/>
            </a:xfrm>
            <a:prstGeom prst="downArrow">
              <a:avLst>
                <a:gd name="adj1" fmla="val 50000"/>
                <a:gd name="adj2" fmla="val 90841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>
                <a:spcAft>
                  <a:spcPts val="1000"/>
                </a:spcAft>
              </a:pPr>
              <a:r>
                <a:rPr lang="en-US" sz="1400" b="1">
                  <a:latin typeface="Calibri" pitchFamily="34" charset="0"/>
                  <a:cs typeface="Arial" pitchFamily="34" charset="0"/>
                </a:rPr>
                <a:t>PHASE</a:t>
              </a:r>
              <a:endParaRPr lang="en-US" sz="1400" b="1">
                <a:latin typeface="Times New Roman" pitchFamily="18" charset="0"/>
                <a:cs typeface="Arial" pitchFamily="34" charset="0"/>
              </a:endParaRPr>
            </a:p>
            <a:p>
              <a:pPr algn="ctr">
                <a:spcAft>
                  <a:spcPts val="1000"/>
                </a:spcAft>
              </a:pPr>
              <a:r>
                <a:rPr lang="en-US" sz="1400" b="1">
                  <a:cs typeface="Arial" pitchFamily="34" charset="0"/>
                </a:rPr>
                <a:t>3</a:t>
              </a:r>
            </a:p>
          </p:txBody>
        </p:sp>
        <p:sp>
          <p:nvSpPr>
            <p:cNvPr id="17430" name="Text Box 21"/>
            <p:cNvSpPr txBox="1">
              <a:spLocks noChangeArrowheads="1"/>
            </p:cNvSpPr>
            <p:nvPr/>
          </p:nvSpPr>
          <p:spPr bwMode="auto">
            <a:xfrm>
              <a:off x="5517" y="10190"/>
              <a:ext cx="2841" cy="613"/>
            </a:xfrm>
            <a:prstGeom prst="rect">
              <a:avLst/>
            </a:prstGeom>
            <a:solidFill>
              <a:srgbClr val="FFFFFF">
                <a:alpha val="50195"/>
              </a:srgb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>
                <a:spcAft>
                  <a:spcPts val="1000"/>
                </a:spcAft>
              </a:pPr>
              <a:r>
                <a:rPr lang="en-US" sz="1000">
                  <a:solidFill>
                    <a:srgbClr val="FF0000"/>
                  </a:solidFill>
                  <a:latin typeface="Calibri" pitchFamily="34" charset="0"/>
                  <a:cs typeface="Arial" pitchFamily="34" charset="0"/>
                </a:rPr>
                <a:t>Realization new tools: laboratory &amp; field simulation</a:t>
              </a:r>
              <a:endParaRPr lang="en-US" sz="1800">
                <a:solidFill>
                  <a:srgbClr val="FF0000"/>
                </a:solidFill>
                <a:cs typeface="Arial" pitchFamily="34" charset="0"/>
              </a:endParaRPr>
            </a:p>
          </p:txBody>
        </p:sp>
        <p:sp>
          <p:nvSpPr>
            <p:cNvPr id="17431" name="Line 22"/>
            <p:cNvSpPr>
              <a:spLocks noChangeShapeType="1"/>
            </p:cNvSpPr>
            <p:nvPr/>
          </p:nvSpPr>
          <p:spPr bwMode="auto">
            <a:xfrm>
              <a:off x="6120" y="9015"/>
              <a:ext cx="0" cy="1175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17432" name="Text Box 23"/>
            <p:cNvSpPr txBox="1">
              <a:spLocks noChangeArrowheads="1"/>
            </p:cNvSpPr>
            <p:nvPr/>
          </p:nvSpPr>
          <p:spPr bwMode="auto">
            <a:xfrm>
              <a:off x="2550" y="3573"/>
              <a:ext cx="2205" cy="900"/>
            </a:xfrm>
            <a:prstGeom prst="rect">
              <a:avLst/>
            </a:prstGeom>
            <a:solidFill>
              <a:srgbClr val="FFFFFF">
                <a:alpha val="50195"/>
              </a:srgb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>
                <a:spcAft>
                  <a:spcPts val="1000"/>
                </a:spcAft>
              </a:pPr>
              <a:r>
                <a:rPr lang="en-US" sz="1000">
                  <a:latin typeface="Calibri" pitchFamily="34" charset="0"/>
                  <a:cs typeface="Arial" pitchFamily="34" charset="0"/>
                </a:rPr>
                <a:t>Hydraulic data collecting (existing &amp; planning)</a:t>
              </a:r>
              <a:endParaRPr lang="en-US" sz="1800">
                <a:cs typeface="Arial" pitchFamily="34" charset="0"/>
              </a:endParaRPr>
            </a:p>
          </p:txBody>
        </p:sp>
        <p:sp>
          <p:nvSpPr>
            <p:cNvPr id="17433" name="Text Box 24"/>
            <p:cNvSpPr txBox="1">
              <a:spLocks noChangeArrowheads="1"/>
            </p:cNvSpPr>
            <p:nvPr/>
          </p:nvSpPr>
          <p:spPr bwMode="auto">
            <a:xfrm>
              <a:off x="8205" y="3573"/>
              <a:ext cx="2488" cy="582"/>
            </a:xfrm>
            <a:prstGeom prst="rect">
              <a:avLst/>
            </a:prstGeom>
            <a:solidFill>
              <a:srgbClr val="FFFFFF">
                <a:alpha val="50195"/>
              </a:srgb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fi-FI" sz="1000">
                  <a:solidFill>
                    <a:srgbClr val="FF0000"/>
                  </a:solidFill>
                  <a:latin typeface="Calibri" pitchFamily="34" charset="0"/>
                  <a:cs typeface="Arial" pitchFamily="34" charset="0"/>
                </a:rPr>
                <a:t>Sediment Properties </a:t>
              </a:r>
            </a:p>
            <a:p>
              <a:pPr algn="ctr"/>
              <a:r>
                <a:rPr lang="fi-FI" sz="1000">
                  <a:solidFill>
                    <a:srgbClr val="FF0000"/>
                  </a:solidFill>
                  <a:latin typeface="Calibri" pitchFamily="34" charset="0"/>
                  <a:cs typeface="Arial" pitchFamily="34" charset="0"/>
                </a:rPr>
                <a:t>(Gamma Ray simulation</a:t>
              </a:r>
              <a:r>
                <a:rPr lang="fi-FI" sz="1000">
                  <a:latin typeface="Calibri" pitchFamily="34" charset="0"/>
                  <a:cs typeface="Arial" pitchFamily="34" charset="0"/>
                </a:rPr>
                <a:t>)</a:t>
              </a:r>
            </a:p>
            <a:p>
              <a:pPr lvl="1" algn="ctr">
                <a:spcAft>
                  <a:spcPts val="1000"/>
                </a:spcAft>
              </a:pPr>
              <a:r>
                <a:rPr lang="fi-FI" sz="1000">
                  <a:latin typeface="Calibri" pitchFamily="34" charset="0"/>
                  <a:cs typeface="Arial" pitchFamily="34" charset="0"/>
                </a:rPr>
                <a:t> </a:t>
              </a:r>
              <a:endParaRPr lang="en-US" sz="1800">
                <a:cs typeface="Arial" pitchFamily="34" charset="0"/>
              </a:endParaRPr>
            </a:p>
          </p:txBody>
        </p:sp>
        <p:cxnSp>
          <p:nvCxnSpPr>
            <p:cNvPr id="17434" name="AutoShape 25"/>
            <p:cNvCxnSpPr>
              <a:cxnSpLocks noChangeShapeType="1"/>
            </p:cNvCxnSpPr>
            <p:nvPr/>
          </p:nvCxnSpPr>
          <p:spPr bwMode="auto">
            <a:xfrm>
              <a:off x="7665" y="3855"/>
              <a:ext cx="540" cy="0"/>
            </a:xfrm>
            <a:prstGeom prst="straightConnector1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sp>
          <p:nvSpPr>
            <p:cNvPr id="17435" name="Line 26"/>
            <p:cNvSpPr>
              <a:spLocks noChangeShapeType="1"/>
            </p:cNvSpPr>
            <p:nvPr/>
          </p:nvSpPr>
          <p:spPr bwMode="auto">
            <a:xfrm>
              <a:off x="9285" y="5565"/>
              <a:ext cx="0" cy="1203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17436" name="Text Box 27"/>
            <p:cNvSpPr txBox="1">
              <a:spLocks noChangeArrowheads="1"/>
            </p:cNvSpPr>
            <p:nvPr/>
          </p:nvSpPr>
          <p:spPr bwMode="auto">
            <a:xfrm>
              <a:off x="4380" y="8193"/>
              <a:ext cx="2547" cy="822"/>
            </a:xfrm>
            <a:prstGeom prst="rect">
              <a:avLst/>
            </a:prstGeom>
            <a:solidFill>
              <a:srgbClr val="FFFFFF">
                <a:alpha val="50195"/>
              </a:srgb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>
                <a:spcAft>
                  <a:spcPts val="1000"/>
                </a:spcAft>
              </a:pPr>
              <a:r>
                <a:rPr lang="en-US" sz="1000">
                  <a:latin typeface="Calibri" pitchFamily="34" charset="0"/>
                  <a:cs typeface="Arial" pitchFamily="34" charset="0"/>
                </a:rPr>
                <a:t>New Infrastructure design</a:t>
              </a:r>
              <a:endParaRPr lang="en-US" sz="1800">
                <a:cs typeface="Arial" pitchFamily="34" charset="0"/>
              </a:endParaRPr>
            </a:p>
          </p:txBody>
        </p:sp>
        <p:sp>
          <p:nvSpPr>
            <p:cNvPr id="17437" name="Line 28"/>
            <p:cNvSpPr>
              <a:spLocks noChangeShapeType="1"/>
            </p:cNvSpPr>
            <p:nvPr/>
          </p:nvSpPr>
          <p:spPr bwMode="auto">
            <a:xfrm>
              <a:off x="3510" y="5682"/>
              <a:ext cx="0" cy="4428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17438" name="Line 29"/>
            <p:cNvSpPr>
              <a:spLocks noChangeShapeType="1"/>
            </p:cNvSpPr>
            <p:nvPr/>
          </p:nvSpPr>
          <p:spPr bwMode="auto">
            <a:xfrm flipH="1" flipV="1">
              <a:off x="6927" y="8580"/>
              <a:ext cx="1041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17439" name="Text Box 30"/>
            <p:cNvSpPr txBox="1">
              <a:spLocks noChangeArrowheads="1"/>
            </p:cNvSpPr>
            <p:nvPr/>
          </p:nvSpPr>
          <p:spPr bwMode="auto">
            <a:xfrm>
              <a:off x="6249" y="11436"/>
              <a:ext cx="3934" cy="957"/>
            </a:xfrm>
            <a:prstGeom prst="rect">
              <a:avLst/>
            </a:prstGeom>
            <a:solidFill>
              <a:srgbClr val="FFFFFF">
                <a:alpha val="50195"/>
              </a:srgb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1000">
                  <a:latin typeface="Calibri" pitchFamily="34" charset="0"/>
                  <a:cs typeface="Arial" pitchFamily="34" charset="0"/>
                </a:rPr>
                <a:t>Prototype of Polder System Development</a:t>
              </a:r>
            </a:p>
            <a:p>
              <a:pPr algn="ctr"/>
              <a:endParaRPr lang="en-US" sz="1000">
                <a:latin typeface="Calibri" pitchFamily="34" charset="0"/>
                <a:cs typeface="Arial" pitchFamily="34" charset="0"/>
              </a:endParaRPr>
            </a:p>
            <a:p>
              <a:pPr algn="ctr"/>
              <a:r>
                <a:rPr lang="en-US" sz="1000">
                  <a:latin typeface="Calibri" pitchFamily="34" charset="0"/>
                  <a:cs typeface="Arial" pitchFamily="34" charset="0"/>
                  <a:sym typeface="Wingdings" pitchFamily="2" charset="2"/>
                </a:rPr>
                <a:t> </a:t>
              </a:r>
              <a:r>
                <a:rPr lang="en-US" sz="1000">
                  <a:latin typeface="Calibri" pitchFamily="34" charset="0"/>
                  <a:cs typeface="Arial" pitchFamily="34" charset="0"/>
                </a:rPr>
                <a:t>Monitoring &amp; Evaluation</a:t>
              </a:r>
              <a:endParaRPr lang="en-US" sz="1800">
                <a:latin typeface="Calibri" pitchFamily="34" charset="0"/>
                <a:cs typeface="Arial" pitchFamily="34" charset="0"/>
              </a:endParaRPr>
            </a:p>
          </p:txBody>
        </p:sp>
        <p:sp>
          <p:nvSpPr>
            <p:cNvPr id="17440" name="Line 31"/>
            <p:cNvSpPr>
              <a:spLocks noChangeShapeType="1"/>
            </p:cNvSpPr>
            <p:nvPr/>
          </p:nvSpPr>
          <p:spPr bwMode="auto">
            <a:xfrm>
              <a:off x="9060" y="9015"/>
              <a:ext cx="0" cy="245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id-ID"/>
            </a:p>
          </p:txBody>
        </p:sp>
        <p:cxnSp>
          <p:nvCxnSpPr>
            <p:cNvPr id="17441" name="AutoShape 32"/>
            <p:cNvCxnSpPr>
              <a:cxnSpLocks noChangeShapeType="1"/>
            </p:cNvCxnSpPr>
            <p:nvPr/>
          </p:nvCxnSpPr>
          <p:spPr bwMode="auto">
            <a:xfrm>
              <a:off x="3690" y="10803"/>
              <a:ext cx="2607" cy="1134"/>
            </a:xfrm>
            <a:prstGeom prst="straightConnector1">
              <a:avLst/>
            </a:prstGeom>
            <a:noFill/>
            <a:ln w="2857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</p:spPr>
        </p:cxnSp>
        <p:cxnSp>
          <p:nvCxnSpPr>
            <p:cNvPr id="17442" name="AutoShape 33"/>
            <p:cNvCxnSpPr>
              <a:cxnSpLocks noChangeShapeType="1"/>
            </p:cNvCxnSpPr>
            <p:nvPr/>
          </p:nvCxnSpPr>
          <p:spPr bwMode="auto">
            <a:xfrm>
              <a:off x="6708" y="10803"/>
              <a:ext cx="1158" cy="633"/>
            </a:xfrm>
            <a:prstGeom prst="straightConnector1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</p:grpSp>
      <p:sp>
        <p:nvSpPr>
          <p:cNvPr id="17411" name="TextBox 33"/>
          <p:cNvSpPr txBox="1">
            <a:spLocks noChangeArrowheads="1"/>
          </p:cNvSpPr>
          <p:nvPr/>
        </p:nvSpPr>
        <p:spPr bwMode="auto">
          <a:xfrm>
            <a:off x="549276" y="49213"/>
            <a:ext cx="284321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/>
              <a:t>Research  Steps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6675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smtClean="0"/>
              <a:t>Contoh Diagram Alir</a:t>
            </a:r>
          </a:p>
        </p:txBody>
      </p:sp>
      <p:pic>
        <p:nvPicPr>
          <p:cNvPr id="34819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304800" y="762000"/>
            <a:ext cx="8610600" cy="583723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74295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err="1" smtClean="0"/>
              <a:t>Hasil</a:t>
            </a:r>
            <a:r>
              <a:rPr lang="en-US" dirty="0" smtClean="0"/>
              <a:t> (</a:t>
            </a:r>
            <a:r>
              <a:rPr lang="en-US" dirty="0" err="1" smtClean="0"/>
              <a:t>Luaran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05400"/>
          </a:xfrm>
        </p:spPr>
        <p:txBody>
          <a:bodyPr>
            <a:normAutofit fontScale="92500" lnSpcReduction="2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HB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>
                <a:latin typeface="Book Antiqua" pitchFamily="18" charset="0"/>
              </a:rPr>
              <a:t>Proses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dan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produk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Ipteks</a:t>
            </a:r>
            <a:r>
              <a:rPr lang="en-US" dirty="0" smtClean="0">
                <a:latin typeface="Book Antiqua" pitchFamily="18" charset="0"/>
              </a:rPr>
              <a:t> (</a:t>
            </a:r>
            <a:r>
              <a:rPr lang="en-US" dirty="0" err="1" smtClean="0">
                <a:latin typeface="Book Antiqua" pitchFamily="18" charset="0"/>
              </a:rPr>
              <a:t>metode</a:t>
            </a:r>
            <a:r>
              <a:rPr lang="en-US" dirty="0" smtClean="0">
                <a:latin typeface="Book Antiqua" pitchFamily="18" charset="0"/>
              </a:rPr>
              <a:t>, </a:t>
            </a:r>
            <a:r>
              <a:rPr lang="en-US" i="1" dirty="0" smtClean="0">
                <a:latin typeface="Book Antiqua" pitchFamily="18" charset="0"/>
              </a:rPr>
              <a:t>blue print, prototype</a:t>
            </a:r>
            <a:r>
              <a:rPr lang="en-US" dirty="0" smtClean="0">
                <a:latin typeface="Book Antiqua" pitchFamily="18" charset="0"/>
              </a:rPr>
              <a:t>, </a:t>
            </a:r>
            <a:r>
              <a:rPr lang="en-US" dirty="0" err="1" smtClean="0">
                <a:latin typeface="Book Antiqua" pitchFamily="18" charset="0"/>
              </a:rPr>
              <a:t>sistem</a:t>
            </a:r>
            <a:r>
              <a:rPr lang="en-US" dirty="0" smtClean="0">
                <a:latin typeface="Book Antiqua" pitchFamily="18" charset="0"/>
              </a:rPr>
              <a:t>, </a:t>
            </a:r>
            <a:r>
              <a:rPr lang="en-US" dirty="0" err="1" smtClean="0">
                <a:latin typeface="Book Antiqua" pitchFamily="18" charset="0"/>
              </a:rPr>
              <a:t>kebijakan</a:t>
            </a:r>
            <a:r>
              <a:rPr lang="en-US" dirty="0" smtClean="0">
                <a:latin typeface="Book Antiqua" pitchFamily="18" charset="0"/>
              </a:rPr>
              <a:t>, model), </a:t>
            </a:r>
            <a:r>
              <a:rPr lang="en-US" dirty="0" err="1" smtClean="0">
                <a:latin typeface="Book Antiqua" pitchFamily="18" charset="0"/>
              </a:rPr>
              <a:t>potensi</a:t>
            </a:r>
            <a:r>
              <a:rPr lang="en-US" dirty="0" smtClean="0">
                <a:latin typeface="Book Antiqua" pitchFamily="18" charset="0"/>
              </a:rPr>
              <a:t> HKI, </a:t>
            </a:r>
            <a:r>
              <a:rPr lang="en-US" dirty="0" err="1" smtClean="0">
                <a:latin typeface="Book Antiqua" pitchFamily="18" charset="0"/>
              </a:rPr>
              <a:t>Artikel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ilmiah</a:t>
            </a:r>
            <a:r>
              <a:rPr lang="en-US" dirty="0" smtClean="0">
                <a:latin typeface="Book Antiqua" pitchFamily="18" charset="0"/>
              </a:rPr>
              <a:t> (</a:t>
            </a:r>
            <a:r>
              <a:rPr lang="en-US" dirty="0" err="1" smtClean="0">
                <a:latin typeface="Book Antiqua" pitchFamily="18" charset="0"/>
              </a:rPr>
              <a:t>telah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diterbitkan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pada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akhir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th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ke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dua</a:t>
            </a:r>
            <a:r>
              <a:rPr lang="en-US" dirty="0" smtClean="0">
                <a:latin typeface="Book Antiqua" pitchFamily="18" charset="0"/>
              </a:rPr>
              <a:t>), </a:t>
            </a:r>
            <a:r>
              <a:rPr lang="en-US" dirty="0" err="1" smtClean="0">
                <a:latin typeface="Book Antiqua" pitchFamily="18" charset="0"/>
              </a:rPr>
              <a:t>Memperkaya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buku</a:t>
            </a:r>
            <a:r>
              <a:rPr lang="en-US" dirty="0" smtClean="0">
                <a:latin typeface="Book Antiqua" pitchFamily="18" charset="0"/>
              </a:rPr>
              <a:t> ajar.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PF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/>
              <a:t>Artikel</a:t>
            </a:r>
            <a:r>
              <a:rPr lang="en-US" dirty="0" smtClean="0"/>
              <a:t> </a:t>
            </a:r>
            <a:r>
              <a:rPr lang="en-US" dirty="0" err="1" smtClean="0"/>
              <a:t>ilmiah</a:t>
            </a:r>
            <a:r>
              <a:rPr lang="en-US" dirty="0" smtClean="0"/>
              <a:t> (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jurnal</a:t>
            </a:r>
            <a:r>
              <a:rPr lang="en-US" dirty="0" smtClean="0"/>
              <a:t> </a:t>
            </a:r>
            <a:r>
              <a:rPr lang="en-US" dirty="0" err="1" smtClean="0"/>
              <a:t>terakreditasi</a:t>
            </a:r>
            <a:r>
              <a:rPr lang="en-US" dirty="0" smtClean="0"/>
              <a:t>), </a:t>
            </a:r>
            <a:r>
              <a:rPr lang="en-US" dirty="0" err="1" smtClean="0"/>
              <a:t>Laporan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r>
              <a:rPr lang="en-US" dirty="0" smtClean="0"/>
              <a:t>, </a:t>
            </a:r>
            <a:r>
              <a:rPr lang="es-ES" dirty="0" smtClean="0"/>
              <a:t>Bahan ajar dan memperkaya Satuan Acara Perkuliahan</a:t>
            </a:r>
            <a:r>
              <a:rPr lang="en-US" dirty="0" smtClean="0"/>
              <a:t>,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Potensi</a:t>
            </a:r>
            <a:r>
              <a:rPr lang="en-US" dirty="0" smtClean="0"/>
              <a:t> </a:t>
            </a:r>
            <a:r>
              <a:rPr lang="en-US" dirty="0" err="1" smtClean="0"/>
              <a:t>mengahasilkan</a:t>
            </a:r>
            <a:r>
              <a:rPr lang="en-US" dirty="0" smtClean="0"/>
              <a:t> HKI</a:t>
            </a:r>
            <a:endParaRPr lang="en-US" dirty="0" smtClean="0">
              <a:sym typeface="Wingdings" pitchFamily="2" charset="2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err="1" smtClean="0">
                <a:latin typeface="Book Antiqua" pitchFamily="18" charset="0"/>
              </a:rPr>
              <a:t>Pekerti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smtClean="0">
                <a:latin typeface="Book Antiqua" pitchFamily="18" charset="0"/>
                <a:sym typeface="Wingdings" pitchFamily="2" charset="2"/>
              </a:rPr>
              <a:t> </a:t>
            </a:r>
            <a:r>
              <a:rPr lang="en-US" dirty="0" smtClean="0"/>
              <a:t>Proposal </a:t>
            </a:r>
            <a:r>
              <a:rPr lang="en-US" dirty="0" err="1" smtClean="0"/>
              <a:t>riset</a:t>
            </a:r>
            <a:r>
              <a:rPr lang="en-US" dirty="0" smtClean="0"/>
              <a:t> </a:t>
            </a:r>
            <a:r>
              <a:rPr lang="en-US" dirty="0" err="1" smtClean="0"/>
              <a:t>kompetitif</a:t>
            </a:r>
            <a:r>
              <a:rPr lang="en-US" dirty="0" smtClean="0"/>
              <a:t>, </a:t>
            </a:r>
            <a:r>
              <a:rPr lang="en-US" dirty="0" err="1" smtClean="0"/>
              <a:t>Pengayaan</a:t>
            </a:r>
            <a:r>
              <a:rPr lang="en-US" dirty="0" smtClean="0"/>
              <a:t> </a:t>
            </a:r>
            <a:r>
              <a:rPr lang="en-US" dirty="0" err="1" smtClean="0"/>
              <a:t>bahan</a:t>
            </a:r>
            <a:r>
              <a:rPr lang="en-US" dirty="0" smtClean="0"/>
              <a:t> ajar, </a:t>
            </a:r>
            <a:r>
              <a:rPr lang="en-US" dirty="0" err="1" smtClean="0"/>
              <a:t>Publikasi</a:t>
            </a:r>
            <a:r>
              <a:rPr lang="en-US" dirty="0" smtClean="0"/>
              <a:t> </a:t>
            </a:r>
            <a:r>
              <a:rPr lang="en-US" dirty="0" err="1" smtClean="0"/>
              <a:t>Jurnal</a:t>
            </a:r>
            <a:r>
              <a:rPr lang="en-US" dirty="0" smtClean="0"/>
              <a:t> </a:t>
            </a:r>
            <a:r>
              <a:rPr lang="en-US" dirty="0" err="1" smtClean="0"/>
              <a:t>Ilmiah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HKI (</a:t>
            </a:r>
            <a:r>
              <a:rPr lang="en-US" dirty="0" err="1" smtClean="0"/>
              <a:t>terutama</a:t>
            </a:r>
            <a:r>
              <a:rPr lang="en-US" dirty="0" smtClean="0"/>
              <a:t> paten)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err="1" smtClean="0"/>
              <a:t>Pasca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smtClean="0"/>
              <a:t>Thesis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desertasi</a:t>
            </a:r>
            <a:r>
              <a:rPr lang="en-US" dirty="0" smtClean="0"/>
              <a:t>, </a:t>
            </a:r>
            <a:r>
              <a:rPr lang="en-US" dirty="0" err="1" smtClean="0"/>
              <a:t>Publikasi</a:t>
            </a:r>
            <a:r>
              <a:rPr lang="en-US" dirty="0" smtClean="0"/>
              <a:t>, </a:t>
            </a:r>
            <a:r>
              <a:rPr lang="fi-FI" dirty="0" smtClean="0"/>
              <a:t>Jumlah lulusan Magister, dan 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lulusan</a:t>
            </a:r>
            <a:r>
              <a:rPr lang="en-US" dirty="0" smtClean="0"/>
              <a:t> </a:t>
            </a:r>
            <a:r>
              <a:rPr lang="en-US" dirty="0" err="1" smtClean="0"/>
              <a:t>doktor</a:t>
            </a:r>
            <a:r>
              <a:rPr lang="en-US" dirty="0" smtClean="0"/>
              <a:t>, </a:t>
            </a:r>
            <a:r>
              <a:rPr lang="en-US" dirty="0" err="1" smtClean="0"/>
              <a:t>serta</a:t>
            </a:r>
            <a:r>
              <a:rPr lang="en-US" dirty="0" smtClean="0"/>
              <a:t>  HKI</a:t>
            </a:r>
          </a:p>
          <a:p>
            <a:pPr marL="0" indent="0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>
                <a:sym typeface="Wingdings" pitchFamily="2" charset="2"/>
              </a:rPr>
              <a:t>Perhatikan</a:t>
            </a:r>
            <a:r>
              <a:rPr lang="en-US" dirty="0" smtClean="0">
                <a:sym typeface="Wingdings" pitchFamily="2" charset="2"/>
              </a:rPr>
              <a:t> KRITERIA PENILAIAN </a:t>
            </a:r>
            <a:r>
              <a:rPr lang="en-US" dirty="0" err="1" smtClean="0">
                <a:sym typeface="Wingdings" pitchFamily="2" charset="2"/>
              </a:rPr>
              <a:t>masing-masing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838200"/>
          </a:xfrm>
        </p:spPr>
        <p:txBody>
          <a:bodyPr/>
          <a:lstStyle/>
          <a:p>
            <a:r>
              <a:rPr lang="en-US" b="1" dirty="0" err="1" smtClean="0"/>
              <a:t>Kriteria</a:t>
            </a:r>
            <a:r>
              <a:rPr lang="en-US" b="1" dirty="0" smtClean="0"/>
              <a:t> </a:t>
            </a:r>
            <a:r>
              <a:rPr lang="en-US" b="1" dirty="0" err="1" smtClean="0"/>
              <a:t>Penilaian</a:t>
            </a:r>
            <a:r>
              <a:rPr lang="id-ID" b="1" dirty="0" smtClean="0"/>
              <a:t> HB</a:t>
            </a:r>
            <a:endParaRPr lang="en-US" b="1" dirty="0"/>
          </a:p>
        </p:txBody>
      </p:sp>
      <p:pic>
        <p:nvPicPr>
          <p:cNvPr id="4301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1179038"/>
            <a:ext cx="8305800" cy="5678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609600"/>
          </a:xfrm>
        </p:spPr>
        <p:txBody>
          <a:bodyPr>
            <a:normAutofit fontScale="90000"/>
          </a:bodyPr>
          <a:lstStyle/>
          <a:p>
            <a:r>
              <a:rPr lang="en-US" b="1" dirty="0" err="1" smtClean="0"/>
              <a:t>Kriteria</a:t>
            </a:r>
            <a:r>
              <a:rPr lang="en-US" b="1" dirty="0" smtClean="0"/>
              <a:t> </a:t>
            </a:r>
            <a:r>
              <a:rPr lang="en-US" b="1" dirty="0" err="1" smtClean="0"/>
              <a:t>Penolakan</a:t>
            </a:r>
            <a:r>
              <a:rPr lang="id-ID" b="1" dirty="0" smtClean="0"/>
              <a:t> HB</a:t>
            </a:r>
            <a:endParaRPr lang="en-US" b="1" dirty="0"/>
          </a:p>
        </p:txBody>
      </p:sp>
      <p:pic>
        <p:nvPicPr>
          <p:cNvPr id="4403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902048"/>
            <a:ext cx="8382000" cy="59559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428625" y="285750"/>
            <a:ext cx="8229600" cy="714358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b="1" smtClean="0"/>
              <a:t>Pengiriman</a:t>
            </a:r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285861"/>
            <a:ext cx="8229600" cy="5072097"/>
          </a:xfrm>
        </p:spPr>
        <p:txBody>
          <a:bodyPr/>
          <a:lstStyle/>
          <a:p>
            <a:r>
              <a:rPr lang="en-US" dirty="0" err="1" smtClean="0"/>
              <a:t>Memastikan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PROPOSAL SESUAI DENGAN JENIS HIBAH YANG DITUJU</a:t>
            </a:r>
          </a:p>
          <a:p>
            <a:r>
              <a:rPr lang="en-US" dirty="0" err="1" smtClean="0"/>
              <a:t>Persyaratan</a:t>
            </a:r>
            <a:r>
              <a:rPr lang="en-US" dirty="0" smtClean="0"/>
              <a:t> </a:t>
            </a:r>
            <a:r>
              <a:rPr lang="en-US" dirty="0" err="1" smtClean="0"/>
              <a:t>administratif</a:t>
            </a:r>
            <a:r>
              <a:rPr lang="en-US" dirty="0" smtClean="0"/>
              <a:t> SUDAH SESUAI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panduan</a:t>
            </a:r>
            <a:r>
              <a:rPr lang="en-US" dirty="0" smtClean="0"/>
              <a:t> (</a:t>
            </a:r>
            <a:r>
              <a:rPr lang="en-US" dirty="0" err="1" smtClean="0"/>
              <a:t>warna</a:t>
            </a:r>
            <a:r>
              <a:rPr lang="en-US" dirty="0" smtClean="0"/>
              <a:t> cover, </a:t>
            </a:r>
            <a:r>
              <a:rPr lang="en-US" dirty="0" err="1" smtClean="0"/>
              <a:t>jumlah</a:t>
            </a:r>
            <a:r>
              <a:rPr lang="en-US" dirty="0" smtClean="0"/>
              <a:t>, </a:t>
            </a:r>
            <a:r>
              <a:rPr lang="en-US" dirty="0" err="1" smtClean="0"/>
              <a:t>tanda</a:t>
            </a:r>
            <a:r>
              <a:rPr lang="en-US" dirty="0" smtClean="0"/>
              <a:t> </a:t>
            </a:r>
            <a:r>
              <a:rPr lang="en-US" dirty="0" err="1" smtClean="0"/>
              <a:t>tangan</a:t>
            </a:r>
            <a:r>
              <a:rPr lang="en-US" dirty="0" smtClean="0"/>
              <a:t>, </a:t>
            </a:r>
            <a:r>
              <a:rPr lang="en-US" dirty="0" err="1" smtClean="0"/>
              <a:t>dsb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Pengirimannya</a:t>
            </a:r>
            <a:r>
              <a:rPr lang="en-US" dirty="0" smtClean="0"/>
              <a:t> TIDAK MELEBIHI TENGGAT WAKTU YANG TELAH DITETAPKAN</a:t>
            </a:r>
          </a:p>
          <a:p>
            <a:r>
              <a:rPr lang="en-US" dirty="0" err="1" smtClean="0"/>
              <a:t>Persyaratan</a:t>
            </a:r>
            <a:r>
              <a:rPr lang="en-US" dirty="0" smtClean="0"/>
              <a:t> lain yang </a:t>
            </a:r>
            <a:r>
              <a:rPr lang="en-US" dirty="0" err="1" smtClean="0"/>
              <a:t>diharuskan</a:t>
            </a:r>
            <a:r>
              <a:rPr lang="en-US" dirty="0" smtClean="0"/>
              <a:t> (</a:t>
            </a:r>
            <a:r>
              <a:rPr lang="en-US" dirty="0" err="1" smtClean="0"/>
              <a:t>ada</a:t>
            </a:r>
            <a:r>
              <a:rPr lang="en-US" dirty="0" smtClean="0"/>
              <a:t> CD, 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id-ID" dirty="0" smtClean="0"/>
              <a:t>proposal</a:t>
            </a:r>
            <a:r>
              <a:rPr lang="en-US" dirty="0" smtClean="0"/>
              <a:t>, </a:t>
            </a:r>
            <a:r>
              <a:rPr lang="en-US" dirty="0" err="1" smtClean="0"/>
              <a:t>dsb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Mengisi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melaporkan</a:t>
            </a:r>
            <a:r>
              <a:rPr lang="en-US" dirty="0" smtClean="0"/>
              <a:t> DATABASE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benar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Picture 3" descr="Daun Merah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685800"/>
            <a:ext cx="8116888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5843" name="Title 1"/>
          <p:cNvSpPr>
            <a:spLocks noGrp="1"/>
          </p:cNvSpPr>
          <p:nvPr>
            <p:ph type="title"/>
          </p:nvPr>
        </p:nvSpPr>
        <p:spPr>
          <a:xfrm>
            <a:off x="533400" y="5334000"/>
            <a:ext cx="8229600" cy="1143000"/>
          </a:xfrm>
        </p:spPr>
        <p:txBody>
          <a:bodyPr/>
          <a:lstStyle/>
          <a:p>
            <a:pPr algn="ctr" eaLnBrk="1" hangingPunct="1"/>
            <a:r>
              <a:rPr lang="en-US" smtClean="0">
                <a:solidFill>
                  <a:schemeClr val="tx1"/>
                </a:solidFill>
                <a:latin typeface="Brush Script MT" pitchFamily="66" charset="0"/>
              </a:rPr>
              <a:t>Terima Kasih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609600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Proposal ??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10200"/>
          </a:xfrm>
        </p:spPr>
        <p:txBody>
          <a:bodyPr>
            <a:normAutofit fontScale="85000" lnSpcReduction="2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err="1" smtClean="0">
                <a:sym typeface="Wingdings" pitchFamily="2" charset="2"/>
              </a:rPr>
              <a:t>Syarat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utama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memperoleh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hibah</a:t>
            </a:r>
            <a:r>
              <a:rPr lang="en-US" dirty="0" smtClean="0">
                <a:sym typeface="Wingdings" pitchFamily="2" charset="2"/>
              </a:rPr>
              <a:t>  </a:t>
            </a:r>
            <a:r>
              <a:rPr lang="en-US" dirty="0" err="1" smtClean="0">
                <a:sym typeface="Wingdings" pitchFamily="2" charset="2"/>
              </a:rPr>
              <a:t>harus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dibuat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diajukan</a:t>
            </a:r>
            <a:endParaRPr lang="en-US" dirty="0" smtClean="0">
              <a:sym typeface="Wingdings" pitchFamily="2" charset="2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err="1" smtClean="0">
                <a:sym typeface="Wingdings" pitchFamily="2" charset="2"/>
              </a:rPr>
              <a:t>Perlu</a:t>
            </a:r>
            <a:r>
              <a:rPr lang="en-US" dirty="0" smtClean="0">
                <a:sym typeface="Wingdings" pitchFamily="2" charset="2"/>
              </a:rPr>
              <a:t> ‘effort’  </a:t>
            </a:r>
            <a:r>
              <a:rPr lang="en-US" dirty="0" err="1" smtClean="0">
                <a:sym typeface="Wingdings" pitchFamily="2" charset="2"/>
              </a:rPr>
              <a:t>baik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jelek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sama</a:t>
            </a:r>
            <a:r>
              <a:rPr lang="en-US" dirty="0" smtClean="0">
                <a:sym typeface="Wingdings" pitchFamily="2" charset="2"/>
              </a:rPr>
              <a:t> effort-</a:t>
            </a:r>
            <a:r>
              <a:rPr lang="en-US" dirty="0" err="1" smtClean="0">
                <a:sym typeface="Wingdings" pitchFamily="2" charset="2"/>
              </a:rPr>
              <a:t>nya</a:t>
            </a:r>
            <a:r>
              <a:rPr lang="en-US" dirty="0" smtClean="0">
                <a:sym typeface="Wingdings" pitchFamily="2" charset="2"/>
              </a:rPr>
              <a:t>  SEBAIK MUNGKIN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err="1" smtClean="0">
                <a:sym typeface="Wingdings" pitchFamily="2" charset="2"/>
              </a:rPr>
              <a:t>Harus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memenuhi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persyaratan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teknis</a:t>
            </a:r>
            <a:r>
              <a:rPr lang="en-US" dirty="0" smtClean="0">
                <a:sym typeface="Wingdings" pitchFamily="2" charset="2"/>
              </a:rPr>
              <a:t> (</a:t>
            </a:r>
            <a:r>
              <a:rPr lang="en-US" dirty="0" err="1" smtClean="0">
                <a:sym typeface="Wingdings" pitchFamily="2" charset="2"/>
              </a:rPr>
              <a:t>oleh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pegawai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administrasi</a:t>
            </a:r>
            <a:r>
              <a:rPr lang="en-US" dirty="0" smtClean="0">
                <a:sym typeface="Wingdings" pitchFamily="2" charset="2"/>
              </a:rPr>
              <a:t> D</a:t>
            </a:r>
            <a:r>
              <a:rPr lang="id-ID" dirty="0" smtClean="0">
                <a:sym typeface="Wingdings" pitchFamily="2" charset="2"/>
              </a:rPr>
              <a:t>ir. Litbamas</a:t>
            </a:r>
            <a:r>
              <a:rPr lang="en-US" dirty="0" smtClean="0">
                <a:sym typeface="Wingdings" pitchFamily="2" charset="2"/>
              </a:rPr>
              <a:t>) </a:t>
            </a:r>
            <a:r>
              <a:rPr lang="en-US" dirty="0" err="1" smtClean="0">
                <a:sym typeface="Wingdings" pitchFamily="2" charset="2"/>
              </a:rPr>
              <a:t>dan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substansi</a:t>
            </a:r>
            <a:r>
              <a:rPr lang="en-US" dirty="0" smtClean="0">
                <a:sym typeface="Wingdings" pitchFamily="2" charset="2"/>
              </a:rPr>
              <a:t> (</a:t>
            </a:r>
            <a:r>
              <a:rPr lang="en-US" dirty="0" err="1" smtClean="0">
                <a:sym typeface="Wingdings" pitchFamily="2" charset="2"/>
              </a:rPr>
              <a:t>oleh</a:t>
            </a:r>
            <a:r>
              <a:rPr lang="en-US" dirty="0" smtClean="0">
                <a:sym typeface="Wingdings" pitchFamily="2" charset="2"/>
              </a:rPr>
              <a:t> Reviewer)</a:t>
            </a:r>
            <a:r>
              <a:rPr lang="id-ID" dirty="0" smtClean="0">
                <a:sym typeface="Wingdings" pitchFamily="2" charset="2"/>
              </a:rPr>
              <a:t>  jangan ditolak karena administrasi</a:t>
            </a:r>
            <a:endParaRPr lang="en-US" dirty="0" smtClean="0">
              <a:sym typeface="Wingdings" pitchFamily="2" charset="2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err="1" smtClean="0">
                <a:sym typeface="Wingdings" pitchFamily="2" charset="2"/>
              </a:rPr>
              <a:t>Sebagai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wakil</a:t>
            </a:r>
            <a:r>
              <a:rPr lang="en-US" dirty="0" smtClean="0">
                <a:sym typeface="Wingdings" pitchFamily="2" charset="2"/>
              </a:rPr>
              <a:t>/</a:t>
            </a:r>
            <a:r>
              <a:rPr lang="en-US" dirty="0" err="1" smtClean="0">
                <a:sym typeface="Wingdings" pitchFamily="2" charset="2"/>
              </a:rPr>
              <a:t>representasi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peneliti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pada</a:t>
            </a:r>
            <a:r>
              <a:rPr lang="en-US" dirty="0" smtClean="0">
                <a:sym typeface="Wingdings" pitchFamily="2" charset="2"/>
              </a:rPr>
              <a:t> reviewer:</a:t>
            </a:r>
          </a:p>
          <a:p>
            <a:pPr marL="641033" lvl="1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err="1" smtClean="0">
                <a:sym typeface="Wingdings" pitchFamily="2" charset="2"/>
              </a:rPr>
              <a:t>Direview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tanpa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kehadiran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peneliti</a:t>
            </a:r>
            <a:endParaRPr lang="en-US" dirty="0" smtClean="0">
              <a:sym typeface="Wingdings" pitchFamily="2" charset="2"/>
            </a:endParaRPr>
          </a:p>
          <a:p>
            <a:pPr marL="641033" lvl="1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>
                <a:sym typeface="Wingdings" pitchFamily="2" charset="2"/>
              </a:rPr>
              <a:t>Reviewer </a:t>
            </a:r>
            <a:r>
              <a:rPr lang="en-US" dirty="0" err="1" smtClean="0">
                <a:sym typeface="Wingdings" pitchFamily="2" charset="2"/>
              </a:rPr>
              <a:t>mungkin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tidak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sebidang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ilmu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dengan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peneliti</a:t>
            </a:r>
            <a:endParaRPr lang="en-US" dirty="0" smtClean="0">
              <a:sym typeface="Wingdings" pitchFamily="2" charset="2"/>
            </a:endParaRPr>
          </a:p>
          <a:p>
            <a:pPr marL="641033" lvl="1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err="1" smtClean="0">
                <a:sym typeface="Wingdings" pitchFamily="2" charset="2"/>
              </a:rPr>
              <a:t>Proses</a:t>
            </a:r>
            <a:r>
              <a:rPr lang="en-US" dirty="0" smtClean="0">
                <a:sym typeface="Wingdings" pitchFamily="2" charset="2"/>
              </a:rPr>
              <a:t> review </a:t>
            </a:r>
            <a:r>
              <a:rPr lang="en-US" dirty="0" err="1" smtClean="0">
                <a:sym typeface="Wingdings" pitchFamily="2" charset="2"/>
              </a:rPr>
              <a:t>singkat</a:t>
            </a:r>
            <a:r>
              <a:rPr lang="en-US" dirty="0" smtClean="0">
                <a:sym typeface="Wingdings" pitchFamily="2" charset="2"/>
              </a:rPr>
              <a:t>, </a:t>
            </a:r>
            <a:r>
              <a:rPr lang="en-US" dirty="0" err="1" smtClean="0">
                <a:sym typeface="Wingdings" pitchFamily="2" charset="2"/>
              </a:rPr>
              <a:t>padat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cepat</a:t>
            </a:r>
            <a:endParaRPr lang="en-US" dirty="0" smtClean="0">
              <a:sym typeface="Wingdings" pitchFamily="2" charset="2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>
                <a:sym typeface="Wingdings" pitchFamily="2" charset="2"/>
              </a:rPr>
              <a:t>Lolos ??  ‘</a:t>
            </a:r>
            <a:r>
              <a:rPr lang="en-US" dirty="0" err="1" smtClean="0">
                <a:sym typeface="Wingdings" pitchFamily="2" charset="2"/>
              </a:rPr>
              <a:t>menarik</a:t>
            </a:r>
            <a:r>
              <a:rPr lang="en-US" dirty="0" smtClean="0">
                <a:sym typeface="Wingdings" pitchFamily="2" charset="2"/>
              </a:rPr>
              <a:t>’ </a:t>
            </a:r>
            <a:r>
              <a:rPr lang="en-US" dirty="0" err="1" smtClean="0">
                <a:sym typeface="Wingdings" pitchFamily="2" charset="2"/>
              </a:rPr>
              <a:t>perhatian</a:t>
            </a:r>
            <a:r>
              <a:rPr lang="en-US" dirty="0" smtClean="0">
                <a:sym typeface="Wingdings" pitchFamily="2" charset="2"/>
              </a:rPr>
              <a:t> reviewer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err="1" smtClean="0">
                <a:sym typeface="Wingdings" pitchFamily="2" charset="2"/>
              </a:rPr>
              <a:t>Perlu</a:t>
            </a:r>
            <a:r>
              <a:rPr lang="en-US" dirty="0" smtClean="0">
                <a:sym typeface="Wingdings" pitchFamily="2" charset="2"/>
              </a:rPr>
              <a:t> ‘</a:t>
            </a:r>
            <a:r>
              <a:rPr lang="en-US" dirty="0" err="1" smtClean="0">
                <a:sym typeface="Wingdings" pitchFamily="2" charset="2"/>
              </a:rPr>
              <a:t>kiat</a:t>
            </a:r>
            <a:r>
              <a:rPr lang="en-US" dirty="0" smtClean="0">
                <a:sym typeface="Wingdings" pitchFamily="2" charset="2"/>
              </a:rPr>
              <a:t>’ </a:t>
            </a:r>
            <a:r>
              <a:rPr lang="en-US" dirty="0" err="1" smtClean="0">
                <a:sym typeface="Wingdings" pitchFamily="2" charset="2"/>
              </a:rPr>
              <a:t>dan</a:t>
            </a:r>
            <a:r>
              <a:rPr lang="en-US" dirty="0" smtClean="0">
                <a:sym typeface="Wingdings" pitchFamily="2" charset="2"/>
              </a:rPr>
              <a:t> ‘</a:t>
            </a:r>
            <a:r>
              <a:rPr lang="en-US" dirty="0" err="1" smtClean="0">
                <a:sym typeface="Wingdings" pitchFamily="2" charset="2"/>
              </a:rPr>
              <a:t>trik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jitu</a:t>
            </a:r>
            <a:r>
              <a:rPr lang="en-US" dirty="0" smtClean="0">
                <a:sym typeface="Wingdings" pitchFamily="2" charset="2"/>
              </a:rPr>
              <a:t>’</a:t>
            </a:r>
            <a:r>
              <a:rPr lang="id-ID" dirty="0" smtClean="0">
                <a:sym typeface="Wingdings" pitchFamily="2" charset="2"/>
              </a:rPr>
              <a:t> agar ‘reviewer tertarik’  GOAL</a:t>
            </a:r>
            <a:endParaRPr lang="en-US" dirty="0" smtClean="0">
              <a:sym typeface="Wingdings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DARI IDE KE PROPOSAL</a:t>
            </a:r>
            <a:endParaRPr lang="id-ID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214974"/>
          </a:xfrm>
        </p:spPr>
        <p:txBody>
          <a:bodyPr>
            <a:normAutofit fontScale="85000" lnSpcReduction="10000"/>
          </a:bodyPr>
          <a:lstStyle/>
          <a:p>
            <a:r>
              <a:rPr lang="id-ID" dirty="0" smtClean="0"/>
              <a:t>Ide yang bisa diwujudkan:</a:t>
            </a:r>
            <a:endParaRPr lang="en-US" dirty="0" smtClean="0">
              <a:sym typeface="Wingdings" pitchFamily="2" charset="2"/>
            </a:endParaRPr>
          </a:p>
          <a:p>
            <a:pPr lvl="1"/>
            <a:r>
              <a:rPr lang="id-ID" dirty="0" smtClean="0">
                <a:sym typeface="Wingdings" pitchFamily="2" charset="2"/>
              </a:rPr>
              <a:t>Ide untuk mengatasi </a:t>
            </a:r>
            <a:r>
              <a:rPr lang="en-US" dirty="0" err="1" smtClean="0">
                <a:solidFill>
                  <a:srgbClr val="C00000"/>
                </a:solidFill>
                <a:sym typeface="Wingdings" pitchFamily="2" charset="2"/>
              </a:rPr>
              <a:t>permasalahan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id-ID" dirty="0" smtClean="0">
                <a:sym typeface="Wingdings" pitchFamily="2" charset="2"/>
              </a:rPr>
              <a:t>(5 W + 1 H)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  <a:sym typeface="Wingdings" pitchFamily="2" charset="2"/>
              </a:rPr>
              <a:t>‘researchable’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smtClean="0">
                <a:solidFill>
                  <a:srgbClr val="C00000"/>
                </a:solidFill>
                <a:sym typeface="Wingdings" pitchFamily="2" charset="2"/>
              </a:rPr>
              <a:t>‘manageable’.</a:t>
            </a:r>
          </a:p>
          <a:p>
            <a:pPr lvl="1"/>
            <a:r>
              <a:rPr lang="en-US" dirty="0" err="1" smtClean="0">
                <a:sym typeface="Wingdings" pitchFamily="2" charset="2"/>
              </a:rPr>
              <a:t>Permasalahan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id-ID" dirty="0" smtClean="0">
                <a:sym typeface="Wingdings" pitchFamily="2" charset="2"/>
              </a:rPr>
              <a:t>dan output </a:t>
            </a:r>
            <a:r>
              <a:rPr lang="en-US" dirty="0" err="1" smtClean="0">
                <a:sym typeface="Wingdings" pitchFamily="2" charset="2"/>
              </a:rPr>
              <a:t>sesuai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dengan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jenis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hibah</a:t>
            </a:r>
            <a:r>
              <a:rPr lang="en-US" dirty="0" smtClean="0">
                <a:sym typeface="Wingdings" pitchFamily="2" charset="2"/>
              </a:rPr>
              <a:t>.</a:t>
            </a:r>
          </a:p>
          <a:p>
            <a:pPr lvl="1"/>
            <a:r>
              <a:rPr lang="en-US" dirty="0" err="1" smtClean="0"/>
              <a:t>Kewajiban</a:t>
            </a:r>
            <a:r>
              <a:rPr lang="en-US" dirty="0" smtClean="0"/>
              <a:t> 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dosen</a:t>
            </a:r>
            <a:r>
              <a:rPr lang="en-US" dirty="0" smtClean="0"/>
              <a:t>/</a:t>
            </a:r>
            <a:r>
              <a:rPr lang="en-US" dirty="0" err="1" smtClean="0"/>
              <a:t>ilmuwan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>
                <a:sym typeface="Wingdings" pitchFamily="2" charset="2"/>
              </a:rPr>
              <a:t>ilmu</a:t>
            </a:r>
            <a:r>
              <a:rPr lang="en-US" dirty="0" smtClean="0">
                <a:sym typeface="Wingdings" pitchFamily="2" charset="2"/>
              </a:rPr>
              <a:t> point </a:t>
            </a:r>
            <a:r>
              <a:rPr lang="en-US" dirty="0" err="1" smtClean="0">
                <a:sym typeface="Wingdings" pitchFamily="2" charset="2"/>
              </a:rPr>
              <a:t>dan</a:t>
            </a:r>
            <a:r>
              <a:rPr lang="en-US" dirty="0" smtClean="0">
                <a:sym typeface="Wingdings" pitchFamily="2" charset="2"/>
              </a:rPr>
              <a:t> coin</a:t>
            </a:r>
            <a:endParaRPr lang="en-US" dirty="0" smtClean="0"/>
          </a:p>
          <a:p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dana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>
                <a:sym typeface="Wingdings" pitchFamily="2" charset="2"/>
              </a:rPr>
              <a:t>individu</a:t>
            </a:r>
            <a:r>
              <a:rPr lang="en-US" dirty="0" smtClean="0">
                <a:sym typeface="Wingdings" pitchFamily="2" charset="2"/>
              </a:rPr>
              <a:t>, internal PT </a:t>
            </a:r>
            <a:r>
              <a:rPr lang="en-US" dirty="0" err="1" smtClean="0">
                <a:sym typeface="Wingdings" pitchFamily="2" charset="2"/>
              </a:rPr>
              <a:t>dan</a:t>
            </a:r>
            <a:r>
              <a:rPr lang="en-US" dirty="0" smtClean="0">
                <a:sym typeface="Wingdings" pitchFamily="2" charset="2"/>
              </a:rPr>
              <a:t>/</a:t>
            </a:r>
            <a:r>
              <a:rPr lang="en-US" dirty="0" err="1" smtClean="0">
                <a:sym typeface="Wingdings" pitchFamily="2" charset="2"/>
              </a:rPr>
              <a:t>atau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eksternal</a:t>
            </a:r>
            <a:endParaRPr lang="en-US" dirty="0" smtClean="0">
              <a:sym typeface="Wingdings" pitchFamily="2" charset="2"/>
            </a:endParaRPr>
          </a:p>
          <a:p>
            <a:r>
              <a:rPr lang="en-US" dirty="0" err="1" smtClean="0">
                <a:sym typeface="Wingdings" pitchFamily="2" charset="2"/>
              </a:rPr>
              <a:t>Melalui</a:t>
            </a:r>
            <a:r>
              <a:rPr lang="en-US" dirty="0" smtClean="0">
                <a:sym typeface="Wingdings" pitchFamily="2" charset="2"/>
              </a:rPr>
              <a:t>  PROPOSAL</a:t>
            </a:r>
            <a:r>
              <a:rPr lang="id-ID" dirty="0" smtClean="0">
                <a:sym typeface="Wingdings" pitchFamily="2" charset="2"/>
              </a:rPr>
              <a:t> (artinya HARUS DIBUAT)</a:t>
            </a:r>
            <a:endParaRPr lang="en-US" dirty="0" smtClean="0">
              <a:sym typeface="Wingdings" pitchFamily="2" charset="2"/>
            </a:endParaRPr>
          </a:p>
          <a:p>
            <a:r>
              <a:rPr lang="en-US" dirty="0" err="1" smtClean="0">
                <a:sym typeface="Wingdings" pitchFamily="2" charset="2"/>
              </a:rPr>
              <a:t>Sifat</a:t>
            </a:r>
            <a:r>
              <a:rPr lang="en-US" dirty="0" smtClean="0">
                <a:sym typeface="Wingdings" pitchFamily="2" charset="2"/>
              </a:rPr>
              <a:t>  KOMPETISI</a:t>
            </a:r>
            <a:r>
              <a:rPr lang="id-ID" dirty="0" smtClean="0">
                <a:sym typeface="Wingdings" pitchFamily="2" charset="2"/>
              </a:rPr>
              <a:t>  nasional, regional, internal</a:t>
            </a:r>
          </a:p>
          <a:p>
            <a:r>
              <a:rPr lang="en-US" dirty="0" err="1" smtClean="0">
                <a:sym typeface="Wingdings" pitchFamily="2" charset="2"/>
              </a:rPr>
              <a:t>Pelajari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id-ID" dirty="0" smtClean="0">
                <a:sym typeface="Wingdings" pitchFamily="2" charset="2"/>
              </a:rPr>
              <a:t>t</a:t>
            </a:r>
            <a:r>
              <a:rPr lang="en-US" dirty="0" err="1" smtClean="0">
                <a:sym typeface="Wingdings" pitchFamily="2" charset="2"/>
              </a:rPr>
              <a:t>rik</a:t>
            </a:r>
            <a:r>
              <a:rPr lang="id-ID" dirty="0" smtClean="0">
                <a:sym typeface="Wingdings" pitchFamily="2" charset="2"/>
              </a:rPr>
              <a:t>-2 yang jitu agar p</a:t>
            </a:r>
            <a:r>
              <a:rPr lang="en-US" dirty="0" err="1" smtClean="0">
                <a:sym typeface="Wingdings" pitchFamily="2" charset="2"/>
              </a:rPr>
              <a:t>roposal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id-ID" dirty="0" smtClean="0">
                <a:sym typeface="Wingdings" pitchFamily="2" charset="2"/>
              </a:rPr>
              <a:t>yang bagus sehingga harapan l</a:t>
            </a:r>
            <a:r>
              <a:rPr lang="en-US" dirty="0" err="1" smtClean="0">
                <a:sym typeface="Wingdings" pitchFamily="2" charset="2"/>
              </a:rPr>
              <a:t>olos</a:t>
            </a:r>
            <a:r>
              <a:rPr lang="id-ID" dirty="0" smtClean="0">
                <a:sym typeface="Wingdings" pitchFamily="2" charset="2"/>
              </a:rPr>
              <a:t> dan memperoleh pendanaan semakin besar</a:t>
            </a:r>
            <a:r>
              <a:rPr lang="en-US" dirty="0" smtClean="0">
                <a:sym typeface="Wingdings" pitchFamily="2" charset="2"/>
              </a:rPr>
              <a:t>.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742950"/>
          </a:xfrm>
        </p:spPr>
        <p:txBody>
          <a:bodyPr>
            <a:normAutofit fontScale="90000"/>
          </a:bodyPr>
          <a:lstStyle/>
          <a:p>
            <a:r>
              <a:rPr lang="id-ID" b="1" dirty="0" smtClean="0"/>
              <a:t>Strategi Memperolehnya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1"/>
            <a:ext cx="8229600" cy="5181601"/>
          </a:xfrm>
        </p:spPr>
        <p:txBody>
          <a:bodyPr>
            <a:normAutofit fontScale="85000" lnSpcReduction="20000"/>
          </a:bodyPr>
          <a:lstStyle/>
          <a:p>
            <a:r>
              <a:rPr lang="id-ID" dirty="0" smtClean="0"/>
              <a:t>Pasang telinga </a:t>
            </a:r>
            <a:r>
              <a:rPr lang="id-ID" dirty="0" smtClean="0">
                <a:sym typeface="Wingdings" pitchFamily="2" charset="2"/>
              </a:rPr>
              <a:t> browsing sendiri, BP3M, teman-2</a:t>
            </a:r>
          </a:p>
          <a:p>
            <a:r>
              <a:rPr lang="id-ID" dirty="0" smtClean="0">
                <a:sym typeface="Wingdings" pitchFamily="2" charset="2"/>
              </a:rPr>
              <a:t>Siap setiap saat  bahkan hanya 1 malam saja (contoh Revitalisasi Pertanian)</a:t>
            </a:r>
          </a:p>
          <a:p>
            <a:r>
              <a:rPr lang="id-ID" dirty="0" smtClean="0">
                <a:sym typeface="Wingdings" pitchFamily="2" charset="2"/>
              </a:rPr>
              <a:t>At all cost  lakukan segala cara secara maksimal (contoh Publikasi Ilmiah)</a:t>
            </a:r>
          </a:p>
          <a:p>
            <a:r>
              <a:rPr lang="id-ID" dirty="0" smtClean="0">
                <a:sym typeface="Wingdings" pitchFamily="2" charset="2"/>
              </a:rPr>
              <a:t>Ikuti panduan secara ketat </a:t>
            </a:r>
          </a:p>
          <a:p>
            <a:pPr lvl="1"/>
            <a:r>
              <a:rPr lang="id-ID" dirty="0" smtClean="0">
                <a:sym typeface="Wingdings" pitchFamily="2" charset="2"/>
              </a:rPr>
              <a:t>Pindah outline panduan ke proposal (copy paste) dan beri warna merah untuk keterangannya</a:t>
            </a:r>
          </a:p>
          <a:p>
            <a:pPr lvl="1"/>
            <a:r>
              <a:rPr lang="id-ID" dirty="0" smtClean="0">
                <a:sym typeface="Wingdings" pitchFamily="2" charset="2"/>
              </a:rPr>
              <a:t>Isi masing masing bagian (hitam) secara lengkap</a:t>
            </a:r>
          </a:p>
          <a:p>
            <a:pPr lvl="1"/>
            <a:r>
              <a:rPr lang="id-ID" dirty="0" smtClean="0">
                <a:sym typeface="Wingdings" pitchFamily="2" charset="2"/>
              </a:rPr>
              <a:t>Jika selesai  hapus warna merahnya  (</a:t>
            </a:r>
            <a:r>
              <a:rPr lang="id-ID" dirty="0" smtClean="0">
                <a:sym typeface="Wingdings" pitchFamily="2" charset="2"/>
                <a:hlinkClick r:id="rId2" action="ppaction://hlinkfile"/>
              </a:rPr>
              <a:t>contoh HB</a:t>
            </a:r>
            <a:r>
              <a:rPr lang="id-ID" dirty="0" smtClean="0">
                <a:sym typeface="Wingdings" pitchFamily="2" charset="2"/>
              </a:rPr>
              <a:t>)</a:t>
            </a:r>
          </a:p>
          <a:p>
            <a:r>
              <a:rPr lang="id-ID" dirty="0" smtClean="0">
                <a:sym typeface="Wingdings" pitchFamily="2" charset="2"/>
              </a:rPr>
              <a:t>Selalu perhatikan kriteria penerimaan dan alasan-2 penolakan</a:t>
            </a:r>
          </a:p>
          <a:p>
            <a:r>
              <a:rPr lang="id-ID" dirty="0" smtClean="0">
                <a:sym typeface="Wingdings" pitchFamily="2" charset="2"/>
              </a:rPr>
              <a:t>COBA...COBA  dan....COBA!!!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 bwMode="auto">
          <a:xfrm>
            <a:off x="500035" y="1204902"/>
            <a:ext cx="8229600" cy="652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 bIns="0" anchor="b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dirty="0" smtClean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PERFORMANCE</a:t>
            </a:r>
            <a:r>
              <a:rPr lang="id-ID" sz="4400" b="1" dirty="0" smtClean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: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id-ID" sz="3200" b="1" dirty="0" smtClean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Tampilan Proposal yang Rapi dan Menarik</a:t>
            </a:r>
            <a:endParaRPr lang="en-US" sz="4400" b="1" dirty="0">
              <a:solidFill>
                <a:schemeClr val="accent1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457200" y="1857365"/>
            <a:ext cx="8229600" cy="48291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73050" indent="-273050"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Char char=""/>
            </a:pPr>
            <a:r>
              <a:rPr lang="en-US" sz="2600" dirty="0" err="1">
                <a:latin typeface="Constantia" pitchFamily="18" charset="0"/>
              </a:rPr>
              <a:t>Tampilan</a:t>
            </a:r>
            <a:r>
              <a:rPr lang="en-US" sz="2600" dirty="0">
                <a:latin typeface="Constantia" pitchFamily="18" charset="0"/>
              </a:rPr>
              <a:t> </a:t>
            </a:r>
            <a:r>
              <a:rPr lang="en-US" sz="2600" dirty="0" err="1">
                <a:latin typeface="Constantia" pitchFamily="18" charset="0"/>
              </a:rPr>
              <a:t>keseluruhan</a:t>
            </a:r>
            <a:r>
              <a:rPr lang="en-US" sz="2600" dirty="0">
                <a:latin typeface="Constantia" pitchFamily="18" charset="0"/>
              </a:rPr>
              <a:t> </a:t>
            </a:r>
            <a:r>
              <a:rPr lang="en-US" sz="2600" dirty="0" err="1">
                <a:latin typeface="Constantia" pitchFamily="18" charset="0"/>
              </a:rPr>
              <a:t>harus</a:t>
            </a:r>
            <a:r>
              <a:rPr lang="en-US" sz="2600" dirty="0">
                <a:latin typeface="Constantia" pitchFamily="18" charset="0"/>
              </a:rPr>
              <a:t> RAPI </a:t>
            </a:r>
            <a:r>
              <a:rPr lang="en-US" sz="2600" dirty="0">
                <a:latin typeface="Constantia" pitchFamily="18" charset="0"/>
                <a:sym typeface="Wingdings" pitchFamily="2" charset="2"/>
              </a:rPr>
              <a:t> </a:t>
            </a:r>
            <a:r>
              <a:rPr lang="en-US" sz="2600" dirty="0" err="1">
                <a:latin typeface="Constantia" pitchFamily="18" charset="0"/>
                <a:sym typeface="Wingdings" pitchFamily="2" charset="2"/>
              </a:rPr>
              <a:t>ketikan</a:t>
            </a:r>
            <a:r>
              <a:rPr lang="en-US" sz="2600" dirty="0">
                <a:latin typeface="Constantia" pitchFamily="18" charset="0"/>
                <a:sym typeface="Wingdings" pitchFamily="2" charset="2"/>
              </a:rPr>
              <a:t>, </a:t>
            </a:r>
            <a:r>
              <a:rPr lang="en-US" sz="2600" dirty="0" err="1">
                <a:latin typeface="Constantia" pitchFamily="18" charset="0"/>
                <a:sym typeface="Wingdings" pitchFamily="2" charset="2"/>
              </a:rPr>
              <a:t>cetakan</a:t>
            </a:r>
            <a:r>
              <a:rPr lang="en-US" sz="2600" dirty="0">
                <a:latin typeface="Constantia" pitchFamily="18" charset="0"/>
                <a:sym typeface="Wingdings" pitchFamily="2" charset="2"/>
              </a:rPr>
              <a:t>, </a:t>
            </a:r>
            <a:r>
              <a:rPr lang="en-US" sz="2600" dirty="0" err="1">
                <a:latin typeface="Constantia" pitchFamily="18" charset="0"/>
                <a:sym typeface="Wingdings" pitchFamily="2" charset="2"/>
              </a:rPr>
              <a:t>susunan</a:t>
            </a:r>
            <a:r>
              <a:rPr lang="en-US" sz="2600" dirty="0">
                <a:latin typeface="Constantia" pitchFamily="18" charset="0"/>
                <a:sym typeface="Wingdings" pitchFamily="2" charset="2"/>
              </a:rPr>
              <a:t> </a:t>
            </a:r>
            <a:r>
              <a:rPr lang="en-US" sz="2600" dirty="0" err="1" smtClean="0">
                <a:latin typeface="Constantia" pitchFamily="18" charset="0"/>
                <a:sym typeface="Wingdings" pitchFamily="2" charset="2"/>
              </a:rPr>
              <a:t>alinea</a:t>
            </a:r>
            <a:r>
              <a:rPr lang="en-US" sz="2600" dirty="0" smtClean="0">
                <a:latin typeface="Constantia" pitchFamily="18" charset="0"/>
                <a:sym typeface="Wingdings" pitchFamily="2" charset="2"/>
              </a:rPr>
              <a:t>/</a:t>
            </a:r>
            <a:r>
              <a:rPr lang="en-US" sz="2600" dirty="0" err="1" smtClean="0">
                <a:latin typeface="Constantia" pitchFamily="18" charset="0"/>
                <a:sym typeface="Wingdings" pitchFamily="2" charset="2"/>
              </a:rPr>
              <a:t>bab</a:t>
            </a:r>
            <a:r>
              <a:rPr lang="id-ID" sz="2600" dirty="0" smtClean="0">
                <a:latin typeface="Constantia" pitchFamily="18" charset="0"/>
                <a:sym typeface="Wingdings" pitchFamily="2" charset="2"/>
              </a:rPr>
              <a:t> (</a:t>
            </a:r>
            <a:r>
              <a:rPr lang="id-ID" sz="2600" dirty="0" smtClean="0">
                <a:latin typeface="Constantia" pitchFamily="18" charset="0"/>
                <a:sym typeface="Wingdings" pitchFamily="2" charset="2"/>
                <a:hlinkClick r:id="rId2" action="ppaction://hlinkfile"/>
              </a:rPr>
              <a:t>contoh 1</a:t>
            </a:r>
            <a:r>
              <a:rPr lang="id-ID" sz="2600" dirty="0" smtClean="0">
                <a:latin typeface="Constantia" pitchFamily="18" charset="0"/>
                <a:sym typeface="Wingdings" pitchFamily="2" charset="2"/>
              </a:rPr>
              <a:t>, </a:t>
            </a:r>
            <a:r>
              <a:rPr lang="id-ID" sz="2600" dirty="0" smtClean="0">
                <a:latin typeface="Constantia" pitchFamily="18" charset="0"/>
                <a:sym typeface="Wingdings" pitchFamily="2" charset="2"/>
                <a:hlinkClick r:id="rId3" action="ppaction://hlinkfile"/>
              </a:rPr>
              <a:t>contoh 2</a:t>
            </a:r>
            <a:r>
              <a:rPr lang="id-ID" sz="2600" dirty="0" smtClean="0">
                <a:latin typeface="Constantia" pitchFamily="18" charset="0"/>
                <a:sym typeface="Wingdings" pitchFamily="2" charset="2"/>
              </a:rPr>
              <a:t>, </a:t>
            </a:r>
            <a:r>
              <a:rPr lang="id-ID" sz="2600" dirty="0" smtClean="0">
                <a:latin typeface="Constantia" pitchFamily="18" charset="0"/>
                <a:sym typeface="Wingdings" pitchFamily="2" charset="2"/>
                <a:hlinkClick r:id="rId4" action="ppaction://hlinkfile"/>
              </a:rPr>
              <a:t>Panduan HB</a:t>
            </a:r>
            <a:r>
              <a:rPr lang="id-ID" sz="2600" dirty="0" smtClean="0">
                <a:latin typeface="Constantia" pitchFamily="18" charset="0"/>
                <a:sym typeface="Wingdings" pitchFamily="2" charset="2"/>
              </a:rPr>
              <a:t>)</a:t>
            </a:r>
            <a:endParaRPr lang="en-US" sz="2600" dirty="0">
              <a:latin typeface="Constantia" pitchFamily="18" charset="0"/>
              <a:sym typeface="Wingdings" pitchFamily="2" charset="2"/>
            </a:endParaRPr>
          </a:p>
          <a:p>
            <a:pPr marL="273050" indent="-273050"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Char char=""/>
            </a:pPr>
            <a:r>
              <a:rPr lang="en-US" sz="2600" dirty="0" err="1">
                <a:latin typeface="Constantia" pitchFamily="18" charset="0"/>
                <a:sym typeface="Wingdings" pitchFamily="2" charset="2"/>
              </a:rPr>
              <a:t>Cukup</a:t>
            </a:r>
            <a:r>
              <a:rPr lang="en-US" sz="2600" dirty="0">
                <a:latin typeface="Constantia" pitchFamily="18" charset="0"/>
                <a:sym typeface="Wingdings" pitchFamily="2" charset="2"/>
              </a:rPr>
              <a:t> ‘</a:t>
            </a:r>
            <a:r>
              <a:rPr lang="en-US" sz="2600" dirty="0" err="1">
                <a:latin typeface="Constantia" pitchFamily="18" charset="0"/>
                <a:sym typeface="Wingdings" pitchFamily="2" charset="2"/>
              </a:rPr>
              <a:t>berisi</a:t>
            </a:r>
            <a:r>
              <a:rPr lang="en-US" sz="2600" dirty="0">
                <a:latin typeface="Constantia" pitchFamily="18" charset="0"/>
                <a:sym typeface="Wingdings" pitchFamily="2" charset="2"/>
              </a:rPr>
              <a:t>’  </a:t>
            </a:r>
            <a:r>
              <a:rPr lang="en-US" sz="2600" dirty="0" err="1">
                <a:latin typeface="Constantia" pitchFamily="18" charset="0"/>
                <a:sym typeface="Wingdings" pitchFamily="2" charset="2"/>
              </a:rPr>
              <a:t>relatif</a:t>
            </a:r>
            <a:r>
              <a:rPr lang="en-US" sz="2600" dirty="0">
                <a:latin typeface="Constantia" pitchFamily="18" charset="0"/>
                <a:sym typeface="Wingdings" pitchFamily="2" charset="2"/>
              </a:rPr>
              <a:t> ‘</a:t>
            </a:r>
            <a:r>
              <a:rPr lang="en-US" sz="2600" dirty="0" err="1">
                <a:latin typeface="Constantia" pitchFamily="18" charset="0"/>
                <a:sym typeface="Wingdings" pitchFamily="2" charset="2"/>
              </a:rPr>
              <a:t>tebal</a:t>
            </a:r>
            <a:r>
              <a:rPr lang="en-US" sz="2600" dirty="0" smtClean="0">
                <a:latin typeface="Constantia" pitchFamily="18" charset="0"/>
                <a:sym typeface="Wingdings" pitchFamily="2" charset="2"/>
              </a:rPr>
              <a:t>’</a:t>
            </a:r>
            <a:r>
              <a:rPr lang="id-ID" sz="2600" dirty="0" smtClean="0">
                <a:latin typeface="Constantia" pitchFamily="18" charset="0"/>
                <a:sym typeface="Wingdings" pitchFamily="2" charset="2"/>
              </a:rPr>
              <a:t>   </a:t>
            </a:r>
            <a:r>
              <a:rPr lang="en-US" sz="2600" dirty="0" err="1" smtClean="0">
                <a:latin typeface="Constantia" pitchFamily="18" charset="0"/>
                <a:sym typeface="Wingdings" pitchFamily="2" charset="2"/>
              </a:rPr>
              <a:t>Distribusi</a:t>
            </a:r>
            <a:r>
              <a:rPr lang="en-US" sz="2600" dirty="0" smtClean="0">
                <a:latin typeface="Constantia" pitchFamily="18" charset="0"/>
                <a:sym typeface="Wingdings" pitchFamily="2" charset="2"/>
              </a:rPr>
              <a:t> </a:t>
            </a:r>
            <a:r>
              <a:rPr lang="en-US" sz="2600" dirty="0" err="1">
                <a:latin typeface="Constantia" pitchFamily="18" charset="0"/>
                <a:sym typeface="Wingdings" pitchFamily="2" charset="2"/>
              </a:rPr>
              <a:t>antar</a:t>
            </a:r>
            <a:r>
              <a:rPr lang="en-US" sz="2600" dirty="0">
                <a:latin typeface="Constantia" pitchFamily="18" charset="0"/>
                <a:sym typeface="Wingdings" pitchFamily="2" charset="2"/>
              </a:rPr>
              <a:t> </a:t>
            </a:r>
            <a:r>
              <a:rPr lang="en-US" sz="2600" dirty="0" err="1">
                <a:latin typeface="Constantia" pitchFamily="18" charset="0"/>
                <a:sym typeface="Wingdings" pitchFamily="2" charset="2"/>
              </a:rPr>
              <a:t>bab</a:t>
            </a:r>
            <a:r>
              <a:rPr lang="en-US" sz="2600" dirty="0">
                <a:latin typeface="Constantia" pitchFamily="18" charset="0"/>
                <a:sym typeface="Wingdings" pitchFamily="2" charset="2"/>
              </a:rPr>
              <a:t> ‘</a:t>
            </a:r>
            <a:r>
              <a:rPr lang="en-US" sz="2600" dirty="0" err="1">
                <a:latin typeface="Constantia" pitchFamily="18" charset="0"/>
                <a:sym typeface="Wingdings" pitchFamily="2" charset="2"/>
              </a:rPr>
              <a:t>seimbang</a:t>
            </a:r>
            <a:r>
              <a:rPr lang="en-US" sz="2600" dirty="0">
                <a:latin typeface="Constantia" pitchFamily="18" charset="0"/>
                <a:sym typeface="Wingdings" pitchFamily="2" charset="2"/>
              </a:rPr>
              <a:t>’  </a:t>
            </a:r>
            <a:r>
              <a:rPr lang="en-US" sz="2600" dirty="0" err="1">
                <a:latin typeface="Constantia" pitchFamily="18" charset="0"/>
                <a:sym typeface="Wingdings" pitchFamily="2" charset="2"/>
              </a:rPr>
              <a:t>kriteria</a:t>
            </a:r>
            <a:r>
              <a:rPr lang="en-US" sz="2600" dirty="0">
                <a:latin typeface="Constantia" pitchFamily="18" charset="0"/>
                <a:sym typeface="Wingdings" pitchFamily="2" charset="2"/>
              </a:rPr>
              <a:t> </a:t>
            </a:r>
            <a:r>
              <a:rPr lang="en-US" sz="2600" dirty="0" err="1">
                <a:latin typeface="Constantia" pitchFamily="18" charset="0"/>
                <a:sym typeface="Wingdings" pitchFamily="2" charset="2"/>
              </a:rPr>
              <a:t>penilaian</a:t>
            </a:r>
            <a:endParaRPr lang="en-US" sz="2600" dirty="0">
              <a:latin typeface="Constantia" pitchFamily="18" charset="0"/>
              <a:sym typeface="Wingdings" pitchFamily="2" charset="2"/>
            </a:endParaRPr>
          </a:p>
          <a:p>
            <a:pPr marL="273050" indent="-273050"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Char char=""/>
            </a:pPr>
            <a:r>
              <a:rPr lang="en-US" sz="2600" dirty="0" err="1">
                <a:latin typeface="Constantia" pitchFamily="18" charset="0"/>
              </a:rPr>
              <a:t>Seringkali</a:t>
            </a:r>
            <a:r>
              <a:rPr lang="en-US" sz="2600" dirty="0">
                <a:latin typeface="Constantia" pitchFamily="18" charset="0"/>
              </a:rPr>
              <a:t> </a:t>
            </a:r>
            <a:r>
              <a:rPr lang="en-US" sz="2600" dirty="0" err="1">
                <a:latin typeface="Constantia" pitchFamily="18" charset="0"/>
              </a:rPr>
              <a:t>ukuran</a:t>
            </a:r>
            <a:r>
              <a:rPr lang="en-US" sz="2600" dirty="0">
                <a:latin typeface="Constantia" pitchFamily="18" charset="0"/>
              </a:rPr>
              <a:t> </a:t>
            </a:r>
            <a:r>
              <a:rPr lang="en-US" sz="2600" dirty="0" err="1">
                <a:latin typeface="Constantia" pitchFamily="18" charset="0"/>
              </a:rPr>
              <a:t>kertas</a:t>
            </a:r>
            <a:r>
              <a:rPr lang="en-US" sz="2600" dirty="0">
                <a:latin typeface="Constantia" pitchFamily="18" charset="0"/>
              </a:rPr>
              <a:t>, </a:t>
            </a:r>
            <a:r>
              <a:rPr lang="en-US" sz="2600" dirty="0" err="1">
                <a:latin typeface="Constantia" pitchFamily="18" charset="0"/>
              </a:rPr>
              <a:t>spasi</a:t>
            </a:r>
            <a:r>
              <a:rPr lang="en-US" sz="2600" dirty="0">
                <a:latin typeface="Constantia" pitchFamily="18" charset="0"/>
              </a:rPr>
              <a:t> </a:t>
            </a:r>
            <a:r>
              <a:rPr lang="en-US" sz="2600" dirty="0" err="1">
                <a:latin typeface="Constantia" pitchFamily="18" charset="0"/>
              </a:rPr>
              <a:t>dan</a:t>
            </a:r>
            <a:r>
              <a:rPr lang="en-US" sz="2600" dirty="0">
                <a:latin typeface="Constantia" pitchFamily="18" charset="0"/>
              </a:rPr>
              <a:t> </a:t>
            </a:r>
            <a:r>
              <a:rPr lang="en-US" sz="2600" dirty="0" err="1">
                <a:latin typeface="Constantia" pitchFamily="18" charset="0"/>
              </a:rPr>
              <a:t>jenis</a:t>
            </a:r>
            <a:r>
              <a:rPr lang="en-US" sz="2600" dirty="0">
                <a:latin typeface="Constantia" pitchFamily="18" charset="0"/>
              </a:rPr>
              <a:t> </a:t>
            </a:r>
            <a:r>
              <a:rPr lang="en-US" sz="2600" dirty="0" err="1">
                <a:latin typeface="Constantia" pitchFamily="18" charset="0"/>
              </a:rPr>
              <a:t>huruf</a:t>
            </a:r>
            <a:r>
              <a:rPr lang="en-US" sz="2600" dirty="0">
                <a:latin typeface="Constantia" pitchFamily="18" charset="0"/>
              </a:rPr>
              <a:t> </a:t>
            </a:r>
            <a:r>
              <a:rPr lang="en-US" sz="2600" dirty="0" err="1">
                <a:latin typeface="Constantia" pitchFamily="18" charset="0"/>
              </a:rPr>
              <a:t>serta</a:t>
            </a:r>
            <a:r>
              <a:rPr lang="en-US" sz="2600" dirty="0">
                <a:latin typeface="Constantia" pitchFamily="18" charset="0"/>
              </a:rPr>
              <a:t> font yang </a:t>
            </a:r>
            <a:r>
              <a:rPr lang="en-US" sz="2600" dirty="0" err="1">
                <a:latin typeface="Constantia" pitchFamily="18" charset="0"/>
              </a:rPr>
              <a:t>digunakan</a:t>
            </a:r>
            <a:r>
              <a:rPr lang="en-US" sz="2600" dirty="0">
                <a:latin typeface="Constantia" pitchFamily="18" charset="0"/>
              </a:rPr>
              <a:t> </a:t>
            </a:r>
            <a:r>
              <a:rPr lang="en-US" sz="2600" dirty="0" err="1">
                <a:latin typeface="Constantia" pitchFamily="18" charset="0"/>
              </a:rPr>
              <a:t>sudah</a:t>
            </a:r>
            <a:r>
              <a:rPr lang="en-US" sz="2600" dirty="0">
                <a:latin typeface="Constantia" pitchFamily="18" charset="0"/>
              </a:rPr>
              <a:t> </a:t>
            </a:r>
            <a:r>
              <a:rPr lang="en-US" sz="2600" dirty="0" err="1">
                <a:latin typeface="Constantia" pitchFamily="18" charset="0"/>
              </a:rPr>
              <a:t>ditentukan</a:t>
            </a:r>
            <a:r>
              <a:rPr lang="en-US" sz="2600" dirty="0">
                <a:latin typeface="Constantia" pitchFamily="18" charset="0"/>
              </a:rPr>
              <a:t>.  </a:t>
            </a:r>
            <a:endParaRPr lang="id-ID" sz="2600" dirty="0" smtClean="0">
              <a:latin typeface="Constantia" pitchFamily="18" charset="0"/>
            </a:endParaRPr>
          </a:p>
          <a:p>
            <a:pPr marL="273050" indent="-273050"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Char char=""/>
            </a:pPr>
            <a:r>
              <a:rPr lang="en-US" sz="2600" dirty="0" err="1" smtClean="0">
                <a:latin typeface="Constantia" pitchFamily="18" charset="0"/>
              </a:rPr>
              <a:t>Jika</a:t>
            </a:r>
            <a:r>
              <a:rPr lang="en-US" sz="2600" dirty="0" smtClean="0">
                <a:latin typeface="Constantia" pitchFamily="18" charset="0"/>
              </a:rPr>
              <a:t> </a:t>
            </a:r>
            <a:r>
              <a:rPr lang="en-US" sz="2600" dirty="0" err="1">
                <a:latin typeface="Constantia" pitchFamily="18" charset="0"/>
              </a:rPr>
              <a:t>dalam</a:t>
            </a:r>
            <a:r>
              <a:rPr lang="en-US" sz="2600" dirty="0">
                <a:latin typeface="Constantia" pitchFamily="18" charset="0"/>
              </a:rPr>
              <a:t> </a:t>
            </a:r>
            <a:r>
              <a:rPr lang="en-US" sz="2600" dirty="0" err="1">
                <a:latin typeface="Constantia" pitchFamily="18" charset="0"/>
              </a:rPr>
              <a:t>hibah</a:t>
            </a:r>
            <a:r>
              <a:rPr lang="en-US" sz="2600" dirty="0">
                <a:latin typeface="Constantia" pitchFamily="18" charset="0"/>
              </a:rPr>
              <a:t> </a:t>
            </a:r>
            <a:r>
              <a:rPr lang="en-US" sz="2600" dirty="0" err="1">
                <a:latin typeface="Constantia" pitchFamily="18" charset="0"/>
              </a:rPr>
              <a:t>tidak</a:t>
            </a:r>
            <a:r>
              <a:rPr lang="en-US" sz="2600" dirty="0">
                <a:latin typeface="Constantia" pitchFamily="18" charset="0"/>
              </a:rPr>
              <a:t> </a:t>
            </a:r>
            <a:r>
              <a:rPr lang="en-US" sz="2600" dirty="0" err="1">
                <a:latin typeface="Constantia" pitchFamily="18" charset="0"/>
              </a:rPr>
              <a:t>disebutkan</a:t>
            </a:r>
            <a:r>
              <a:rPr lang="en-US" sz="2600" dirty="0">
                <a:latin typeface="Constantia" pitchFamily="18" charset="0"/>
              </a:rPr>
              <a:t>, </a:t>
            </a:r>
            <a:r>
              <a:rPr lang="en-US" sz="2600" dirty="0" err="1">
                <a:latin typeface="Constantia" pitchFamily="18" charset="0"/>
              </a:rPr>
              <a:t>maka</a:t>
            </a:r>
            <a:r>
              <a:rPr lang="en-US" sz="2600" dirty="0">
                <a:latin typeface="Constantia" pitchFamily="18" charset="0"/>
              </a:rPr>
              <a:t> </a:t>
            </a:r>
            <a:r>
              <a:rPr lang="en-US" sz="2600" dirty="0" err="1">
                <a:latin typeface="Constantia" pitchFamily="18" charset="0"/>
              </a:rPr>
              <a:t>sebaiknya</a:t>
            </a:r>
            <a:r>
              <a:rPr lang="en-US" sz="2600" dirty="0">
                <a:latin typeface="Constantia" pitchFamily="18" charset="0"/>
              </a:rPr>
              <a:t> </a:t>
            </a:r>
            <a:r>
              <a:rPr lang="en-US" sz="2600" dirty="0" err="1">
                <a:latin typeface="Constantia" pitchFamily="18" charset="0"/>
              </a:rPr>
              <a:t>dipakai</a:t>
            </a:r>
            <a:r>
              <a:rPr lang="en-US" sz="2600" dirty="0">
                <a:latin typeface="Constantia" pitchFamily="18" charset="0"/>
              </a:rPr>
              <a:t> </a:t>
            </a:r>
            <a:r>
              <a:rPr lang="en-US" sz="2600" dirty="0" err="1">
                <a:latin typeface="Constantia" pitchFamily="18" charset="0"/>
              </a:rPr>
              <a:t>acuan</a:t>
            </a:r>
            <a:r>
              <a:rPr lang="en-US" sz="2600" dirty="0">
                <a:latin typeface="Constantia" pitchFamily="18" charset="0"/>
              </a:rPr>
              <a:t> </a:t>
            </a:r>
            <a:r>
              <a:rPr lang="en-US" sz="2600" b="1" dirty="0" err="1">
                <a:latin typeface="Constantia" pitchFamily="18" charset="0"/>
              </a:rPr>
              <a:t>diketik</a:t>
            </a:r>
            <a:r>
              <a:rPr lang="en-US" sz="2600" b="1" dirty="0">
                <a:latin typeface="Constantia" pitchFamily="18" charset="0"/>
              </a:rPr>
              <a:t> 1,5 </a:t>
            </a:r>
            <a:r>
              <a:rPr lang="en-US" sz="2600" b="1" dirty="0" err="1">
                <a:latin typeface="Constantia" pitchFamily="18" charset="0"/>
              </a:rPr>
              <a:t>spasi</a:t>
            </a:r>
            <a:r>
              <a:rPr lang="en-US" sz="2600" b="1" dirty="0">
                <a:latin typeface="Constantia" pitchFamily="18" charset="0"/>
              </a:rPr>
              <a:t> </a:t>
            </a:r>
            <a:r>
              <a:rPr lang="en-US" sz="2600" b="1" dirty="0" err="1">
                <a:latin typeface="Constantia" pitchFamily="18" charset="0"/>
              </a:rPr>
              <a:t>dengan</a:t>
            </a:r>
            <a:r>
              <a:rPr lang="en-US" sz="2600" dirty="0">
                <a:latin typeface="Constantia" pitchFamily="18" charset="0"/>
              </a:rPr>
              <a:t> </a:t>
            </a:r>
            <a:r>
              <a:rPr lang="en-US" sz="2600" b="1" dirty="0" err="1">
                <a:latin typeface="Constantia" pitchFamily="18" charset="0"/>
              </a:rPr>
              <a:t>kertas</a:t>
            </a:r>
            <a:r>
              <a:rPr lang="en-US" sz="2600" b="1" dirty="0">
                <a:latin typeface="Constantia" pitchFamily="18" charset="0"/>
              </a:rPr>
              <a:t> HVS </a:t>
            </a:r>
            <a:r>
              <a:rPr lang="en-US" sz="2600" b="1" dirty="0" err="1">
                <a:latin typeface="Constantia" pitchFamily="18" charset="0"/>
              </a:rPr>
              <a:t>ukuran</a:t>
            </a:r>
            <a:r>
              <a:rPr lang="en-US" sz="2600" b="1" dirty="0">
                <a:latin typeface="Constantia" pitchFamily="18" charset="0"/>
              </a:rPr>
              <a:t> A4, </a:t>
            </a:r>
            <a:r>
              <a:rPr lang="en-US" sz="2600" b="1" dirty="0" err="1">
                <a:latin typeface="Constantia" pitchFamily="18" charset="0"/>
              </a:rPr>
              <a:t>tipe</a:t>
            </a:r>
            <a:r>
              <a:rPr lang="en-US" sz="2600" b="1" dirty="0">
                <a:latin typeface="Constantia" pitchFamily="18" charset="0"/>
              </a:rPr>
              <a:t> </a:t>
            </a:r>
            <a:r>
              <a:rPr lang="en-US" sz="2600" b="1" dirty="0" err="1">
                <a:latin typeface="Constantia" pitchFamily="18" charset="0"/>
              </a:rPr>
              <a:t>huruf</a:t>
            </a:r>
            <a:r>
              <a:rPr lang="en-US" sz="2600" b="1" dirty="0">
                <a:latin typeface="Constantia" pitchFamily="18" charset="0"/>
              </a:rPr>
              <a:t> Times New Roman </a:t>
            </a:r>
            <a:r>
              <a:rPr lang="en-US" sz="2600" b="1" dirty="0" err="1">
                <a:latin typeface="Constantia" pitchFamily="18" charset="0"/>
              </a:rPr>
              <a:t>dengan</a:t>
            </a:r>
            <a:r>
              <a:rPr lang="en-US" sz="2600" b="1" dirty="0">
                <a:latin typeface="Constantia" pitchFamily="18" charset="0"/>
              </a:rPr>
              <a:t> font 12.</a:t>
            </a:r>
            <a:r>
              <a:rPr lang="en-US" sz="2600" dirty="0">
                <a:latin typeface="Constantia" pitchFamily="18" charset="0"/>
              </a:rPr>
              <a:t> Hal-</a:t>
            </a:r>
            <a:r>
              <a:rPr lang="en-US" sz="2600" dirty="0" err="1">
                <a:latin typeface="Constantia" pitchFamily="18" charset="0"/>
              </a:rPr>
              <a:t>hal</a:t>
            </a:r>
            <a:r>
              <a:rPr lang="en-US" sz="2600" dirty="0">
                <a:latin typeface="Constantia" pitchFamily="18" charset="0"/>
              </a:rPr>
              <a:t> ‘</a:t>
            </a:r>
            <a:r>
              <a:rPr lang="en-US" sz="2600" dirty="0" err="1">
                <a:latin typeface="Constantia" pitchFamily="18" charset="0"/>
              </a:rPr>
              <a:t>kecil</a:t>
            </a:r>
            <a:r>
              <a:rPr lang="en-US" sz="2600" dirty="0">
                <a:latin typeface="Constantia" pitchFamily="18" charset="0"/>
              </a:rPr>
              <a:t>’ </a:t>
            </a:r>
            <a:r>
              <a:rPr lang="en-US" sz="2600" dirty="0" err="1">
                <a:latin typeface="Constantia" pitchFamily="18" charset="0"/>
              </a:rPr>
              <a:t>ini</a:t>
            </a:r>
            <a:r>
              <a:rPr lang="en-US" sz="2600" dirty="0">
                <a:latin typeface="Constantia" pitchFamily="18" charset="0"/>
              </a:rPr>
              <a:t> </a:t>
            </a:r>
            <a:r>
              <a:rPr lang="en-US" sz="2600" dirty="0" err="1">
                <a:latin typeface="Constantia" pitchFamily="18" charset="0"/>
              </a:rPr>
              <a:t>benar-benar</a:t>
            </a:r>
            <a:r>
              <a:rPr lang="en-US" sz="2600" dirty="0">
                <a:latin typeface="Constantia" pitchFamily="18" charset="0"/>
              </a:rPr>
              <a:t> </a:t>
            </a:r>
            <a:r>
              <a:rPr lang="en-US" sz="2600" dirty="0" err="1">
                <a:latin typeface="Constantia" pitchFamily="18" charset="0"/>
              </a:rPr>
              <a:t>harus</a:t>
            </a:r>
            <a:r>
              <a:rPr lang="en-US" sz="2600" dirty="0">
                <a:latin typeface="Constantia" pitchFamily="18" charset="0"/>
              </a:rPr>
              <a:t> </a:t>
            </a:r>
            <a:r>
              <a:rPr lang="en-US" sz="2600" dirty="0" err="1">
                <a:latin typeface="Constantia" pitchFamily="18" charset="0"/>
              </a:rPr>
              <a:t>dipatuhi</a:t>
            </a:r>
            <a:r>
              <a:rPr lang="en-US" sz="2600" dirty="0" smtClean="0">
                <a:latin typeface="Constantia" pitchFamily="18" charset="0"/>
              </a:rPr>
              <a:t>.</a:t>
            </a:r>
            <a:endParaRPr lang="en-US" sz="2600" dirty="0">
              <a:latin typeface="Constant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>
          <a:xfrm>
            <a:off x="457200" y="833424"/>
            <a:ext cx="8229600" cy="666750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id-ID" b="1" dirty="0" smtClean="0">
                <a:solidFill>
                  <a:schemeClr val="accent1">
                    <a:lumMod val="50000"/>
                  </a:schemeClr>
                </a:solidFill>
              </a:rPr>
              <a:t>UNSUR-UNSUR UTAMA PROPOSAL</a:t>
            </a:r>
            <a:br>
              <a:rPr lang="id-ID" b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b="1" dirty="0" err="1" smtClean="0">
                <a:solidFill>
                  <a:schemeClr val="accent1">
                    <a:lumMod val="50000"/>
                  </a:schemeClr>
                </a:solidFill>
              </a:rPr>
              <a:t>Lingkaran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 ‘</a:t>
            </a:r>
            <a:r>
              <a:rPr lang="en-US" b="1" dirty="0" err="1" smtClean="0">
                <a:solidFill>
                  <a:schemeClr val="accent1">
                    <a:lumMod val="50000"/>
                  </a:schemeClr>
                </a:solidFill>
              </a:rPr>
              <a:t>Logika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 Proposal’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935164"/>
          <a:ext cx="8229600" cy="4389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7620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sz="4800" b="1" dirty="0" smtClean="0">
                <a:solidFill>
                  <a:srgbClr val="002060"/>
                </a:solidFill>
              </a:rPr>
              <a:t>JUDUL </a:t>
            </a:r>
            <a:r>
              <a:rPr lang="id-ID" sz="4800" b="1" dirty="0" smtClean="0">
                <a:solidFill>
                  <a:srgbClr val="002060"/>
                </a:solidFill>
              </a:rPr>
              <a:t>YANG SEKSI</a:t>
            </a:r>
            <a:endParaRPr lang="en-US" sz="4800" b="1" dirty="0" smtClean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791200"/>
          </a:xfrm>
        </p:spPr>
        <p:txBody>
          <a:bodyPr>
            <a:normAutofit fontScale="70000" lnSpcReduction="2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 err="1" smtClean="0"/>
              <a:t>penting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‘</a:t>
            </a:r>
            <a:r>
              <a:rPr lang="en-US" dirty="0" err="1" smtClean="0"/>
              <a:t>menarik</a:t>
            </a:r>
            <a:r>
              <a:rPr lang="en-US" dirty="0" smtClean="0"/>
              <a:t> </a:t>
            </a:r>
            <a:r>
              <a:rPr lang="en-US" dirty="0" err="1" smtClean="0"/>
              <a:t>perhatian</a:t>
            </a:r>
            <a:r>
              <a:rPr lang="en-US" dirty="0" smtClean="0"/>
              <a:t>’ reviewer/ </a:t>
            </a:r>
            <a:r>
              <a:rPr lang="en-US" dirty="0" err="1" smtClean="0"/>
              <a:t>pembaca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>
                <a:sym typeface="Wingdings" pitchFamily="2" charset="2"/>
              </a:rPr>
              <a:t>harus</a:t>
            </a:r>
            <a:r>
              <a:rPr lang="en-US" dirty="0" smtClean="0">
                <a:sym typeface="Wingdings" pitchFamily="2" charset="2"/>
              </a:rPr>
              <a:t> SEKSI (</a:t>
            </a:r>
            <a:r>
              <a:rPr lang="en-US" dirty="0" err="1" smtClean="0">
                <a:sym typeface="Wingdings" pitchFamily="2" charset="2"/>
              </a:rPr>
              <a:t>menarik</a:t>
            </a:r>
            <a:r>
              <a:rPr lang="en-US" dirty="0" smtClean="0">
                <a:sym typeface="Wingdings" pitchFamily="2" charset="2"/>
              </a:rPr>
              <a:t>, </a:t>
            </a:r>
            <a:r>
              <a:rPr lang="en-US" dirty="0" err="1" smtClean="0">
                <a:sym typeface="Wingdings" pitchFamily="2" charset="2"/>
              </a:rPr>
              <a:t>informatif</a:t>
            </a:r>
            <a:r>
              <a:rPr lang="en-US" dirty="0" smtClean="0">
                <a:sym typeface="Wingdings" pitchFamily="2" charset="2"/>
              </a:rPr>
              <a:t>, </a:t>
            </a:r>
            <a:r>
              <a:rPr lang="en-US" dirty="0" err="1" smtClean="0">
                <a:sym typeface="Wingdings" pitchFamily="2" charset="2"/>
              </a:rPr>
              <a:t>tersusun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baik</a:t>
            </a:r>
            <a:r>
              <a:rPr lang="en-US" dirty="0" smtClean="0">
                <a:sym typeface="Wingdings" pitchFamily="2" charset="2"/>
              </a:rPr>
              <a:t>)</a:t>
            </a:r>
            <a:endParaRPr lang="en-US" dirty="0" smtClean="0"/>
          </a:p>
          <a:p>
            <a:pPr marL="640080" lvl="1" indent="-246888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err="1" smtClean="0"/>
              <a:t>Mitos</a:t>
            </a:r>
            <a:r>
              <a:rPr lang="en-US" dirty="0" smtClean="0"/>
              <a:t> </a:t>
            </a:r>
            <a:r>
              <a:rPr lang="en-US" dirty="0" err="1" smtClean="0"/>
              <a:t>Nyai</a:t>
            </a:r>
            <a:r>
              <a:rPr lang="en-US" dirty="0" smtClean="0"/>
              <a:t> </a:t>
            </a:r>
            <a:r>
              <a:rPr lang="en-US" dirty="0" err="1" smtClean="0"/>
              <a:t>Ageng</a:t>
            </a:r>
            <a:r>
              <a:rPr lang="en-US" dirty="0" smtClean="0"/>
              <a:t> </a:t>
            </a:r>
            <a:r>
              <a:rPr lang="en-US" dirty="0" err="1" smtClean="0"/>
              <a:t>Bakaran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peranannya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 </a:t>
            </a:r>
            <a:r>
              <a:rPr lang="en-US" dirty="0" err="1" smtClean="0"/>
              <a:t>Pati</a:t>
            </a:r>
            <a:r>
              <a:rPr lang="en-US" dirty="0" smtClean="0"/>
              <a:t> </a:t>
            </a:r>
            <a:r>
              <a:rPr lang="en-US" dirty="0" err="1" smtClean="0"/>
              <a:t>Jawa</a:t>
            </a:r>
            <a:r>
              <a:rPr lang="en-US" dirty="0" smtClean="0"/>
              <a:t> Tengah</a:t>
            </a:r>
          </a:p>
          <a:p>
            <a:pPr marL="640080" lvl="1" indent="-246888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err="1" smtClean="0"/>
              <a:t>Mitos</a:t>
            </a:r>
            <a:r>
              <a:rPr lang="en-US" dirty="0" smtClean="0"/>
              <a:t> </a:t>
            </a:r>
            <a:r>
              <a:rPr lang="en-US" dirty="0" err="1" smtClean="0"/>
              <a:t>Nyai</a:t>
            </a:r>
            <a:r>
              <a:rPr lang="en-US" dirty="0" smtClean="0"/>
              <a:t> </a:t>
            </a:r>
            <a:r>
              <a:rPr lang="en-US" dirty="0" err="1" smtClean="0"/>
              <a:t>Ageng</a:t>
            </a:r>
            <a:r>
              <a:rPr lang="en-US" dirty="0" smtClean="0"/>
              <a:t> </a:t>
            </a:r>
            <a:r>
              <a:rPr lang="en-US" dirty="0" err="1" smtClean="0"/>
              <a:t>Bakaran</a:t>
            </a:r>
            <a:r>
              <a:rPr lang="en-US" dirty="0" smtClean="0"/>
              <a:t>: </a:t>
            </a:r>
            <a:r>
              <a:rPr lang="en-US" dirty="0" err="1" smtClean="0"/>
              <a:t>Perannya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Pemilihan</a:t>
            </a:r>
            <a:r>
              <a:rPr lang="en-US" dirty="0" smtClean="0"/>
              <a:t> </a:t>
            </a:r>
            <a:r>
              <a:rPr lang="en-US" dirty="0" err="1" smtClean="0"/>
              <a:t>Nama</a:t>
            </a:r>
            <a:r>
              <a:rPr lang="en-US" dirty="0" smtClean="0"/>
              <a:t> </a:t>
            </a:r>
            <a:r>
              <a:rPr lang="en-US" dirty="0" err="1" smtClean="0"/>
              <a:t>Anak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Pati</a:t>
            </a:r>
            <a:endParaRPr lang="en-US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err="1" smtClean="0">
                <a:sym typeface="Wingdings" pitchFamily="2" charset="2"/>
              </a:rPr>
              <a:t>Menggambarkan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permasalahan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tujuan</a:t>
            </a:r>
            <a:r>
              <a:rPr lang="en-US" dirty="0" smtClean="0">
                <a:sym typeface="Wingdings" pitchFamily="2" charset="2"/>
              </a:rPr>
              <a:t>, </a:t>
            </a:r>
            <a:r>
              <a:rPr lang="en-US" dirty="0" err="1" smtClean="0">
                <a:sym typeface="Wingdings" pitchFamily="2" charset="2"/>
              </a:rPr>
              <a:t>dan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metode</a:t>
            </a:r>
            <a:r>
              <a:rPr lang="en-US" dirty="0" smtClean="0">
                <a:sym typeface="Wingdings" pitchFamily="2" charset="2"/>
              </a:rPr>
              <a:t>  &lt; 20 </a:t>
            </a:r>
            <a:r>
              <a:rPr lang="en-US" dirty="0" err="1" smtClean="0">
                <a:sym typeface="Wingdings" pitchFamily="2" charset="2"/>
              </a:rPr>
              <a:t>kata</a:t>
            </a:r>
            <a:endParaRPr lang="en-US" dirty="0" smtClean="0">
              <a:sym typeface="Wingdings" pitchFamily="2" charset="2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err="1" smtClean="0"/>
              <a:t>Logis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i="1" dirty="0" smtClean="0"/>
              <a:t>researchable</a:t>
            </a:r>
          </a:p>
          <a:p>
            <a:pPr marL="640080" lvl="1" indent="-246888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err="1" smtClean="0"/>
              <a:t>Pengaruh</a:t>
            </a:r>
            <a:r>
              <a:rPr lang="en-US" dirty="0" smtClean="0"/>
              <a:t> </a:t>
            </a:r>
            <a:r>
              <a:rPr lang="en-US" dirty="0" err="1" smtClean="0"/>
              <a:t>Pijat</a:t>
            </a:r>
            <a:r>
              <a:rPr lang="en-US" dirty="0" smtClean="0"/>
              <a:t> </a:t>
            </a:r>
            <a:r>
              <a:rPr lang="id-ID" dirty="0" smtClean="0"/>
              <a:t>Kepala dengan Motode Accupresure Terfokus Pada </a:t>
            </a:r>
            <a:r>
              <a:rPr lang="en-US" dirty="0" err="1" smtClean="0"/>
              <a:t>Peningkatan</a:t>
            </a:r>
            <a:r>
              <a:rPr lang="en-US" dirty="0" smtClean="0"/>
              <a:t> </a:t>
            </a:r>
            <a:r>
              <a:rPr lang="id-ID" dirty="0" smtClean="0"/>
              <a:t>Hasil Prestasi Belajar Siswa</a:t>
            </a:r>
            <a:endParaRPr lang="en-US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‘</a:t>
            </a:r>
            <a:r>
              <a:rPr lang="en-US" dirty="0" err="1" smtClean="0"/>
              <a:t>permintaan</a:t>
            </a:r>
            <a:r>
              <a:rPr lang="en-US" dirty="0" smtClean="0"/>
              <a:t>’ </a:t>
            </a:r>
            <a:r>
              <a:rPr lang="en-US" dirty="0" err="1" smtClean="0"/>
              <a:t>masing-masing</a:t>
            </a:r>
            <a:r>
              <a:rPr lang="en-US" dirty="0" smtClean="0"/>
              <a:t> </a:t>
            </a: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hibah</a:t>
            </a:r>
            <a:endParaRPr lang="en-US" dirty="0" smtClean="0"/>
          </a:p>
          <a:p>
            <a:pPr marL="640080" lvl="1" indent="-246888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HB </a:t>
            </a:r>
            <a:r>
              <a:rPr lang="en-US" dirty="0" err="1" smtClean="0"/>
              <a:t>untuk</a:t>
            </a:r>
            <a:r>
              <a:rPr lang="en-US" dirty="0" smtClean="0"/>
              <a:t> ‘</a:t>
            </a:r>
            <a:r>
              <a:rPr lang="en-US" dirty="0" err="1" smtClean="0"/>
              <a:t>menghasilkan</a:t>
            </a:r>
            <a:r>
              <a:rPr lang="en-US" dirty="0" smtClean="0"/>
              <a:t> </a:t>
            </a:r>
            <a:r>
              <a:rPr lang="en-US" dirty="0" err="1" smtClean="0"/>
              <a:t>modul</a:t>
            </a:r>
            <a:r>
              <a:rPr lang="en-US" dirty="0" smtClean="0"/>
              <a:t>, model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’</a:t>
            </a:r>
          </a:p>
          <a:p>
            <a:pPr marL="640080" lvl="1" indent="-246888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err="1" smtClean="0"/>
              <a:t>Pekerti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pemagangan</a:t>
            </a:r>
            <a:r>
              <a:rPr lang="en-US" dirty="0" smtClean="0"/>
              <a:t> </a:t>
            </a:r>
            <a:r>
              <a:rPr lang="en-US" dirty="0" err="1" smtClean="0"/>
              <a:t>peneliti</a:t>
            </a:r>
            <a:endParaRPr lang="en-US" dirty="0" smtClean="0"/>
          </a:p>
          <a:p>
            <a:pPr marL="640080" lvl="1" indent="-246888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PF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pertanyaan</a:t>
            </a:r>
            <a:r>
              <a:rPr lang="en-US" dirty="0" smtClean="0"/>
              <a:t> yang </a:t>
            </a:r>
            <a:r>
              <a:rPr lang="en-US" dirty="0" err="1" smtClean="0"/>
              <a:t>mendasar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r>
              <a:rPr lang="en-US" dirty="0" smtClean="0"/>
              <a:t> </a:t>
            </a:r>
            <a:r>
              <a:rPr lang="en-US" dirty="0" err="1" smtClean="0"/>
              <a:t>selanjutnya</a:t>
            </a:r>
            <a:endParaRPr lang="en-US" dirty="0" smtClean="0"/>
          </a:p>
          <a:p>
            <a:pPr marL="640080" lvl="1" indent="-246888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err="1" smtClean="0"/>
              <a:t>Pasca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percepatan</a:t>
            </a:r>
            <a:r>
              <a:rPr lang="en-US" dirty="0" smtClean="0"/>
              <a:t> program </a:t>
            </a:r>
            <a:r>
              <a:rPr lang="en-US" dirty="0" err="1" smtClean="0"/>
              <a:t>paca</a:t>
            </a:r>
            <a:r>
              <a:rPr lang="en-US" dirty="0" smtClean="0"/>
              <a:t> </a:t>
            </a:r>
            <a:r>
              <a:rPr lang="en-US" dirty="0" err="1" smtClean="0"/>
              <a:t>menghasilkan</a:t>
            </a:r>
            <a:r>
              <a:rPr lang="en-US" dirty="0" smtClean="0"/>
              <a:t> </a:t>
            </a:r>
            <a:r>
              <a:rPr lang="en-US" dirty="0" err="1" smtClean="0"/>
              <a:t>Tesis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Disertasi</a:t>
            </a:r>
            <a:endParaRPr lang="id-ID" dirty="0" smtClean="0"/>
          </a:p>
          <a:p>
            <a:pPr marL="273367" indent="-246888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id-ID" dirty="0" smtClean="0"/>
              <a:t>Pakai ‘perminttan’ hibahnya sbg kata kunci di judul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564</TotalTime>
  <Words>1956</Words>
  <Application>Microsoft Office PowerPoint</Application>
  <PresentationFormat>On-screen Show (4:3)</PresentationFormat>
  <Paragraphs>228</Paragraphs>
  <Slides>29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1" baseType="lpstr">
      <vt:lpstr>Office Theme</vt:lpstr>
      <vt:lpstr>Visio</vt:lpstr>
      <vt:lpstr>MULAI MENELITI: Dari Proposal yang Berhasil ke  Mulai Meneliti</vt:lpstr>
      <vt:lpstr>Data Diri</vt:lpstr>
      <vt:lpstr>Proposal ??</vt:lpstr>
      <vt:lpstr>Slide 4</vt:lpstr>
      <vt:lpstr>DARI IDE KE PROPOSAL</vt:lpstr>
      <vt:lpstr>Strategi Memperolehnya</vt:lpstr>
      <vt:lpstr>Slide 7</vt:lpstr>
      <vt:lpstr>UNSUR-UNSUR UTAMA PROPOSAL Lingkaran ‘Logika Proposal’</vt:lpstr>
      <vt:lpstr>JUDUL YANG SEKSI</vt:lpstr>
      <vt:lpstr>Slide 10</vt:lpstr>
      <vt:lpstr>LATAR BELAKANG</vt:lpstr>
      <vt:lpstr>Slide 12</vt:lpstr>
      <vt:lpstr>Contoh ROADMAP</vt:lpstr>
      <vt:lpstr>PERUMUSAN MASALAH</vt:lpstr>
      <vt:lpstr>Slide 15</vt:lpstr>
      <vt:lpstr>Contoh-contoh Tahapan Penyusunan Perumusan Masalah</vt:lpstr>
      <vt:lpstr>Slide 17</vt:lpstr>
      <vt:lpstr>Bentuk Rumusan masalah</vt:lpstr>
      <vt:lpstr>TUJUAN PENELITIAN</vt:lpstr>
      <vt:lpstr>Contoh Perbedaan Mendasar:</vt:lpstr>
      <vt:lpstr>Contoh</vt:lpstr>
      <vt:lpstr>METODOLOGI</vt:lpstr>
      <vt:lpstr>Slide 23</vt:lpstr>
      <vt:lpstr>Contoh Diagram Alir</vt:lpstr>
      <vt:lpstr>Hasil (Luaran)</vt:lpstr>
      <vt:lpstr>Kriteria Penilaian HB</vt:lpstr>
      <vt:lpstr>Kriteria Penolakan HB</vt:lpstr>
      <vt:lpstr>Pengiriman</vt:lpstr>
      <vt:lpstr>Terima Kasih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MULAI MENELITI: Dari Proposal yang Berhasil ke  Mulai Meneliti</dc:title>
  <dc:creator>LST</dc:creator>
  <cp:lastModifiedBy>Lutfigenuine</cp:lastModifiedBy>
  <cp:revision>57</cp:revision>
  <dcterms:created xsi:type="dcterms:W3CDTF">2012-02-14T21:21:22Z</dcterms:created>
  <dcterms:modified xsi:type="dcterms:W3CDTF">2013-05-16T09:13:01Z</dcterms:modified>
</cp:coreProperties>
</file>