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8"/>
  </p:notesMasterIdLst>
  <p:handoutMasterIdLst>
    <p:handoutMasterId r:id="rId29"/>
  </p:handoutMasterIdLst>
  <p:sldIdLst>
    <p:sldId id="497" r:id="rId2"/>
    <p:sldId id="681" r:id="rId3"/>
    <p:sldId id="704" r:id="rId4"/>
    <p:sldId id="705" r:id="rId5"/>
    <p:sldId id="707" r:id="rId6"/>
    <p:sldId id="708" r:id="rId7"/>
    <p:sldId id="706" r:id="rId8"/>
    <p:sldId id="653" r:id="rId9"/>
    <p:sldId id="680" r:id="rId10"/>
    <p:sldId id="691" r:id="rId11"/>
    <p:sldId id="692" r:id="rId12"/>
    <p:sldId id="690" r:id="rId13"/>
    <p:sldId id="694" r:id="rId14"/>
    <p:sldId id="702" r:id="rId15"/>
    <p:sldId id="703" r:id="rId16"/>
    <p:sldId id="699" r:id="rId17"/>
    <p:sldId id="695" r:id="rId18"/>
    <p:sldId id="700" r:id="rId19"/>
    <p:sldId id="701" r:id="rId20"/>
    <p:sldId id="696" r:id="rId21"/>
    <p:sldId id="697" r:id="rId22"/>
    <p:sldId id="698" r:id="rId23"/>
    <p:sldId id="682" r:id="rId24"/>
    <p:sldId id="684" r:id="rId25"/>
    <p:sldId id="688" r:id="rId26"/>
    <p:sldId id="689" r:id="rId27"/>
  </p:sldIdLst>
  <p:sldSz cx="9144000" cy="6858000" type="screen4x3"/>
  <p:notesSz cx="9296400" cy="6858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CCECFF"/>
    <a:srgbClr val="3399FF"/>
    <a:srgbClr val="FCFC04"/>
    <a:srgbClr val="EAF5F6"/>
    <a:srgbClr val="A50021"/>
    <a:srgbClr val="CCC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58" autoAdjust="0"/>
    <p:restoredTop sz="94533" autoAdjust="0"/>
  </p:normalViewPr>
  <p:slideViewPr>
    <p:cSldViewPr>
      <p:cViewPr>
        <p:scale>
          <a:sx n="75" d="100"/>
          <a:sy n="75" d="100"/>
        </p:scale>
        <p:origin x="-10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9" d="100"/>
          <a:sy n="59" d="100"/>
        </p:scale>
        <p:origin x="-2412" y="-78"/>
      </p:cViewPr>
      <p:guideLst>
        <p:guide orient="horz" pos="2160"/>
        <p:guide pos="29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D0776F-2B5E-435B-AA52-D617836933A2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7A3F665-4D1E-4752-BD26-FA89AE4DBCF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46DF9A2-A01D-4C5A-B404-611ADE500B05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3700" y="514350"/>
            <a:ext cx="3430588" cy="2573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7550"/>
            <a:ext cx="68167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A8A011B-36B8-43A9-8157-8E24C5023974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BB1C1-491E-4CDF-BF3F-53CE0ACF9A7A}" type="slidenum">
              <a:rPr lang="ar-SA" smtClean="0"/>
              <a:pPr/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D2076-F23E-4B82-8222-7F5DC7A5CB7E}" type="slidenum">
              <a:rPr lang="ar-SA" smtClean="0"/>
              <a:pPr/>
              <a:t>10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835C5-9ADC-4C7B-9CBC-D23E8653E25E}" type="slidenum">
              <a:rPr lang="ar-SA" smtClean="0"/>
              <a:pPr/>
              <a:t>11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D9B63-D604-47DB-B597-B94E1D64E1A6}" type="slidenum">
              <a:rPr lang="ar-SA" smtClean="0"/>
              <a:pPr/>
              <a:t>12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07E50-2DDA-4563-904E-A9DB5A681D6F}" type="slidenum">
              <a:rPr lang="ar-SA" smtClean="0"/>
              <a:pPr/>
              <a:t>13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07E50-2DDA-4563-904E-A9DB5A681D6F}" type="slidenum">
              <a:rPr lang="ar-SA" smtClean="0"/>
              <a:pPr/>
              <a:t>14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07E50-2DDA-4563-904E-A9DB5A681D6F}" type="slidenum">
              <a:rPr lang="ar-SA" smtClean="0"/>
              <a:pPr/>
              <a:t>15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FD660-923C-483D-B39A-8D4859BBE8E3}" type="slidenum">
              <a:rPr lang="ar-SA" smtClean="0"/>
              <a:pPr/>
              <a:t>16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13287-5180-4742-BD80-2BF0447F89D6}" type="slidenum">
              <a:rPr lang="ar-SA" smtClean="0"/>
              <a:pPr/>
              <a:t>17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74092-ED8C-4D37-A9AE-C239963850ED}" type="slidenum">
              <a:rPr lang="ar-SA" smtClean="0"/>
              <a:pPr/>
              <a:t>18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F8E78-F6A0-4A49-A610-BEFF56FC759C}" type="slidenum">
              <a:rPr lang="ar-SA" smtClean="0"/>
              <a:pPr/>
              <a:t>19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927B3-4068-4348-A60B-862D4F53DC15}" type="slidenum">
              <a:rPr lang="ar-SA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05C34-FFC1-422D-BDA8-CA81CF2FBD36}" type="slidenum">
              <a:rPr lang="ar-SA" smtClean="0"/>
              <a:pPr/>
              <a:t>20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8607B-6F57-4C9A-B6CB-09269DE30561}" type="slidenum">
              <a:rPr lang="ar-SA" smtClean="0"/>
              <a:pPr/>
              <a:t>21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0F7C2-22A7-4FAF-BE67-BFD2BD97CA7F}" type="slidenum">
              <a:rPr lang="ar-SA" smtClean="0"/>
              <a:pPr/>
              <a:t>22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0E8AF-1761-4A73-950F-78DFAFD4E438}" type="slidenum">
              <a:rPr lang="ar-SA" smtClean="0"/>
              <a:pPr/>
              <a:t>23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37251-D3B2-4D42-BEA3-BB186A3E6EBE}" type="slidenum">
              <a:rPr lang="ar-SA" smtClean="0"/>
              <a:pPr/>
              <a:t>24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48A045-A230-4076-945C-B03AAD928570}" type="slidenum">
              <a:rPr lang="ar-SA" smtClean="0"/>
              <a:pPr/>
              <a:t>25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927B3-4068-4348-A60B-862D4F53DC15}" type="slidenum">
              <a:rPr lang="ar-SA" smtClean="0"/>
              <a:pPr/>
              <a:t>3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927B3-4068-4348-A60B-862D4F53DC15}" type="slidenum">
              <a:rPr lang="ar-SA" smtClean="0"/>
              <a:pPr/>
              <a:t>4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927B3-4068-4348-A60B-862D4F53DC15}" type="slidenum">
              <a:rPr lang="ar-SA" smtClean="0"/>
              <a:pPr/>
              <a:t>5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927B3-4068-4348-A60B-862D4F53DC15}" type="slidenum">
              <a:rPr lang="ar-SA" smtClean="0"/>
              <a:pPr/>
              <a:t>6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927B3-4068-4348-A60B-862D4F53DC15}" type="slidenum">
              <a:rPr lang="ar-SA" smtClean="0"/>
              <a:pPr/>
              <a:t>7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8C7E0-66F9-496F-99EF-BCC0212A0EE4}" type="slidenum">
              <a:rPr lang="ar-SA" smtClean="0"/>
              <a:pPr/>
              <a:t>8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F3B2D-6BAD-4F20-91EB-CA040FB92F7C}" type="slidenum">
              <a:rPr lang="ar-SA" smtClean="0"/>
              <a:pPr/>
              <a:t>9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0F2C-D89C-4F74-99D0-29E5F49212D7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56C6FB-9710-4493-8654-F86666CB3D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278C-FE0C-4AAC-9C75-BA817048F3A1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4BC4A-7B6E-4E13-9A4B-42632FEE63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DA424-38FA-4378-BF8D-CDBD0F4202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5055-A0F3-49C7-BC27-ED102615E4C0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ABCB-66F0-4C54-932D-6EDF547117AF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62EDE-4902-480E-997B-98E2B609E3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30BCD-6781-4660-8B58-0CDA1ED65DA7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8E2FFC7-8606-4201-84B4-3713E45425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6A398-08FA-463F-A64A-44CA9B7A73D1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6BB85-82FD-4727-A82F-59F37E969E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10C-860A-49AE-BCBC-1E0225D05285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A367E2-6AC6-4516-9285-D1B6105C9F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3C96A-9670-498F-B36F-AAD60B944CE5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867F-D866-40E5-BA99-BD8331DE5C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70D3-2731-4BFD-9E9D-AC44D0C7AB73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6EBF3A-3676-4B71-87BC-AEDF43808B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091DAC-985E-44E1-BD30-EFFC7113D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CDE5-F17C-4D26-AE80-257C8A30EBB0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FB199-2C0D-4448-838C-BAAB8A592E0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6314-1920-4B56-8C7D-AAFF803859C9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08CEE157-8491-408D-9600-7E3B95EF5DE9}" type="datetimeFigureOut">
              <a:rPr lang="en-GB"/>
              <a:pPr>
                <a:defRPr/>
              </a:pPr>
              <a:t>15/05/2013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169D331-DB4C-4442-8BD6-9D553FF37C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28662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TEKNIK MENDERIVASI </a:t>
            </a:r>
          </a:p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METODE MENJADI RAB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Text Box 13" descr="Parchment"/>
          <p:cNvSpPr txBox="1">
            <a:spLocks noChangeArrowheads="1"/>
          </p:cNvSpPr>
          <p:nvPr/>
        </p:nvSpPr>
        <p:spPr bwMode="auto">
          <a:xfrm>
            <a:off x="2255838" y="2370134"/>
            <a:ext cx="6459537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Disampaikan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Harun Joko Prayitno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harunjpums@yahoo.com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Disampaikan pada 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</a:rPr>
              <a:t>Penlok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</a:rPr>
              <a:t>Metodologi 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</a:rPr>
              <a:t>Penelitian dalam Rangka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</a:rPr>
              <a:t>Program </a:t>
            </a:r>
            <a:r>
              <a:rPr lang="en-US" sz="2400" b="1" i="1" dirty="0" smtClean="0">
                <a:solidFill>
                  <a:srgbClr val="0070C0"/>
                </a:solidFill>
                <a:latin typeface="Calibri" pitchFamily="34" charset="0"/>
              </a:rPr>
              <a:t>Pengembangan Kelembagaan, Desentralisasi, Kompetitif </a:t>
            </a:r>
            <a:r>
              <a:rPr lang="en-US" sz="2400" b="1" i="1" dirty="0">
                <a:solidFill>
                  <a:srgbClr val="0070C0"/>
                </a:solidFill>
                <a:latin typeface="Calibri" pitchFamily="34" charset="0"/>
              </a:rPr>
              <a:t>Nasional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Bagi Dosen PTS Kopertis Wilayah VI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20-23 Mei 2013</a:t>
            </a:r>
            <a:endParaRPr lang="en-US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571625"/>
            <a:ext cx="1571625" cy="1643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2146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9291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MENGAPA METODE &amp; RAB</a:t>
            </a: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sebagai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cara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ilmiah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86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143500"/>
            <a:ext cx="1571625" cy="7858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8575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RAB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sebagai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pendamping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52689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RAB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merupakan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operasional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84175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merupakan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langkah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operasional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929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BAGAIMANA KEWENANGAN REVIEWER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TERHADAP “BESARAN” USUL RAB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6256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Tugas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reviewer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mengkaji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3574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78618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3574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dikaji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kelayakan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86000" y="3857625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Memberikan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skor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substansi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&amp;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skor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0718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Kelayakan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substansi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&amp;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07181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005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2149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9" name="Group 24"/>
          <p:cNvGraphicFramePr>
            <a:graphicFrameLocks noGrp="1"/>
          </p:cNvGraphicFramePr>
          <p:nvPr/>
        </p:nvGraphicFramePr>
        <p:xfrm>
          <a:off x="2286000" y="45545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Merekomendasi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24"/>
          <p:cNvGraphicFramePr>
            <a:graphicFrameLocks noGrp="1"/>
          </p:cNvGraphicFramePr>
          <p:nvPr/>
        </p:nvGraphicFramePr>
        <p:xfrm>
          <a:off x="2286000" y="5214938"/>
          <a:ext cx="6429420" cy="7010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Dasar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rekomendasi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reviewer 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2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kewajaran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PENDANAAN PELAKSANAAN &amp; PENGELOLAAN PENELITIAN</a:t>
            </a: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50" y="1931988"/>
            <a:ext cx="8643938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fi-FI" b="1" dirty="0"/>
              <a:t>Pendanaan Penelitian dan Biaya Pengelolaan Penelitian Skim Komnas </a:t>
            </a:r>
          </a:p>
          <a:p>
            <a:pPr marL="266700" indent="-266700">
              <a:defRPr/>
            </a:pPr>
            <a:r>
              <a:rPr lang="en-US" dirty="0"/>
              <a:t>1. 	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didanai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sv-SE" dirty="0"/>
              <a:t>Dana DIPA Dit. Litabmas Dikti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en-US" dirty="0"/>
              <a:t>Dana internal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sv-SE" dirty="0"/>
              <a:t>Kerjasama penelitian dengan lembaga lain (pemerintah/swasta, dalam dan luar negeri). </a:t>
            </a:r>
          </a:p>
          <a:p>
            <a:pPr marL="266700" indent="-266700">
              <a:tabLst>
                <a:tab pos="266700" algn="l"/>
              </a:tabLst>
              <a:defRPr/>
            </a:pPr>
            <a:r>
              <a:rPr lang="en-US" dirty="0"/>
              <a:t>2. 	</a:t>
            </a:r>
            <a:r>
              <a:rPr lang="en-US" dirty="0" err="1">
                <a:solidFill>
                  <a:srgbClr val="FF0000"/>
                </a:solidFill>
              </a:rPr>
              <a:t>Biaya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pengelolaan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Litabmas</a:t>
            </a:r>
            <a:r>
              <a:rPr lang="en-US" dirty="0"/>
              <a:t> </a:t>
            </a:r>
            <a:r>
              <a:rPr lang="en-US" dirty="0" err="1"/>
              <a:t>Dikti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internal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diseminasi</a:t>
            </a:r>
            <a:r>
              <a:rPr lang="en-US" dirty="0"/>
              <a:t> internal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KOMPONEN RAB</a:t>
            </a: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2786058"/>
            <a:ext cx="7643866" cy="2031325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dirty="0">
                <a:solidFill>
                  <a:srgbClr val="FF0000"/>
                </a:solidFill>
              </a:rPr>
              <a:t>No </a:t>
            </a: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 					</a:t>
            </a:r>
            <a:r>
              <a:rPr lang="en-US" dirty="0" err="1">
                <a:solidFill>
                  <a:srgbClr val="FF0000"/>
                </a:solidFill>
              </a:rPr>
              <a:t>Persentase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	</a:t>
            </a:r>
          </a:p>
          <a:p>
            <a:pPr>
              <a:tabLst>
                <a:tab pos="355600" algn="l"/>
              </a:tabLst>
              <a:defRPr/>
            </a:pPr>
            <a:r>
              <a:rPr lang="pl-PL" dirty="0"/>
              <a:t>1 	Gaji/upah 	</a:t>
            </a:r>
            <a:r>
              <a:rPr lang="en-US" dirty="0"/>
              <a:t>				</a:t>
            </a:r>
            <a:r>
              <a:rPr lang="pl-PL" dirty="0"/>
              <a:t>Maks. 30 % 	</a:t>
            </a:r>
          </a:p>
          <a:p>
            <a:pPr>
              <a:tabLst>
                <a:tab pos="355600" algn="l"/>
              </a:tabLst>
              <a:defRPr/>
            </a:pPr>
            <a:r>
              <a:rPr lang="en-US" dirty="0"/>
              <a:t>2 	</a:t>
            </a:r>
            <a:r>
              <a:rPr lang="en-US" dirty="0" err="1">
                <a:solidFill>
                  <a:srgbClr val="0070C0"/>
                </a:solidFill>
              </a:rPr>
              <a:t>Bahan</a:t>
            </a:r>
            <a:r>
              <a:rPr lang="en-US" dirty="0">
                <a:solidFill>
                  <a:srgbClr val="0070C0"/>
                </a:solidFill>
              </a:rPr>
              <a:t> / </a:t>
            </a:r>
            <a:r>
              <a:rPr lang="en-US" dirty="0" err="1">
                <a:solidFill>
                  <a:srgbClr val="0070C0"/>
                </a:solidFill>
              </a:rPr>
              <a:t>perangkat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penunjang</a:t>
            </a:r>
            <a:r>
              <a:rPr lang="en-US" dirty="0">
                <a:solidFill>
                  <a:srgbClr val="0070C0"/>
                </a:solidFill>
              </a:rPr>
              <a:t> / </a:t>
            </a:r>
            <a:r>
              <a:rPr lang="en-US" dirty="0" err="1">
                <a:solidFill>
                  <a:srgbClr val="0070C0"/>
                </a:solidFill>
              </a:rPr>
              <a:t>peralatan</a:t>
            </a:r>
            <a:r>
              <a:rPr lang="en-US" dirty="0">
                <a:solidFill>
                  <a:srgbClr val="0070C0"/>
                </a:solidFill>
              </a:rPr>
              <a:t> 		30 – 45 % </a:t>
            </a:r>
            <a:r>
              <a:rPr lang="en-US" dirty="0"/>
              <a:t>	</a:t>
            </a:r>
          </a:p>
          <a:p>
            <a:pPr>
              <a:tabLst>
                <a:tab pos="355600" algn="l"/>
              </a:tabLst>
              <a:defRPr/>
            </a:pPr>
            <a:r>
              <a:rPr lang="en-US" dirty="0"/>
              <a:t>3 	</a:t>
            </a:r>
            <a:r>
              <a:rPr lang="en-US" dirty="0" err="1"/>
              <a:t>Perjalanan</a:t>
            </a:r>
            <a:r>
              <a:rPr lang="en-US" dirty="0"/>
              <a:t> 					10 – 25 % 	</a:t>
            </a:r>
          </a:p>
          <a:p>
            <a:pPr marL="342900" indent="-342900">
              <a:buFontTx/>
              <a:buAutoNum type="arabicPlain" startAt="4"/>
              <a:tabLst>
                <a:tab pos="533400" algn="l"/>
              </a:tabLst>
              <a:defRPr/>
            </a:pP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data, 		</a:t>
            </a:r>
            <a:r>
              <a:rPr lang="en-US" dirty="0" err="1"/>
              <a:t>Maks</a:t>
            </a:r>
            <a:r>
              <a:rPr lang="en-US" dirty="0"/>
              <a:t>. 15 % </a:t>
            </a:r>
          </a:p>
          <a:p>
            <a:pPr marL="342900" indent="-342900">
              <a:tabLst>
                <a:tab pos="533400" algn="l"/>
              </a:tabLst>
              <a:defRPr/>
            </a:pPr>
            <a:r>
              <a:rPr lang="en-US" dirty="0"/>
              <a:t>	</a:t>
            </a:r>
            <a:r>
              <a:rPr lang="en-US" dirty="0" err="1"/>
              <a:t>Laporan</a:t>
            </a:r>
            <a:r>
              <a:rPr lang="en-US" dirty="0"/>
              <a:t>, </a:t>
            </a:r>
            <a:r>
              <a:rPr lang="en-US" dirty="0" err="1"/>
              <a:t>Publikasi</a:t>
            </a:r>
            <a:r>
              <a:rPr lang="en-US" dirty="0"/>
              <a:t>, Seminar, </a:t>
            </a:r>
            <a:r>
              <a:rPr lang="en-US" dirty="0" err="1"/>
              <a:t>Pendaftaran</a:t>
            </a:r>
            <a:r>
              <a:rPr lang="en-US" dirty="0"/>
              <a:t> HKI </a:t>
            </a:r>
          </a:p>
          <a:p>
            <a:pPr marL="342900" indent="-342900">
              <a:defRPr/>
            </a:pP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lain-lain 	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KOMPONEN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RAB  </a:t>
            </a:r>
          </a:p>
          <a:p>
            <a:pPr algn="ctr" eaLnBrk="0" hangingPunct="0"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USUL HB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2000240"/>
          <a:ext cx="8143931" cy="4364655"/>
        </p:xfrm>
        <a:graphic>
          <a:graphicData uri="http://schemas.openxmlformats.org/drawingml/2006/table">
            <a:tbl>
              <a:tblPr/>
              <a:tblGrid>
                <a:gridCol w="968360"/>
                <a:gridCol w="4272399"/>
                <a:gridCol w="968360"/>
                <a:gridCol w="967406"/>
                <a:gridCol w="967406"/>
              </a:tblGrid>
              <a:tr h="801393">
                <a:tc rowSpan="2"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864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nis</a:t>
                      </a:r>
                      <a:r>
                        <a:rPr lang="en-US" sz="2000" spc="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5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eluaran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60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000" spc="2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8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 spc="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Diusulkan</a:t>
                      </a:r>
                      <a:r>
                        <a:rPr lang="en-US" sz="2000" spc="9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46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en-US" sz="2000" spc="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en-US" sz="2000" spc="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en-US" sz="2000" spc="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000" spc="-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00696">
                <a:tc>
                  <a:txBody>
                    <a:bodyPr/>
                    <a:lstStyle/>
                    <a:p>
                      <a:pPr marL="106680" marR="132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algn="l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ji</a:t>
                      </a:r>
                      <a:r>
                        <a:rPr lang="en-US" sz="2000" spc="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000" spc="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upah</a:t>
                      </a:r>
                      <a:r>
                        <a:rPr lang="en-US" sz="2000" spc="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000" spc="5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2000" spc="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spc="15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24">
                <a:tc>
                  <a:txBody>
                    <a:bodyPr/>
                    <a:lstStyle/>
                    <a:p>
                      <a:pPr marL="106680" marR="132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algn="l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han</a:t>
                      </a:r>
                      <a:r>
                        <a:rPr lang="en-US" sz="2000" spc="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bis</a:t>
                      </a:r>
                      <a:r>
                        <a:rPr lang="en-US" sz="2000" spc="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pakai</a:t>
                      </a:r>
                      <a:r>
                        <a:rPr lang="en-US" sz="2000" spc="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per</a:t>
                      </a: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latan</a:t>
                      </a:r>
                      <a:r>
                        <a:rPr lang="en-US" sz="2000" spc="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5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±4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0%)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273">
                <a:tc>
                  <a:txBody>
                    <a:bodyPr/>
                    <a:lstStyle/>
                    <a:p>
                      <a:pPr marL="106680" marR="132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algn="l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Perjalan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±2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5%)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164">
                <a:tc>
                  <a:txBody>
                    <a:bodyPr/>
                    <a:lstStyle/>
                    <a:p>
                      <a:pPr marL="106680" marR="132715" algn="ctr">
                        <a:lnSpc>
                          <a:spcPct val="115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2000" spc="-5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000" spc="1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-lain:</a:t>
                      </a:r>
                      <a:r>
                        <a:rPr lang="en-US" sz="2000" spc="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publikasi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spc="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seminar,</a:t>
                      </a:r>
                      <a:r>
                        <a:rPr lang="en-US" sz="2000" spc="8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laporan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spc="7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-25" dirty="0" err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0325" algn="l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sebutkan</a:t>
                      </a:r>
                      <a:r>
                        <a:rPr lang="en-US" sz="2000" spc="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2000" spc="8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spc="15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96">
                <a:tc gridSpan="2">
                  <a:txBody>
                    <a:bodyPr/>
                    <a:lstStyle/>
                    <a:p>
                      <a:pPr marL="1361440" marR="1384935" algn="ctr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lah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KOMPONEN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RAB  </a:t>
            </a:r>
          </a:p>
          <a:p>
            <a:pPr algn="ctr" eaLnBrk="0" hangingPunct="0"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USUL PUPT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1643050"/>
          <a:ext cx="8286807" cy="4636800"/>
        </p:xfrm>
        <a:graphic>
          <a:graphicData uri="http://schemas.openxmlformats.org/drawingml/2006/table">
            <a:tbl>
              <a:tblPr/>
              <a:tblGrid>
                <a:gridCol w="1011898"/>
                <a:gridCol w="4237325"/>
                <a:gridCol w="1012843"/>
                <a:gridCol w="1012843"/>
                <a:gridCol w="1011898"/>
              </a:tblGrid>
              <a:tr h="172085">
                <a:tc rowSpan="2"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877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nis</a:t>
                      </a:r>
                      <a:r>
                        <a:rPr lang="en-US" sz="2000" spc="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5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eluaran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12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000" spc="2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-25" dirty="0" err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8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25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 spc="5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 spc="4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Diusulkan</a:t>
                      </a:r>
                      <a:r>
                        <a:rPr lang="en-US" sz="2000" spc="9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7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n-US" sz="2000" spc="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n-US" sz="2000" spc="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n-US" sz="2000" spc="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Honor</a:t>
                      </a:r>
                      <a:r>
                        <a:rPr lang="en-US" sz="2000" spc="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tim</a:t>
                      </a:r>
                      <a:r>
                        <a:rPr lang="en-US" sz="200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peneliti</a:t>
                      </a:r>
                      <a:r>
                        <a:rPr lang="en-US" sz="2000" spc="8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(M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ks.</a:t>
                      </a:r>
                      <a:r>
                        <a:rPr lang="en-US" sz="2000" spc="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30%).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390">
                <a:tc>
                  <a:txBody>
                    <a:bodyPr/>
                    <a:lstStyle/>
                    <a:p>
                      <a:pPr marL="615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172085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Per</a:t>
                      </a: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latan</a:t>
                      </a:r>
                      <a:r>
                        <a:rPr lang="en-US" sz="2000" spc="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penun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spc="1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ditulis</a:t>
                      </a:r>
                      <a:r>
                        <a:rPr lang="en-US" sz="2000" spc="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ara</a:t>
                      </a:r>
                      <a:r>
                        <a:rPr lang="en-US" sz="2000" spc="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ri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ci sesuai</a:t>
                      </a:r>
                      <a:r>
                        <a:rPr lang="en-US" sz="2000" spc="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kebutuhan</a:t>
                      </a:r>
                      <a:r>
                        <a:rPr lang="en-US" sz="2000" spc="9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spc="5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±1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%).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Bahan</a:t>
                      </a:r>
                      <a:r>
                        <a:rPr lang="en-US" sz="2000" spc="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bis</a:t>
                      </a:r>
                      <a:r>
                        <a:rPr lang="en-US" sz="2000" spc="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pakai,</a:t>
                      </a:r>
                      <a:r>
                        <a:rPr lang="en-US" sz="2000" spc="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ditulis</a:t>
                      </a:r>
                      <a:r>
                        <a:rPr lang="en-US" sz="2000" spc="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seca</a:t>
                      </a:r>
                      <a:r>
                        <a:rPr lang="en-US" sz="2000" spc="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ter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rinci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595" algn="l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sesuai</a:t>
                      </a:r>
                      <a:r>
                        <a:rPr lang="en-US" sz="2000" spc="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r>
                        <a:rPr lang="en-US" sz="2000" spc="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butuhan</a:t>
                      </a:r>
                      <a:r>
                        <a:rPr lang="en-US" sz="2000" spc="10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(2</a:t>
                      </a:r>
                      <a:r>
                        <a:rPr lang="en-US" sz="2000" spc="5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±30%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Perjalan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n,</a:t>
                      </a:r>
                      <a:r>
                        <a:rPr lang="en-US" sz="2000" spc="10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jelas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r>
                        <a:rPr lang="en-US" sz="2000" spc="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ke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000" spc="7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000" spc="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2000" spc="5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tujuan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595" algn="l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ap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5±25</a:t>
                      </a:r>
                      <a:r>
                        <a:rPr lang="en-US" sz="2000" spc="5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000" spc="1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-lain:</a:t>
                      </a:r>
                      <a:r>
                        <a:rPr lang="en-US" sz="2000" spc="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administrasi,</a:t>
                      </a:r>
                      <a:r>
                        <a:rPr lang="en-US" sz="2000" spc="1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publikasi,</a:t>
                      </a:r>
                      <a:r>
                        <a:rPr lang="en-US" sz="2000" spc="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seminar,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595" algn="l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laporan,</a:t>
                      </a:r>
                      <a:r>
                        <a:rPr lang="en-US" sz="2000" spc="7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lain</a:t>
                      </a:r>
                      <a:r>
                        <a:rPr lang="en-US" sz="2000" spc="2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spc="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butk</a:t>
                      </a:r>
                      <a:r>
                        <a:rPr lang="en-US" sz="2000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spc="9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(M</a:t>
                      </a:r>
                      <a:r>
                        <a:rPr lang="en-US" sz="2000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ks.</a:t>
                      </a:r>
                      <a:r>
                        <a:rPr lang="en-US" sz="2000" spc="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15%)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 gridSpan="2">
                  <a:txBody>
                    <a:bodyPr/>
                    <a:lstStyle/>
                    <a:p>
                      <a:pPr marL="1280160" marR="130619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000" spc="10" dirty="0" err="1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20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lah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DASAR AJUAN RAB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571625"/>
          <a:ext cx="6429420" cy="7010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Honor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untuk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Upah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untuk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tenaga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571750"/>
            <a:ext cx="1571625" cy="9286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493963"/>
          <a:ext cx="6429420" cy="10058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Peralatan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penunjang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habis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pakai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ATK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3929063"/>
          <a:ext cx="6429420" cy="3962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Perjalanan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dinas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857625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78631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20" name="Group 24"/>
          <p:cNvGraphicFramePr>
            <a:graphicFrameLocks noGrp="1"/>
          </p:cNvGraphicFramePr>
          <p:nvPr/>
        </p:nvGraphicFramePr>
        <p:xfrm>
          <a:off x="2286000" y="4714875"/>
          <a:ext cx="4857784" cy="1005840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32385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533400" algn="l"/>
                        </a:tabLst>
                      </a:pP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Pengumpulan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Pengolahan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data,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Laporan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Publikasi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, Seminar,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Pendaftaran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HKI,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lain-lain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Bevel 20"/>
          <p:cNvSpPr/>
          <p:nvPr/>
        </p:nvSpPr>
        <p:spPr>
          <a:xfrm>
            <a:off x="7429500" y="1571625"/>
            <a:ext cx="1357313" cy="500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SBU</a:t>
            </a:r>
          </a:p>
        </p:txBody>
      </p:sp>
      <p:sp>
        <p:nvSpPr>
          <p:cNvPr id="22" name="Bevel 21"/>
          <p:cNvSpPr/>
          <p:nvPr/>
        </p:nvSpPr>
        <p:spPr>
          <a:xfrm>
            <a:off x="7429500" y="2500313"/>
            <a:ext cx="1357313" cy="8572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PP 54</a:t>
            </a:r>
          </a:p>
        </p:txBody>
      </p:sp>
      <p:sp>
        <p:nvSpPr>
          <p:cNvPr id="23" name="Bevel 22"/>
          <p:cNvSpPr/>
          <p:nvPr/>
        </p:nvSpPr>
        <p:spPr>
          <a:xfrm>
            <a:off x="7429500" y="3714750"/>
            <a:ext cx="1357313" cy="500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SBU</a:t>
            </a:r>
          </a:p>
        </p:txBody>
      </p:sp>
      <p:sp>
        <p:nvSpPr>
          <p:cNvPr id="24" name="Bevel 23"/>
          <p:cNvSpPr/>
          <p:nvPr/>
        </p:nvSpPr>
        <p:spPr>
          <a:xfrm>
            <a:off x="7358063" y="4714875"/>
            <a:ext cx="1428750" cy="9286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/>
              <a:t>PAGU MASING-MASING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PENURUNAN METODE KE RAB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28688" y="1643063"/>
            <a:ext cx="6215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Lokasi </a:t>
            </a:r>
            <a:r>
              <a:rPr lang="en-US">
                <a:solidFill>
                  <a:srgbClr val="0070C0"/>
                </a:solidFill>
              </a:rPr>
              <a:t>Surakarta</a:t>
            </a:r>
            <a:r>
              <a:rPr lang="en-US"/>
              <a:t> dan </a:t>
            </a:r>
            <a:r>
              <a:rPr lang="en-US">
                <a:solidFill>
                  <a:srgbClr val="0070C0"/>
                </a:solidFill>
              </a:rPr>
              <a:t>DIY</a:t>
            </a:r>
          </a:p>
        </p:txBody>
      </p:sp>
      <p:pic>
        <p:nvPicPr>
          <p:cNvPr id="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500062" cy="4286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143125"/>
            <a:ext cx="500062" cy="4286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8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714625"/>
            <a:ext cx="500062" cy="12144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928688" y="2143125"/>
            <a:ext cx="6215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Sumber data </a:t>
            </a:r>
            <a:r>
              <a:rPr lang="en-US">
                <a:solidFill>
                  <a:srgbClr val="0070C0"/>
                </a:solidFill>
              </a:rPr>
              <a:t>andik</a:t>
            </a:r>
            <a:r>
              <a:rPr lang="en-US"/>
              <a:t> dan </a:t>
            </a:r>
            <a:r>
              <a:rPr lang="en-US">
                <a:solidFill>
                  <a:srgbClr val="0070C0"/>
                </a:solidFill>
              </a:rPr>
              <a:t>guru</a:t>
            </a:r>
            <a:r>
              <a:rPr lang="en-US"/>
              <a:t> SD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8688" y="2571750"/>
            <a:ext cx="6215062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</a:t>
            </a: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rekam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catat-simak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pengamatan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terlibat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pasif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triangulasi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1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214813"/>
            <a:ext cx="500062" cy="2000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58369" name="Rectangle 1" descr="Parchment"/>
          <p:cNvSpPr>
            <a:spLocks noChangeArrowheads="1"/>
          </p:cNvSpPr>
          <p:nvPr/>
        </p:nvSpPr>
        <p:spPr bwMode="auto">
          <a:xfrm>
            <a:off x="928688" y="4071938"/>
            <a:ext cx="7286625" cy="22463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ES" sz="2000" dirty="0" err="1">
                <a:latin typeface="Calibri" pitchFamily="34" charset="0"/>
                <a:ea typeface="Times New Roman" pitchFamily="18" charset="0"/>
              </a:rPr>
              <a:t>Teknik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 data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pragmatik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heuristik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Grice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hipotesis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Pollyana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relevansi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kelakar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kerukunan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.</a:t>
            </a:r>
            <a:endParaRPr lang="es-E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428604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METODE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KOMPONEN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88" y="1928813"/>
          <a:ext cx="8429686" cy="3677656"/>
        </p:xfrm>
        <a:graphic>
          <a:graphicData uri="http://schemas.openxmlformats.org/drawingml/2006/table">
            <a:tbl>
              <a:tblPr/>
              <a:tblGrid>
                <a:gridCol w="500066"/>
                <a:gridCol w="1428760"/>
                <a:gridCol w="1000132"/>
                <a:gridCol w="928694"/>
                <a:gridCol w="785818"/>
                <a:gridCol w="714380"/>
                <a:gridCol w="985414"/>
                <a:gridCol w="871974"/>
                <a:gridCol w="690322"/>
                <a:gridCol w="524126"/>
              </a:tblGrid>
              <a:tr h="31822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RENCANA ANGGARAN BIAYA </a:t>
                      </a:r>
                    </a:p>
                  </a:txBody>
                  <a:tcPr marL="7736" marR="7736" marT="77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2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REVISI USUL PENELITIAN HIKOM TAHUN III TA 2012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24">
                <a:tc gridSpan="8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1. Gaji dan Upah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822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Pelaksana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Pelaksana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Jam/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Minggu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Bulan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Honor/Jam (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Pajak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Ket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8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(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Peneliti Utama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8.000.000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1.200.000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Anggota Peneliti 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6.400.000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960.000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Teknisi dan laboran 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1.440.000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72.000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Mahasiswa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1.440.000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72.000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17.280.000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2.304.000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428604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METODE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KOMPONEN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88" y="1928813"/>
          <a:ext cx="8358244" cy="3447029"/>
        </p:xfrm>
        <a:graphic>
          <a:graphicData uri="http://schemas.openxmlformats.org/drawingml/2006/table">
            <a:tbl>
              <a:tblPr/>
              <a:tblGrid>
                <a:gridCol w="353713"/>
                <a:gridCol w="3317830"/>
                <a:gridCol w="792319"/>
                <a:gridCol w="834763"/>
                <a:gridCol w="863060"/>
                <a:gridCol w="910676"/>
                <a:gridCol w="734090"/>
                <a:gridCol w="551793"/>
              </a:tblGrid>
              <a:tr h="5000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2.a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Bahan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Habis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latin typeface="Arial Narrow" pitchFamily="34" charset="0"/>
                        </a:rPr>
                        <a:t>Pakai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77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Nama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alat</a:t>
                      </a:r>
                      <a:endParaRPr lang="en-US" sz="1600" b="1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Harga Satuan (Rp)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 (rupiah)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Pajak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Ket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%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Transkripsi Ortografis Tindak Skala Kesantunan Berbahasa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250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10.000.000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1.150.000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Kertas Kuarto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1.200.000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138.000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Setting dan Layout Bahan Ajar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 Paket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1.750.000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1.750.000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201.250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Sub total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12.950.000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1.489.250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28662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Program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Penelitian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Pengembangan Kelembagaan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2255838" y="2928938"/>
            <a:ext cx="6459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Blip>
                <a:blip r:embed="rId3"/>
              </a:buBlip>
            </a:pPr>
            <a:endParaRPr lang="en-US" sz="2400" b="1" dirty="0">
              <a:solidFill>
                <a:srgbClr val="FCFC04"/>
              </a:solidFill>
              <a:latin typeface="Calibri" pitchFamily="34" charset="0"/>
            </a:endParaRP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571625"/>
            <a:ext cx="1571625" cy="1643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2146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9291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3108" y="1500174"/>
          <a:ext cx="6786609" cy="5171320"/>
        </p:xfrm>
        <a:graphic>
          <a:graphicData uri="http://schemas.openxmlformats.org/drawingml/2006/table">
            <a:tbl>
              <a:tblPr/>
              <a:tblGrid>
                <a:gridCol w="1398743"/>
                <a:gridCol w="3030413"/>
                <a:gridCol w="2357453"/>
              </a:tblGrid>
              <a:tr h="57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parajita"/>
                        </a:rPr>
                        <a:t>Kategori</a:t>
                      </a:r>
                      <a:r>
                        <a:rPr lang="id-ID" sz="1800" b="1" dirty="0">
                          <a:latin typeface="Calibri"/>
                          <a:ea typeface="Calibri"/>
                          <a:cs typeface="Aparajita"/>
                        </a:rPr>
                        <a:t> Penelitian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parajita"/>
                        </a:rPr>
                        <a:t>Program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parajita"/>
                        </a:rPr>
                        <a:t>Penelitian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Calibri"/>
                          <a:ea typeface="Calibri"/>
                          <a:cs typeface="Aparajita"/>
                        </a:rPr>
                        <a:t>Ket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Calibri"/>
                          <a:ea typeface="Calibri"/>
                          <a:cs typeface="Aparajita"/>
                        </a:rPr>
                        <a:t>RUS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Aparajita"/>
                        </a:rPr>
                        <a:t>RUS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Aparajita"/>
                        </a:rPr>
                        <a:t>90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% Desentralisasi/ 10% UMS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RUK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PINPRU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PEMITRA*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HB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HF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HP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Aparajita"/>
                        </a:rPr>
                        <a:t>ekerti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H PASCA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UMS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UMS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APBN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Aparajita"/>
                        </a:rPr>
                        <a:t>Desentralisasi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APBN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Aparajita"/>
                        </a:rPr>
                        <a:t>Desentralisasi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APBN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Aparajita"/>
                        </a:rPr>
                        <a:t>Desentralisasi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APBN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Aparajita"/>
                        </a:rPr>
                        <a:t>Desentralisasi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RIKOMPUS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PUPS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PENTAS PENA*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PESATU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PEREKOM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PERELA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Aparajita"/>
                        </a:rPr>
                        <a:t>UMS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72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/>
                          <a:ea typeface="Calibri"/>
                          <a:cs typeface="Aparajita"/>
                        </a:rPr>
                        <a:t>RISET DP2M 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Unggulan Stranas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Kompetitif Stranas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Penelitian Kerjasama dalam Rangka Publikasi Internasional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Hikom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RAPID</a:t>
                      </a:r>
                      <a:r>
                        <a:rPr lang="id-ID" sz="1400" baseline="30000" dirty="0">
                          <a:latin typeface="Calibri"/>
                          <a:ea typeface="Calibri"/>
                          <a:cs typeface="Aparajita"/>
                        </a:rPr>
                        <a:t>*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/>
                          <a:ea typeface="Calibri"/>
                          <a:cs typeface="Aparajita"/>
                        </a:rPr>
                        <a:t>APBN Sentralisasi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428604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METODE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REKAPITULASI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88" y="1714500"/>
          <a:ext cx="8358246" cy="4417670"/>
        </p:xfrm>
        <a:graphic>
          <a:graphicData uri="http://schemas.openxmlformats.org/drawingml/2006/table">
            <a:tbl>
              <a:tblPr/>
              <a:tblGrid>
                <a:gridCol w="426970"/>
                <a:gridCol w="1630246"/>
                <a:gridCol w="1410292"/>
                <a:gridCol w="996262"/>
                <a:gridCol w="957446"/>
                <a:gridCol w="1009200"/>
                <a:gridCol w="1048015"/>
                <a:gridCol w="879815"/>
              </a:tblGrid>
              <a:tr h="23516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REKAPITULASI RENCANA ANGGARAN BIAYA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516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REVISI USUL HIKOM TAHUN III TA 2012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Komponen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1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Gaji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dan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Upah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15.600.000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17.280.000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53.680.000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20,5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a.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Bahan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Habis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Pakai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22.400.000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24.050.000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12.950.000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59.400.000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22,7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b. Peralatan Penunjang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7.200.000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27.200.000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10,4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5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c. Peralatan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8.215.000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8.215.000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3,1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Perjalanan Dinas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18.400.000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25.800.000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52.800.000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20,2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a. Pengumpulan Data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5.500.000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5.250.000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12.875.000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23.625.000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9,0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b. Pelaporan dan Publikasi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11.460.000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11.820.000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13.595.000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36.875.000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14,1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Lain-lain Tak Terduga)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98.175.000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91.120.000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72.500.000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261.795.000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100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BAGAIMANA CARA MENGELOLA DANA</a:t>
            </a:r>
          </a:p>
        </p:txBody>
      </p:sp>
      <p:sp>
        <p:nvSpPr>
          <p:cNvPr id="26627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6256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Berdasarkan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sudah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direvisi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3574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78618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3574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Tidak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lagi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hanya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didasarkan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pada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86000" y="3857625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Log book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harus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ditulis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tangan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0718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Lebih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kepada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log book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kegiatan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07181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643438"/>
            <a:ext cx="1571625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9" name="Group 24"/>
          <p:cNvGraphicFramePr>
            <a:graphicFrameLocks noGrp="1"/>
          </p:cNvGraphicFramePr>
          <p:nvPr/>
        </p:nvGraphicFramePr>
        <p:xfrm>
          <a:off x="2286000" y="4554538"/>
          <a:ext cx="6429420" cy="137160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Cakupan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log book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hari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tanggal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jam,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tempat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aktivitas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capaian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hambatan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diperlukan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BAGAIMANA MANUAL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APLIKASI </a:t>
            </a:r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LOG BOOK</a:t>
            </a:r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88" y="1397000"/>
          <a:ext cx="8501121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8"/>
                <a:gridCol w="714380"/>
                <a:gridCol w="714380"/>
                <a:gridCol w="785818"/>
                <a:gridCol w="1071570"/>
                <a:gridCol w="1143008"/>
                <a:gridCol w="1071570"/>
                <a:gridCol w="1928826"/>
                <a:gridCol w="5715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 HAP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HARI &amp; TGL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PUKUL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TEM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PAT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AKTIVI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CAPAI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HAM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BATAN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BIAYA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KET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Senin-Selasa</a:t>
                      </a:r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11-12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Maret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06.00-20.00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Desa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Karang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Tengah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Mewancarai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Profil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pendapatan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asal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yang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asli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sangat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terbatas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Transport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antar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kota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diandaikan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peneliti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Salatiga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Calibri" pitchFamily="34" charset="0"/>
                        </a:rPr>
                        <a:t>Transport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lokal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Lumpsum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hanya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menginap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Penginapan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dibuktikan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melalui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kwitansi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&amp;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bagaimana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menginap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daerah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terpencil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tidak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ada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penginapannya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?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Uang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Makan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Uang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responden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responden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(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sumber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data)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Tax?</a:t>
                      </a: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313" y="142875"/>
            <a:ext cx="8715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PERATURAN PRESIDEN REPUBLIK INDONESIA</a:t>
            </a:r>
          </a:p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NOMOR 54 TAHUN 2010</a:t>
            </a:r>
          </a:p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TENTANG PENGADAAN BARANG/JASA PEMERINTAH</a:t>
            </a: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57" name="Rectangle 1" descr="Parchment"/>
          <p:cNvSpPr>
            <a:spLocks noChangeArrowheads="1"/>
          </p:cNvSpPr>
          <p:nvPr/>
        </p:nvSpPr>
        <p:spPr bwMode="auto">
          <a:xfrm>
            <a:off x="214313" y="1785938"/>
            <a:ext cx="8715375" cy="41544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BAB V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Bagian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Pertama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400" dirty="0">
              <a:latin typeface="Calibri" pitchFamily="34" charset="0"/>
              <a:ea typeface="Calibri" pitchFamily="34" charset="0"/>
              <a:cs typeface="TTFE6293C0t0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Ketentuan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Umum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Pasal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26</a:t>
            </a:r>
            <a:endParaRPr lang="en-US" sz="2400" dirty="0">
              <a:latin typeface="Calibri" pitchFamily="34" charset="0"/>
            </a:endParaRPr>
          </a:p>
          <a:p>
            <a:pPr marL="457200" indent="-457200" eaLnBrk="0" hangingPunct="0">
              <a:tabLst>
                <a:tab pos="406400" algn="l"/>
              </a:tabLst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(1) 	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merupakan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kegiatan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Pengadaan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Barang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Jasa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dimana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pekerjaannya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direncanakan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dikerjakan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diawasi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sendiri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oleh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K/L/D/I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sebagai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penanggung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jawab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anggaran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instansi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pemerintah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lain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kelompok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masyarakat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marL="457200" indent="-457200" eaLnBrk="0" hangingPunct="0">
              <a:tabLst>
                <a:tab pos="406400" algn="l"/>
              </a:tabLst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(2)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Pekerjaan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yang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dapat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dilakukan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dengan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meliputi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: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" descr="Parchment"/>
          <p:cNvSpPr>
            <a:spLocks noChangeArrowheads="1"/>
          </p:cNvSpPr>
          <p:nvPr/>
        </p:nvSpPr>
        <p:spPr bwMode="auto">
          <a:xfrm>
            <a:off x="1143000" y="2443163"/>
            <a:ext cx="7643813" cy="138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marL="457200" indent="-457200" eaLnBrk="0" hangingPunct="0"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e. 	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penyelenggaraan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diklat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kursus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penataran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seminar,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lokakarya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penyuluhan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;</a:t>
            </a:r>
          </a:p>
          <a:p>
            <a:pPr marL="457200" indent="-457200" eaLnBrk="0" hangingPunct="0">
              <a:tabLst>
                <a:tab pos="457200" algn="l"/>
              </a:tabLst>
              <a:defRPr/>
            </a:pPr>
            <a:r>
              <a:rPr lang="en-US" sz="2800" dirty="0">
                <a:latin typeface="Calibri" pitchFamily="34" charset="0"/>
              </a:rPr>
              <a:t>j. 	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penelitian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pengembangan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dalam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negeri</a:t>
            </a:r>
            <a:r>
              <a:rPr lang="en-US" sz="2800" dirty="0">
                <a:latin typeface="Calibri" pitchFamily="34" charset="0"/>
              </a:rPr>
              <a:t>;</a:t>
            </a:r>
            <a:endParaRPr lang="en-US" sz="28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PEKERJAAN SWAKELOLA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44" y="142875"/>
            <a:ext cx="8858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KAJIAN KELAYAKAN PROPOSAL/SEMINAR HASIL </a:t>
            </a:r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1357313" y="1995488"/>
          <a:ext cx="6429420" cy="350520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Luaran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TBI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Buku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Ajar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Paten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Pertemuan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Ilmiah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TTG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Rekayasa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Sosial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Proseding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*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143125"/>
            <a:ext cx="785812" cy="3286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DDE5315-E326-45E5-B835-A51A2D330B0E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26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1747" name="Picture 2" descr="terima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28662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Program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Penelitian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Skim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Kompetitif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Nasional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(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Komnas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2255838" y="2928938"/>
            <a:ext cx="6459537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Hikom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Unggulan Stranas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Kompetitif Stranas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Kerja Sama Internasional dalam Rangka Publikasi Internasional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FCFC04"/>
                </a:solidFill>
                <a:latin typeface="Calibri" pitchFamily="34" charset="0"/>
              </a:rPr>
              <a:t>RAPID</a:t>
            </a: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571625"/>
            <a:ext cx="1571625" cy="1643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2146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9291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1142977" y="2928938"/>
            <a:ext cx="71438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Bagaimana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00"/>
                </a:solidFill>
                <a:latin typeface="Calibri" pitchFamily="34" charset="0"/>
              </a:rPr>
              <a:t>tips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 menyusun RAB?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1142977" y="2928938"/>
            <a:ext cx="7143800" cy="2585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00"/>
                </a:solidFill>
                <a:latin typeface="Calibri" pitchFamily="34" charset="0"/>
              </a:rPr>
              <a:t>Dokumen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 apa yang diperlukan untuk menyusun RAB?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1142977" y="2357430"/>
            <a:ext cx="7143800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Mengapa RAB dalam sebuah proposal menjadi sangat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00"/>
                </a:solidFill>
                <a:latin typeface="Calibri" pitchFamily="34" charset="0"/>
              </a:rPr>
              <a:t>penting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1142977" y="2357430"/>
            <a:ext cx="7143800" cy="2585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00"/>
                </a:solidFill>
                <a:latin typeface="Calibri" pitchFamily="34" charset="0"/>
              </a:rPr>
              <a:t>Komponen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apa sajakah yang harus dimasukkan dalam menyusun RAB?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44" y="71414"/>
            <a:ext cx="8858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PENILAIAN &amp; KELAYAKAN USUL KOMNAS 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Roadmap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652713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72000"/>
            <a:ext cx="1571625" cy="1714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500313"/>
          <a:ext cx="6429420" cy="179832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Tinjauan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Pustaka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telah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dicapai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sedang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berjalan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dilakukan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4487863"/>
          <a:ext cx="6429420" cy="179832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Curiculum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Vitae</a:t>
                      </a: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Sistematika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Kelengkapan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Keabsahan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PENILAIAN METODE DLM HUBUNGANNYA DENGAN RAB</a:t>
            </a: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86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143500"/>
            <a:ext cx="1571625" cy="7858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8575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Visibilitas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52689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Peraturan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terkait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[: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Perpres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54/2010]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841750"/>
          <a:ext cx="6429420" cy="94488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SBU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Toleransi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maksimal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2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Tahun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Sebelumnya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]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929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8184</TotalTime>
  <Words>1022</Words>
  <Application>Microsoft PowerPoint</Application>
  <PresentationFormat>On-screen Show (4:3)</PresentationFormat>
  <Paragraphs>477</Paragraphs>
  <Slides>26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Custom Show 1</vt:lpstr>
    </vt:vector>
  </TitlesOfParts>
  <Company>Telp. 8701260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YSC</dc:creator>
  <cp:lastModifiedBy>FAHMI</cp:lastModifiedBy>
  <cp:revision>792</cp:revision>
  <dcterms:created xsi:type="dcterms:W3CDTF">2003-07-19T04:53:43Z</dcterms:created>
  <dcterms:modified xsi:type="dcterms:W3CDTF">2013-05-15T14:12:02Z</dcterms:modified>
</cp:coreProperties>
</file>