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s/slide47.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diagrams/quickStyle2.xml" ContentType="application/vnd.openxmlformats-officedocument.drawingml.diagramStyle+xml"/>
  <Override PartName="/ppt/drawings/drawing2.xml" ContentType="application/vnd.openxmlformats-officedocument.drawingml.chartshapes+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charts/chart7.xml" ContentType="application/vnd.openxmlformats-officedocument.drawingml.chart+xml"/>
  <Override PartName="/ppt/diagrams/layout1.xml" ContentType="application/vnd.openxmlformats-officedocument.drawingml.diagramLayout+xml"/>
  <Override PartName="/ppt/diagrams/data2.xml" ContentType="application/vnd.openxmlformats-officedocument.drawingml.diagramData+xml"/>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charts/chart1.xml" ContentType="application/vnd.openxmlformats-officedocument.drawingml.char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diagrams/colors2.xml" ContentType="application/vnd.openxmlformats-officedocument.drawingml.diagramColors+xml"/>
  <Override PartName="/ppt/notesSlides/notesSlide1.xml" ContentType="application/vnd.openxmlformats-officedocument.presentationml.notesSlide+xml"/>
  <Override PartName="/ppt/drawings/drawing3.xml" ContentType="application/vnd.openxmlformats-officedocument.drawingml.chartshape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diagrams/quickStyle3.xml" ContentType="application/vnd.openxmlformats-officedocument.drawingml.diagramStyl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slideLayouts/slideLayout25.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diagrams/layout4.xml" ContentType="application/vnd.openxmlformats-officedocument.drawingml.diagramLayout+xml"/>
  <Override PartName="/ppt/charts/chart8.xml" ContentType="application/vnd.openxmlformats-officedocument.drawingml.chart+xml"/>
  <Override PartName="/ppt/slideLayouts/slideLayout10.xml" ContentType="application/vnd.openxmlformats-officedocument.presentationml.slideLayout+xml"/>
  <Override PartName="/ppt/diagrams/layout2.xml" ContentType="application/vnd.openxmlformats-officedocument.drawingml.diagramLayout+xml"/>
  <Override PartName="/ppt/charts/chart6.xml" ContentType="application/vnd.openxmlformats-officedocument.drawingml.chart+xml"/>
  <Override PartName="/ppt/diagrams/data3.xml" ContentType="application/vnd.openxmlformats-officedocument.drawingml.diagramData+xml"/>
  <Override PartName="/ppt/charts/chart4.xml" ContentType="application/vnd.openxmlformats-officedocument.drawingml.chart+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charts/chart9.xml" ContentType="application/vnd.openxmlformats-officedocument.drawingml.chart+xml"/>
  <Override PartName="/ppt/diagrams/layout3.xml" ContentType="application/vnd.openxmlformats-officedocument.drawingml.diagramLayout+xml"/>
  <Override PartName="/ppt/diagrams/data4.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84" r:id="rId3"/>
  </p:sldMasterIdLst>
  <p:notesMasterIdLst>
    <p:notesMasterId r:id="rId52"/>
  </p:notesMasterIdLst>
  <p:sldIdLst>
    <p:sldId id="256" r:id="rId4"/>
    <p:sldId id="258" r:id="rId5"/>
    <p:sldId id="259" r:id="rId6"/>
    <p:sldId id="260" r:id="rId7"/>
    <p:sldId id="261" r:id="rId8"/>
    <p:sldId id="262" r:id="rId9"/>
    <p:sldId id="263" r:id="rId10"/>
    <p:sldId id="264" r:id="rId11"/>
    <p:sldId id="265" r:id="rId12"/>
    <p:sldId id="266" r:id="rId13"/>
    <p:sldId id="279" r:id="rId14"/>
    <p:sldId id="280" r:id="rId15"/>
    <p:sldId id="281" r:id="rId16"/>
    <p:sldId id="283" r:id="rId17"/>
    <p:sldId id="282" r:id="rId18"/>
    <p:sldId id="284" r:id="rId19"/>
    <p:sldId id="287" r:id="rId20"/>
    <p:sldId id="288" r:id="rId21"/>
    <p:sldId id="285" r:id="rId22"/>
    <p:sldId id="267" r:id="rId23"/>
    <p:sldId id="268" r:id="rId24"/>
    <p:sldId id="269" r:id="rId25"/>
    <p:sldId id="294" r:id="rId26"/>
    <p:sldId id="290" r:id="rId27"/>
    <p:sldId id="291" r:id="rId28"/>
    <p:sldId id="292" r:id="rId29"/>
    <p:sldId id="270" r:id="rId30"/>
    <p:sldId id="307" r:id="rId31"/>
    <p:sldId id="308" r:id="rId32"/>
    <p:sldId id="295" r:id="rId33"/>
    <p:sldId id="296" r:id="rId34"/>
    <p:sldId id="297" r:id="rId35"/>
    <p:sldId id="298" r:id="rId36"/>
    <p:sldId id="299" r:id="rId37"/>
    <p:sldId id="300" r:id="rId38"/>
    <p:sldId id="301" r:id="rId39"/>
    <p:sldId id="305" r:id="rId40"/>
    <p:sldId id="306" r:id="rId41"/>
    <p:sldId id="313" r:id="rId42"/>
    <p:sldId id="311" r:id="rId43"/>
    <p:sldId id="312" r:id="rId44"/>
    <p:sldId id="314" r:id="rId45"/>
    <p:sldId id="271" r:id="rId46"/>
    <p:sldId id="272" r:id="rId47"/>
    <p:sldId id="273" r:id="rId48"/>
    <p:sldId id="274" r:id="rId49"/>
    <p:sldId id="275" r:id="rId50"/>
    <p:sldId id="276" r:id="rId5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tableStyles" Target="tableStyles.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s>
</file>

<file path=ppt/charts/_rels/chart1.xml.rels><?xml version="1.0" encoding="UTF-8" standalone="yes"?>
<Relationships xmlns="http://schemas.openxmlformats.org/package/2006/relationships"><Relationship Id="rId1" Type="http://schemas.openxmlformats.org/officeDocument/2006/relationships/oleObject" Target="file:///D:\Bapedda\PDRB.2012.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Bapedda\PDRB.2012.xls"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D:\Bapedda\PDRB.2012.xls"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D:\Bapedda\PDRB.2012.xls"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D:\Bapedda\PDRB.2012.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D:\Bapedda\PDRB.2012.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D:\Bapedda\PDRB.2012.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D:\Bapedda\PDRB.2012.xls"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D:\Bapedda\PDRB.2012.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id-ID"/>
  <c:style val="40"/>
  <c:chart>
    <c:autoTitleDeleted val="1"/>
    <c:plotArea>
      <c:layout/>
      <c:barChart>
        <c:barDir val="col"/>
        <c:grouping val="clustered"/>
        <c:ser>
          <c:idx val="0"/>
          <c:order val="0"/>
          <c:tx>
            <c:strRef>
              <c:f>'PDRB-RP'!$A$17</c:f>
              <c:strCache>
                <c:ptCount val="1"/>
                <c:pt idx="0">
                  <c:v>PDRB</c:v>
                </c:pt>
              </c:strCache>
            </c:strRef>
          </c:tx>
          <c:dLbls>
            <c:showVal val="1"/>
          </c:dLbls>
          <c:cat>
            <c:numRef>
              <c:f>'PDRB-RP'!$B$16:$L$16</c:f>
              <c:numCache>
                <c:formatCode>General</c:formatCode>
                <c:ptCount val="11"/>
                <c:pt idx="0">
                  <c:v>2002</c:v>
                </c:pt>
                <c:pt idx="1">
                  <c:v>2003</c:v>
                </c:pt>
                <c:pt idx="2">
                  <c:v>2004</c:v>
                </c:pt>
                <c:pt idx="3">
                  <c:v>2005</c:v>
                </c:pt>
                <c:pt idx="4">
                  <c:v>2006</c:v>
                </c:pt>
                <c:pt idx="5">
                  <c:v>2007</c:v>
                </c:pt>
                <c:pt idx="6">
                  <c:v>2008</c:v>
                </c:pt>
                <c:pt idx="7">
                  <c:v>2009</c:v>
                </c:pt>
                <c:pt idx="8">
                  <c:v>2010</c:v>
                </c:pt>
                <c:pt idx="9" formatCode="0">
                  <c:v>2011</c:v>
                </c:pt>
                <c:pt idx="10" formatCode="0">
                  <c:v>2012</c:v>
                </c:pt>
              </c:numCache>
            </c:numRef>
          </c:cat>
          <c:val>
            <c:numRef>
              <c:f>'PDRB-RP'!$B$17:$L$17</c:f>
              <c:numCache>
                <c:formatCode>General</c:formatCode>
                <c:ptCount val="11"/>
                <c:pt idx="0">
                  <c:v>151.97</c:v>
                </c:pt>
                <c:pt idx="1">
                  <c:v>171.88000000000019</c:v>
                </c:pt>
                <c:pt idx="2">
                  <c:v>193.45000000000007</c:v>
                </c:pt>
                <c:pt idx="3">
                  <c:v>234.45000000000007</c:v>
                </c:pt>
                <c:pt idx="4">
                  <c:v>281.97999999999962</c:v>
                </c:pt>
                <c:pt idx="5">
                  <c:v>318.4299999999995</c:v>
                </c:pt>
                <c:pt idx="6">
                  <c:v>362.95</c:v>
                </c:pt>
                <c:pt idx="7">
                  <c:v>392.9899999999995</c:v>
                </c:pt>
                <c:pt idx="8">
                  <c:v>444.7</c:v>
                </c:pt>
                <c:pt idx="9">
                  <c:v>498.76</c:v>
                </c:pt>
                <c:pt idx="10">
                  <c:v>556.48</c:v>
                </c:pt>
              </c:numCache>
            </c:numRef>
          </c:val>
        </c:ser>
        <c:dLbls>
          <c:showVal val="1"/>
        </c:dLbls>
        <c:gapWidth val="75"/>
        <c:axId val="125409536"/>
        <c:axId val="136187904"/>
      </c:barChart>
      <c:catAx>
        <c:axId val="125409536"/>
        <c:scaling>
          <c:orientation val="minMax"/>
        </c:scaling>
        <c:axPos val="b"/>
        <c:numFmt formatCode="General" sourceLinked="1"/>
        <c:majorTickMark val="none"/>
        <c:tickLblPos val="nextTo"/>
        <c:crossAx val="136187904"/>
        <c:crosses val="autoZero"/>
        <c:auto val="1"/>
        <c:lblAlgn val="ctr"/>
        <c:lblOffset val="100"/>
      </c:catAx>
      <c:valAx>
        <c:axId val="136187904"/>
        <c:scaling>
          <c:orientation val="minMax"/>
        </c:scaling>
        <c:axPos val="l"/>
        <c:numFmt formatCode="General" sourceLinked="1"/>
        <c:majorTickMark val="none"/>
        <c:tickLblPos val="nextTo"/>
        <c:crossAx val="125409536"/>
        <c:crosses val="autoZero"/>
        <c:crossBetween val="between"/>
      </c:valAx>
    </c:plotArea>
    <c:legend>
      <c:legendPos val="b"/>
      <c:layout/>
    </c:legend>
    <c:plotVisOnly val="1"/>
  </c:chart>
  <c:spPr>
    <a:solidFill>
      <a:schemeClr val="accent3">
        <a:lumMod val="60000"/>
        <a:lumOff val="40000"/>
      </a:schemeClr>
    </a:solidFill>
    <a:ln w="57150">
      <a:solidFill>
        <a:srgbClr val="00B050"/>
      </a:solidFill>
    </a:ln>
    <a:effectLst>
      <a:innerShdw blurRad="63500" dist="50800" dir="16200000">
        <a:prstClr val="black">
          <a:alpha val="50000"/>
        </a:prstClr>
      </a:innerShdw>
    </a:effectLst>
  </c:spPr>
  <c:txPr>
    <a:bodyPr/>
    <a:lstStyle/>
    <a:p>
      <a:pPr>
        <a:defRPr sz="2000"/>
      </a:pPr>
      <a:endParaRPr lang="id-ID"/>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id-ID"/>
  <c:chart>
    <c:title>
      <c:tx>
        <c:rich>
          <a:bodyPr/>
          <a:lstStyle/>
          <a:p>
            <a:pPr>
              <a:defRPr sz="2800">
                <a:solidFill>
                  <a:schemeClr val="dk1"/>
                </a:solidFill>
                <a:latin typeface="+mn-lt"/>
                <a:ea typeface="+mn-ea"/>
                <a:cs typeface="+mn-cs"/>
              </a:defRPr>
            </a:pPr>
            <a:r>
              <a:rPr lang="id-ID" sz="2800" dirty="0" smtClean="0">
                <a:solidFill>
                  <a:schemeClr val="dk1"/>
                </a:solidFill>
                <a:latin typeface="+mn-lt"/>
                <a:ea typeface="+mn-ea"/>
                <a:cs typeface="+mn-cs"/>
              </a:rPr>
              <a:t>2. Tren kinerja Nilai</a:t>
            </a:r>
            <a:r>
              <a:rPr lang="id-ID" sz="2800" baseline="0" dirty="0" smtClean="0">
                <a:solidFill>
                  <a:schemeClr val="dk1"/>
                </a:solidFill>
                <a:latin typeface="+mn-lt"/>
                <a:ea typeface="+mn-ea"/>
                <a:cs typeface="+mn-cs"/>
              </a:rPr>
              <a:t> </a:t>
            </a:r>
            <a:r>
              <a:rPr lang="id-ID" sz="2800" dirty="0" smtClean="0">
                <a:solidFill>
                  <a:schemeClr val="dk1"/>
                </a:solidFill>
                <a:latin typeface="+mn-lt"/>
                <a:ea typeface="+mn-ea"/>
                <a:cs typeface="+mn-cs"/>
              </a:rPr>
              <a:t>PDRB </a:t>
            </a:r>
            <a:r>
              <a:rPr lang="id-ID" sz="2800" dirty="0">
                <a:solidFill>
                  <a:schemeClr val="dk1"/>
                </a:solidFill>
                <a:latin typeface="+mn-lt"/>
                <a:ea typeface="+mn-ea"/>
                <a:cs typeface="+mn-cs"/>
              </a:rPr>
              <a:t>Harga Berlaku Per Sektor Usaha Jateng Periode </a:t>
            </a:r>
            <a:r>
              <a:rPr lang="id-ID" sz="2800" dirty="0" smtClean="0">
                <a:solidFill>
                  <a:schemeClr val="dk1"/>
                </a:solidFill>
                <a:latin typeface="+mn-lt"/>
                <a:ea typeface="+mn-ea"/>
                <a:cs typeface="+mn-cs"/>
              </a:rPr>
              <a:t>2002-2012 (dlm triliun Rp)</a:t>
            </a:r>
            <a:endParaRPr lang="id-ID" sz="2800" dirty="0">
              <a:solidFill>
                <a:schemeClr val="dk1"/>
              </a:solidFill>
              <a:latin typeface="+mn-lt"/>
              <a:ea typeface="+mn-ea"/>
              <a:cs typeface="+mn-cs"/>
            </a:endParaRPr>
          </a:p>
        </c:rich>
      </c:tx>
      <c:layout>
        <c:manualLayout>
          <c:xMode val="edge"/>
          <c:yMode val="edge"/>
          <c:x val="0.11072222222222224"/>
          <c:y val="0"/>
        </c:manualLayout>
      </c:layout>
      <c:spPr>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c:spPr>
    </c:title>
    <c:plotArea>
      <c:layout>
        <c:manualLayout>
          <c:layoutTarget val="inner"/>
          <c:xMode val="edge"/>
          <c:yMode val="edge"/>
          <c:x val="0.12968864829396318"/>
          <c:y val="0.17512496354622356"/>
          <c:w val="0.58868635170603556"/>
          <c:h val="0.6850863225430156"/>
        </c:manualLayout>
      </c:layout>
      <c:lineChart>
        <c:grouping val="standard"/>
        <c:ser>
          <c:idx val="0"/>
          <c:order val="0"/>
          <c:tx>
            <c:strRef>
              <c:f>'PDRB-RP'!$A$4</c:f>
              <c:strCache>
                <c:ptCount val="1"/>
                <c:pt idx="0">
                  <c:v>Pertanian</c:v>
                </c:pt>
              </c:strCache>
            </c:strRef>
          </c:tx>
          <c:cat>
            <c:numRef>
              <c:f>'PDRB-RP'!$B$3:$L$3</c:f>
              <c:numCache>
                <c:formatCode>General</c:formatCode>
                <c:ptCount val="11"/>
                <c:pt idx="0">
                  <c:v>2002</c:v>
                </c:pt>
                <c:pt idx="1">
                  <c:v>2003</c:v>
                </c:pt>
                <c:pt idx="2">
                  <c:v>2004</c:v>
                </c:pt>
                <c:pt idx="3">
                  <c:v>2005</c:v>
                </c:pt>
                <c:pt idx="4">
                  <c:v>2006</c:v>
                </c:pt>
                <c:pt idx="5">
                  <c:v>2007</c:v>
                </c:pt>
                <c:pt idx="6">
                  <c:v>2008</c:v>
                </c:pt>
                <c:pt idx="7">
                  <c:v>2009</c:v>
                </c:pt>
                <c:pt idx="8">
                  <c:v>2010</c:v>
                </c:pt>
                <c:pt idx="9" formatCode="0">
                  <c:v>2011</c:v>
                </c:pt>
                <c:pt idx="10" formatCode="0">
                  <c:v>2012</c:v>
                </c:pt>
              </c:numCache>
            </c:numRef>
          </c:cat>
          <c:val>
            <c:numRef>
              <c:f>'PDRB-RP'!$B$4:$L$4</c:f>
              <c:numCache>
                <c:formatCode>General</c:formatCode>
                <c:ptCount val="11"/>
                <c:pt idx="0">
                  <c:v>33.67</c:v>
                </c:pt>
                <c:pt idx="1">
                  <c:v>33.81</c:v>
                </c:pt>
                <c:pt idx="2">
                  <c:v>38.49</c:v>
                </c:pt>
                <c:pt idx="3">
                  <c:v>44.81</c:v>
                </c:pt>
                <c:pt idx="4">
                  <c:v>57.36</c:v>
                </c:pt>
                <c:pt idx="5">
                  <c:v>69.83</c:v>
                </c:pt>
                <c:pt idx="6">
                  <c:v>71.13</c:v>
                </c:pt>
                <c:pt idx="7">
                  <c:v>77.5</c:v>
                </c:pt>
                <c:pt idx="8">
                  <c:v>86.669999999999987</c:v>
                </c:pt>
                <c:pt idx="9" formatCode="#,##0.0">
                  <c:v>95.08</c:v>
                </c:pt>
                <c:pt idx="10" formatCode="#,##0.0">
                  <c:v>104.31</c:v>
                </c:pt>
              </c:numCache>
            </c:numRef>
          </c:val>
        </c:ser>
        <c:ser>
          <c:idx val="1"/>
          <c:order val="1"/>
          <c:tx>
            <c:strRef>
              <c:f>'PDRB-RP'!$A$5</c:f>
              <c:strCache>
                <c:ptCount val="1"/>
                <c:pt idx="0">
                  <c:v>Pertambangan &amp; Penggalian  </c:v>
                </c:pt>
              </c:strCache>
            </c:strRef>
          </c:tx>
          <c:cat>
            <c:numRef>
              <c:f>'PDRB-RP'!$B$3:$L$3</c:f>
              <c:numCache>
                <c:formatCode>General</c:formatCode>
                <c:ptCount val="11"/>
                <c:pt idx="0">
                  <c:v>2002</c:v>
                </c:pt>
                <c:pt idx="1">
                  <c:v>2003</c:v>
                </c:pt>
                <c:pt idx="2">
                  <c:v>2004</c:v>
                </c:pt>
                <c:pt idx="3">
                  <c:v>2005</c:v>
                </c:pt>
                <c:pt idx="4">
                  <c:v>2006</c:v>
                </c:pt>
                <c:pt idx="5">
                  <c:v>2007</c:v>
                </c:pt>
                <c:pt idx="6">
                  <c:v>2008</c:v>
                </c:pt>
                <c:pt idx="7">
                  <c:v>2009</c:v>
                </c:pt>
                <c:pt idx="8">
                  <c:v>2010</c:v>
                </c:pt>
                <c:pt idx="9" formatCode="0">
                  <c:v>2011</c:v>
                </c:pt>
                <c:pt idx="10" formatCode="0">
                  <c:v>2012</c:v>
                </c:pt>
              </c:numCache>
            </c:numRef>
          </c:cat>
          <c:val>
            <c:numRef>
              <c:f>'PDRB-RP'!$B$5:$L$5</c:f>
              <c:numCache>
                <c:formatCode>General</c:formatCode>
                <c:ptCount val="11"/>
                <c:pt idx="0">
                  <c:v>1.41</c:v>
                </c:pt>
                <c:pt idx="1">
                  <c:v>1.6700000000000013</c:v>
                </c:pt>
                <c:pt idx="2">
                  <c:v>1.86</c:v>
                </c:pt>
                <c:pt idx="3">
                  <c:v>2.2799999999999998</c:v>
                </c:pt>
                <c:pt idx="4">
                  <c:v>2.8699999999999997</c:v>
                </c:pt>
                <c:pt idx="5">
                  <c:v>3.11</c:v>
                </c:pt>
                <c:pt idx="6">
                  <c:v>3.51</c:v>
                </c:pt>
                <c:pt idx="7">
                  <c:v>3.86</c:v>
                </c:pt>
                <c:pt idx="8">
                  <c:v>4.3</c:v>
                </c:pt>
                <c:pt idx="9" formatCode="#,##0.0">
                  <c:v>4.7300000000000004</c:v>
                </c:pt>
                <c:pt idx="10" formatCode="#,##0.0">
                  <c:v>5.24</c:v>
                </c:pt>
              </c:numCache>
            </c:numRef>
          </c:val>
        </c:ser>
        <c:ser>
          <c:idx val="2"/>
          <c:order val="2"/>
          <c:tx>
            <c:strRef>
              <c:f>'PDRB-RP'!$A$6</c:f>
              <c:strCache>
                <c:ptCount val="1"/>
                <c:pt idx="0">
                  <c:v>Industri Pengolahan  </c:v>
                </c:pt>
              </c:strCache>
            </c:strRef>
          </c:tx>
          <c:cat>
            <c:numRef>
              <c:f>'PDRB-RP'!$B$3:$L$3</c:f>
              <c:numCache>
                <c:formatCode>General</c:formatCode>
                <c:ptCount val="11"/>
                <c:pt idx="0">
                  <c:v>2002</c:v>
                </c:pt>
                <c:pt idx="1">
                  <c:v>2003</c:v>
                </c:pt>
                <c:pt idx="2">
                  <c:v>2004</c:v>
                </c:pt>
                <c:pt idx="3">
                  <c:v>2005</c:v>
                </c:pt>
                <c:pt idx="4">
                  <c:v>2006</c:v>
                </c:pt>
                <c:pt idx="5">
                  <c:v>2007</c:v>
                </c:pt>
                <c:pt idx="6">
                  <c:v>2008</c:v>
                </c:pt>
                <c:pt idx="7">
                  <c:v>2009</c:v>
                </c:pt>
                <c:pt idx="8">
                  <c:v>2010</c:v>
                </c:pt>
                <c:pt idx="9" formatCode="0">
                  <c:v>2011</c:v>
                </c:pt>
                <c:pt idx="10" formatCode="0">
                  <c:v>2012</c:v>
                </c:pt>
              </c:numCache>
            </c:numRef>
          </c:cat>
          <c:val>
            <c:numRef>
              <c:f>'PDRB-RP'!$B$6:$L$6</c:f>
              <c:numCache>
                <c:formatCode>General</c:formatCode>
                <c:ptCount val="11"/>
                <c:pt idx="0">
                  <c:v>48.18</c:v>
                </c:pt>
                <c:pt idx="1">
                  <c:v>56.03</c:v>
                </c:pt>
                <c:pt idx="2">
                  <c:v>63.14</c:v>
                </c:pt>
                <c:pt idx="3">
                  <c:v>79.040000000000006</c:v>
                </c:pt>
                <c:pt idx="4">
                  <c:v>92.649999999999991</c:v>
                </c:pt>
                <c:pt idx="5">
                  <c:v>100.43</c:v>
                </c:pt>
                <c:pt idx="6">
                  <c:v>120.07</c:v>
                </c:pt>
                <c:pt idx="7">
                  <c:v>123.6</c:v>
                </c:pt>
                <c:pt idx="8">
                  <c:v>146.16</c:v>
                </c:pt>
                <c:pt idx="9" formatCode="#,##0.0">
                  <c:v>165.85000000000016</c:v>
                </c:pt>
                <c:pt idx="10" formatCode="#,##0.0">
                  <c:v>182.70999999999998</c:v>
                </c:pt>
              </c:numCache>
            </c:numRef>
          </c:val>
        </c:ser>
        <c:ser>
          <c:idx val="3"/>
          <c:order val="3"/>
          <c:tx>
            <c:strRef>
              <c:f>'PDRB-RP'!$A$7</c:f>
              <c:strCache>
                <c:ptCount val="1"/>
                <c:pt idx="0">
                  <c:v>Listrik Gas &amp; Air Bersih   </c:v>
                </c:pt>
              </c:strCache>
            </c:strRef>
          </c:tx>
          <c:cat>
            <c:numRef>
              <c:f>'PDRB-RP'!$B$3:$L$3</c:f>
              <c:numCache>
                <c:formatCode>General</c:formatCode>
                <c:ptCount val="11"/>
                <c:pt idx="0">
                  <c:v>2002</c:v>
                </c:pt>
                <c:pt idx="1">
                  <c:v>2003</c:v>
                </c:pt>
                <c:pt idx="2">
                  <c:v>2004</c:v>
                </c:pt>
                <c:pt idx="3">
                  <c:v>2005</c:v>
                </c:pt>
                <c:pt idx="4">
                  <c:v>2006</c:v>
                </c:pt>
                <c:pt idx="5">
                  <c:v>2007</c:v>
                </c:pt>
                <c:pt idx="6">
                  <c:v>2008</c:v>
                </c:pt>
                <c:pt idx="7">
                  <c:v>2009</c:v>
                </c:pt>
                <c:pt idx="8">
                  <c:v>2010</c:v>
                </c:pt>
                <c:pt idx="9" formatCode="0">
                  <c:v>2011</c:v>
                </c:pt>
                <c:pt idx="10" formatCode="0">
                  <c:v>2012</c:v>
                </c:pt>
              </c:numCache>
            </c:numRef>
          </c:cat>
          <c:val>
            <c:numRef>
              <c:f>'PDRB-RP'!$B$7:$L$7</c:f>
              <c:numCache>
                <c:formatCode>General</c:formatCode>
                <c:ptCount val="11"/>
                <c:pt idx="0">
                  <c:v>1.54</c:v>
                </c:pt>
                <c:pt idx="1">
                  <c:v>2.0099999999999998</c:v>
                </c:pt>
                <c:pt idx="2">
                  <c:v>2.36</c:v>
                </c:pt>
                <c:pt idx="3">
                  <c:v>2.82</c:v>
                </c:pt>
                <c:pt idx="4">
                  <c:v>3.15</c:v>
                </c:pt>
                <c:pt idx="5">
                  <c:v>3.42</c:v>
                </c:pt>
                <c:pt idx="6">
                  <c:v>3.74</c:v>
                </c:pt>
                <c:pt idx="7">
                  <c:v>4.09</c:v>
                </c:pt>
                <c:pt idx="8">
                  <c:v>4.6499999999999995</c:v>
                </c:pt>
                <c:pt idx="9" formatCode="#,##0.0">
                  <c:v>5.1099999999999985</c:v>
                </c:pt>
                <c:pt idx="10" formatCode="#,##0.0">
                  <c:v>5.6499999999999995</c:v>
                </c:pt>
              </c:numCache>
            </c:numRef>
          </c:val>
        </c:ser>
        <c:ser>
          <c:idx val="4"/>
          <c:order val="4"/>
          <c:tx>
            <c:strRef>
              <c:f>'PDRB-RP'!$A$8</c:f>
              <c:strCache>
                <c:ptCount val="1"/>
                <c:pt idx="0">
                  <c:v>Konstruksi  </c:v>
                </c:pt>
              </c:strCache>
            </c:strRef>
          </c:tx>
          <c:cat>
            <c:numRef>
              <c:f>'PDRB-RP'!$B$3:$L$3</c:f>
              <c:numCache>
                <c:formatCode>General</c:formatCode>
                <c:ptCount val="11"/>
                <c:pt idx="0">
                  <c:v>2002</c:v>
                </c:pt>
                <c:pt idx="1">
                  <c:v>2003</c:v>
                </c:pt>
                <c:pt idx="2">
                  <c:v>2004</c:v>
                </c:pt>
                <c:pt idx="3">
                  <c:v>2005</c:v>
                </c:pt>
                <c:pt idx="4">
                  <c:v>2006</c:v>
                </c:pt>
                <c:pt idx="5">
                  <c:v>2007</c:v>
                </c:pt>
                <c:pt idx="6">
                  <c:v>2008</c:v>
                </c:pt>
                <c:pt idx="7">
                  <c:v>2009</c:v>
                </c:pt>
                <c:pt idx="8">
                  <c:v>2010</c:v>
                </c:pt>
                <c:pt idx="9" formatCode="0">
                  <c:v>2011</c:v>
                </c:pt>
                <c:pt idx="10" formatCode="0">
                  <c:v>2012</c:v>
                </c:pt>
              </c:numCache>
            </c:numRef>
          </c:cat>
          <c:val>
            <c:numRef>
              <c:f>'PDRB-RP'!$B$8:$L$8</c:f>
              <c:numCache>
                <c:formatCode>General</c:formatCode>
                <c:ptCount val="11"/>
                <c:pt idx="0">
                  <c:v>7.39</c:v>
                </c:pt>
                <c:pt idx="1">
                  <c:v>8.89</c:v>
                </c:pt>
                <c:pt idx="2">
                  <c:v>10.9</c:v>
                </c:pt>
                <c:pt idx="3">
                  <c:v>13.52</c:v>
                </c:pt>
                <c:pt idx="4">
                  <c:v>15.96</c:v>
                </c:pt>
                <c:pt idx="5">
                  <c:v>18.110000000000021</c:v>
                </c:pt>
                <c:pt idx="6">
                  <c:v>21.2</c:v>
                </c:pt>
                <c:pt idx="7">
                  <c:v>24.45</c:v>
                </c:pt>
                <c:pt idx="8">
                  <c:v>27.12</c:v>
                </c:pt>
                <c:pt idx="9" formatCode="#,##0.0">
                  <c:v>29.85</c:v>
                </c:pt>
                <c:pt idx="10" formatCode="#,##0.0">
                  <c:v>33.35</c:v>
                </c:pt>
              </c:numCache>
            </c:numRef>
          </c:val>
        </c:ser>
        <c:ser>
          <c:idx val="5"/>
          <c:order val="5"/>
          <c:tx>
            <c:strRef>
              <c:f>'PDRB-RP'!$A$9</c:f>
              <c:strCache>
                <c:ptCount val="1"/>
                <c:pt idx="0">
                  <c:v>Perdagangan, Hotel &amp; Restoran  </c:v>
                </c:pt>
              </c:strCache>
            </c:strRef>
          </c:tx>
          <c:cat>
            <c:numRef>
              <c:f>'PDRB-RP'!$B$3:$L$3</c:f>
              <c:numCache>
                <c:formatCode>General</c:formatCode>
                <c:ptCount val="11"/>
                <c:pt idx="0">
                  <c:v>2002</c:v>
                </c:pt>
                <c:pt idx="1">
                  <c:v>2003</c:v>
                </c:pt>
                <c:pt idx="2">
                  <c:v>2004</c:v>
                </c:pt>
                <c:pt idx="3">
                  <c:v>2005</c:v>
                </c:pt>
                <c:pt idx="4">
                  <c:v>2006</c:v>
                </c:pt>
                <c:pt idx="5">
                  <c:v>2007</c:v>
                </c:pt>
                <c:pt idx="6">
                  <c:v>2008</c:v>
                </c:pt>
                <c:pt idx="7">
                  <c:v>2009</c:v>
                </c:pt>
                <c:pt idx="8">
                  <c:v>2010</c:v>
                </c:pt>
                <c:pt idx="9" formatCode="0">
                  <c:v>2011</c:v>
                </c:pt>
                <c:pt idx="10" formatCode="0">
                  <c:v>2012</c:v>
                </c:pt>
              </c:numCache>
            </c:numRef>
          </c:cat>
          <c:val>
            <c:numRef>
              <c:f>'PDRB-RP'!$B$9:$L$9</c:f>
              <c:numCache>
                <c:formatCode>General</c:formatCode>
                <c:ptCount val="11"/>
                <c:pt idx="0">
                  <c:v>31.830000000000005</c:v>
                </c:pt>
                <c:pt idx="1">
                  <c:v>35.660000000000011</c:v>
                </c:pt>
                <c:pt idx="2">
                  <c:v>38.870000000000005</c:v>
                </c:pt>
                <c:pt idx="3">
                  <c:v>46.690000000000012</c:v>
                </c:pt>
                <c:pt idx="4">
                  <c:v>55.36</c:v>
                </c:pt>
                <c:pt idx="5">
                  <c:v>62.28</c:v>
                </c:pt>
                <c:pt idx="6">
                  <c:v>71.61999999999999</c:v>
                </c:pt>
                <c:pt idx="7">
                  <c:v>78.08</c:v>
                </c:pt>
                <c:pt idx="8" formatCode="0.00">
                  <c:v>86.998000000000005</c:v>
                </c:pt>
                <c:pt idx="9" formatCode="#,##0.0">
                  <c:v>98.460000000000022</c:v>
                </c:pt>
                <c:pt idx="10" formatCode="#,##0.0">
                  <c:v>112.91000000000008</c:v>
                </c:pt>
              </c:numCache>
            </c:numRef>
          </c:val>
        </c:ser>
        <c:ser>
          <c:idx val="6"/>
          <c:order val="6"/>
          <c:tx>
            <c:strRef>
              <c:f>'PDRB-RP'!$A$10</c:f>
              <c:strCache>
                <c:ptCount val="1"/>
                <c:pt idx="0">
                  <c:v>Pengangkutan dan Komunikasi  </c:v>
                </c:pt>
              </c:strCache>
            </c:strRef>
          </c:tx>
          <c:cat>
            <c:numRef>
              <c:f>'PDRB-RP'!$B$3:$L$3</c:f>
              <c:numCache>
                <c:formatCode>General</c:formatCode>
                <c:ptCount val="11"/>
                <c:pt idx="0">
                  <c:v>2002</c:v>
                </c:pt>
                <c:pt idx="1">
                  <c:v>2003</c:v>
                </c:pt>
                <c:pt idx="2">
                  <c:v>2004</c:v>
                </c:pt>
                <c:pt idx="3">
                  <c:v>2005</c:v>
                </c:pt>
                <c:pt idx="4">
                  <c:v>2006</c:v>
                </c:pt>
                <c:pt idx="5">
                  <c:v>2007</c:v>
                </c:pt>
                <c:pt idx="6">
                  <c:v>2008</c:v>
                </c:pt>
                <c:pt idx="7">
                  <c:v>2009</c:v>
                </c:pt>
                <c:pt idx="8">
                  <c:v>2010</c:v>
                </c:pt>
                <c:pt idx="9" formatCode="0">
                  <c:v>2011</c:v>
                </c:pt>
                <c:pt idx="10" formatCode="0">
                  <c:v>2012</c:v>
                </c:pt>
              </c:numCache>
            </c:numRef>
          </c:cat>
          <c:val>
            <c:numRef>
              <c:f>'PDRB-RP'!$B$10:$L$10</c:f>
              <c:numCache>
                <c:formatCode>General</c:formatCode>
                <c:ptCount val="11"/>
                <c:pt idx="0">
                  <c:v>7.92</c:v>
                </c:pt>
                <c:pt idx="1">
                  <c:v>9.9</c:v>
                </c:pt>
                <c:pt idx="2">
                  <c:v>10.96</c:v>
                </c:pt>
                <c:pt idx="3">
                  <c:v>13.85000000000001</c:v>
                </c:pt>
                <c:pt idx="4">
                  <c:v>16.8</c:v>
                </c:pt>
                <c:pt idx="5">
                  <c:v>18.36</c:v>
                </c:pt>
                <c:pt idx="6">
                  <c:v>21.87</c:v>
                </c:pt>
                <c:pt idx="7">
                  <c:v>24.34</c:v>
                </c:pt>
                <c:pt idx="8">
                  <c:v>26.3</c:v>
                </c:pt>
                <c:pt idx="9" formatCode="#,##0.0">
                  <c:v>29.17</c:v>
                </c:pt>
                <c:pt idx="10" formatCode="#,##0.0">
                  <c:v>32.950000000000003</c:v>
                </c:pt>
              </c:numCache>
            </c:numRef>
          </c:val>
        </c:ser>
        <c:ser>
          <c:idx val="7"/>
          <c:order val="7"/>
          <c:tx>
            <c:strRef>
              <c:f>'PDRB-RP'!$A$11</c:f>
              <c:strCache>
                <c:ptCount val="1"/>
                <c:pt idx="0">
                  <c:v>Keuangan, Real estat &amp; Jasa Persh.  </c:v>
                </c:pt>
              </c:strCache>
            </c:strRef>
          </c:tx>
          <c:cat>
            <c:numRef>
              <c:f>'PDRB-RP'!$B$3:$L$3</c:f>
              <c:numCache>
                <c:formatCode>General</c:formatCode>
                <c:ptCount val="11"/>
                <c:pt idx="0">
                  <c:v>2002</c:v>
                </c:pt>
                <c:pt idx="1">
                  <c:v>2003</c:v>
                </c:pt>
                <c:pt idx="2">
                  <c:v>2004</c:v>
                </c:pt>
                <c:pt idx="3">
                  <c:v>2005</c:v>
                </c:pt>
                <c:pt idx="4">
                  <c:v>2006</c:v>
                </c:pt>
                <c:pt idx="5">
                  <c:v>2007</c:v>
                </c:pt>
                <c:pt idx="6">
                  <c:v>2008</c:v>
                </c:pt>
                <c:pt idx="7">
                  <c:v>2009</c:v>
                </c:pt>
                <c:pt idx="8">
                  <c:v>2010</c:v>
                </c:pt>
                <c:pt idx="9" formatCode="0">
                  <c:v>2011</c:v>
                </c:pt>
                <c:pt idx="10" formatCode="0">
                  <c:v>2012</c:v>
                </c:pt>
              </c:numCache>
            </c:numRef>
          </c:cat>
          <c:val>
            <c:numRef>
              <c:f>'PDRB-RP'!$B$11:$L$11</c:f>
              <c:numCache>
                <c:formatCode>General</c:formatCode>
                <c:ptCount val="11"/>
                <c:pt idx="0">
                  <c:v>5.7700000000000014</c:v>
                </c:pt>
                <c:pt idx="1">
                  <c:v>6.45</c:v>
                </c:pt>
                <c:pt idx="2">
                  <c:v>7.22</c:v>
                </c:pt>
                <c:pt idx="3">
                  <c:v>8.34</c:v>
                </c:pt>
                <c:pt idx="4">
                  <c:v>9.59</c:v>
                </c:pt>
                <c:pt idx="5">
                  <c:v>10.82</c:v>
                </c:pt>
                <c:pt idx="6">
                  <c:v>12.62</c:v>
                </c:pt>
                <c:pt idx="7">
                  <c:v>14.450000000000006</c:v>
                </c:pt>
                <c:pt idx="8">
                  <c:v>15.9</c:v>
                </c:pt>
                <c:pt idx="9" formatCode="#,##0.0">
                  <c:v>17.68</c:v>
                </c:pt>
                <c:pt idx="10" formatCode="#,##0.0">
                  <c:v>19.98999999999997</c:v>
                </c:pt>
              </c:numCache>
            </c:numRef>
          </c:val>
        </c:ser>
        <c:ser>
          <c:idx val="8"/>
          <c:order val="8"/>
          <c:tx>
            <c:strRef>
              <c:f>'PDRB-RP'!$A$12</c:f>
              <c:strCache>
                <c:ptCount val="1"/>
                <c:pt idx="0">
                  <c:v>Jasa-jasa  </c:v>
                </c:pt>
              </c:strCache>
            </c:strRef>
          </c:tx>
          <c:cat>
            <c:numRef>
              <c:f>'PDRB-RP'!$B$3:$L$3</c:f>
              <c:numCache>
                <c:formatCode>General</c:formatCode>
                <c:ptCount val="11"/>
                <c:pt idx="0">
                  <c:v>2002</c:v>
                </c:pt>
                <c:pt idx="1">
                  <c:v>2003</c:v>
                </c:pt>
                <c:pt idx="2">
                  <c:v>2004</c:v>
                </c:pt>
                <c:pt idx="3">
                  <c:v>2005</c:v>
                </c:pt>
                <c:pt idx="4">
                  <c:v>2006</c:v>
                </c:pt>
                <c:pt idx="5">
                  <c:v>2007</c:v>
                </c:pt>
                <c:pt idx="6">
                  <c:v>2008</c:v>
                </c:pt>
                <c:pt idx="7">
                  <c:v>2009</c:v>
                </c:pt>
                <c:pt idx="8">
                  <c:v>2010</c:v>
                </c:pt>
                <c:pt idx="9" formatCode="0">
                  <c:v>2011</c:v>
                </c:pt>
                <c:pt idx="10" formatCode="0">
                  <c:v>2012</c:v>
                </c:pt>
              </c:numCache>
            </c:numRef>
          </c:cat>
          <c:val>
            <c:numRef>
              <c:f>'PDRB-RP'!$B$12:$L$12</c:f>
              <c:numCache>
                <c:formatCode>General</c:formatCode>
                <c:ptCount val="11"/>
                <c:pt idx="0">
                  <c:v>14.26</c:v>
                </c:pt>
                <c:pt idx="1">
                  <c:v>17.459999999999987</c:v>
                </c:pt>
                <c:pt idx="2">
                  <c:v>19.649999999999999</c:v>
                </c:pt>
                <c:pt idx="3">
                  <c:v>23.1</c:v>
                </c:pt>
                <c:pt idx="4">
                  <c:v>28.24</c:v>
                </c:pt>
                <c:pt idx="5">
                  <c:v>32.07</c:v>
                </c:pt>
                <c:pt idx="6">
                  <c:v>37.190000000000012</c:v>
                </c:pt>
                <c:pt idx="7">
                  <c:v>42.620000000000012</c:v>
                </c:pt>
                <c:pt idx="8" formatCode="0.00">
                  <c:v>46.599000000000011</c:v>
                </c:pt>
                <c:pt idx="9" formatCode="#,##0.0">
                  <c:v>52.83</c:v>
                </c:pt>
                <c:pt idx="10" formatCode="#,##0.0">
                  <c:v>59.36</c:v>
                </c:pt>
              </c:numCache>
            </c:numRef>
          </c:val>
        </c:ser>
        <c:marker val="1"/>
        <c:axId val="140248576"/>
        <c:axId val="140250496"/>
      </c:lineChart>
      <c:catAx>
        <c:axId val="140248576"/>
        <c:scaling>
          <c:orientation val="minMax"/>
        </c:scaling>
        <c:axPos val="b"/>
        <c:numFmt formatCode="General" sourceLinked="1"/>
        <c:majorTickMark val="none"/>
        <c:tickLblPos val="nextTo"/>
        <c:crossAx val="140250496"/>
        <c:crosses val="autoZero"/>
        <c:auto val="1"/>
        <c:lblAlgn val="ctr"/>
        <c:lblOffset val="100"/>
      </c:catAx>
      <c:valAx>
        <c:axId val="140250496"/>
        <c:scaling>
          <c:orientation val="minMax"/>
        </c:scaling>
        <c:axPos val="l"/>
        <c:majorGridlines/>
        <c:title>
          <c:tx>
            <c:rich>
              <a:bodyPr/>
              <a:lstStyle/>
              <a:p>
                <a:pPr>
                  <a:defRPr/>
                </a:pPr>
                <a:r>
                  <a:rPr lang="en-US"/>
                  <a:t>PDRB</a:t>
                </a:r>
              </a:p>
            </c:rich>
          </c:tx>
          <c:layout/>
        </c:title>
        <c:numFmt formatCode="General" sourceLinked="1"/>
        <c:majorTickMark val="none"/>
        <c:tickLblPos val="nextTo"/>
        <c:crossAx val="140248576"/>
        <c:crosses val="autoZero"/>
        <c:crossBetween val="between"/>
      </c:valAx>
    </c:plotArea>
    <c:legend>
      <c:legendPos val="r"/>
      <c:layout>
        <c:manualLayout>
          <c:xMode val="edge"/>
          <c:yMode val="edge"/>
          <c:x val="0.73221837979711957"/>
          <c:y val="0.15273148148148213"/>
          <c:w val="0.25426810668936656"/>
          <c:h val="0.83793963254593296"/>
        </c:manualLayout>
      </c:layout>
      <c:spPr>
        <a:solidFill>
          <a:schemeClr val="accent6">
            <a:lumMod val="40000"/>
            <a:lumOff val="60000"/>
          </a:schemeClr>
        </a:solidFill>
        <a:ln w="28575">
          <a:solidFill>
            <a:srgbClr val="00B0F0"/>
          </a:solidFill>
        </a:ln>
      </c:spPr>
      <c:txPr>
        <a:bodyPr/>
        <a:lstStyle/>
        <a:p>
          <a:pPr>
            <a:defRPr sz="1800"/>
          </a:pPr>
          <a:endParaRPr lang="id-ID"/>
        </a:p>
      </c:txPr>
    </c:legend>
    <c:plotVisOnly val="1"/>
  </c:chart>
  <c:spPr>
    <a:ln w="38100">
      <a:solidFill>
        <a:srgbClr val="FFC000"/>
      </a:solidFill>
    </a:ln>
    <a:effectLst>
      <a:glow rad="139700">
        <a:schemeClr val="accent1">
          <a:satMod val="175000"/>
          <a:alpha val="40000"/>
        </a:schemeClr>
      </a:glow>
    </a:effectLst>
  </c:spPr>
  <c:txPr>
    <a:bodyPr/>
    <a:lstStyle/>
    <a:p>
      <a:pPr>
        <a:defRPr sz="2000"/>
      </a:pPr>
      <a:endParaRPr lang="id-ID"/>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id-ID"/>
  <c:chart>
    <c:title>
      <c:tx>
        <c:rich>
          <a:bodyPr/>
          <a:lstStyle/>
          <a:p>
            <a:pPr>
              <a:defRPr sz="2400">
                <a:solidFill>
                  <a:schemeClr val="lt1"/>
                </a:solidFill>
                <a:latin typeface="+mn-lt"/>
                <a:ea typeface="+mn-ea"/>
                <a:cs typeface="+mn-cs"/>
              </a:defRPr>
            </a:pPr>
            <a:r>
              <a:rPr lang="id-ID" sz="2400" dirty="0" smtClean="0">
                <a:solidFill>
                  <a:schemeClr val="lt1"/>
                </a:solidFill>
                <a:latin typeface="+mn-lt"/>
                <a:ea typeface="+mn-ea"/>
                <a:cs typeface="+mn-cs"/>
              </a:rPr>
              <a:t>3. Tren Prosentase </a:t>
            </a:r>
            <a:r>
              <a:rPr lang="id-ID" sz="2400" dirty="0">
                <a:solidFill>
                  <a:schemeClr val="lt1"/>
                </a:solidFill>
                <a:latin typeface="+mn-lt"/>
                <a:ea typeface="+mn-ea"/>
                <a:cs typeface="+mn-cs"/>
              </a:rPr>
              <a:t>(%) Kontribusi Per Sektor Usaha Terhadap PDRB Jateng Periode 2002-2012</a:t>
            </a:r>
          </a:p>
        </c:rich>
      </c:tx>
      <c:layout>
        <c:manualLayout>
          <c:xMode val="edge"/>
          <c:yMode val="edge"/>
          <c:x val="0.15640026246719205"/>
          <c:y val="1.283464566929136E-3"/>
        </c:manualLayout>
      </c:layout>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c:spPr>
    </c:title>
    <c:plotArea>
      <c:layout/>
      <c:lineChart>
        <c:grouping val="standard"/>
        <c:ser>
          <c:idx val="0"/>
          <c:order val="0"/>
          <c:tx>
            <c:strRef>
              <c:f>Sheet4!$A$18</c:f>
              <c:strCache>
                <c:ptCount val="1"/>
                <c:pt idx="0">
                  <c:v>Pertanian</c:v>
                </c:pt>
              </c:strCache>
            </c:strRef>
          </c:tx>
          <c:cat>
            <c:numRef>
              <c:f>Sheet4!$B$17:$L$17</c:f>
              <c:numCache>
                <c:formatCode>General</c:formatCode>
                <c:ptCount val="11"/>
                <c:pt idx="0">
                  <c:v>2002</c:v>
                </c:pt>
                <c:pt idx="1">
                  <c:v>2003</c:v>
                </c:pt>
                <c:pt idx="2">
                  <c:v>2004</c:v>
                </c:pt>
                <c:pt idx="3">
                  <c:v>2005</c:v>
                </c:pt>
                <c:pt idx="4">
                  <c:v>2006</c:v>
                </c:pt>
                <c:pt idx="5">
                  <c:v>2007</c:v>
                </c:pt>
                <c:pt idx="6">
                  <c:v>2008</c:v>
                </c:pt>
                <c:pt idx="7">
                  <c:v>2009</c:v>
                </c:pt>
                <c:pt idx="8">
                  <c:v>2010</c:v>
                </c:pt>
                <c:pt idx="9" formatCode="0">
                  <c:v>2011</c:v>
                </c:pt>
                <c:pt idx="10" formatCode="0">
                  <c:v>2012</c:v>
                </c:pt>
              </c:numCache>
            </c:numRef>
          </c:cat>
          <c:val>
            <c:numRef>
              <c:f>Sheet4!$B$18:$L$18</c:f>
              <c:numCache>
                <c:formatCode>0.00</c:formatCode>
                <c:ptCount val="11"/>
                <c:pt idx="0">
                  <c:v>22.155688622754514</c:v>
                </c:pt>
                <c:pt idx="1">
                  <c:v>19.670700488713059</c:v>
                </c:pt>
                <c:pt idx="2">
                  <c:v>19.896614112173687</c:v>
                </c:pt>
                <c:pt idx="3">
                  <c:v>19.11281723181915</c:v>
                </c:pt>
                <c:pt idx="4">
                  <c:v>20.341868217604116</c:v>
                </c:pt>
                <c:pt idx="5">
                  <c:v>21.929466444744527</c:v>
                </c:pt>
                <c:pt idx="6">
                  <c:v>19.597740735638517</c:v>
                </c:pt>
                <c:pt idx="7">
                  <c:v>19.720603577699151</c:v>
                </c:pt>
                <c:pt idx="8">
                  <c:v>19.48967499218567</c:v>
                </c:pt>
                <c:pt idx="9">
                  <c:v>19.063276926778411</c:v>
                </c:pt>
                <c:pt idx="10">
                  <c:v>18.744608970672786</c:v>
                </c:pt>
              </c:numCache>
            </c:numRef>
          </c:val>
        </c:ser>
        <c:ser>
          <c:idx val="1"/>
          <c:order val="1"/>
          <c:tx>
            <c:strRef>
              <c:f>Sheet4!$A$19</c:f>
              <c:strCache>
                <c:ptCount val="1"/>
                <c:pt idx="0">
                  <c:v>Pertambangan &amp; Penggalian  </c:v>
                </c:pt>
              </c:strCache>
            </c:strRef>
          </c:tx>
          <c:cat>
            <c:numRef>
              <c:f>Sheet4!$B$17:$L$17</c:f>
              <c:numCache>
                <c:formatCode>General</c:formatCode>
                <c:ptCount val="11"/>
                <c:pt idx="0">
                  <c:v>2002</c:v>
                </c:pt>
                <c:pt idx="1">
                  <c:v>2003</c:v>
                </c:pt>
                <c:pt idx="2">
                  <c:v>2004</c:v>
                </c:pt>
                <c:pt idx="3">
                  <c:v>2005</c:v>
                </c:pt>
                <c:pt idx="4">
                  <c:v>2006</c:v>
                </c:pt>
                <c:pt idx="5">
                  <c:v>2007</c:v>
                </c:pt>
                <c:pt idx="6">
                  <c:v>2008</c:v>
                </c:pt>
                <c:pt idx="7">
                  <c:v>2009</c:v>
                </c:pt>
                <c:pt idx="8">
                  <c:v>2010</c:v>
                </c:pt>
                <c:pt idx="9" formatCode="0">
                  <c:v>2011</c:v>
                </c:pt>
                <c:pt idx="10" formatCode="0">
                  <c:v>2012</c:v>
                </c:pt>
              </c:numCache>
            </c:numRef>
          </c:cat>
          <c:val>
            <c:numRef>
              <c:f>Sheet4!$B$19:$L$19</c:f>
              <c:numCache>
                <c:formatCode>0.00</c:formatCode>
                <c:ptCount val="11"/>
                <c:pt idx="0">
                  <c:v>0.92781470026979063</c:v>
                </c:pt>
                <c:pt idx="1">
                  <c:v>0.97160809867349496</c:v>
                </c:pt>
                <c:pt idx="2">
                  <c:v>0.96148875678469892</c:v>
                </c:pt>
                <c:pt idx="3">
                  <c:v>0.97248880358285361</c:v>
                </c:pt>
                <c:pt idx="4">
                  <c:v>1.0178026810412086</c:v>
                </c:pt>
                <c:pt idx="5">
                  <c:v>0.97666677134692059</c:v>
                </c:pt>
                <c:pt idx="6">
                  <c:v>0.96707535473205652</c:v>
                </c:pt>
                <c:pt idx="7">
                  <c:v>0.98221328786991935</c:v>
                </c:pt>
                <c:pt idx="8">
                  <c:v>0.966950530361123</c:v>
                </c:pt>
                <c:pt idx="9">
                  <c:v>0.94835191274360464</c:v>
                </c:pt>
                <c:pt idx="10">
                  <c:v>0.9416331224841874</c:v>
                </c:pt>
              </c:numCache>
            </c:numRef>
          </c:val>
        </c:ser>
        <c:ser>
          <c:idx val="2"/>
          <c:order val="2"/>
          <c:tx>
            <c:strRef>
              <c:f>Sheet4!$A$20</c:f>
              <c:strCache>
                <c:ptCount val="1"/>
                <c:pt idx="0">
                  <c:v>Industri Pengolahan  </c:v>
                </c:pt>
              </c:strCache>
            </c:strRef>
          </c:tx>
          <c:cat>
            <c:numRef>
              <c:f>Sheet4!$B$17:$L$17</c:f>
              <c:numCache>
                <c:formatCode>General</c:formatCode>
                <c:ptCount val="11"/>
                <c:pt idx="0">
                  <c:v>2002</c:v>
                </c:pt>
                <c:pt idx="1">
                  <c:v>2003</c:v>
                </c:pt>
                <c:pt idx="2">
                  <c:v>2004</c:v>
                </c:pt>
                <c:pt idx="3">
                  <c:v>2005</c:v>
                </c:pt>
                <c:pt idx="4">
                  <c:v>2006</c:v>
                </c:pt>
                <c:pt idx="5">
                  <c:v>2007</c:v>
                </c:pt>
                <c:pt idx="6">
                  <c:v>2008</c:v>
                </c:pt>
                <c:pt idx="7">
                  <c:v>2009</c:v>
                </c:pt>
                <c:pt idx="8">
                  <c:v>2010</c:v>
                </c:pt>
                <c:pt idx="9" formatCode="0">
                  <c:v>2011</c:v>
                </c:pt>
                <c:pt idx="10" formatCode="0">
                  <c:v>2012</c:v>
                </c:pt>
              </c:numCache>
            </c:numRef>
          </c:cat>
          <c:val>
            <c:numRef>
              <c:f>Sheet4!$B$20:$L$20</c:f>
              <c:numCache>
                <c:formatCode>0.00</c:formatCode>
                <c:ptCount val="11"/>
                <c:pt idx="0">
                  <c:v>31.703625715601763</c:v>
                </c:pt>
                <c:pt idx="1">
                  <c:v>32.598324412380762</c:v>
                </c:pt>
                <c:pt idx="2">
                  <c:v>32.638924786766594</c:v>
                </c:pt>
                <c:pt idx="3">
                  <c:v>33.712945190872261</c:v>
                </c:pt>
                <c:pt idx="4">
                  <c:v>32.856940208525423</c:v>
                </c:pt>
                <c:pt idx="5">
                  <c:v>31.539113776968236</c:v>
                </c:pt>
                <c:pt idx="6">
                  <c:v>33.081691693070589</c:v>
                </c:pt>
                <c:pt idx="7">
                  <c:v>31.45118196391768</c:v>
                </c:pt>
                <c:pt idx="8">
                  <c:v>32.867323143623594</c:v>
                </c:pt>
                <c:pt idx="9">
                  <c:v>33.252466115967557</c:v>
                </c:pt>
                <c:pt idx="10">
                  <c:v>32.833165612420963</c:v>
                </c:pt>
              </c:numCache>
            </c:numRef>
          </c:val>
        </c:ser>
        <c:ser>
          <c:idx val="3"/>
          <c:order val="3"/>
          <c:tx>
            <c:strRef>
              <c:f>Sheet4!$A$21</c:f>
              <c:strCache>
                <c:ptCount val="1"/>
                <c:pt idx="0">
                  <c:v>Listrik Gas &amp; Air Bersih   </c:v>
                </c:pt>
              </c:strCache>
            </c:strRef>
          </c:tx>
          <c:cat>
            <c:numRef>
              <c:f>Sheet4!$B$17:$L$17</c:f>
              <c:numCache>
                <c:formatCode>General</c:formatCode>
                <c:ptCount val="11"/>
                <c:pt idx="0">
                  <c:v>2002</c:v>
                </c:pt>
                <c:pt idx="1">
                  <c:v>2003</c:v>
                </c:pt>
                <c:pt idx="2">
                  <c:v>2004</c:v>
                </c:pt>
                <c:pt idx="3">
                  <c:v>2005</c:v>
                </c:pt>
                <c:pt idx="4">
                  <c:v>2006</c:v>
                </c:pt>
                <c:pt idx="5">
                  <c:v>2007</c:v>
                </c:pt>
                <c:pt idx="6">
                  <c:v>2008</c:v>
                </c:pt>
                <c:pt idx="7">
                  <c:v>2009</c:v>
                </c:pt>
                <c:pt idx="8">
                  <c:v>2010</c:v>
                </c:pt>
                <c:pt idx="9" formatCode="0">
                  <c:v>2011</c:v>
                </c:pt>
                <c:pt idx="10" formatCode="0">
                  <c:v>2012</c:v>
                </c:pt>
              </c:numCache>
            </c:numRef>
          </c:cat>
          <c:val>
            <c:numRef>
              <c:f>Sheet4!$B$21:$L$21</c:f>
              <c:numCache>
                <c:formatCode>0.00</c:formatCode>
                <c:ptCount val="11"/>
                <c:pt idx="0">
                  <c:v>1.0133578995854444</c:v>
                </c:pt>
                <c:pt idx="1">
                  <c:v>1.1694205259483361</c:v>
                </c:pt>
                <c:pt idx="2">
                  <c:v>1.2199534763504778</c:v>
                </c:pt>
                <c:pt idx="3">
                  <c:v>1.202815099168266</c:v>
                </c:pt>
                <c:pt idx="4">
                  <c:v>1.1171005035818156</c:v>
                </c:pt>
                <c:pt idx="5">
                  <c:v>1.0740194077191219</c:v>
                </c:pt>
                <c:pt idx="6">
                  <c:v>1.030444964871196</c:v>
                </c:pt>
                <c:pt idx="7">
                  <c:v>1.0407389501005115</c:v>
                </c:pt>
                <c:pt idx="8">
                  <c:v>1.0456558060881906</c:v>
                </c:pt>
                <c:pt idx="9">
                  <c:v>1.0245408613361153</c:v>
                </c:pt>
                <c:pt idx="10">
                  <c:v>1.0153105232892481</c:v>
                </c:pt>
              </c:numCache>
            </c:numRef>
          </c:val>
        </c:ser>
        <c:ser>
          <c:idx val="4"/>
          <c:order val="4"/>
          <c:tx>
            <c:strRef>
              <c:f>Sheet4!$A$22</c:f>
              <c:strCache>
                <c:ptCount val="1"/>
                <c:pt idx="0">
                  <c:v>Konstruksi  </c:v>
                </c:pt>
              </c:strCache>
            </c:strRef>
          </c:tx>
          <c:cat>
            <c:numRef>
              <c:f>Sheet4!$B$17:$L$17</c:f>
              <c:numCache>
                <c:formatCode>General</c:formatCode>
                <c:ptCount val="11"/>
                <c:pt idx="0">
                  <c:v>2002</c:v>
                </c:pt>
                <c:pt idx="1">
                  <c:v>2003</c:v>
                </c:pt>
                <c:pt idx="2">
                  <c:v>2004</c:v>
                </c:pt>
                <c:pt idx="3">
                  <c:v>2005</c:v>
                </c:pt>
                <c:pt idx="4">
                  <c:v>2006</c:v>
                </c:pt>
                <c:pt idx="5">
                  <c:v>2007</c:v>
                </c:pt>
                <c:pt idx="6">
                  <c:v>2008</c:v>
                </c:pt>
                <c:pt idx="7">
                  <c:v>2009</c:v>
                </c:pt>
                <c:pt idx="8">
                  <c:v>2010</c:v>
                </c:pt>
                <c:pt idx="9" formatCode="0">
                  <c:v>2011</c:v>
                </c:pt>
                <c:pt idx="10" formatCode="0">
                  <c:v>2012</c:v>
                </c:pt>
              </c:numCache>
            </c:numRef>
          </c:cat>
          <c:val>
            <c:numRef>
              <c:f>Sheet4!$B$22:$L$22</c:f>
              <c:numCache>
                <c:formatCode>0.00</c:formatCode>
                <c:ptCount val="11"/>
                <c:pt idx="0">
                  <c:v>4.8628018687898837</c:v>
                </c:pt>
                <c:pt idx="1">
                  <c:v>5.1722131719804505</c:v>
                </c:pt>
                <c:pt idx="2">
                  <c:v>5.6345308865339803</c:v>
                </c:pt>
                <c:pt idx="3">
                  <c:v>5.7666879931755162</c:v>
                </c:pt>
                <c:pt idx="4">
                  <c:v>5.6599758848145294</c:v>
                </c:pt>
                <c:pt idx="5">
                  <c:v>5.6872782087114864</c:v>
                </c:pt>
                <c:pt idx="6">
                  <c:v>5.8410249345639897</c:v>
                </c:pt>
                <c:pt idx="7">
                  <c:v>6.2215323545128394</c:v>
                </c:pt>
                <c:pt idx="8">
                  <c:v>6.0985345077659483</c:v>
                </c:pt>
                <c:pt idx="9">
                  <c:v>5.9848424091747594</c:v>
                </c:pt>
                <c:pt idx="10">
                  <c:v>5.9930276020701605</c:v>
                </c:pt>
              </c:numCache>
            </c:numRef>
          </c:val>
        </c:ser>
        <c:ser>
          <c:idx val="5"/>
          <c:order val="5"/>
          <c:tx>
            <c:strRef>
              <c:f>Sheet4!$A$23</c:f>
              <c:strCache>
                <c:ptCount val="1"/>
                <c:pt idx="0">
                  <c:v>Perdagangan, Hotel &amp; Restoran  </c:v>
                </c:pt>
              </c:strCache>
            </c:strRef>
          </c:tx>
          <c:cat>
            <c:numRef>
              <c:f>Sheet4!$B$17:$L$17</c:f>
              <c:numCache>
                <c:formatCode>General</c:formatCode>
                <c:ptCount val="11"/>
                <c:pt idx="0">
                  <c:v>2002</c:v>
                </c:pt>
                <c:pt idx="1">
                  <c:v>2003</c:v>
                </c:pt>
                <c:pt idx="2">
                  <c:v>2004</c:v>
                </c:pt>
                <c:pt idx="3">
                  <c:v>2005</c:v>
                </c:pt>
                <c:pt idx="4">
                  <c:v>2006</c:v>
                </c:pt>
                <c:pt idx="5">
                  <c:v>2007</c:v>
                </c:pt>
                <c:pt idx="6">
                  <c:v>2008</c:v>
                </c:pt>
                <c:pt idx="7">
                  <c:v>2009</c:v>
                </c:pt>
                <c:pt idx="8">
                  <c:v>2010</c:v>
                </c:pt>
                <c:pt idx="9" formatCode="0">
                  <c:v>2011</c:v>
                </c:pt>
                <c:pt idx="10" formatCode="0">
                  <c:v>2012</c:v>
                </c:pt>
              </c:numCache>
            </c:numRef>
          </c:cat>
          <c:val>
            <c:numRef>
              <c:f>Sheet4!$B$23:$L$23</c:f>
              <c:numCache>
                <c:formatCode>0.00</c:formatCode>
                <c:ptCount val="11"/>
                <c:pt idx="0">
                  <c:v>20.944923340132899</c:v>
                </c:pt>
                <c:pt idx="1">
                  <c:v>20.747032813590856</c:v>
                </c:pt>
                <c:pt idx="2">
                  <c:v>20.093047299043679</c:v>
                </c:pt>
                <c:pt idx="3">
                  <c:v>19.914693964597987</c:v>
                </c:pt>
                <c:pt idx="4">
                  <c:v>19.632598056599758</c:v>
                </c:pt>
                <c:pt idx="5">
                  <c:v>19.558458687937687</c:v>
                </c:pt>
                <c:pt idx="6">
                  <c:v>19.732745557239266</c:v>
                </c:pt>
                <c:pt idx="7">
                  <c:v>19.868190030280672</c:v>
                </c:pt>
                <c:pt idx="8">
                  <c:v>19.563433079152755</c:v>
                </c:pt>
                <c:pt idx="9">
                  <c:v>19.740957574785469</c:v>
                </c:pt>
                <c:pt idx="10">
                  <c:v>20.290037377803309</c:v>
                </c:pt>
              </c:numCache>
            </c:numRef>
          </c:val>
        </c:ser>
        <c:ser>
          <c:idx val="6"/>
          <c:order val="6"/>
          <c:tx>
            <c:strRef>
              <c:f>Sheet4!$A$24</c:f>
              <c:strCache>
                <c:ptCount val="1"/>
                <c:pt idx="0">
                  <c:v>Pengangkutan dan Komunikasi  </c:v>
                </c:pt>
              </c:strCache>
            </c:strRef>
          </c:tx>
          <c:cat>
            <c:numRef>
              <c:f>Sheet4!$B$17:$L$17</c:f>
              <c:numCache>
                <c:formatCode>General</c:formatCode>
                <c:ptCount val="11"/>
                <c:pt idx="0">
                  <c:v>2002</c:v>
                </c:pt>
                <c:pt idx="1">
                  <c:v>2003</c:v>
                </c:pt>
                <c:pt idx="2">
                  <c:v>2004</c:v>
                </c:pt>
                <c:pt idx="3">
                  <c:v>2005</c:v>
                </c:pt>
                <c:pt idx="4">
                  <c:v>2006</c:v>
                </c:pt>
                <c:pt idx="5">
                  <c:v>2007</c:v>
                </c:pt>
                <c:pt idx="6">
                  <c:v>2008</c:v>
                </c:pt>
                <c:pt idx="7">
                  <c:v>2009</c:v>
                </c:pt>
                <c:pt idx="8">
                  <c:v>2010</c:v>
                </c:pt>
                <c:pt idx="9" formatCode="0">
                  <c:v>2011</c:v>
                </c:pt>
                <c:pt idx="10" formatCode="0">
                  <c:v>2012</c:v>
                </c:pt>
              </c:numCache>
            </c:numRef>
          </c:cat>
          <c:val>
            <c:numRef>
              <c:f>Sheet4!$B$24:$L$24</c:f>
              <c:numCache>
                <c:formatCode>0.00</c:formatCode>
                <c:ptCount val="11"/>
                <c:pt idx="0">
                  <c:v>5.2115549121537148</c:v>
                </c:pt>
                <c:pt idx="1">
                  <c:v>5.759832441238073</c:v>
                </c:pt>
                <c:pt idx="2">
                  <c:v>5.6655466528818765</c:v>
                </c:pt>
                <c:pt idx="3">
                  <c:v>5.9074429515888296</c:v>
                </c:pt>
                <c:pt idx="4">
                  <c:v>5.9578693524363429</c:v>
                </c:pt>
                <c:pt idx="5">
                  <c:v>5.7657883993342374</c:v>
                </c:pt>
                <c:pt idx="6">
                  <c:v>6.0256233640997383</c:v>
                </c:pt>
                <c:pt idx="7">
                  <c:v>6.1935418204025545</c:v>
                </c:pt>
                <c:pt idx="8">
                  <c:v>5.9141392903482606</c:v>
                </c:pt>
                <c:pt idx="9">
                  <c:v>5.8485042906407845</c:v>
                </c:pt>
                <c:pt idx="10">
                  <c:v>5.9211472110408314</c:v>
                </c:pt>
              </c:numCache>
            </c:numRef>
          </c:val>
        </c:ser>
        <c:ser>
          <c:idx val="7"/>
          <c:order val="7"/>
          <c:tx>
            <c:strRef>
              <c:f>Sheet4!$A$25</c:f>
              <c:strCache>
                <c:ptCount val="1"/>
                <c:pt idx="0">
                  <c:v>Keuangan, Real estat &amp; Jasa Persh.  </c:v>
                </c:pt>
              </c:strCache>
            </c:strRef>
          </c:tx>
          <c:cat>
            <c:numRef>
              <c:f>Sheet4!$B$17:$L$17</c:f>
              <c:numCache>
                <c:formatCode>General</c:formatCode>
                <c:ptCount val="11"/>
                <c:pt idx="0">
                  <c:v>2002</c:v>
                </c:pt>
                <c:pt idx="1">
                  <c:v>2003</c:v>
                </c:pt>
                <c:pt idx="2">
                  <c:v>2004</c:v>
                </c:pt>
                <c:pt idx="3">
                  <c:v>2005</c:v>
                </c:pt>
                <c:pt idx="4">
                  <c:v>2006</c:v>
                </c:pt>
                <c:pt idx="5">
                  <c:v>2007</c:v>
                </c:pt>
                <c:pt idx="6">
                  <c:v>2008</c:v>
                </c:pt>
                <c:pt idx="7">
                  <c:v>2009</c:v>
                </c:pt>
                <c:pt idx="8">
                  <c:v>2010</c:v>
                </c:pt>
                <c:pt idx="9" formatCode="0">
                  <c:v>2011</c:v>
                </c:pt>
                <c:pt idx="10" formatCode="0">
                  <c:v>2012</c:v>
                </c:pt>
              </c:numCache>
            </c:numRef>
          </c:cat>
          <c:val>
            <c:numRef>
              <c:f>Sheet4!$B$25:$L$25</c:f>
              <c:numCache>
                <c:formatCode>0.00</c:formatCode>
                <c:ptCount val="11"/>
                <c:pt idx="0">
                  <c:v>3.7968020003948117</c:v>
                </c:pt>
                <c:pt idx="1">
                  <c:v>3.7526181056551047</c:v>
                </c:pt>
                <c:pt idx="2">
                  <c:v>3.7322305505298532</c:v>
                </c:pt>
                <c:pt idx="3">
                  <c:v>3.5572616762635958</c:v>
                </c:pt>
                <c:pt idx="4">
                  <c:v>3.4009504220157432</c:v>
                </c:pt>
                <c:pt idx="5">
                  <c:v>3.3979210501523163</c:v>
                </c:pt>
                <c:pt idx="6">
                  <c:v>3.477062956330073</c:v>
                </c:pt>
                <c:pt idx="7">
                  <c:v>3.6769383444871382</c:v>
                </c:pt>
                <c:pt idx="8">
                  <c:v>3.5754682401725226</c:v>
                </c:pt>
                <c:pt idx="9">
                  <c:v>3.5447910818830723</c:v>
                </c:pt>
                <c:pt idx="10">
                  <c:v>3.5922225416906262</c:v>
                </c:pt>
              </c:numCache>
            </c:numRef>
          </c:val>
        </c:ser>
        <c:ser>
          <c:idx val="8"/>
          <c:order val="8"/>
          <c:tx>
            <c:strRef>
              <c:f>Sheet4!$A$26</c:f>
              <c:strCache>
                <c:ptCount val="1"/>
                <c:pt idx="0">
                  <c:v>Jasa-jasa  </c:v>
                </c:pt>
              </c:strCache>
            </c:strRef>
          </c:tx>
          <c:cat>
            <c:numRef>
              <c:f>Sheet4!$B$17:$L$17</c:f>
              <c:numCache>
                <c:formatCode>General</c:formatCode>
                <c:ptCount val="11"/>
                <c:pt idx="0">
                  <c:v>2002</c:v>
                </c:pt>
                <c:pt idx="1">
                  <c:v>2003</c:v>
                </c:pt>
                <c:pt idx="2">
                  <c:v>2004</c:v>
                </c:pt>
                <c:pt idx="3">
                  <c:v>2005</c:v>
                </c:pt>
                <c:pt idx="4">
                  <c:v>2006</c:v>
                </c:pt>
                <c:pt idx="5">
                  <c:v>2007</c:v>
                </c:pt>
                <c:pt idx="6">
                  <c:v>2008</c:v>
                </c:pt>
                <c:pt idx="7">
                  <c:v>2009</c:v>
                </c:pt>
                <c:pt idx="8">
                  <c:v>2010</c:v>
                </c:pt>
                <c:pt idx="9" formatCode="0">
                  <c:v>2011</c:v>
                </c:pt>
                <c:pt idx="10" formatCode="0">
                  <c:v>2012</c:v>
                </c:pt>
              </c:numCache>
            </c:numRef>
          </c:cat>
          <c:val>
            <c:numRef>
              <c:f>Sheet4!$B$26:$L$26</c:f>
              <c:numCache>
                <c:formatCode>0.00</c:formatCode>
                <c:ptCount val="11"/>
                <c:pt idx="0">
                  <c:v>9.3834309403171705</c:v>
                </c:pt>
                <c:pt idx="1">
                  <c:v>10.158249941819868</c:v>
                </c:pt>
                <c:pt idx="2">
                  <c:v>10.157663478935119</c:v>
                </c:pt>
                <c:pt idx="3">
                  <c:v>9.8528470889315525</c:v>
                </c:pt>
                <c:pt idx="4">
                  <c:v>10.0148946733811</c:v>
                </c:pt>
                <c:pt idx="5">
                  <c:v>10.071287253085456</c:v>
                </c:pt>
                <c:pt idx="6">
                  <c:v>10.246590439454469</c:v>
                </c:pt>
                <c:pt idx="7">
                  <c:v>10.845059670729546</c:v>
                </c:pt>
                <c:pt idx="8">
                  <c:v>10.478820410301847</c:v>
                </c:pt>
                <c:pt idx="9">
                  <c:v>10.592268826690193</c:v>
                </c:pt>
                <c:pt idx="10">
                  <c:v>10.667050028752151</c:v>
                </c:pt>
              </c:numCache>
            </c:numRef>
          </c:val>
        </c:ser>
        <c:marker val="1"/>
        <c:axId val="142279040"/>
        <c:axId val="142280576"/>
      </c:lineChart>
      <c:catAx>
        <c:axId val="142279040"/>
        <c:scaling>
          <c:orientation val="minMax"/>
        </c:scaling>
        <c:axPos val="b"/>
        <c:numFmt formatCode="General" sourceLinked="1"/>
        <c:majorTickMark val="none"/>
        <c:tickLblPos val="nextTo"/>
        <c:crossAx val="142280576"/>
        <c:crosses val="autoZero"/>
        <c:auto val="1"/>
        <c:lblAlgn val="ctr"/>
        <c:lblOffset val="100"/>
      </c:catAx>
      <c:valAx>
        <c:axId val="142280576"/>
        <c:scaling>
          <c:orientation val="minMax"/>
        </c:scaling>
        <c:axPos val="l"/>
        <c:majorGridlines/>
        <c:title>
          <c:tx>
            <c:rich>
              <a:bodyPr/>
              <a:lstStyle/>
              <a:p>
                <a:pPr>
                  <a:defRPr/>
                </a:pPr>
                <a:r>
                  <a:rPr lang="id-ID"/>
                  <a:t>Prosentase</a:t>
                </a:r>
              </a:p>
            </c:rich>
          </c:tx>
          <c:layout/>
        </c:title>
        <c:numFmt formatCode="0.00" sourceLinked="1"/>
        <c:majorTickMark val="none"/>
        <c:tickLblPos val="nextTo"/>
        <c:crossAx val="142279040"/>
        <c:crosses val="autoZero"/>
        <c:crossBetween val="between"/>
      </c:valAx>
      <c:dTable>
        <c:showHorzBorder val="1"/>
        <c:showVertBorder val="1"/>
        <c:showOutline val="1"/>
        <c:showKeys val="1"/>
        <c:spPr>
          <a:noFill/>
          <a:ln w="19050" cap="flat" cmpd="sng" algn="ctr">
            <a:solidFill>
              <a:schemeClr val="accent4"/>
            </a:solidFill>
            <a:prstDash val="solid"/>
          </a:ln>
          <a:effectLst>
            <a:outerShdw blurRad="40000" dist="23000" dir="5400000" rotWithShape="0">
              <a:srgbClr val="000000">
                <a:alpha val="35000"/>
              </a:srgbClr>
            </a:outerShdw>
          </a:effectLst>
        </c:spPr>
        <c:txPr>
          <a:bodyPr/>
          <a:lstStyle/>
          <a:p>
            <a:pPr rtl="0">
              <a:defRPr>
                <a:solidFill>
                  <a:schemeClr val="tx1"/>
                </a:solidFill>
                <a:latin typeface="+mn-lt"/>
                <a:ea typeface="+mn-ea"/>
                <a:cs typeface="+mn-cs"/>
              </a:defRPr>
            </a:pPr>
            <a:endParaRPr lang="id-ID"/>
          </a:p>
        </c:txPr>
      </c:dTable>
    </c:plotArea>
    <c:plotVisOnly val="1"/>
  </c:chart>
  <c:spPr>
    <a:ln w="57150">
      <a:solidFill>
        <a:srgbClr val="FFC000"/>
      </a:solidFill>
    </a:ln>
    <a:scene3d>
      <a:camera prst="orthographicFront"/>
      <a:lightRig rig="threePt" dir="t"/>
    </a:scene3d>
    <a:sp3d>
      <a:bevelT w="152400" h="50800" prst="softRound"/>
    </a:sp3d>
  </c:spPr>
  <c:txPr>
    <a:bodyPr/>
    <a:lstStyle/>
    <a:p>
      <a:pPr>
        <a:defRPr sz="1600"/>
      </a:pPr>
      <a:endParaRPr lang="id-ID"/>
    </a:p>
  </c:txPr>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id-ID"/>
  <c:chart>
    <c:title>
      <c:tx>
        <c:rich>
          <a:bodyPr/>
          <a:lstStyle/>
          <a:p>
            <a:pPr>
              <a:defRPr sz="2800"/>
            </a:pPr>
            <a:r>
              <a:rPr lang="id-ID" sz="2800" dirty="0" smtClean="0"/>
              <a:t>4. </a:t>
            </a:r>
            <a:r>
              <a:rPr lang="en-US" sz="2800" dirty="0" err="1" smtClean="0"/>
              <a:t>Tren</a:t>
            </a:r>
            <a:r>
              <a:rPr lang="en-US" sz="2800" dirty="0" smtClean="0"/>
              <a:t> </a:t>
            </a:r>
            <a:r>
              <a:rPr lang="id-ID" sz="2800" dirty="0" smtClean="0"/>
              <a:t>Tingkat </a:t>
            </a:r>
            <a:r>
              <a:rPr lang="en-US" sz="2800" dirty="0" err="1" smtClean="0"/>
              <a:t>Pertumbuhan</a:t>
            </a:r>
            <a:r>
              <a:rPr lang="en-US" sz="2800" dirty="0" smtClean="0"/>
              <a:t> </a:t>
            </a:r>
            <a:r>
              <a:rPr lang="en-US" sz="2800" dirty="0" err="1"/>
              <a:t>Ekonomi</a:t>
            </a:r>
            <a:r>
              <a:rPr lang="en-US" sz="2800" dirty="0"/>
              <a:t> (PRDB) </a:t>
            </a:r>
            <a:r>
              <a:rPr lang="en-US" sz="2800" dirty="0" err="1"/>
              <a:t>Jateng</a:t>
            </a:r>
            <a:r>
              <a:rPr lang="en-US" sz="2800" dirty="0"/>
              <a:t> </a:t>
            </a:r>
            <a:r>
              <a:rPr lang="id-ID" sz="2800" dirty="0" smtClean="0"/>
              <a:t> dan Nasional </a:t>
            </a:r>
            <a:r>
              <a:rPr lang="en-US" sz="2800" dirty="0" err="1" smtClean="0"/>
              <a:t>Periode</a:t>
            </a:r>
            <a:r>
              <a:rPr lang="en-US" sz="2800" dirty="0" smtClean="0"/>
              <a:t> </a:t>
            </a:r>
            <a:r>
              <a:rPr lang="en-US" sz="2800" dirty="0"/>
              <a:t>2002-2012</a:t>
            </a:r>
          </a:p>
        </c:rich>
      </c:tx>
      <c:layout/>
    </c:title>
    <c:plotArea>
      <c:layout/>
      <c:lineChart>
        <c:grouping val="standard"/>
        <c:ser>
          <c:idx val="0"/>
          <c:order val="0"/>
          <c:tx>
            <c:strRef>
              <c:f>'PDRB2005-2012'!$A$18</c:f>
              <c:strCache>
                <c:ptCount val="1"/>
                <c:pt idx="0">
                  <c:v>PDRB Jateng </c:v>
                </c:pt>
              </c:strCache>
            </c:strRef>
          </c:tx>
          <c:cat>
            <c:numRef>
              <c:f>'PDRB2005-2012'!$B$17:$L$17</c:f>
              <c:numCache>
                <c:formatCode>General</c:formatCode>
                <c:ptCount val="11"/>
                <c:pt idx="0">
                  <c:v>2002</c:v>
                </c:pt>
                <c:pt idx="1">
                  <c:v>2003</c:v>
                </c:pt>
                <c:pt idx="2">
                  <c:v>2004</c:v>
                </c:pt>
                <c:pt idx="3">
                  <c:v>2005</c:v>
                </c:pt>
                <c:pt idx="4">
                  <c:v>2006</c:v>
                </c:pt>
                <c:pt idx="5">
                  <c:v>2007</c:v>
                </c:pt>
                <c:pt idx="6">
                  <c:v>2008</c:v>
                </c:pt>
                <c:pt idx="7">
                  <c:v>2009</c:v>
                </c:pt>
                <c:pt idx="8">
                  <c:v>2010</c:v>
                </c:pt>
                <c:pt idx="9">
                  <c:v>2011</c:v>
                </c:pt>
                <c:pt idx="10">
                  <c:v>2012</c:v>
                </c:pt>
              </c:numCache>
            </c:numRef>
          </c:cat>
          <c:val>
            <c:numRef>
              <c:f>'PDRB2005-2012'!$B$18:$L$18</c:f>
              <c:numCache>
                <c:formatCode>General</c:formatCode>
                <c:ptCount val="11"/>
                <c:pt idx="0">
                  <c:v>3.55</c:v>
                </c:pt>
                <c:pt idx="1">
                  <c:v>4.9800000000000004</c:v>
                </c:pt>
                <c:pt idx="2">
                  <c:v>5.13</c:v>
                </c:pt>
                <c:pt idx="3">
                  <c:v>5.35</c:v>
                </c:pt>
                <c:pt idx="4">
                  <c:v>5.33</c:v>
                </c:pt>
                <c:pt idx="5">
                  <c:v>5.59</c:v>
                </c:pt>
                <c:pt idx="6">
                  <c:v>5.46</c:v>
                </c:pt>
                <c:pt idx="7">
                  <c:v>4.71</c:v>
                </c:pt>
                <c:pt idx="8">
                  <c:v>5.8</c:v>
                </c:pt>
                <c:pt idx="9">
                  <c:v>6.01</c:v>
                </c:pt>
                <c:pt idx="10">
                  <c:v>6.34</c:v>
                </c:pt>
              </c:numCache>
            </c:numRef>
          </c:val>
        </c:ser>
        <c:ser>
          <c:idx val="1"/>
          <c:order val="1"/>
          <c:tx>
            <c:strRef>
              <c:f>'PDRB2005-2012'!$A$19</c:f>
              <c:strCache>
                <c:ptCount val="1"/>
                <c:pt idx="0">
                  <c:v>PDRB Nasional </c:v>
                </c:pt>
              </c:strCache>
            </c:strRef>
          </c:tx>
          <c:cat>
            <c:numRef>
              <c:f>'PDRB2005-2012'!$B$17:$L$17</c:f>
              <c:numCache>
                <c:formatCode>General</c:formatCode>
                <c:ptCount val="11"/>
                <c:pt idx="0">
                  <c:v>2002</c:v>
                </c:pt>
                <c:pt idx="1">
                  <c:v>2003</c:v>
                </c:pt>
                <c:pt idx="2">
                  <c:v>2004</c:v>
                </c:pt>
                <c:pt idx="3">
                  <c:v>2005</c:v>
                </c:pt>
                <c:pt idx="4">
                  <c:v>2006</c:v>
                </c:pt>
                <c:pt idx="5">
                  <c:v>2007</c:v>
                </c:pt>
                <c:pt idx="6">
                  <c:v>2008</c:v>
                </c:pt>
                <c:pt idx="7">
                  <c:v>2009</c:v>
                </c:pt>
                <c:pt idx="8">
                  <c:v>2010</c:v>
                </c:pt>
                <c:pt idx="9">
                  <c:v>2011</c:v>
                </c:pt>
                <c:pt idx="10">
                  <c:v>2012</c:v>
                </c:pt>
              </c:numCache>
            </c:numRef>
          </c:cat>
          <c:val>
            <c:numRef>
              <c:f>'PDRB2005-2012'!$B$19:$L$19</c:f>
              <c:numCache>
                <c:formatCode>General</c:formatCode>
                <c:ptCount val="11"/>
                <c:pt idx="0">
                  <c:v>4.3</c:v>
                </c:pt>
                <c:pt idx="1">
                  <c:v>4.5</c:v>
                </c:pt>
                <c:pt idx="2">
                  <c:v>5.0999999999999996</c:v>
                </c:pt>
                <c:pt idx="3">
                  <c:v>5.6899999999999995</c:v>
                </c:pt>
                <c:pt idx="4">
                  <c:v>5.5</c:v>
                </c:pt>
                <c:pt idx="5">
                  <c:v>6.28</c:v>
                </c:pt>
                <c:pt idx="6">
                  <c:v>6.06</c:v>
                </c:pt>
                <c:pt idx="7">
                  <c:v>4.51</c:v>
                </c:pt>
                <c:pt idx="8">
                  <c:v>6.1</c:v>
                </c:pt>
                <c:pt idx="9">
                  <c:v>6.5</c:v>
                </c:pt>
                <c:pt idx="10">
                  <c:v>6.22</c:v>
                </c:pt>
              </c:numCache>
            </c:numRef>
          </c:val>
        </c:ser>
        <c:marker val="1"/>
        <c:axId val="145968512"/>
        <c:axId val="146375808"/>
      </c:lineChart>
      <c:catAx>
        <c:axId val="145968512"/>
        <c:scaling>
          <c:orientation val="minMax"/>
        </c:scaling>
        <c:axPos val="b"/>
        <c:numFmt formatCode="General" sourceLinked="1"/>
        <c:majorTickMark val="none"/>
        <c:tickLblPos val="nextTo"/>
        <c:crossAx val="146375808"/>
        <c:crosses val="autoZero"/>
        <c:auto val="1"/>
        <c:lblAlgn val="ctr"/>
        <c:lblOffset val="100"/>
      </c:catAx>
      <c:valAx>
        <c:axId val="146375808"/>
        <c:scaling>
          <c:orientation val="minMax"/>
        </c:scaling>
        <c:axPos val="l"/>
        <c:majorGridlines/>
        <c:title>
          <c:tx>
            <c:rich>
              <a:bodyPr/>
              <a:lstStyle/>
              <a:p>
                <a:pPr>
                  <a:defRPr/>
                </a:pPr>
                <a:r>
                  <a:rPr lang="id-ID"/>
                  <a:t>PDRB</a:t>
                </a:r>
                <a:endParaRPr lang="en-US"/>
              </a:p>
            </c:rich>
          </c:tx>
          <c:layout/>
        </c:title>
        <c:numFmt formatCode="General" sourceLinked="1"/>
        <c:majorTickMark val="none"/>
        <c:tickLblPos val="nextTo"/>
        <c:crossAx val="145968512"/>
        <c:crosses val="autoZero"/>
        <c:crossBetween val="between"/>
      </c:valAx>
      <c:dTable>
        <c:showHorzBorder val="1"/>
        <c:showVertBorder val="1"/>
        <c:showOutline val="1"/>
        <c:showKeys val="1"/>
      </c:dTable>
      <c:spPr>
        <a:solidFill>
          <a:schemeClr val="accent5">
            <a:lumMod val="20000"/>
            <a:lumOff val="80000"/>
          </a:schemeClr>
        </a:solidFill>
      </c:spPr>
    </c:plotArea>
    <c:plotVisOnly val="1"/>
  </c:chart>
  <c:spPr>
    <a:solidFill>
      <a:schemeClr val="accent6">
        <a:lumMod val="40000"/>
        <a:lumOff val="60000"/>
      </a:schemeClr>
    </a:solidFill>
  </c:spPr>
  <c:txPr>
    <a:bodyPr/>
    <a:lstStyle/>
    <a:p>
      <a:pPr>
        <a:defRPr sz="1800"/>
      </a:pPr>
      <a:endParaRPr lang="id-ID"/>
    </a:p>
  </c:txPr>
  <c:externalData r:id="rId1"/>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id-ID"/>
  <c:chart>
    <c:title>
      <c:tx>
        <c:rich>
          <a:bodyPr/>
          <a:lstStyle/>
          <a:p>
            <a:pPr>
              <a:defRPr>
                <a:solidFill>
                  <a:schemeClr val="dk1"/>
                </a:solidFill>
                <a:latin typeface="Agency FB" pitchFamily="34" charset="0"/>
                <a:ea typeface="+mn-ea"/>
                <a:cs typeface="+mn-cs"/>
              </a:defRPr>
            </a:pPr>
            <a:r>
              <a:rPr lang="id-ID" sz="2400" dirty="0">
                <a:solidFill>
                  <a:schemeClr val="dk1"/>
                </a:solidFill>
                <a:latin typeface="Agency FB" pitchFamily="34" charset="0"/>
                <a:ea typeface="+mn-ea"/>
                <a:cs typeface="+mn-cs"/>
              </a:rPr>
              <a:t> </a:t>
            </a:r>
            <a:r>
              <a:rPr lang="id-ID" sz="2400" dirty="0" smtClean="0">
                <a:solidFill>
                  <a:schemeClr val="dk1"/>
                </a:solidFill>
                <a:latin typeface="Agency FB" pitchFamily="34" charset="0"/>
                <a:ea typeface="+mn-ea"/>
                <a:cs typeface="+mn-cs"/>
              </a:rPr>
              <a:t>5a.</a:t>
            </a:r>
            <a:r>
              <a:rPr lang="id-ID" sz="2400" baseline="0" dirty="0" smtClean="0">
                <a:solidFill>
                  <a:schemeClr val="dk1"/>
                </a:solidFill>
                <a:latin typeface="Agency FB" pitchFamily="34" charset="0"/>
                <a:ea typeface="+mn-ea"/>
                <a:cs typeface="+mn-cs"/>
              </a:rPr>
              <a:t> </a:t>
            </a:r>
            <a:r>
              <a:rPr lang="id-ID" sz="2400" dirty="0" smtClean="0">
                <a:solidFill>
                  <a:schemeClr val="dk1"/>
                </a:solidFill>
                <a:latin typeface="Agency FB" pitchFamily="34" charset="0"/>
                <a:ea typeface="+mn-ea"/>
                <a:cs typeface="+mn-cs"/>
              </a:rPr>
              <a:t>Tren </a:t>
            </a:r>
            <a:r>
              <a:rPr lang="id-ID" sz="2400" dirty="0">
                <a:solidFill>
                  <a:schemeClr val="dk1"/>
                </a:solidFill>
                <a:latin typeface="Agency FB" pitchFamily="34" charset="0"/>
                <a:ea typeface="+mn-ea"/>
                <a:cs typeface="+mn-cs"/>
              </a:rPr>
              <a:t>Pertumbuhan Sektor Pertanian, Pertambangan &amp; Penggalian dan Industri Pengolahan Periode 2002-2012</a:t>
            </a:r>
          </a:p>
        </c:rich>
      </c:tx>
      <c:layout>
        <c:manualLayout>
          <c:xMode val="edge"/>
          <c:yMode val="edge"/>
          <c:x val="0.15536800087489103"/>
          <c:y val="0"/>
        </c:manualLayout>
      </c:layout>
      <c:spPr>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c:spPr>
    </c:title>
    <c:plotArea>
      <c:layout/>
      <c:lineChart>
        <c:grouping val="standard"/>
        <c:ser>
          <c:idx val="0"/>
          <c:order val="0"/>
          <c:tx>
            <c:strRef>
              <c:f>'PDRB2005-2012'!$A$4</c:f>
              <c:strCache>
                <c:ptCount val="1"/>
                <c:pt idx="0">
                  <c:v>PERTANIAN</c:v>
                </c:pt>
              </c:strCache>
            </c:strRef>
          </c:tx>
          <c:cat>
            <c:numRef>
              <c:f>'PDRB2005-2012'!$B$3:$L$3</c:f>
              <c:numCache>
                <c:formatCode>General</c:formatCode>
                <c:ptCount val="11"/>
                <c:pt idx="0">
                  <c:v>2002</c:v>
                </c:pt>
                <c:pt idx="1">
                  <c:v>2003</c:v>
                </c:pt>
                <c:pt idx="2">
                  <c:v>2004</c:v>
                </c:pt>
                <c:pt idx="3">
                  <c:v>2005</c:v>
                </c:pt>
                <c:pt idx="4">
                  <c:v>2006</c:v>
                </c:pt>
                <c:pt idx="5">
                  <c:v>2007</c:v>
                </c:pt>
                <c:pt idx="6">
                  <c:v>2008</c:v>
                </c:pt>
                <c:pt idx="7">
                  <c:v>2009</c:v>
                </c:pt>
                <c:pt idx="8">
                  <c:v>2010</c:v>
                </c:pt>
                <c:pt idx="9">
                  <c:v>2011</c:v>
                </c:pt>
                <c:pt idx="10">
                  <c:v>2012</c:v>
                </c:pt>
              </c:numCache>
            </c:numRef>
          </c:cat>
          <c:val>
            <c:numRef>
              <c:f>'PDRB2005-2012'!$B$4:$L$4</c:f>
              <c:numCache>
                <c:formatCode>General</c:formatCode>
                <c:ptCount val="11"/>
                <c:pt idx="0">
                  <c:v>4.95</c:v>
                </c:pt>
                <c:pt idx="1">
                  <c:v>2.0499999999999998</c:v>
                </c:pt>
                <c:pt idx="2">
                  <c:v>5.33</c:v>
                </c:pt>
                <c:pt idx="3">
                  <c:v>4.6099999999999985</c:v>
                </c:pt>
                <c:pt idx="4">
                  <c:v>3.6</c:v>
                </c:pt>
                <c:pt idx="5">
                  <c:v>2.7800000000000002</c:v>
                </c:pt>
                <c:pt idx="6">
                  <c:v>5.09</c:v>
                </c:pt>
                <c:pt idx="7">
                  <c:v>4.38</c:v>
                </c:pt>
                <c:pt idx="8">
                  <c:v>2.5</c:v>
                </c:pt>
                <c:pt idx="9">
                  <c:v>1.3</c:v>
                </c:pt>
                <c:pt idx="10">
                  <c:v>3.7</c:v>
                </c:pt>
              </c:numCache>
            </c:numRef>
          </c:val>
        </c:ser>
        <c:ser>
          <c:idx val="1"/>
          <c:order val="1"/>
          <c:tx>
            <c:strRef>
              <c:f>'PDRB2005-2012'!$A$5</c:f>
              <c:strCache>
                <c:ptCount val="1"/>
                <c:pt idx="0">
                  <c:v>PERTAMBANGAN DAN PENGGALIAN</c:v>
                </c:pt>
              </c:strCache>
            </c:strRef>
          </c:tx>
          <c:cat>
            <c:numRef>
              <c:f>'PDRB2005-2012'!$B$3:$L$3</c:f>
              <c:numCache>
                <c:formatCode>General</c:formatCode>
                <c:ptCount val="11"/>
                <c:pt idx="0">
                  <c:v>2002</c:v>
                </c:pt>
                <c:pt idx="1">
                  <c:v>2003</c:v>
                </c:pt>
                <c:pt idx="2">
                  <c:v>2004</c:v>
                </c:pt>
                <c:pt idx="3">
                  <c:v>2005</c:v>
                </c:pt>
                <c:pt idx="4">
                  <c:v>2006</c:v>
                </c:pt>
                <c:pt idx="5">
                  <c:v>2007</c:v>
                </c:pt>
                <c:pt idx="6">
                  <c:v>2008</c:v>
                </c:pt>
                <c:pt idx="7">
                  <c:v>2009</c:v>
                </c:pt>
                <c:pt idx="8">
                  <c:v>2010</c:v>
                </c:pt>
                <c:pt idx="9">
                  <c:v>2011</c:v>
                </c:pt>
                <c:pt idx="10">
                  <c:v>2012</c:v>
                </c:pt>
              </c:numCache>
            </c:numRef>
          </c:cat>
          <c:val>
            <c:numRef>
              <c:f>'PDRB2005-2012'!$B$5:$L$5</c:f>
              <c:numCache>
                <c:formatCode>General</c:formatCode>
                <c:ptCount val="11"/>
                <c:pt idx="0">
                  <c:v>3.13</c:v>
                </c:pt>
                <c:pt idx="1">
                  <c:v>5.51</c:v>
                </c:pt>
                <c:pt idx="2">
                  <c:v>2.73</c:v>
                </c:pt>
                <c:pt idx="3">
                  <c:v>9.2800000000000011</c:v>
                </c:pt>
                <c:pt idx="4">
                  <c:v>15.41</c:v>
                </c:pt>
                <c:pt idx="5">
                  <c:v>6.23</c:v>
                </c:pt>
                <c:pt idx="6">
                  <c:v>3.8299999999999987</c:v>
                </c:pt>
                <c:pt idx="7">
                  <c:v>5.49</c:v>
                </c:pt>
                <c:pt idx="8">
                  <c:v>7.1</c:v>
                </c:pt>
                <c:pt idx="9">
                  <c:v>4.9000000000000004</c:v>
                </c:pt>
                <c:pt idx="10">
                  <c:v>7.4</c:v>
                </c:pt>
              </c:numCache>
            </c:numRef>
          </c:val>
        </c:ser>
        <c:ser>
          <c:idx val="2"/>
          <c:order val="2"/>
          <c:tx>
            <c:strRef>
              <c:f>'PDRB2005-2012'!$A$6</c:f>
              <c:strCache>
                <c:ptCount val="1"/>
                <c:pt idx="0">
                  <c:v>INDUSTRI PENGOLAHAN</c:v>
                </c:pt>
              </c:strCache>
            </c:strRef>
          </c:tx>
          <c:cat>
            <c:numRef>
              <c:f>'PDRB2005-2012'!$B$3:$L$3</c:f>
              <c:numCache>
                <c:formatCode>General</c:formatCode>
                <c:ptCount val="11"/>
                <c:pt idx="0">
                  <c:v>2002</c:v>
                </c:pt>
                <c:pt idx="1">
                  <c:v>2003</c:v>
                </c:pt>
                <c:pt idx="2">
                  <c:v>2004</c:v>
                </c:pt>
                <c:pt idx="3">
                  <c:v>2005</c:v>
                </c:pt>
                <c:pt idx="4">
                  <c:v>2006</c:v>
                </c:pt>
                <c:pt idx="5">
                  <c:v>2007</c:v>
                </c:pt>
                <c:pt idx="6">
                  <c:v>2008</c:v>
                </c:pt>
                <c:pt idx="7">
                  <c:v>2009</c:v>
                </c:pt>
                <c:pt idx="8">
                  <c:v>2010</c:v>
                </c:pt>
                <c:pt idx="9">
                  <c:v>2011</c:v>
                </c:pt>
                <c:pt idx="10">
                  <c:v>2012</c:v>
                </c:pt>
              </c:numCache>
            </c:numRef>
          </c:cat>
          <c:val>
            <c:numRef>
              <c:f>'PDRB2005-2012'!$B$6:$L$6</c:f>
              <c:numCache>
                <c:formatCode>General</c:formatCode>
                <c:ptCount val="11"/>
                <c:pt idx="0">
                  <c:v>5.46</c:v>
                </c:pt>
                <c:pt idx="1">
                  <c:v>5.49</c:v>
                </c:pt>
                <c:pt idx="2">
                  <c:v>6.41</c:v>
                </c:pt>
                <c:pt idx="3">
                  <c:v>4.8</c:v>
                </c:pt>
                <c:pt idx="4">
                  <c:v>4.5199999999999996</c:v>
                </c:pt>
                <c:pt idx="5">
                  <c:v>5.56</c:v>
                </c:pt>
                <c:pt idx="6">
                  <c:v>4.5</c:v>
                </c:pt>
                <c:pt idx="7">
                  <c:v>1.84</c:v>
                </c:pt>
                <c:pt idx="8">
                  <c:v>6.9</c:v>
                </c:pt>
                <c:pt idx="9">
                  <c:v>6.7</c:v>
                </c:pt>
                <c:pt idx="10">
                  <c:v>5.5</c:v>
                </c:pt>
              </c:numCache>
            </c:numRef>
          </c:val>
        </c:ser>
        <c:marker val="1"/>
        <c:axId val="146959744"/>
        <c:axId val="147342848"/>
      </c:lineChart>
      <c:catAx>
        <c:axId val="146959744"/>
        <c:scaling>
          <c:orientation val="minMax"/>
        </c:scaling>
        <c:axPos val="b"/>
        <c:numFmt formatCode="General" sourceLinked="1"/>
        <c:majorTickMark val="none"/>
        <c:tickLblPos val="nextTo"/>
        <c:crossAx val="147342848"/>
        <c:crosses val="autoZero"/>
        <c:auto val="1"/>
        <c:lblAlgn val="ctr"/>
        <c:lblOffset val="100"/>
      </c:catAx>
      <c:valAx>
        <c:axId val="147342848"/>
        <c:scaling>
          <c:orientation val="minMax"/>
        </c:scaling>
        <c:axPos val="l"/>
        <c:majorGridlines/>
        <c:title>
          <c:tx>
            <c:rich>
              <a:bodyPr/>
              <a:lstStyle/>
              <a:p>
                <a:pPr>
                  <a:defRPr/>
                </a:pPr>
                <a:r>
                  <a:rPr lang="id-ID"/>
                  <a:t>Pertumbuhan</a:t>
                </a:r>
              </a:p>
            </c:rich>
          </c:tx>
          <c:layout/>
        </c:title>
        <c:numFmt formatCode="General" sourceLinked="1"/>
        <c:majorTickMark val="none"/>
        <c:tickLblPos val="nextTo"/>
        <c:crossAx val="146959744"/>
        <c:crosses val="autoZero"/>
        <c:crossBetween val="between"/>
      </c:valAx>
      <c:dTable>
        <c:showHorzBorder val="1"/>
        <c:showVertBorder val="1"/>
        <c:showOutline val="1"/>
        <c:showKeys val="1"/>
        <c:spPr>
          <a:noFill/>
          <a:ln w="38100" cap="flat" cmpd="sng" algn="ctr">
            <a:solidFill>
              <a:schemeClr val="accent2"/>
            </a:solidFill>
            <a:prstDash val="solid"/>
          </a:ln>
          <a:effectLst>
            <a:outerShdw blurRad="40000" dist="23000" dir="5400000" rotWithShape="0">
              <a:srgbClr val="000000">
                <a:alpha val="35000"/>
              </a:srgbClr>
            </a:outerShdw>
          </a:effectLst>
        </c:spPr>
        <c:txPr>
          <a:bodyPr/>
          <a:lstStyle/>
          <a:p>
            <a:pPr rtl="0">
              <a:defRPr>
                <a:solidFill>
                  <a:schemeClr val="tx1"/>
                </a:solidFill>
                <a:latin typeface="+mn-lt"/>
                <a:ea typeface="+mn-ea"/>
                <a:cs typeface="+mn-cs"/>
              </a:defRPr>
            </a:pPr>
            <a:endParaRPr lang="id-ID"/>
          </a:p>
        </c:txPr>
      </c:dTable>
    </c:plotArea>
    <c:plotVisOnly val="1"/>
  </c:chart>
  <c:spPr>
    <a:solidFill>
      <a:schemeClr val="accent6">
        <a:lumMod val="20000"/>
        <a:lumOff val="80000"/>
      </a:schemeClr>
    </a:solidFill>
  </c:spPr>
  <c:txPr>
    <a:bodyPr/>
    <a:lstStyle/>
    <a:p>
      <a:pPr>
        <a:defRPr sz="1800"/>
      </a:pPr>
      <a:endParaRPr lang="id-ID"/>
    </a:p>
  </c:txPr>
  <c:externalData r:id="rId1"/>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1"/>
  <c:lang val="id-ID"/>
  <c:chart>
    <c:title>
      <c:tx>
        <c:rich>
          <a:bodyPr/>
          <a:lstStyle/>
          <a:p>
            <a:pPr>
              <a:defRPr>
                <a:solidFill>
                  <a:schemeClr val="lt1"/>
                </a:solidFill>
                <a:latin typeface="+mn-lt"/>
                <a:ea typeface="+mn-ea"/>
                <a:cs typeface="+mn-cs"/>
              </a:defRPr>
            </a:pPr>
            <a:r>
              <a:rPr lang="id-ID" sz="2400" dirty="0" smtClean="0">
                <a:solidFill>
                  <a:schemeClr val="lt1"/>
                </a:solidFill>
                <a:latin typeface="+mn-lt"/>
                <a:ea typeface="+mn-ea"/>
                <a:cs typeface="+mn-cs"/>
              </a:rPr>
              <a:t>5b.Tren </a:t>
            </a:r>
            <a:r>
              <a:rPr lang="id-ID" sz="2400" dirty="0">
                <a:solidFill>
                  <a:schemeClr val="lt1"/>
                </a:solidFill>
                <a:latin typeface="+mn-lt"/>
                <a:ea typeface="+mn-ea"/>
                <a:cs typeface="+mn-cs"/>
              </a:rPr>
              <a:t>Pertumbuhan Sektor Liistrik Gas dan Air Bersih, Bangunan, dan PHR  Periode 2002-2012</a:t>
            </a:r>
          </a:p>
        </c:rich>
      </c:tx>
      <c:layout>
        <c:manualLayout>
          <c:xMode val="edge"/>
          <c:yMode val="edge"/>
          <c:x val="0.21699774859614332"/>
          <c:y val="1.3888888888888923E-2"/>
        </c:manualLayout>
      </c:layout>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title>
    <c:plotArea>
      <c:layout/>
      <c:lineChart>
        <c:grouping val="standard"/>
        <c:ser>
          <c:idx val="0"/>
          <c:order val="0"/>
          <c:tx>
            <c:strRef>
              <c:f>'PDRB2005-2012'!$A$22</c:f>
              <c:strCache>
                <c:ptCount val="1"/>
                <c:pt idx="0">
                  <c:v>LISTRIK,GAS DAN AIR BERSIH</c:v>
                </c:pt>
              </c:strCache>
            </c:strRef>
          </c:tx>
          <c:cat>
            <c:numRef>
              <c:f>'PDRB2005-2012'!$B$21:$L$21</c:f>
              <c:numCache>
                <c:formatCode>General</c:formatCode>
                <c:ptCount val="11"/>
                <c:pt idx="0">
                  <c:v>2002</c:v>
                </c:pt>
                <c:pt idx="1">
                  <c:v>2003</c:v>
                </c:pt>
                <c:pt idx="2">
                  <c:v>2004</c:v>
                </c:pt>
                <c:pt idx="3">
                  <c:v>2005</c:v>
                </c:pt>
                <c:pt idx="4">
                  <c:v>2006</c:v>
                </c:pt>
                <c:pt idx="5">
                  <c:v>2007</c:v>
                </c:pt>
                <c:pt idx="6">
                  <c:v>2008</c:v>
                </c:pt>
                <c:pt idx="7">
                  <c:v>2009</c:v>
                </c:pt>
                <c:pt idx="8">
                  <c:v>2010</c:v>
                </c:pt>
                <c:pt idx="9">
                  <c:v>2011</c:v>
                </c:pt>
                <c:pt idx="10">
                  <c:v>2012</c:v>
                </c:pt>
              </c:numCache>
            </c:numRef>
          </c:cat>
          <c:val>
            <c:numRef>
              <c:f>'PDRB2005-2012'!$B$22:$L$22</c:f>
              <c:numCache>
                <c:formatCode>General</c:formatCode>
                <c:ptCount val="11"/>
                <c:pt idx="0">
                  <c:v>11.83</c:v>
                </c:pt>
                <c:pt idx="1">
                  <c:v>0.45</c:v>
                </c:pt>
                <c:pt idx="2">
                  <c:v>8.65</c:v>
                </c:pt>
                <c:pt idx="3">
                  <c:v>10.78</c:v>
                </c:pt>
                <c:pt idx="4">
                  <c:v>6.49</c:v>
                </c:pt>
                <c:pt idx="5">
                  <c:v>6.72</c:v>
                </c:pt>
                <c:pt idx="6">
                  <c:v>4.76</c:v>
                </c:pt>
                <c:pt idx="7">
                  <c:v>5.55</c:v>
                </c:pt>
                <c:pt idx="8">
                  <c:v>8.4</c:v>
                </c:pt>
                <c:pt idx="9">
                  <c:v>4.3</c:v>
                </c:pt>
                <c:pt idx="10">
                  <c:v>6.4</c:v>
                </c:pt>
              </c:numCache>
            </c:numRef>
          </c:val>
        </c:ser>
        <c:ser>
          <c:idx val="1"/>
          <c:order val="1"/>
          <c:tx>
            <c:strRef>
              <c:f>'PDRB2005-2012'!$A$23</c:f>
              <c:strCache>
                <c:ptCount val="1"/>
                <c:pt idx="0">
                  <c:v>BANGUNAN</c:v>
                </c:pt>
              </c:strCache>
            </c:strRef>
          </c:tx>
          <c:cat>
            <c:numRef>
              <c:f>'PDRB2005-2012'!$B$21:$L$21</c:f>
              <c:numCache>
                <c:formatCode>General</c:formatCode>
                <c:ptCount val="11"/>
                <c:pt idx="0">
                  <c:v>2002</c:v>
                </c:pt>
                <c:pt idx="1">
                  <c:v>2003</c:v>
                </c:pt>
                <c:pt idx="2">
                  <c:v>2004</c:v>
                </c:pt>
                <c:pt idx="3">
                  <c:v>2005</c:v>
                </c:pt>
                <c:pt idx="4">
                  <c:v>2006</c:v>
                </c:pt>
                <c:pt idx="5">
                  <c:v>2007</c:v>
                </c:pt>
                <c:pt idx="6">
                  <c:v>2008</c:v>
                </c:pt>
                <c:pt idx="7">
                  <c:v>2009</c:v>
                </c:pt>
                <c:pt idx="8">
                  <c:v>2010</c:v>
                </c:pt>
                <c:pt idx="9">
                  <c:v>2011</c:v>
                </c:pt>
                <c:pt idx="10">
                  <c:v>2012</c:v>
                </c:pt>
              </c:numCache>
            </c:numRef>
          </c:cat>
          <c:val>
            <c:numRef>
              <c:f>'PDRB2005-2012'!$B$23:$L$23</c:f>
              <c:numCache>
                <c:formatCode>General</c:formatCode>
                <c:ptCount val="11"/>
                <c:pt idx="0">
                  <c:v>10.56</c:v>
                </c:pt>
                <c:pt idx="1">
                  <c:v>12.92</c:v>
                </c:pt>
                <c:pt idx="2">
                  <c:v>7.84</c:v>
                </c:pt>
                <c:pt idx="3">
                  <c:v>6.88</c:v>
                </c:pt>
                <c:pt idx="4">
                  <c:v>6.1</c:v>
                </c:pt>
                <c:pt idx="5">
                  <c:v>7.21</c:v>
                </c:pt>
                <c:pt idx="6">
                  <c:v>6.54</c:v>
                </c:pt>
                <c:pt idx="7">
                  <c:v>6.7700000000000014</c:v>
                </c:pt>
                <c:pt idx="8">
                  <c:v>6.9</c:v>
                </c:pt>
                <c:pt idx="9">
                  <c:v>6.3</c:v>
                </c:pt>
                <c:pt idx="10">
                  <c:v>7</c:v>
                </c:pt>
              </c:numCache>
            </c:numRef>
          </c:val>
        </c:ser>
        <c:ser>
          <c:idx val="2"/>
          <c:order val="2"/>
          <c:tx>
            <c:strRef>
              <c:f>'PDRB2005-2012'!$A$24</c:f>
              <c:strCache>
                <c:ptCount val="1"/>
                <c:pt idx="0">
                  <c:v>PERDAGANGAN,HOTEL DAN RESTORAN</c:v>
                </c:pt>
              </c:strCache>
            </c:strRef>
          </c:tx>
          <c:cat>
            <c:numRef>
              <c:f>'PDRB2005-2012'!$B$21:$L$21</c:f>
              <c:numCache>
                <c:formatCode>General</c:formatCode>
                <c:ptCount val="11"/>
                <c:pt idx="0">
                  <c:v>2002</c:v>
                </c:pt>
                <c:pt idx="1">
                  <c:v>2003</c:v>
                </c:pt>
                <c:pt idx="2">
                  <c:v>2004</c:v>
                </c:pt>
                <c:pt idx="3">
                  <c:v>2005</c:v>
                </c:pt>
                <c:pt idx="4">
                  <c:v>2006</c:v>
                </c:pt>
                <c:pt idx="5">
                  <c:v>2007</c:v>
                </c:pt>
                <c:pt idx="6">
                  <c:v>2008</c:v>
                </c:pt>
                <c:pt idx="7">
                  <c:v>2009</c:v>
                </c:pt>
                <c:pt idx="8">
                  <c:v>2010</c:v>
                </c:pt>
                <c:pt idx="9">
                  <c:v>2011</c:v>
                </c:pt>
                <c:pt idx="10">
                  <c:v>2012</c:v>
                </c:pt>
              </c:numCache>
            </c:numRef>
          </c:cat>
          <c:val>
            <c:numRef>
              <c:f>'PDRB2005-2012'!$B$24:$L$24</c:f>
              <c:numCache>
                <c:formatCode>General</c:formatCode>
                <c:ptCount val="11"/>
                <c:pt idx="0">
                  <c:v>1.85</c:v>
                </c:pt>
                <c:pt idx="1">
                  <c:v>5.24</c:v>
                </c:pt>
                <c:pt idx="2">
                  <c:v>2.4499999999999997</c:v>
                </c:pt>
                <c:pt idx="3">
                  <c:v>6.05</c:v>
                </c:pt>
                <c:pt idx="4">
                  <c:v>5.85</c:v>
                </c:pt>
                <c:pt idx="5">
                  <c:v>6.54</c:v>
                </c:pt>
                <c:pt idx="6">
                  <c:v>5.0999999999999996</c:v>
                </c:pt>
                <c:pt idx="7">
                  <c:v>6.01</c:v>
                </c:pt>
                <c:pt idx="8">
                  <c:v>6.1</c:v>
                </c:pt>
                <c:pt idx="9">
                  <c:v>7.5</c:v>
                </c:pt>
                <c:pt idx="10">
                  <c:v>8.2000000000000011</c:v>
                </c:pt>
              </c:numCache>
            </c:numRef>
          </c:val>
        </c:ser>
        <c:marker val="1"/>
        <c:axId val="150624512"/>
        <c:axId val="150675456"/>
      </c:lineChart>
      <c:catAx>
        <c:axId val="150624512"/>
        <c:scaling>
          <c:orientation val="minMax"/>
        </c:scaling>
        <c:axPos val="b"/>
        <c:numFmt formatCode="General" sourceLinked="1"/>
        <c:majorTickMark val="none"/>
        <c:tickLblPos val="nextTo"/>
        <c:crossAx val="150675456"/>
        <c:crosses val="autoZero"/>
        <c:auto val="1"/>
        <c:lblAlgn val="ctr"/>
        <c:lblOffset val="100"/>
      </c:catAx>
      <c:valAx>
        <c:axId val="150675456"/>
        <c:scaling>
          <c:orientation val="minMax"/>
        </c:scaling>
        <c:axPos val="l"/>
        <c:majorGridlines/>
        <c:title>
          <c:tx>
            <c:rich>
              <a:bodyPr/>
              <a:lstStyle/>
              <a:p>
                <a:pPr>
                  <a:defRPr/>
                </a:pPr>
                <a:r>
                  <a:rPr lang="id-ID"/>
                  <a:t>Pertumbuhan</a:t>
                </a:r>
              </a:p>
            </c:rich>
          </c:tx>
          <c:layout/>
        </c:title>
        <c:numFmt formatCode="General" sourceLinked="1"/>
        <c:majorTickMark val="none"/>
        <c:tickLblPos val="nextTo"/>
        <c:crossAx val="150624512"/>
        <c:crosses val="autoZero"/>
        <c:crossBetween val="between"/>
      </c:valAx>
      <c:dTable>
        <c:showHorzBorder val="1"/>
        <c:showVertBorder val="1"/>
        <c:showOutline val="1"/>
        <c:showKeys val="1"/>
      </c:dTable>
      <c:spPr>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c:spPr>
    </c:plotArea>
    <c:plotVisOnly val="1"/>
  </c:chart>
  <c:spPr>
    <a:solidFill>
      <a:schemeClr val="accent1">
        <a:lumMod val="20000"/>
        <a:lumOff val="80000"/>
      </a:schemeClr>
    </a:solidFill>
    <a:ln w="38100">
      <a:solidFill>
        <a:srgbClr val="FF0000"/>
      </a:solidFill>
    </a:ln>
  </c:spPr>
  <c:txPr>
    <a:bodyPr/>
    <a:lstStyle/>
    <a:p>
      <a:pPr>
        <a:defRPr sz="1600"/>
      </a:pPr>
      <a:endParaRPr lang="id-ID"/>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id-ID"/>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a:solidFill>
                  <a:schemeClr val="dk1"/>
                </a:solidFill>
                <a:latin typeface="+mn-lt"/>
                <a:ea typeface="+mn-ea"/>
                <a:cs typeface="+mn-cs"/>
              </a:defRPr>
            </a:pPr>
            <a:r>
              <a:rPr lang="id-ID" sz="2400" b="1" i="0" baseline="0" dirty="0" smtClean="0">
                <a:solidFill>
                  <a:schemeClr val="dk1"/>
                </a:solidFill>
                <a:latin typeface="+mn-lt"/>
                <a:ea typeface="+mn-ea"/>
                <a:cs typeface="+mn-cs"/>
              </a:rPr>
              <a:t>5c. Tren </a:t>
            </a:r>
            <a:r>
              <a:rPr lang="id-ID" sz="2400" b="1" i="0" baseline="0" dirty="0">
                <a:solidFill>
                  <a:schemeClr val="dk1"/>
                </a:solidFill>
                <a:latin typeface="+mn-lt"/>
                <a:ea typeface="+mn-ea"/>
                <a:cs typeface="+mn-cs"/>
              </a:rPr>
              <a:t>Pertumbuhan Sektor Pengangkutan, Keuangan, Persewaan  dan Jasa Pers dan Jasa-jasa  Periode 2002-2012</a:t>
            </a:r>
            <a:endParaRPr lang="id-ID" sz="2400" dirty="0">
              <a:solidFill>
                <a:schemeClr val="dk1"/>
              </a:solidFill>
              <a:latin typeface="+mn-lt"/>
              <a:ea typeface="+mn-ea"/>
              <a:cs typeface="+mn-cs"/>
            </a:endParaRPr>
          </a:p>
        </c:rich>
      </c:tx>
      <c:layout/>
      <c:spPr>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c:spPr>
    </c:title>
    <c:plotArea>
      <c:layout/>
      <c:lineChart>
        <c:grouping val="standard"/>
        <c:ser>
          <c:idx val="0"/>
          <c:order val="0"/>
          <c:tx>
            <c:strRef>
              <c:f>'PDRB2005-2012'!$A$27</c:f>
              <c:strCache>
                <c:ptCount val="1"/>
                <c:pt idx="0">
                  <c:v>PENGANGKUTAN DAN KOMUNIKASI</c:v>
                </c:pt>
              </c:strCache>
            </c:strRef>
          </c:tx>
          <c:cat>
            <c:numRef>
              <c:f>'PDRB2005-2012'!$B$26:$L$26</c:f>
              <c:numCache>
                <c:formatCode>General</c:formatCode>
                <c:ptCount val="11"/>
                <c:pt idx="0">
                  <c:v>2002</c:v>
                </c:pt>
                <c:pt idx="1">
                  <c:v>2003</c:v>
                </c:pt>
                <c:pt idx="2">
                  <c:v>2004</c:v>
                </c:pt>
                <c:pt idx="3">
                  <c:v>2005</c:v>
                </c:pt>
                <c:pt idx="4">
                  <c:v>2006</c:v>
                </c:pt>
                <c:pt idx="5">
                  <c:v>2007</c:v>
                </c:pt>
                <c:pt idx="6">
                  <c:v>2008</c:v>
                </c:pt>
                <c:pt idx="7">
                  <c:v>2009</c:v>
                </c:pt>
                <c:pt idx="8">
                  <c:v>2010</c:v>
                </c:pt>
                <c:pt idx="9">
                  <c:v>2011</c:v>
                </c:pt>
                <c:pt idx="10">
                  <c:v>2012</c:v>
                </c:pt>
              </c:numCache>
            </c:numRef>
          </c:cat>
          <c:val>
            <c:numRef>
              <c:f>'PDRB2005-2012'!$B$27:$L$27</c:f>
              <c:numCache>
                <c:formatCode>General</c:formatCode>
                <c:ptCount val="11"/>
                <c:pt idx="0">
                  <c:v>5.3</c:v>
                </c:pt>
                <c:pt idx="1">
                  <c:v>5.91</c:v>
                </c:pt>
                <c:pt idx="2">
                  <c:v>4.67</c:v>
                </c:pt>
                <c:pt idx="3">
                  <c:v>7.34</c:v>
                </c:pt>
                <c:pt idx="4">
                  <c:v>6.63</c:v>
                </c:pt>
                <c:pt idx="5">
                  <c:v>8.07</c:v>
                </c:pt>
                <c:pt idx="6">
                  <c:v>7.52</c:v>
                </c:pt>
                <c:pt idx="7">
                  <c:v>6.96</c:v>
                </c:pt>
                <c:pt idx="8">
                  <c:v>6.7</c:v>
                </c:pt>
                <c:pt idx="9">
                  <c:v>8.6</c:v>
                </c:pt>
                <c:pt idx="10">
                  <c:v>7.9</c:v>
                </c:pt>
              </c:numCache>
            </c:numRef>
          </c:val>
        </c:ser>
        <c:ser>
          <c:idx val="1"/>
          <c:order val="1"/>
          <c:tx>
            <c:strRef>
              <c:f>'PDRB2005-2012'!$A$28</c:f>
              <c:strCache>
                <c:ptCount val="1"/>
                <c:pt idx="0">
                  <c:v>KEUANGAN, PERSEWAAN DAN JASA PERS</c:v>
                </c:pt>
              </c:strCache>
            </c:strRef>
          </c:tx>
          <c:cat>
            <c:numRef>
              <c:f>'PDRB2005-2012'!$B$26:$L$26</c:f>
              <c:numCache>
                <c:formatCode>General</c:formatCode>
                <c:ptCount val="11"/>
                <c:pt idx="0">
                  <c:v>2002</c:v>
                </c:pt>
                <c:pt idx="1">
                  <c:v>2003</c:v>
                </c:pt>
                <c:pt idx="2">
                  <c:v>2004</c:v>
                </c:pt>
                <c:pt idx="3">
                  <c:v>2005</c:v>
                </c:pt>
                <c:pt idx="4">
                  <c:v>2006</c:v>
                </c:pt>
                <c:pt idx="5">
                  <c:v>2007</c:v>
                </c:pt>
                <c:pt idx="6">
                  <c:v>2008</c:v>
                </c:pt>
                <c:pt idx="7">
                  <c:v>2009</c:v>
                </c:pt>
                <c:pt idx="8">
                  <c:v>2010</c:v>
                </c:pt>
                <c:pt idx="9">
                  <c:v>2011</c:v>
                </c:pt>
                <c:pt idx="10">
                  <c:v>2012</c:v>
                </c:pt>
              </c:numCache>
            </c:numRef>
          </c:cat>
          <c:val>
            <c:numRef>
              <c:f>'PDRB2005-2012'!$B$28:$L$28</c:f>
              <c:numCache>
                <c:formatCode>General</c:formatCode>
                <c:ptCount val="11"/>
                <c:pt idx="0">
                  <c:v>2.3499999999999988</c:v>
                </c:pt>
                <c:pt idx="1">
                  <c:v>2.8</c:v>
                </c:pt>
                <c:pt idx="2">
                  <c:v>3.7800000000000002</c:v>
                </c:pt>
                <c:pt idx="3">
                  <c:v>5</c:v>
                </c:pt>
                <c:pt idx="4">
                  <c:v>6.55</c:v>
                </c:pt>
                <c:pt idx="5">
                  <c:v>6.81</c:v>
                </c:pt>
                <c:pt idx="6">
                  <c:v>7.81</c:v>
                </c:pt>
                <c:pt idx="7">
                  <c:v>7.78</c:v>
                </c:pt>
                <c:pt idx="8">
                  <c:v>5</c:v>
                </c:pt>
                <c:pt idx="9">
                  <c:v>6.6</c:v>
                </c:pt>
                <c:pt idx="10">
                  <c:v>9.4</c:v>
                </c:pt>
              </c:numCache>
            </c:numRef>
          </c:val>
        </c:ser>
        <c:ser>
          <c:idx val="2"/>
          <c:order val="2"/>
          <c:tx>
            <c:strRef>
              <c:f>'PDRB2005-2012'!$A$29</c:f>
              <c:strCache>
                <c:ptCount val="1"/>
                <c:pt idx="0">
                  <c:v>JASA-JASA</c:v>
                </c:pt>
              </c:strCache>
            </c:strRef>
          </c:tx>
          <c:cat>
            <c:numRef>
              <c:f>'PDRB2005-2012'!$B$26:$L$26</c:f>
              <c:numCache>
                <c:formatCode>General</c:formatCode>
                <c:ptCount val="11"/>
                <c:pt idx="0">
                  <c:v>2002</c:v>
                </c:pt>
                <c:pt idx="1">
                  <c:v>2003</c:v>
                </c:pt>
                <c:pt idx="2">
                  <c:v>2004</c:v>
                </c:pt>
                <c:pt idx="3">
                  <c:v>2005</c:v>
                </c:pt>
                <c:pt idx="4">
                  <c:v>2006</c:v>
                </c:pt>
                <c:pt idx="5">
                  <c:v>2007</c:v>
                </c:pt>
                <c:pt idx="6">
                  <c:v>2008</c:v>
                </c:pt>
                <c:pt idx="7">
                  <c:v>2009</c:v>
                </c:pt>
                <c:pt idx="8">
                  <c:v>2010</c:v>
                </c:pt>
                <c:pt idx="9">
                  <c:v>2011</c:v>
                </c:pt>
                <c:pt idx="10">
                  <c:v>2012</c:v>
                </c:pt>
              </c:numCache>
            </c:numRef>
          </c:cat>
          <c:val>
            <c:numRef>
              <c:f>'PDRB2005-2012'!$B$29:$L$29</c:f>
              <c:numCache>
                <c:formatCode>General</c:formatCode>
                <c:ptCount val="11"/>
                <c:pt idx="0">
                  <c:v>-6.05</c:v>
                </c:pt>
                <c:pt idx="1">
                  <c:v>16.459999999999987</c:v>
                </c:pt>
                <c:pt idx="2">
                  <c:v>5.58</c:v>
                </c:pt>
                <c:pt idx="3">
                  <c:v>4.75</c:v>
                </c:pt>
                <c:pt idx="4">
                  <c:v>7.89</c:v>
                </c:pt>
                <c:pt idx="5">
                  <c:v>6.71</c:v>
                </c:pt>
                <c:pt idx="6">
                  <c:v>7.6599999999999975</c:v>
                </c:pt>
                <c:pt idx="7">
                  <c:v>7.85</c:v>
                </c:pt>
                <c:pt idx="8">
                  <c:v>7.4</c:v>
                </c:pt>
                <c:pt idx="9">
                  <c:v>7.5</c:v>
                </c:pt>
                <c:pt idx="10">
                  <c:v>7.3</c:v>
                </c:pt>
              </c:numCache>
            </c:numRef>
          </c:val>
        </c:ser>
        <c:marker val="1"/>
        <c:axId val="63991808"/>
        <c:axId val="63993344"/>
      </c:lineChart>
      <c:catAx>
        <c:axId val="63991808"/>
        <c:scaling>
          <c:orientation val="minMax"/>
        </c:scaling>
        <c:axPos val="b"/>
        <c:numFmt formatCode="General" sourceLinked="1"/>
        <c:majorTickMark val="none"/>
        <c:tickLblPos val="nextTo"/>
        <c:crossAx val="63993344"/>
        <c:crosses val="autoZero"/>
        <c:auto val="1"/>
        <c:lblAlgn val="ctr"/>
        <c:lblOffset val="100"/>
      </c:catAx>
      <c:valAx>
        <c:axId val="63993344"/>
        <c:scaling>
          <c:orientation val="minMax"/>
        </c:scaling>
        <c:axPos val="l"/>
        <c:majorGridlines/>
        <c:title>
          <c:tx>
            <c:rich>
              <a:bodyPr/>
              <a:lstStyle/>
              <a:p>
                <a:pPr>
                  <a:defRPr>
                    <a:solidFill>
                      <a:schemeClr val="dk1"/>
                    </a:solidFill>
                    <a:latin typeface="+mn-lt"/>
                    <a:ea typeface="+mn-ea"/>
                    <a:cs typeface="+mn-cs"/>
                  </a:defRPr>
                </a:pPr>
                <a:r>
                  <a:rPr lang="id-ID" sz="1800">
                    <a:solidFill>
                      <a:schemeClr val="dk1"/>
                    </a:solidFill>
                    <a:latin typeface="+mn-lt"/>
                    <a:ea typeface="+mn-ea"/>
                    <a:cs typeface="+mn-cs"/>
                  </a:rPr>
                  <a:t>Pertumbuhan </a:t>
                </a:r>
              </a:p>
            </c:rich>
          </c:tx>
          <c:layout/>
          <c:spPr>
            <a:solidFill>
              <a:schemeClr val="accent6">
                <a:lumMod val="40000"/>
                <a:lumOff val="60000"/>
              </a:schemeClr>
            </a:soli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c:spPr>
        </c:title>
        <c:numFmt formatCode="General" sourceLinked="1"/>
        <c:majorTickMark val="none"/>
        <c:tickLblPos val="nextTo"/>
        <c:crossAx val="63991808"/>
        <c:crosses val="autoZero"/>
        <c:crossBetween val="between"/>
      </c:valAx>
      <c:dTable>
        <c:showHorzBorder val="1"/>
        <c:showVertBorder val="1"/>
        <c:showOutline val="1"/>
        <c:showKeys val="1"/>
        <c:spPr>
          <a:noFill/>
          <a:ln w="9525" cap="flat" cmpd="sng" algn="ctr">
            <a:solidFill>
              <a:schemeClr val="accent3">
                <a:shade val="95000"/>
                <a:satMod val="105000"/>
              </a:schemeClr>
            </a:solidFill>
            <a:prstDash val="solid"/>
          </a:ln>
          <a:effectLst/>
        </c:spPr>
        <c:txPr>
          <a:bodyPr/>
          <a:lstStyle/>
          <a:p>
            <a:pPr rtl="0">
              <a:defRPr sz="1600">
                <a:solidFill>
                  <a:schemeClr val="tx1"/>
                </a:solidFill>
                <a:latin typeface="+mn-lt"/>
                <a:ea typeface="+mn-ea"/>
                <a:cs typeface="+mn-cs"/>
              </a:defRPr>
            </a:pPr>
            <a:endParaRPr lang="id-ID"/>
          </a:p>
        </c:txPr>
      </c:dTable>
      <c:spPr>
        <a:solidFill>
          <a:schemeClr val="accent4">
            <a:lumMod val="20000"/>
            <a:lumOff val="80000"/>
          </a:schemeClr>
        </a:solidFill>
      </c:spPr>
    </c:plotArea>
    <c:plotVisOnly val="1"/>
  </c:chart>
  <c:spPr>
    <a:ln w="57150">
      <a:solidFill>
        <a:schemeClr val="accent6">
          <a:lumMod val="75000"/>
        </a:schemeClr>
      </a:solidFill>
    </a:ln>
  </c:sp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id-ID"/>
  <c:style val="42"/>
  <c:chart>
    <c:title>
      <c:tx>
        <c:rich>
          <a:bodyPr/>
          <a:lstStyle/>
          <a:p>
            <a:pPr>
              <a:defRPr sz="2400">
                <a:solidFill>
                  <a:schemeClr val="lt1"/>
                </a:solidFill>
                <a:latin typeface="+mn-lt"/>
                <a:ea typeface="+mn-ea"/>
                <a:cs typeface="+mn-cs"/>
              </a:defRPr>
            </a:pPr>
            <a:r>
              <a:rPr lang="id-ID" sz="2400" dirty="0" smtClean="0">
                <a:solidFill>
                  <a:schemeClr val="lt1"/>
                </a:solidFill>
                <a:latin typeface="+mn-lt"/>
                <a:ea typeface="+mn-ea"/>
                <a:cs typeface="+mn-cs"/>
              </a:rPr>
              <a:t>6a. Implikasi </a:t>
            </a:r>
            <a:r>
              <a:rPr lang="id-ID" sz="2400" dirty="0">
                <a:solidFill>
                  <a:schemeClr val="lt1"/>
                </a:solidFill>
                <a:latin typeface="+mn-lt"/>
                <a:ea typeface="+mn-ea"/>
                <a:cs typeface="+mn-cs"/>
              </a:rPr>
              <a:t>Pertumbuhan Ekonomi Terhadap Kemiskinan dan Pengangguran</a:t>
            </a:r>
          </a:p>
        </c:rich>
      </c:tx>
      <c:layout>
        <c:manualLayout>
          <c:xMode val="edge"/>
          <c:yMode val="edge"/>
          <c:x val="0.14018744531933511"/>
          <c:y val="0"/>
        </c:manualLayout>
      </c:layout>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title>
    <c:plotArea>
      <c:layout/>
      <c:lineChart>
        <c:grouping val="standard"/>
        <c:ser>
          <c:idx val="0"/>
          <c:order val="0"/>
          <c:tx>
            <c:strRef>
              <c:f>'PE-Kemiskinan'!$A$4</c:f>
              <c:strCache>
                <c:ptCount val="1"/>
                <c:pt idx="0">
                  <c:v>PDRB Jateng</c:v>
                </c:pt>
              </c:strCache>
            </c:strRef>
          </c:tx>
          <c:cat>
            <c:numRef>
              <c:f>'PE-Kemiskinan'!$B$3:$K$3</c:f>
              <c:numCache>
                <c:formatCode>General</c:formatCode>
                <c:ptCount val="10"/>
                <c:pt idx="0">
                  <c:v>2003</c:v>
                </c:pt>
                <c:pt idx="1">
                  <c:v>2004</c:v>
                </c:pt>
                <c:pt idx="2">
                  <c:v>2005</c:v>
                </c:pt>
                <c:pt idx="3">
                  <c:v>2006</c:v>
                </c:pt>
                <c:pt idx="4">
                  <c:v>2007</c:v>
                </c:pt>
                <c:pt idx="5">
                  <c:v>2008</c:v>
                </c:pt>
                <c:pt idx="6">
                  <c:v>2009</c:v>
                </c:pt>
                <c:pt idx="7">
                  <c:v>2010</c:v>
                </c:pt>
                <c:pt idx="8">
                  <c:v>2011</c:v>
                </c:pt>
                <c:pt idx="9" formatCode="mmm\-yy">
                  <c:v>41153</c:v>
                </c:pt>
              </c:numCache>
            </c:numRef>
          </c:cat>
          <c:val>
            <c:numRef>
              <c:f>'PE-Kemiskinan'!$B$4:$K$4</c:f>
              <c:numCache>
                <c:formatCode>General</c:formatCode>
                <c:ptCount val="10"/>
                <c:pt idx="0">
                  <c:v>4.9800000000000004</c:v>
                </c:pt>
                <c:pt idx="1">
                  <c:v>5.13</c:v>
                </c:pt>
                <c:pt idx="2">
                  <c:v>5.35</c:v>
                </c:pt>
                <c:pt idx="3">
                  <c:v>5.33</c:v>
                </c:pt>
                <c:pt idx="4">
                  <c:v>5.59</c:v>
                </c:pt>
                <c:pt idx="5">
                  <c:v>5.46</c:v>
                </c:pt>
                <c:pt idx="6">
                  <c:v>4.71</c:v>
                </c:pt>
                <c:pt idx="7">
                  <c:v>5.8</c:v>
                </c:pt>
                <c:pt idx="8">
                  <c:v>6.01</c:v>
                </c:pt>
                <c:pt idx="9">
                  <c:v>6.34</c:v>
                </c:pt>
              </c:numCache>
            </c:numRef>
          </c:val>
        </c:ser>
        <c:ser>
          <c:idx val="1"/>
          <c:order val="1"/>
          <c:tx>
            <c:strRef>
              <c:f>'PE-Kemiskinan'!$A$5</c:f>
              <c:strCache>
                <c:ptCount val="1"/>
                <c:pt idx="0">
                  <c:v>Jumlah Penduduk Miskin (dalam juta jiwa)</c:v>
                </c:pt>
              </c:strCache>
            </c:strRef>
          </c:tx>
          <c:cat>
            <c:numRef>
              <c:f>'PE-Kemiskinan'!$B$3:$K$3</c:f>
              <c:numCache>
                <c:formatCode>General</c:formatCode>
                <c:ptCount val="10"/>
                <c:pt idx="0">
                  <c:v>2003</c:v>
                </c:pt>
                <c:pt idx="1">
                  <c:v>2004</c:v>
                </c:pt>
                <c:pt idx="2">
                  <c:v>2005</c:v>
                </c:pt>
                <c:pt idx="3">
                  <c:v>2006</c:v>
                </c:pt>
                <c:pt idx="4">
                  <c:v>2007</c:v>
                </c:pt>
                <c:pt idx="5">
                  <c:v>2008</c:v>
                </c:pt>
                <c:pt idx="6">
                  <c:v>2009</c:v>
                </c:pt>
                <c:pt idx="7">
                  <c:v>2010</c:v>
                </c:pt>
                <c:pt idx="8">
                  <c:v>2011</c:v>
                </c:pt>
                <c:pt idx="9" formatCode="mmm\-yy">
                  <c:v>41153</c:v>
                </c:pt>
              </c:numCache>
            </c:numRef>
          </c:cat>
          <c:val>
            <c:numRef>
              <c:f>'PE-Kemiskinan'!$B$5:$K$5</c:f>
              <c:numCache>
                <c:formatCode>General</c:formatCode>
                <c:ptCount val="10"/>
                <c:pt idx="0">
                  <c:v>6.98</c:v>
                </c:pt>
                <c:pt idx="1">
                  <c:v>6.84</c:v>
                </c:pt>
                <c:pt idx="2">
                  <c:v>6.53</c:v>
                </c:pt>
                <c:pt idx="3">
                  <c:v>7.1</c:v>
                </c:pt>
                <c:pt idx="4">
                  <c:v>6.56</c:v>
                </c:pt>
                <c:pt idx="5">
                  <c:v>6.1899999999999995</c:v>
                </c:pt>
                <c:pt idx="6">
                  <c:v>5.72</c:v>
                </c:pt>
                <c:pt idx="7">
                  <c:v>5.3599999999999985</c:v>
                </c:pt>
                <c:pt idx="8">
                  <c:v>5.25</c:v>
                </c:pt>
                <c:pt idx="9">
                  <c:v>4.8599999999999985</c:v>
                </c:pt>
              </c:numCache>
            </c:numRef>
          </c:val>
        </c:ser>
        <c:ser>
          <c:idx val="2"/>
          <c:order val="2"/>
          <c:tx>
            <c:strRef>
              <c:f>'PE-Kemiskinan'!$A$6</c:f>
              <c:strCache>
                <c:ptCount val="1"/>
                <c:pt idx="0">
                  <c:v>Penduduk Miskin (%)</c:v>
                </c:pt>
              </c:strCache>
            </c:strRef>
          </c:tx>
          <c:cat>
            <c:numRef>
              <c:f>'PE-Kemiskinan'!$B$3:$K$3</c:f>
              <c:numCache>
                <c:formatCode>General</c:formatCode>
                <c:ptCount val="10"/>
                <c:pt idx="0">
                  <c:v>2003</c:v>
                </c:pt>
                <c:pt idx="1">
                  <c:v>2004</c:v>
                </c:pt>
                <c:pt idx="2">
                  <c:v>2005</c:v>
                </c:pt>
                <c:pt idx="3">
                  <c:v>2006</c:v>
                </c:pt>
                <c:pt idx="4">
                  <c:v>2007</c:v>
                </c:pt>
                <c:pt idx="5">
                  <c:v>2008</c:v>
                </c:pt>
                <c:pt idx="6">
                  <c:v>2009</c:v>
                </c:pt>
                <c:pt idx="7">
                  <c:v>2010</c:v>
                </c:pt>
                <c:pt idx="8">
                  <c:v>2011</c:v>
                </c:pt>
                <c:pt idx="9" formatCode="mmm\-yy">
                  <c:v>41153</c:v>
                </c:pt>
              </c:numCache>
            </c:numRef>
          </c:cat>
          <c:val>
            <c:numRef>
              <c:f>'PE-Kemiskinan'!$B$6:$K$6</c:f>
              <c:numCache>
                <c:formatCode>General</c:formatCode>
                <c:ptCount val="10"/>
                <c:pt idx="0">
                  <c:v>21.779999999999987</c:v>
                </c:pt>
                <c:pt idx="1">
                  <c:v>21.110000000000021</c:v>
                </c:pt>
                <c:pt idx="2">
                  <c:v>20.49</c:v>
                </c:pt>
                <c:pt idx="3">
                  <c:v>22.19</c:v>
                </c:pt>
                <c:pt idx="4">
                  <c:v>20.43</c:v>
                </c:pt>
                <c:pt idx="5">
                  <c:v>19.23</c:v>
                </c:pt>
                <c:pt idx="6">
                  <c:v>17.72</c:v>
                </c:pt>
                <c:pt idx="7">
                  <c:v>16.579999999999988</c:v>
                </c:pt>
                <c:pt idx="8">
                  <c:v>16.21</c:v>
                </c:pt>
                <c:pt idx="9">
                  <c:v>14.98</c:v>
                </c:pt>
              </c:numCache>
            </c:numRef>
          </c:val>
        </c:ser>
        <c:ser>
          <c:idx val="3"/>
          <c:order val="3"/>
          <c:tx>
            <c:strRef>
              <c:f>'PE-Kemiskinan'!$A$7</c:f>
              <c:strCache>
                <c:ptCount val="1"/>
                <c:pt idx="0">
                  <c:v>Pengangguran Terbuka (juta jiwa)</c:v>
                </c:pt>
              </c:strCache>
            </c:strRef>
          </c:tx>
          <c:cat>
            <c:numRef>
              <c:f>'PE-Kemiskinan'!$B$3:$K$3</c:f>
              <c:numCache>
                <c:formatCode>General</c:formatCode>
                <c:ptCount val="10"/>
                <c:pt idx="0">
                  <c:v>2003</c:v>
                </c:pt>
                <c:pt idx="1">
                  <c:v>2004</c:v>
                </c:pt>
                <c:pt idx="2">
                  <c:v>2005</c:v>
                </c:pt>
                <c:pt idx="3">
                  <c:v>2006</c:v>
                </c:pt>
                <c:pt idx="4">
                  <c:v>2007</c:v>
                </c:pt>
                <c:pt idx="5">
                  <c:v>2008</c:v>
                </c:pt>
                <c:pt idx="6">
                  <c:v>2009</c:v>
                </c:pt>
                <c:pt idx="7">
                  <c:v>2010</c:v>
                </c:pt>
                <c:pt idx="8">
                  <c:v>2011</c:v>
                </c:pt>
                <c:pt idx="9" formatCode="mmm\-yy">
                  <c:v>41153</c:v>
                </c:pt>
              </c:numCache>
            </c:numRef>
          </c:cat>
          <c:val>
            <c:numRef>
              <c:f>'PE-Kemiskinan'!$B$7:$K$7</c:f>
              <c:numCache>
                <c:formatCode>General</c:formatCode>
                <c:ptCount val="10"/>
                <c:pt idx="0">
                  <c:v>0.91</c:v>
                </c:pt>
                <c:pt idx="1">
                  <c:v>1.2389999999999988</c:v>
                </c:pt>
                <c:pt idx="2">
                  <c:v>1.446</c:v>
                </c:pt>
                <c:pt idx="3">
                  <c:v>1.357</c:v>
                </c:pt>
                <c:pt idx="4">
                  <c:v>1.36</c:v>
                </c:pt>
                <c:pt idx="5">
                  <c:v>1.22</c:v>
                </c:pt>
                <c:pt idx="6">
                  <c:v>1.25</c:v>
                </c:pt>
                <c:pt idx="7">
                  <c:v>1.04</c:v>
                </c:pt>
                <c:pt idx="8">
                  <c:v>1</c:v>
                </c:pt>
                <c:pt idx="9">
                  <c:v>0.96000000000000063</c:v>
                </c:pt>
              </c:numCache>
            </c:numRef>
          </c:val>
        </c:ser>
        <c:ser>
          <c:idx val="4"/>
          <c:order val="4"/>
          <c:tx>
            <c:strRef>
              <c:f>'PE-Kemiskinan'!$A$8</c:f>
              <c:strCache>
                <c:ptCount val="1"/>
                <c:pt idx="0">
                  <c:v>Pengangguran Terbuka (%)</c:v>
                </c:pt>
              </c:strCache>
            </c:strRef>
          </c:tx>
          <c:cat>
            <c:numRef>
              <c:f>'PE-Kemiskinan'!$B$3:$K$3</c:f>
              <c:numCache>
                <c:formatCode>General</c:formatCode>
                <c:ptCount val="10"/>
                <c:pt idx="0">
                  <c:v>2003</c:v>
                </c:pt>
                <c:pt idx="1">
                  <c:v>2004</c:v>
                </c:pt>
                <c:pt idx="2">
                  <c:v>2005</c:v>
                </c:pt>
                <c:pt idx="3">
                  <c:v>2006</c:v>
                </c:pt>
                <c:pt idx="4">
                  <c:v>2007</c:v>
                </c:pt>
                <c:pt idx="5">
                  <c:v>2008</c:v>
                </c:pt>
                <c:pt idx="6">
                  <c:v>2009</c:v>
                </c:pt>
                <c:pt idx="7">
                  <c:v>2010</c:v>
                </c:pt>
                <c:pt idx="8">
                  <c:v>2011</c:v>
                </c:pt>
                <c:pt idx="9" formatCode="mmm\-yy">
                  <c:v>41153</c:v>
                </c:pt>
              </c:numCache>
            </c:numRef>
          </c:cat>
          <c:val>
            <c:numRef>
              <c:f>'PE-Kemiskinan'!$B$8:$K$8</c:f>
              <c:numCache>
                <c:formatCode>General</c:formatCode>
                <c:ptCount val="10"/>
                <c:pt idx="0">
                  <c:v>5.6599999999999975</c:v>
                </c:pt>
                <c:pt idx="1">
                  <c:v>7.72</c:v>
                </c:pt>
                <c:pt idx="2">
                  <c:v>8.51</c:v>
                </c:pt>
                <c:pt idx="3">
                  <c:v>8.2000000000000011</c:v>
                </c:pt>
                <c:pt idx="4">
                  <c:v>7.7700000000000014</c:v>
                </c:pt>
                <c:pt idx="5">
                  <c:v>7.35</c:v>
                </c:pt>
                <c:pt idx="6">
                  <c:v>7.33</c:v>
                </c:pt>
                <c:pt idx="7">
                  <c:v>6.21</c:v>
                </c:pt>
                <c:pt idx="8">
                  <c:v>5.9300000000000024</c:v>
                </c:pt>
                <c:pt idx="9">
                  <c:v>5.52</c:v>
                </c:pt>
              </c:numCache>
            </c:numRef>
          </c:val>
        </c:ser>
        <c:marker val="1"/>
        <c:axId val="64018688"/>
        <c:axId val="64024576"/>
      </c:lineChart>
      <c:catAx>
        <c:axId val="64018688"/>
        <c:scaling>
          <c:orientation val="minMax"/>
        </c:scaling>
        <c:axPos val="b"/>
        <c:numFmt formatCode="General" sourceLinked="1"/>
        <c:majorTickMark val="none"/>
        <c:tickLblPos val="nextTo"/>
        <c:crossAx val="64024576"/>
        <c:crosses val="autoZero"/>
        <c:auto val="1"/>
        <c:lblAlgn val="ctr"/>
        <c:lblOffset val="100"/>
      </c:catAx>
      <c:valAx>
        <c:axId val="64024576"/>
        <c:scaling>
          <c:orientation val="minMax"/>
        </c:scaling>
        <c:axPos val="l"/>
        <c:majorGridlines/>
        <c:numFmt formatCode="General" sourceLinked="1"/>
        <c:majorTickMark val="none"/>
        <c:tickLblPos val="nextTo"/>
        <c:crossAx val="64018688"/>
        <c:crosses val="autoZero"/>
        <c:crossBetween val="between"/>
      </c:valAx>
      <c:dTable>
        <c:showHorzBorder val="1"/>
        <c:showVertBorder val="1"/>
        <c:showOutline val="1"/>
        <c:showKeys val="1"/>
        <c:spPr>
          <a:ln w="19050">
            <a:solidFill>
              <a:srgbClr val="7030A0">
                <a:alpha val="76471"/>
              </a:srgbClr>
            </a:solidFill>
            <a:prstDash val="solid"/>
          </a:ln>
        </c:spPr>
        <c:txPr>
          <a:bodyPr/>
          <a:lstStyle/>
          <a:p>
            <a:pPr rtl="0">
              <a:defRPr sz="1600"/>
            </a:pPr>
            <a:endParaRPr lang="id-ID"/>
          </a:p>
        </c:txPr>
      </c:dTable>
    </c:plotArea>
    <c:plotVisOnly val="1"/>
  </c:chart>
  <c:spPr>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c:spPr>
  <c:txPr>
    <a:bodyPr/>
    <a:lstStyle/>
    <a:p>
      <a:pPr>
        <a:defRPr sz="1800">
          <a:solidFill>
            <a:schemeClr val="dk1"/>
          </a:solidFill>
          <a:latin typeface="+mn-lt"/>
          <a:ea typeface="+mn-ea"/>
          <a:cs typeface="+mn-cs"/>
        </a:defRPr>
      </a:pPr>
      <a:endParaRPr lang="id-ID"/>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id-ID"/>
  <c:chart>
    <c:autoTitleDeleted val="1"/>
    <c:plotArea>
      <c:layout/>
      <c:barChart>
        <c:barDir val="col"/>
        <c:grouping val="clustered"/>
        <c:ser>
          <c:idx val="0"/>
          <c:order val="0"/>
          <c:tx>
            <c:strRef>
              <c:f>Sheet5!$A$6</c:f>
              <c:strCache>
                <c:ptCount val="1"/>
                <c:pt idx="0">
                  <c:v>Penduduk Miskin (dlm juta jiwa)</c:v>
                </c:pt>
              </c:strCache>
            </c:strRef>
          </c:tx>
          <c:dLbls>
            <c:showVal val="1"/>
          </c:dLbls>
          <c:cat>
            <c:numRef>
              <c:f>Sheet5!$B$5:$G$5</c:f>
              <c:numCache>
                <c:formatCode>General</c:formatCode>
                <c:ptCount val="6"/>
                <c:pt idx="0">
                  <c:v>2007</c:v>
                </c:pt>
                <c:pt idx="1">
                  <c:v>2008</c:v>
                </c:pt>
                <c:pt idx="2">
                  <c:v>2009</c:v>
                </c:pt>
                <c:pt idx="3">
                  <c:v>2010</c:v>
                </c:pt>
                <c:pt idx="4">
                  <c:v>2011</c:v>
                </c:pt>
                <c:pt idx="5" formatCode="mmm\-yy">
                  <c:v>41153</c:v>
                </c:pt>
              </c:numCache>
            </c:numRef>
          </c:cat>
          <c:val>
            <c:numRef>
              <c:f>Sheet5!$B$6:$G$6</c:f>
              <c:numCache>
                <c:formatCode>General</c:formatCode>
                <c:ptCount val="6"/>
                <c:pt idx="0">
                  <c:v>6.56</c:v>
                </c:pt>
                <c:pt idx="1">
                  <c:v>6.1899999999999995</c:v>
                </c:pt>
                <c:pt idx="2">
                  <c:v>5.72</c:v>
                </c:pt>
                <c:pt idx="3">
                  <c:v>5.3599999999999985</c:v>
                </c:pt>
                <c:pt idx="4">
                  <c:v>5.25</c:v>
                </c:pt>
                <c:pt idx="5">
                  <c:v>4.8599999999999985</c:v>
                </c:pt>
              </c:numCache>
            </c:numRef>
          </c:val>
        </c:ser>
        <c:ser>
          <c:idx val="1"/>
          <c:order val="1"/>
          <c:tx>
            <c:strRef>
              <c:f>Sheet5!$A$7</c:f>
              <c:strCache>
                <c:ptCount val="1"/>
                <c:pt idx="0">
                  <c:v>Indek Keparahan Kemiskinan (P1)</c:v>
                </c:pt>
              </c:strCache>
            </c:strRef>
          </c:tx>
          <c:dLbls>
            <c:showVal val="1"/>
          </c:dLbls>
          <c:cat>
            <c:numRef>
              <c:f>Sheet5!$B$5:$G$5</c:f>
              <c:numCache>
                <c:formatCode>General</c:formatCode>
                <c:ptCount val="6"/>
                <c:pt idx="0">
                  <c:v>2007</c:v>
                </c:pt>
                <c:pt idx="1">
                  <c:v>2008</c:v>
                </c:pt>
                <c:pt idx="2">
                  <c:v>2009</c:v>
                </c:pt>
                <c:pt idx="3">
                  <c:v>2010</c:v>
                </c:pt>
                <c:pt idx="4">
                  <c:v>2011</c:v>
                </c:pt>
                <c:pt idx="5" formatCode="mmm\-yy">
                  <c:v>41153</c:v>
                </c:pt>
              </c:numCache>
            </c:numRef>
          </c:cat>
          <c:val>
            <c:numRef>
              <c:f>Sheet5!$B$7:$G$7</c:f>
              <c:numCache>
                <c:formatCode>General</c:formatCode>
                <c:ptCount val="6"/>
                <c:pt idx="0">
                  <c:v>3.8299999999999987</c:v>
                </c:pt>
                <c:pt idx="1">
                  <c:v>3.3899999999999997</c:v>
                </c:pt>
                <c:pt idx="2">
                  <c:v>2.96</c:v>
                </c:pt>
                <c:pt idx="3">
                  <c:v>2.4899999999999998</c:v>
                </c:pt>
                <c:pt idx="4">
                  <c:v>2.56</c:v>
                </c:pt>
                <c:pt idx="5">
                  <c:v>2.27</c:v>
                </c:pt>
              </c:numCache>
            </c:numRef>
          </c:val>
        </c:ser>
        <c:ser>
          <c:idx val="2"/>
          <c:order val="2"/>
          <c:tx>
            <c:strRef>
              <c:f>Sheet5!$A$8</c:f>
              <c:strCache>
                <c:ptCount val="1"/>
                <c:pt idx="0">
                  <c:v>Indek Kedalaman Kemiskinan (P2)</c:v>
                </c:pt>
              </c:strCache>
            </c:strRef>
          </c:tx>
          <c:dLbls>
            <c:showVal val="1"/>
          </c:dLbls>
          <c:cat>
            <c:numRef>
              <c:f>Sheet5!$B$5:$G$5</c:f>
              <c:numCache>
                <c:formatCode>General</c:formatCode>
                <c:ptCount val="6"/>
                <c:pt idx="0">
                  <c:v>2007</c:v>
                </c:pt>
                <c:pt idx="1">
                  <c:v>2008</c:v>
                </c:pt>
                <c:pt idx="2">
                  <c:v>2009</c:v>
                </c:pt>
                <c:pt idx="3">
                  <c:v>2010</c:v>
                </c:pt>
                <c:pt idx="4">
                  <c:v>2011</c:v>
                </c:pt>
                <c:pt idx="5" formatCode="mmm\-yy">
                  <c:v>41153</c:v>
                </c:pt>
              </c:numCache>
            </c:numRef>
          </c:cat>
          <c:val>
            <c:numRef>
              <c:f>Sheet5!$B$8:$G$8</c:f>
              <c:numCache>
                <c:formatCode>General</c:formatCode>
                <c:ptCount val="6"/>
                <c:pt idx="0">
                  <c:v>1.08</c:v>
                </c:pt>
                <c:pt idx="1">
                  <c:v>0.9</c:v>
                </c:pt>
                <c:pt idx="2">
                  <c:v>0.74000000000000044</c:v>
                </c:pt>
                <c:pt idx="3">
                  <c:v>0.60000000000000042</c:v>
                </c:pt>
                <c:pt idx="4">
                  <c:v>0.66000000000000059</c:v>
                </c:pt>
                <c:pt idx="5">
                  <c:v>0.53</c:v>
                </c:pt>
              </c:numCache>
            </c:numRef>
          </c:val>
        </c:ser>
        <c:dLbls>
          <c:showVal val="1"/>
        </c:dLbls>
        <c:gapWidth val="75"/>
        <c:axId val="64083072"/>
        <c:axId val="64084608"/>
      </c:barChart>
      <c:catAx>
        <c:axId val="64083072"/>
        <c:scaling>
          <c:orientation val="minMax"/>
        </c:scaling>
        <c:axPos val="b"/>
        <c:numFmt formatCode="General" sourceLinked="1"/>
        <c:majorTickMark val="none"/>
        <c:tickLblPos val="nextTo"/>
        <c:crossAx val="64084608"/>
        <c:crosses val="autoZero"/>
        <c:auto val="1"/>
        <c:lblAlgn val="ctr"/>
        <c:lblOffset val="100"/>
      </c:catAx>
      <c:valAx>
        <c:axId val="64084608"/>
        <c:scaling>
          <c:orientation val="minMax"/>
        </c:scaling>
        <c:axPos val="l"/>
        <c:numFmt formatCode="General" sourceLinked="1"/>
        <c:majorTickMark val="none"/>
        <c:tickLblPos val="nextTo"/>
        <c:crossAx val="64083072"/>
        <c:crosses val="autoZero"/>
        <c:crossBetween val="between"/>
      </c:valAx>
    </c:plotArea>
    <c:legend>
      <c:legendPos val="b"/>
      <c:layout>
        <c:manualLayout>
          <c:xMode val="edge"/>
          <c:yMode val="edge"/>
          <c:x val="7.7010288386951939E-2"/>
          <c:y val="0.8596251461754576"/>
          <c:w val="0.8682015385172287"/>
          <c:h val="0.12633979971130521"/>
        </c:manualLayout>
      </c:layout>
      <c:spPr>
        <a:ln w="57150">
          <a:solidFill>
            <a:srgbClr val="00B050"/>
          </a:solidFill>
        </a:ln>
      </c:spPr>
    </c:legend>
    <c:plotVisOnly val="1"/>
  </c:chart>
  <c:spPr>
    <a:ln w="57150">
      <a:solidFill>
        <a:srgbClr val="FF0000"/>
      </a:solidFill>
    </a:ln>
  </c:spPr>
  <c:txPr>
    <a:bodyPr/>
    <a:lstStyle/>
    <a:p>
      <a:pPr>
        <a:defRPr sz="1800"/>
      </a:pPr>
      <a:endParaRPr lang="id-ID"/>
    </a:p>
  </c:txPr>
  <c:externalData r:id="rId1"/>
</c:chartSpace>
</file>

<file path=ppt/diagrams/_rels/data1.xml.rels><?xml version="1.0" encoding="UTF-8" standalone="yes"?>
<Relationships xmlns="http://schemas.openxmlformats.org/package/2006/relationships"><Relationship Id="rId1" Type="http://schemas.openxmlformats.org/officeDocument/2006/relationships/image" Target="../media/image5.jpeg"/></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C658A7-BBAA-4F76-8DC1-2CC311F16C46}" type="doc">
      <dgm:prSet loTypeId="urn:microsoft.com/office/officeart/2005/8/layout/hProcess9" loCatId="process" qsTypeId="urn:microsoft.com/office/officeart/2005/8/quickstyle/3d2" qsCatId="3D" csTypeId="urn:microsoft.com/office/officeart/2005/8/colors/colorful3" csCatId="colorful" phldr="1"/>
      <dgm:spPr/>
    </dgm:pt>
    <dgm:pt modelId="{C2F5B149-9877-4601-95A9-25CD8F11AE55}">
      <dgm:prSet phldrT="[Text]" custT="1"/>
      <dgm:spPr/>
      <dgm:t>
        <a:bodyPr/>
        <a:lstStyle/>
        <a:p>
          <a:r>
            <a:rPr lang="id-ID" sz="2800" dirty="0" smtClean="0">
              <a:latin typeface="Bernard MT Condensed" pitchFamily="18" charset="0"/>
            </a:rPr>
            <a:t>II. </a:t>
          </a:r>
        </a:p>
        <a:p>
          <a:r>
            <a:rPr lang="id-ID" sz="2800" dirty="0" smtClean="0">
              <a:latin typeface="Bernard MT Condensed" pitchFamily="18" charset="0"/>
            </a:rPr>
            <a:t>PENYAJIAN HASIL PENELITIAN </a:t>
          </a:r>
          <a:endParaRPr lang="id-ID" sz="2800" dirty="0">
            <a:latin typeface="Bernard MT Condensed" pitchFamily="18" charset="0"/>
          </a:endParaRPr>
        </a:p>
      </dgm:t>
    </dgm:pt>
    <dgm:pt modelId="{2BD7763F-231C-4A24-8BE1-050F9F24D9BD}" type="parTrans" cxnId="{CA6AAA02-D439-4B26-90E5-3AD4711CB3D5}">
      <dgm:prSet/>
      <dgm:spPr/>
      <dgm:t>
        <a:bodyPr/>
        <a:lstStyle/>
        <a:p>
          <a:endParaRPr lang="id-ID" sz="2800">
            <a:latin typeface="Bernard MT Condensed" pitchFamily="18" charset="0"/>
          </a:endParaRPr>
        </a:p>
      </dgm:t>
    </dgm:pt>
    <dgm:pt modelId="{04F626A1-A4BB-4DD9-94AC-27225359CB23}" type="sibTrans" cxnId="{CA6AAA02-D439-4B26-90E5-3AD4711CB3D5}">
      <dgm:prSet/>
      <dgm:spPr/>
      <dgm:t>
        <a:bodyPr/>
        <a:lstStyle/>
        <a:p>
          <a:endParaRPr lang="id-ID" sz="2800">
            <a:latin typeface="Bernard MT Condensed" pitchFamily="18" charset="0"/>
          </a:endParaRPr>
        </a:p>
      </dgm:t>
    </dgm:pt>
    <dgm:pt modelId="{D4F1F0B1-2417-4BEA-BE0E-E11999CD1E0F}">
      <dgm:prSet phldrT="[Text]" custT="1"/>
      <dgm:spPr/>
      <dgm:t>
        <a:bodyPr/>
        <a:lstStyle/>
        <a:p>
          <a:r>
            <a:rPr lang="id-ID" sz="2800" dirty="0" smtClean="0">
              <a:latin typeface="Bernard MT Condensed" pitchFamily="18" charset="0"/>
            </a:rPr>
            <a:t>III. </a:t>
          </a:r>
        </a:p>
        <a:p>
          <a:r>
            <a:rPr lang="id-ID" sz="2800" dirty="0" smtClean="0">
              <a:latin typeface="Bernard MT Condensed" pitchFamily="18" charset="0"/>
            </a:rPr>
            <a:t>INTERPRETASI HASIL PENELITIAN </a:t>
          </a:r>
          <a:endParaRPr lang="id-ID" sz="2800" dirty="0">
            <a:latin typeface="Bernard MT Condensed" pitchFamily="18" charset="0"/>
          </a:endParaRPr>
        </a:p>
      </dgm:t>
    </dgm:pt>
    <dgm:pt modelId="{85A5B5AA-2BF7-4216-BC1E-D047C05C9531}" type="parTrans" cxnId="{615623D1-CA15-4CBF-BF48-71FB912E5F77}">
      <dgm:prSet/>
      <dgm:spPr/>
      <dgm:t>
        <a:bodyPr/>
        <a:lstStyle/>
        <a:p>
          <a:endParaRPr lang="id-ID" sz="2800">
            <a:latin typeface="Bernard MT Condensed" pitchFamily="18" charset="0"/>
          </a:endParaRPr>
        </a:p>
      </dgm:t>
    </dgm:pt>
    <dgm:pt modelId="{01FD1147-B3EF-4F96-AEDF-DC6EEDC11B28}" type="sibTrans" cxnId="{615623D1-CA15-4CBF-BF48-71FB912E5F77}">
      <dgm:prSet/>
      <dgm:spPr/>
      <dgm:t>
        <a:bodyPr/>
        <a:lstStyle/>
        <a:p>
          <a:endParaRPr lang="id-ID" sz="2800">
            <a:latin typeface="Bernard MT Condensed" pitchFamily="18" charset="0"/>
          </a:endParaRPr>
        </a:p>
      </dgm:t>
    </dgm:pt>
    <dgm:pt modelId="{983B14F8-F952-4312-A547-C5A1EE204049}">
      <dgm:prSet phldrT="[Text]" custT="1"/>
      <dgm:spPr/>
      <dgm:t>
        <a:bodyPr/>
        <a:lstStyle/>
        <a:p>
          <a:r>
            <a:rPr lang="id-ID" sz="2400" dirty="0" smtClean="0">
              <a:latin typeface="Bernard MT Condensed" pitchFamily="18" charset="0"/>
            </a:rPr>
            <a:t>IV.</a:t>
          </a:r>
        </a:p>
        <a:p>
          <a:r>
            <a:rPr lang="id-ID" sz="2400" dirty="0" smtClean="0">
              <a:latin typeface="Bernard MT Condensed" pitchFamily="18" charset="0"/>
            </a:rPr>
            <a:t> PEMBAHASAN DAN DISKUSI HASIL PENELITIAN</a:t>
          </a:r>
          <a:endParaRPr lang="id-ID" sz="2400" dirty="0">
            <a:latin typeface="Bernard MT Condensed" pitchFamily="18" charset="0"/>
          </a:endParaRPr>
        </a:p>
      </dgm:t>
    </dgm:pt>
    <dgm:pt modelId="{452BF492-8F6D-40CB-9249-E3E346566F48}" type="parTrans" cxnId="{77C424D4-66C2-43C1-A6C8-4C04685C8665}">
      <dgm:prSet/>
      <dgm:spPr/>
      <dgm:t>
        <a:bodyPr/>
        <a:lstStyle/>
        <a:p>
          <a:endParaRPr lang="id-ID" sz="2800">
            <a:latin typeface="Bernard MT Condensed" pitchFamily="18" charset="0"/>
          </a:endParaRPr>
        </a:p>
      </dgm:t>
    </dgm:pt>
    <dgm:pt modelId="{9B6F2ADE-B461-4C1E-881D-A8909D7DED49}" type="sibTrans" cxnId="{77C424D4-66C2-43C1-A6C8-4C04685C8665}">
      <dgm:prSet/>
      <dgm:spPr/>
      <dgm:t>
        <a:bodyPr/>
        <a:lstStyle/>
        <a:p>
          <a:endParaRPr lang="id-ID" sz="2800">
            <a:latin typeface="Bernard MT Condensed" pitchFamily="18" charset="0"/>
          </a:endParaRPr>
        </a:p>
      </dgm:t>
    </dgm:pt>
    <dgm:pt modelId="{1DD1239F-88EC-4EB5-9F86-E3EA05875299}">
      <dgm:prSet custT="1"/>
      <dgm:spPr/>
      <dgm:t>
        <a:bodyPr/>
        <a:lstStyle/>
        <a:p>
          <a:r>
            <a:rPr lang="id-ID" sz="2800" dirty="0" smtClean="0">
              <a:latin typeface="Bernard MT Condensed" pitchFamily="18" charset="0"/>
            </a:rPr>
            <a:t>I. ISU-ISU PENTING</a:t>
          </a:r>
          <a:endParaRPr lang="id-ID" sz="2800" dirty="0">
            <a:latin typeface="Bernard MT Condensed" pitchFamily="18" charset="0"/>
          </a:endParaRPr>
        </a:p>
      </dgm:t>
    </dgm:pt>
    <dgm:pt modelId="{33DE4C47-AC7F-4061-8CDB-A676E28D8DA9}" type="parTrans" cxnId="{2289860D-1B4B-457B-A91E-F70BB2D28159}">
      <dgm:prSet/>
      <dgm:spPr/>
      <dgm:t>
        <a:bodyPr/>
        <a:lstStyle/>
        <a:p>
          <a:endParaRPr lang="id-ID"/>
        </a:p>
      </dgm:t>
    </dgm:pt>
    <dgm:pt modelId="{2D3D532E-F9BB-445D-9214-A068808D12D9}" type="sibTrans" cxnId="{2289860D-1B4B-457B-A91E-F70BB2D28159}">
      <dgm:prSet/>
      <dgm:spPr/>
      <dgm:t>
        <a:bodyPr/>
        <a:lstStyle/>
        <a:p>
          <a:endParaRPr lang="id-ID"/>
        </a:p>
      </dgm:t>
    </dgm:pt>
    <dgm:pt modelId="{757CDFF7-2A62-4142-9AF1-C4CE4F598490}" type="pres">
      <dgm:prSet presAssocID="{ABC658A7-BBAA-4F76-8DC1-2CC311F16C46}" presName="CompostProcess" presStyleCnt="0">
        <dgm:presLayoutVars>
          <dgm:dir/>
          <dgm:resizeHandles val="exact"/>
        </dgm:presLayoutVars>
      </dgm:prSet>
      <dgm:spPr/>
    </dgm:pt>
    <dgm:pt modelId="{AC8E77C4-1A61-42D8-8CA4-F86F3FF40B54}" type="pres">
      <dgm:prSet presAssocID="{ABC658A7-BBAA-4F76-8DC1-2CC311F16C46}" presName="arrow" presStyleLbl="bgShp" presStyleIdx="0" presStyleCnt="1"/>
      <dgm:spPr/>
    </dgm:pt>
    <dgm:pt modelId="{3B84407E-EA01-43D8-B993-2859A6319368}" type="pres">
      <dgm:prSet presAssocID="{ABC658A7-BBAA-4F76-8DC1-2CC311F16C46}" presName="linearProcess" presStyleCnt="0"/>
      <dgm:spPr/>
    </dgm:pt>
    <dgm:pt modelId="{99966D7D-9BAF-4BDE-9428-3A064318715E}" type="pres">
      <dgm:prSet presAssocID="{1DD1239F-88EC-4EB5-9F86-E3EA05875299}" presName="textNode" presStyleLbl="node1" presStyleIdx="0" presStyleCnt="4" custScaleY="93751">
        <dgm:presLayoutVars>
          <dgm:bulletEnabled val="1"/>
        </dgm:presLayoutVars>
      </dgm:prSet>
      <dgm:spPr/>
      <dgm:t>
        <a:bodyPr/>
        <a:lstStyle/>
        <a:p>
          <a:endParaRPr lang="id-ID"/>
        </a:p>
      </dgm:t>
    </dgm:pt>
    <dgm:pt modelId="{1866CC98-1B6A-442C-A673-92EF837F48E0}" type="pres">
      <dgm:prSet presAssocID="{2D3D532E-F9BB-445D-9214-A068808D12D9}" presName="sibTrans" presStyleCnt="0"/>
      <dgm:spPr/>
    </dgm:pt>
    <dgm:pt modelId="{F27931D4-3B9A-4CAF-88B3-57F1FD84B111}" type="pres">
      <dgm:prSet presAssocID="{C2F5B149-9877-4601-95A9-25CD8F11AE55}" presName="textNode" presStyleLbl="node1" presStyleIdx="1" presStyleCnt="4">
        <dgm:presLayoutVars>
          <dgm:bulletEnabled val="1"/>
        </dgm:presLayoutVars>
      </dgm:prSet>
      <dgm:spPr/>
      <dgm:t>
        <a:bodyPr/>
        <a:lstStyle/>
        <a:p>
          <a:endParaRPr lang="id-ID"/>
        </a:p>
      </dgm:t>
    </dgm:pt>
    <dgm:pt modelId="{945A10FB-246A-4EB0-BEBF-172D8BCC834D}" type="pres">
      <dgm:prSet presAssocID="{04F626A1-A4BB-4DD9-94AC-27225359CB23}" presName="sibTrans" presStyleCnt="0"/>
      <dgm:spPr/>
    </dgm:pt>
    <dgm:pt modelId="{F58A3484-B793-4056-8324-5B4122A7A4DA}" type="pres">
      <dgm:prSet presAssocID="{D4F1F0B1-2417-4BEA-BE0E-E11999CD1E0F}" presName="textNode" presStyleLbl="node1" presStyleIdx="2" presStyleCnt="4" custScaleX="120088" custScaleY="114132">
        <dgm:presLayoutVars>
          <dgm:bulletEnabled val="1"/>
        </dgm:presLayoutVars>
      </dgm:prSet>
      <dgm:spPr/>
      <dgm:t>
        <a:bodyPr/>
        <a:lstStyle/>
        <a:p>
          <a:endParaRPr lang="id-ID"/>
        </a:p>
      </dgm:t>
    </dgm:pt>
    <dgm:pt modelId="{4F4AF741-8DFA-4E60-98D2-5DD043A5FDD8}" type="pres">
      <dgm:prSet presAssocID="{01FD1147-B3EF-4F96-AEDF-DC6EEDC11B28}" presName="sibTrans" presStyleCnt="0"/>
      <dgm:spPr/>
    </dgm:pt>
    <dgm:pt modelId="{38BDE801-444C-4F30-99CA-D58C4F44AC1C}" type="pres">
      <dgm:prSet presAssocID="{983B14F8-F952-4312-A547-C5A1EE204049}" presName="textNode" presStyleLbl="node1" presStyleIdx="3" presStyleCnt="4" custScaleY="154893">
        <dgm:presLayoutVars>
          <dgm:bulletEnabled val="1"/>
        </dgm:presLayoutVars>
      </dgm:prSet>
      <dgm:spPr/>
      <dgm:t>
        <a:bodyPr/>
        <a:lstStyle/>
        <a:p>
          <a:endParaRPr lang="id-ID"/>
        </a:p>
      </dgm:t>
    </dgm:pt>
  </dgm:ptLst>
  <dgm:cxnLst>
    <dgm:cxn modelId="{C3993E77-49D2-4484-9AD2-2AB47A23BD50}" type="presOf" srcId="{1DD1239F-88EC-4EB5-9F86-E3EA05875299}" destId="{99966D7D-9BAF-4BDE-9428-3A064318715E}" srcOrd="0" destOrd="0" presId="urn:microsoft.com/office/officeart/2005/8/layout/hProcess9"/>
    <dgm:cxn modelId="{615623D1-CA15-4CBF-BF48-71FB912E5F77}" srcId="{ABC658A7-BBAA-4F76-8DC1-2CC311F16C46}" destId="{D4F1F0B1-2417-4BEA-BE0E-E11999CD1E0F}" srcOrd="2" destOrd="0" parTransId="{85A5B5AA-2BF7-4216-BC1E-D047C05C9531}" sibTransId="{01FD1147-B3EF-4F96-AEDF-DC6EEDC11B28}"/>
    <dgm:cxn modelId="{C2C59CFD-2585-4555-B45C-CD120E6CE0EE}" type="presOf" srcId="{ABC658A7-BBAA-4F76-8DC1-2CC311F16C46}" destId="{757CDFF7-2A62-4142-9AF1-C4CE4F598490}" srcOrd="0" destOrd="0" presId="urn:microsoft.com/office/officeart/2005/8/layout/hProcess9"/>
    <dgm:cxn modelId="{C9E56974-03FE-4542-8305-E5E7A931E4CC}" type="presOf" srcId="{983B14F8-F952-4312-A547-C5A1EE204049}" destId="{38BDE801-444C-4F30-99CA-D58C4F44AC1C}" srcOrd="0" destOrd="0" presId="urn:microsoft.com/office/officeart/2005/8/layout/hProcess9"/>
    <dgm:cxn modelId="{77C424D4-66C2-43C1-A6C8-4C04685C8665}" srcId="{ABC658A7-BBAA-4F76-8DC1-2CC311F16C46}" destId="{983B14F8-F952-4312-A547-C5A1EE204049}" srcOrd="3" destOrd="0" parTransId="{452BF492-8F6D-40CB-9249-E3E346566F48}" sibTransId="{9B6F2ADE-B461-4C1E-881D-A8909D7DED49}"/>
    <dgm:cxn modelId="{1A954EAC-8386-4AF7-B5A4-590F015E915F}" type="presOf" srcId="{D4F1F0B1-2417-4BEA-BE0E-E11999CD1E0F}" destId="{F58A3484-B793-4056-8324-5B4122A7A4DA}" srcOrd="0" destOrd="0" presId="urn:microsoft.com/office/officeart/2005/8/layout/hProcess9"/>
    <dgm:cxn modelId="{2289860D-1B4B-457B-A91E-F70BB2D28159}" srcId="{ABC658A7-BBAA-4F76-8DC1-2CC311F16C46}" destId="{1DD1239F-88EC-4EB5-9F86-E3EA05875299}" srcOrd="0" destOrd="0" parTransId="{33DE4C47-AC7F-4061-8CDB-A676E28D8DA9}" sibTransId="{2D3D532E-F9BB-445D-9214-A068808D12D9}"/>
    <dgm:cxn modelId="{308C11D8-4BE1-4EA4-9FAD-1A16EA5D0302}" type="presOf" srcId="{C2F5B149-9877-4601-95A9-25CD8F11AE55}" destId="{F27931D4-3B9A-4CAF-88B3-57F1FD84B111}" srcOrd="0" destOrd="0" presId="urn:microsoft.com/office/officeart/2005/8/layout/hProcess9"/>
    <dgm:cxn modelId="{CA6AAA02-D439-4B26-90E5-3AD4711CB3D5}" srcId="{ABC658A7-BBAA-4F76-8DC1-2CC311F16C46}" destId="{C2F5B149-9877-4601-95A9-25CD8F11AE55}" srcOrd="1" destOrd="0" parTransId="{2BD7763F-231C-4A24-8BE1-050F9F24D9BD}" sibTransId="{04F626A1-A4BB-4DD9-94AC-27225359CB23}"/>
    <dgm:cxn modelId="{1A8A2633-4F60-4896-809A-078A5922E233}" type="presParOf" srcId="{757CDFF7-2A62-4142-9AF1-C4CE4F598490}" destId="{AC8E77C4-1A61-42D8-8CA4-F86F3FF40B54}" srcOrd="0" destOrd="0" presId="urn:microsoft.com/office/officeart/2005/8/layout/hProcess9"/>
    <dgm:cxn modelId="{51E0D8BC-952A-4885-98F1-773FCB6F5F0A}" type="presParOf" srcId="{757CDFF7-2A62-4142-9AF1-C4CE4F598490}" destId="{3B84407E-EA01-43D8-B993-2859A6319368}" srcOrd="1" destOrd="0" presId="urn:microsoft.com/office/officeart/2005/8/layout/hProcess9"/>
    <dgm:cxn modelId="{5C1AC566-96B3-468E-9223-1BA8C12D977D}" type="presParOf" srcId="{3B84407E-EA01-43D8-B993-2859A6319368}" destId="{99966D7D-9BAF-4BDE-9428-3A064318715E}" srcOrd="0" destOrd="0" presId="urn:microsoft.com/office/officeart/2005/8/layout/hProcess9"/>
    <dgm:cxn modelId="{89D4BB82-6653-458A-9711-402C9F830EC0}" type="presParOf" srcId="{3B84407E-EA01-43D8-B993-2859A6319368}" destId="{1866CC98-1B6A-442C-A673-92EF837F48E0}" srcOrd="1" destOrd="0" presId="urn:microsoft.com/office/officeart/2005/8/layout/hProcess9"/>
    <dgm:cxn modelId="{5C0384A7-6C18-4D97-B2E7-228A17D83E4E}" type="presParOf" srcId="{3B84407E-EA01-43D8-B993-2859A6319368}" destId="{F27931D4-3B9A-4CAF-88B3-57F1FD84B111}" srcOrd="2" destOrd="0" presId="urn:microsoft.com/office/officeart/2005/8/layout/hProcess9"/>
    <dgm:cxn modelId="{722B7265-6079-4ADF-929E-1E510B704729}" type="presParOf" srcId="{3B84407E-EA01-43D8-B993-2859A6319368}" destId="{945A10FB-246A-4EB0-BEBF-172D8BCC834D}" srcOrd="3" destOrd="0" presId="urn:microsoft.com/office/officeart/2005/8/layout/hProcess9"/>
    <dgm:cxn modelId="{614A85C0-1944-4D84-B4E5-787145051371}" type="presParOf" srcId="{3B84407E-EA01-43D8-B993-2859A6319368}" destId="{F58A3484-B793-4056-8324-5B4122A7A4DA}" srcOrd="4" destOrd="0" presId="urn:microsoft.com/office/officeart/2005/8/layout/hProcess9"/>
    <dgm:cxn modelId="{B7DB4799-3043-476F-AB35-B10F89921697}" type="presParOf" srcId="{3B84407E-EA01-43D8-B993-2859A6319368}" destId="{4F4AF741-8DFA-4E60-98D2-5DD043A5FDD8}" srcOrd="5" destOrd="0" presId="urn:microsoft.com/office/officeart/2005/8/layout/hProcess9"/>
    <dgm:cxn modelId="{A6D7713D-6A0F-433B-8DB5-73031E5EEC26}" type="presParOf" srcId="{3B84407E-EA01-43D8-B993-2859A6319368}" destId="{38BDE801-444C-4F30-99CA-D58C4F44AC1C}" srcOrd="6" destOrd="0" presId="urn:microsoft.com/office/officeart/2005/8/layout/hProcess9"/>
  </dgm:cxnLst>
  <dgm:bg>
    <a:blipFill>
      <a:blip xmlns:r="http://schemas.openxmlformats.org/officeDocument/2006/relationships" r:embed="rId1"/>
      <a:tile tx="0" ty="0" sx="100000" sy="100000" flip="none" algn="tl"/>
    </a:blipFill>
    <a:effectLst>
      <a:glow rad="228600">
        <a:schemeClr val="accent2">
          <a:satMod val="175000"/>
          <a:alpha val="40000"/>
        </a:schemeClr>
      </a:glow>
      <a:innerShdw blurRad="63500" dist="50800" dir="16200000">
        <a:prstClr val="black">
          <a:alpha val="50000"/>
        </a:prstClr>
      </a:innerShdw>
      <a:softEdge rad="127000"/>
    </a:effectLst>
  </dgm:bg>
  <dgm:whole>
    <a:ln w="76200">
      <a:solidFill>
        <a:srgbClr val="002060"/>
      </a:solidFill>
    </a:ln>
  </dgm:whole>
</dgm:dataModel>
</file>

<file path=ppt/diagrams/data2.xml><?xml version="1.0" encoding="utf-8"?>
<dgm:dataModel xmlns:dgm="http://schemas.openxmlformats.org/drawingml/2006/diagram" xmlns:a="http://schemas.openxmlformats.org/drawingml/2006/main">
  <dgm:ptLst>
    <dgm:pt modelId="{C860D7E8-730C-47E6-96B2-8BA59558C4AB}" type="doc">
      <dgm:prSet loTypeId="urn:microsoft.com/office/officeart/2005/8/layout/process5" loCatId="process" qsTypeId="urn:microsoft.com/office/officeart/2005/8/quickstyle/3d3" qsCatId="3D" csTypeId="urn:microsoft.com/office/officeart/2005/8/colors/colorful2" csCatId="colorful" phldr="1"/>
      <dgm:spPr/>
      <dgm:t>
        <a:bodyPr/>
        <a:lstStyle/>
        <a:p>
          <a:endParaRPr lang="id-ID"/>
        </a:p>
      </dgm:t>
    </dgm:pt>
    <dgm:pt modelId="{FA4055A7-AC02-4171-80DC-600227071D85}">
      <dgm:prSet phldrT="[Text]" custT="1"/>
      <dgm:spPr/>
      <dgm:t>
        <a:bodyPr/>
        <a:lstStyle/>
        <a:p>
          <a:r>
            <a:rPr lang="id-ID" sz="2000" dirty="0" smtClean="0"/>
            <a:t>Rumusan Masalah</a:t>
          </a:r>
          <a:endParaRPr lang="id-ID" sz="2000" dirty="0"/>
        </a:p>
      </dgm:t>
    </dgm:pt>
    <dgm:pt modelId="{7BA3EE1E-FA29-47AF-982F-9F0F98EF8868}" type="parTrans" cxnId="{87DCED1C-E1AD-405F-BD27-6478863C2CE9}">
      <dgm:prSet/>
      <dgm:spPr/>
      <dgm:t>
        <a:bodyPr/>
        <a:lstStyle/>
        <a:p>
          <a:endParaRPr lang="id-ID" sz="2000"/>
        </a:p>
      </dgm:t>
    </dgm:pt>
    <dgm:pt modelId="{475408F2-9EF4-439E-A858-B530EB5FD496}" type="sibTrans" cxnId="{87DCED1C-E1AD-405F-BD27-6478863C2CE9}">
      <dgm:prSet custT="1"/>
      <dgm:spPr/>
      <dgm:t>
        <a:bodyPr/>
        <a:lstStyle/>
        <a:p>
          <a:endParaRPr lang="id-ID" sz="2000"/>
        </a:p>
      </dgm:t>
    </dgm:pt>
    <dgm:pt modelId="{B84BF959-86F1-49F1-A2CB-24721ACCC310}">
      <dgm:prSet phldrT="[Text]" custT="1"/>
      <dgm:spPr/>
      <dgm:t>
        <a:bodyPr/>
        <a:lstStyle/>
        <a:p>
          <a:r>
            <a:rPr lang="id-ID" sz="2000" dirty="0" smtClean="0"/>
            <a:t>Tujuan Penelitian</a:t>
          </a:r>
          <a:endParaRPr lang="id-ID" sz="2000" dirty="0"/>
        </a:p>
      </dgm:t>
    </dgm:pt>
    <dgm:pt modelId="{1DE90F36-0402-4B63-B5AF-01D7D71FA35F}" type="parTrans" cxnId="{39163E5E-2050-4A38-B2E0-98CDA6AC9E39}">
      <dgm:prSet/>
      <dgm:spPr/>
      <dgm:t>
        <a:bodyPr/>
        <a:lstStyle/>
        <a:p>
          <a:endParaRPr lang="id-ID" sz="2000"/>
        </a:p>
      </dgm:t>
    </dgm:pt>
    <dgm:pt modelId="{D4B28684-788E-44E9-B12D-E207895AF4F3}" type="sibTrans" cxnId="{39163E5E-2050-4A38-B2E0-98CDA6AC9E39}">
      <dgm:prSet custT="1"/>
      <dgm:spPr/>
      <dgm:t>
        <a:bodyPr/>
        <a:lstStyle/>
        <a:p>
          <a:endParaRPr lang="id-ID" sz="2000"/>
        </a:p>
      </dgm:t>
    </dgm:pt>
    <dgm:pt modelId="{EECBD4D1-1619-4119-A44A-83337955A319}">
      <dgm:prSet phldrT="[Text]" custT="1"/>
      <dgm:spPr/>
      <dgm:t>
        <a:bodyPr/>
        <a:lstStyle/>
        <a:p>
          <a:r>
            <a:rPr lang="id-ID" sz="2000" dirty="0" smtClean="0"/>
            <a:t>Pernyataan, Proposisi atau Hipotesis Penelitian</a:t>
          </a:r>
          <a:endParaRPr lang="id-ID" sz="2000" dirty="0"/>
        </a:p>
      </dgm:t>
    </dgm:pt>
    <dgm:pt modelId="{01502F3B-7BD9-472D-B712-98DF8B4ED3C6}" type="parTrans" cxnId="{665E594A-68EA-44EF-976A-CAC798FDEDFB}">
      <dgm:prSet/>
      <dgm:spPr/>
      <dgm:t>
        <a:bodyPr/>
        <a:lstStyle/>
        <a:p>
          <a:endParaRPr lang="id-ID" sz="2000"/>
        </a:p>
      </dgm:t>
    </dgm:pt>
    <dgm:pt modelId="{197894DD-0878-42D7-AC16-1627CFA7E1B2}" type="sibTrans" cxnId="{665E594A-68EA-44EF-976A-CAC798FDEDFB}">
      <dgm:prSet custT="1"/>
      <dgm:spPr/>
      <dgm:t>
        <a:bodyPr/>
        <a:lstStyle/>
        <a:p>
          <a:endParaRPr lang="id-ID" sz="2000"/>
        </a:p>
      </dgm:t>
    </dgm:pt>
    <dgm:pt modelId="{F9F45781-C797-400A-AB39-F1C7A7E2DF02}">
      <dgm:prSet phldrT="[Text]" custT="1"/>
      <dgm:spPr/>
      <dgm:t>
        <a:bodyPr/>
        <a:lstStyle/>
        <a:p>
          <a:r>
            <a:rPr lang="id-ID" sz="2000" dirty="0" smtClean="0"/>
            <a:t>Obyek atau Sampel Penelitian</a:t>
          </a:r>
          <a:endParaRPr lang="id-ID" sz="2000" dirty="0"/>
        </a:p>
      </dgm:t>
    </dgm:pt>
    <dgm:pt modelId="{6AEF91F0-83FE-45FB-954C-074824C003DD}" type="parTrans" cxnId="{7B3E7502-91E7-4C0B-8D0D-581FA082087C}">
      <dgm:prSet/>
      <dgm:spPr/>
      <dgm:t>
        <a:bodyPr/>
        <a:lstStyle/>
        <a:p>
          <a:endParaRPr lang="id-ID" sz="2000"/>
        </a:p>
      </dgm:t>
    </dgm:pt>
    <dgm:pt modelId="{14F283D2-7B19-4A2C-998A-EA9DF7AD6D77}" type="sibTrans" cxnId="{7B3E7502-91E7-4C0B-8D0D-581FA082087C}">
      <dgm:prSet custT="1"/>
      <dgm:spPr/>
      <dgm:t>
        <a:bodyPr/>
        <a:lstStyle/>
        <a:p>
          <a:endParaRPr lang="id-ID" sz="2000"/>
        </a:p>
      </dgm:t>
    </dgm:pt>
    <dgm:pt modelId="{E8B6BE1E-8160-4CC8-A79E-E8D7F0D44540}">
      <dgm:prSet phldrT="[Text]" custT="1"/>
      <dgm:spPr/>
      <dgm:t>
        <a:bodyPr/>
        <a:lstStyle/>
        <a:p>
          <a:r>
            <a:rPr lang="id-ID" sz="2000" dirty="0" smtClean="0"/>
            <a:t>Model Penelitian dan  Alat Ukur</a:t>
          </a:r>
          <a:endParaRPr lang="id-ID" sz="2000" dirty="0"/>
        </a:p>
      </dgm:t>
    </dgm:pt>
    <dgm:pt modelId="{A5EA1F56-2220-4C89-BE85-B1255D2793AA}" type="parTrans" cxnId="{3A928504-5AF6-4D51-B049-DC123E045CCD}">
      <dgm:prSet/>
      <dgm:spPr/>
      <dgm:t>
        <a:bodyPr/>
        <a:lstStyle/>
        <a:p>
          <a:endParaRPr lang="id-ID" sz="2000"/>
        </a:p>
      </dgm:t>
    </dgm:pt>
    <dgm:pt modelId="{DF790ACF-A070-45EA-B61D-EBB1C636360E}" type="sibTrans" cxnId="{3A928504-5AF6-4D51-B049-DC123E045CCD}">
      <dgm:prSet custT="1"/>
      <dgm:spPr/>
      <dgm:t>
        <a:bodyPr/>
        <a:lstStyle/>
        <a:p>
          <a:endParaRPr lang="id-ID" sz="2000"/>
        </a:p>
      </dgm:t>
    </dgm:pt>
    <dgm:pt modelId="{2B6225B3-3554-4544-A216-FB1CB8193DF4}">
      <dgm:prSet custT="1"/>
      <dgm:spPr/>
      <dgm:t>
        <a:bodyPr/>
        <a:lstStyle/>
        <a:p>
          <a:r>
            <a:rPr lang="id-ID" sz="2000" dirty="0" smtClean="0"/>
            <a:t>Kelayakan dan normalitas data</a:t>
          </a:r>
        </a:p>
        <a:p>
          <a:r>
            <a:rPr lang="id-ID" sz="2000" dirty="0" smtClean="0"/>
            <a:t>(uji validitas dan reliabilitas, dan uji asumsi klasik)</a:t>
          </a:r>
          <a:endParaRPr lang="id-ID" sz="2000" dirty="0"/>
        </a:p>
      </dgm:t>
    </dgm:pt>
    <dgm:pt modelId="{77379448-D672-459C-9AEE-668173D93980}" type="parTrans" cxnId="{56A6F4D4-712A-45CB-B850-EB68FA23EECD}">
      <dgm:prSet/>
      <dgm:spPr/>
      <dgm:t>
        <a:bodyPr/>
        <a:lstStyle/>
        <a:p>
          <a:endParaRPr lang="id-ID" sz="2000"/>
        </a:p>
      </dgm:t>
    </dgm:pt>
    <dgm:pt modelId="{D643C196-C4AB-4637-98ED-9B3FE0A89EF3}" type="sibTrans" cxnId="{56A6F4D4-712A-45CB-B850-EB68FA23EECD}">
      <dgm:prSet custT="1"/>
      <dgm:spPr/>
      <dgm:t>
        <a:bodyPr/>
        <a:lstStyle/>
        <a:p>
          <a:endParaRPr lang="id-ID" sz="2000"/>
        </a:p>
      </dgm:t>
    </dgm:pt>
    <dgm:pt modelId="{0AACA613-2BEB-4DB4-842F-2C1550D36D81}">
      <dgm:prSet custT="1"/>
      <dgm:spPr/>
      <dgm:t>
        <a:bodyPr/>
        <a:lstStyle/>
        <a:p>
          <a:r>
            <a:rPr lang="id-ID" sz="2000" dirty="0" smtClean="0"/>
            <a:t>Penyajian dan Pembahasan Hasil</a:t>
          </a:r>
          <a:endParaRPr lang="id-ID" sz="2000" dirty="0"/>
        </a:p>
      </dgm:t>
    </dgm:pt>
    <dgm:pt modelId="{8594C0C6-5BE9-4346-9790-D192C753DE84}" type="parTrans" cxnId="{994A6D44-2042-4403-A31C-9D616B2227AD}">
      <dgm:prSet/>
      <dgm:spPr/>
      <dgm:t>
        <a:bodyPr/>
        <a:lstStyle/>
        <a:p>
          <a:endParaRPr lang="id-ID" sz="2000"/>
        </a:p>
      </dgm:t>
    </dgm:pt>
    <dgm:pt modelId="{E6687326-8AD3-4C2E-8A38-2A55C43D22F1}" type="sibTrans" cxnId="{994A6D44-2042-4403-A31C-9D616B2227AD}">
      <dgm:prSet/>
      <dgm:spPr/>
      <dgm:t>
        <a:bodyPr/>
        <a:lstStyle/>
        <a:p>
          <a:endParaRPr lang="id-ID" sz="2000"/>
        </a:p>
      </dgm:t>
    </dgm:pt>
    <dgm:pt modelId="{667140F9-8C3F-463E-928C-F13BE0E40078}" type="pres">
      <dgm:prSet presAssocID="{C860D7E8-730C-47E6-96B2-8BA59558C4AB}" presName="diagram" presStyleCnt="0">
        <dgm:presLayoutVars>
          <dgm:dir/>
          <dgm:resizeHandles val="exact"/>
        </dgm:presLayoutVars>
      </dgm:prSet>
      <dgm:spPr/>
      <dgm:t>
        <a:bodyPr/>
        <a:lstStyle/>
        <a:p>
          <a:endParaRPr lang="id-ID"/>
        </a:p>
      </dgm:t>
    </dgm:pt>
    <dgm:pt modelId="{CB3FA4B4-6DB6-4E58-A2E6-A0563690F39D}" type="pres">
      <dgm:prSet presAssocID="{FA4055A7-AC02-4171-80DC-600227071D85}" presName="node" presStyleLbl="node1" presStyleIdx="0" presStyleCnt="7" custLinFactNeighborX="3318" custLinFactNeighborY="12867">
        <dgm:presLayoutVars>
          <dgm:bulletEnabled val="1"/>
        </dgm:presLayoutVars>
      </dgm:prSet>
      <dgm:spPr/>
      <dgm:t>
        <a:bodyPr/>
        <a:lstStyle/>
        <a:p>
          <a:endParaRPr lang="id-ID"/>
        </a:p>
      </dgm:t>
    </dgm:pt>
    <dgm:pt modelId="{3F4B18C3-D51C-4277-AE1D-CDD2FA33265A}" type="pres">
      <dgm:prSet presAssocID="{475408F2-9EF4-439E-A858-B530EB5FD496}" presName="sibTrans" presStyleLbl="sibTrans2D1" presStyleIdx="0" presStyleCnt="6"/>
      <dgm:spPr/>
      <dgm:t>
        <a:bodyPr/>
        <a:lstStyle/>
        <a:p>
          <a:endParaRPr lang="id-ID"/>
        </a:p>
      </dgm:t>
    </dgm:pt>
    <dgm:pt modelId="{BCFD2BA2-D873-4048-9E7C-80C6962F92F8}" type="pres">
      <dgm:prSet presAssocID="{475408F2-9EF4-439E-A858-B530EB5FD496}" presName="connectorText" presStyleLbl="sibTrans2D1" presStyleIdx="0" presStyleCnt="6"/>
      <dgm:spPr/>
      <dgm:t>
        <a:bodyPr/>
        <a:lstStyle/>
        <a:p>
          <a:endParaRPr lang="id-ID"/>
        </a:p>
      </dgm:t>
    </dgm:pt>
    <dgm:pt modelId="{FC4633EA-798F-4B02-A077-AA65D56C81D5}" type="pres">
      <dgm:prSet presAssocID="{B84BF959-86F1-49F1-A2CB-24721ACCC310}" presName="node" presStyleLbl="node1" presStyleIdx="1" presStyleCnt="7" custLinFactNeighborX="10881" custLinFactNeighborY="19309">
        <dgm:presLayoutVars>
          <dgm:bulletEnabled val="1"/>
        </dgm:presLayoutVars>
      </dgm:prSet>
      <dgm:spPr/>
      <dgm:t>
        <a:bodyPr/>
        <a:lstStyle/>
        <a:p>
          <a:endParaRPr lang="id-ID"/>
        </a:p>
      </dgm:t>
    </dgm:pt>
    <dgm:pt modelId="{F9CF68D3-0777-4946-9227-9597BD9EB794}" type="pres">
      <dgm:prSet presAssocID="{D4B28684-788E-44E9-B12D-E207895AF4F3}" presName="sibTrans" presStyleLbl="sibTrans2D1" presStyleIdx="1" presStyleCnt="6"/>
      <dgm:spPr/>
      <dgm:t>
        <a:bodyPr/>
        <a:lstStyle/>
        <a:p>
          <a:endParaRPr lang="id-ID"/>
        </a:p>
      </dgm:t>
    </dgm:pt>
    <dgm:pt modelId="{816293E6-4347-4ECB-9769-4A5D40D7E0B0}" type="pres">
      <dgm:prSet presAssocID="{D4B28684-788E-44E9-B12D-E207895AF4F3}" presName="connectorText" presStyleLbl="sibTrans2D1" presStyleIdx="1" presStyleCnt="6"/>
      <dgm:spPr/>
      <dgm:t>
        <a:bodyPr/>
        <a:lstStyle/>
        <a:p>
          <a:endParaRPr lang="id-ID"/>
        </a:p>
      </dgm:t>
    </dgm:pt>
    <dgm:pt modelId="{8021A209-DA61-43AD-86A8-77CB91BAB4D1}" type="pres">
      <dgm:prSet presAssocID="{EECBD4D1-1619-4119-A44A-83337955A319}" presName="node" presStyleLbl="node1" presStyleIdx="2" presStyleCnt="7" custScaleX="149144" custLinFactNeighborX="30917" custLinFactNeighborY="6426">
        <dgm:presLayoutVars>
          <dgm:bulletEnabled val="1"/>
        </dgm:presLayoutVars>
      </dgm:prSet>
      <dgm:spPr/>
      <dgm:t>
        <a:bodyPr/>
        <a:lstStyle/>
        <a:p>
          <a:endParaRPr lang="id-ID"/>
        </a:p>
      </dgm:t>
    </dgm:pt>
    <dgm:pt modelId="{9427793F-7BA3-4F05-AAC3-E5EB3783E708}" type="pres">
      <dgm:prSet presAssocID="{197894DD-0878-42D7-AC16-1627CFA7E1B2}" presName="sibTrans" presStyleLbl="sibTrans2D1" presStyleIdx="2" presStyleCnt="6"/>
      <dgm:spPr/>
      <dgm:t>
        <a:bodyPr/>
        <a:lstStyle/>
        <a:p>
          <a:endParaRPr lang="id-ID"/>
        </a:p>
      </dgm:t>
    </dgm:pt>
    <dgm:pt modelId="{2176804E-9BC4-463A-A2EA-2F99B5D5BFC7}" type="pres">
      <dgm:prSet presAssocID="{197894DD-0878-42D7-AC16-1627CFA7E1B2}" presName="connectorText" presStyleLbl="sibTrans2D1" presStyleIdx="2" presStyleCnt="6"/>
      <dgm:spPr/>
      <dgm:t>
        <a:bodyPr/>
        <a:lstStyle/>
        <a:p>
          <a:endParaRPr lang="id-ID"/>
        </a:p>
      </dgm:t>
    </dgm:pt>
    <dgm:pt modelId="{D6AE45D5-2018-4646-9B22-693461B5A5C7}" type="pres">
      <dgm:prSet presAssocID="{F9F45781-C797-400A-AB39-F1C7A7E2DF02}" presName="node" presStyleLbl="node1" presStyleIdx="3" presStyleCnt="7" custScaleX="129117">
        <dgm:presLayoutVars>
          <dgm:bulletEnabled val="1"/>
        </dgm:presLayoutVars>
      </dgm:prSet>
      <dgm:spPr/>
      <dgm:t>
        <a:bodyPr/>
        <a:lstStyle/>
        <a:p>
          <a:endParaRPr lang="id-ID"/>
        </a:p>
      </dgm:t>
    </dgm:pt>
    <dgm:pt modelId="{10DF9161-CC20-4CC0-99E1-A4E3A0B5E33E}" type="pres">
      <dgm:prSet presAssocID="{14F283D2-7B19-4A2C-998A-EA9DF7AD6D77}" presName="sibTrans" presStyleLbl="sibTrans2D1" presStyleIdx="3" presStyleCnt="6"/>
      <dgm:spPr/>
      <dgm:t>
        <a:bodyPr/>
        <a:lstStyle/>
        <a:p>
          <a:endParaRPr lang="id-ID"/>
        </a:p>
      </dgm:t>
    </dgm:pt>
    <dgm:pt modelId="{EA1964C7-9554-46A8-B888-231EEE1C0851}" type="pres">
      <dgm:prSet presAssocID="{14F283D2-7B19-4A2C-998A-EA9DF7AD6D77}" presName="connectorText" presStyleLbl="sibTrans2D1" presStyleIdx="3" presStyleCnt="6"/>
      <dgm:spPr/>
      <dgm:t>
        <a:bodyPr/>
        <a:lstStyle/>
        <a:p>
          <a:endParaRPr lang="id-ID"/>
        </a:p>
      </dgm:t>
    </dgm:pt>
    <dgm:pt modelId="{6638F445-9F4A-40C5-BCDD-C368DD741236}" type="pres">
      <dgm:prSet presAssocID="{E8B6BE1E-8160-4CC8-A79E-E8D7F0D44540}" presName="node" presStyleLbl="node1" presStyleIdx="4" presStyleCnt="7" custScaleY="138572" custLinFactNeighborX="433" custLinFactNeighborY="4790">
        <dgm:presLayoutVars>
          <dgm:bulletEnabled val="1"/>
        </dgm:presLayoutVars>
      </dgm:prSet>
      <dgm:spPr/>
      <dgm:t>
        <a:bodyPr/>
        <a:lstStyle/>
        <a:p>
          <a:endParaRPr lang="id-ID"/>
        </a:p>
      </dgm:t>
    </dgm:pt>
    <dgm:pt modelId="{B6E1CB25-17DD-4B0A-BAB9-E3D76CB0A4EE}" type="pres">
      <dgm:prSet presAssocID="{DF790ACF-A070-45EA-B61D-EBB1C636360E}" presName="sibTrans" presStyleLbl="sibTrans2D1" presStyleIdx="4" presStyleCnt="6"/>
      <dgm:spPr/>
      <dgm:t>
        <a:bodyPr/>
        <a:lstStyle/>
        <a:p>
          <a:endParaRPr lang="id-ID"/>
        </a:p>
      </dgm:t>
    </dgm:pt>
    <dgm:pt modelId="{97D25CDB-9546-472F-84CD-D380CC6DC450}" type="pres">
      <dgm:prSet presAssocID="{DF790ACF-A070-45EA-B61D-EBB1C636360E}" presName="connectorText" presStyleLbl="sibTrans2D1" presStyleIdx="4" presStyleCnt="6"/>
      <dgm:spPr/>
      <dgm:t>
        <a:bodyPr/>
        <a:lstStyle/>
        <a:p>
          <a:endParaRPr lang="id-ID"/>
        </a:p>
      </dgm:t>
    </dgm:pt>
    <dgm:pt modelId="{391A3DC1-F7EF-4F30-99CF-10E9EDFA73B7}" type="pres">
      <dgm:prSet presAssocID="{2B6225B3-3554-4544-A216-FB1CB8193DF4}" presName="node" presStyleLbl="node1" presStyleIdx="5" presStyleCnt="7" custScaleX="123736" custScaleY="162612" custLinFactNeighborX="1647" custLinFactNeighborY="-717">
        <dgm:presLayoutVars>
          <dgm:bulletEnabled val="1"/>
        </dgm:presLayoutVars>
      </dgm:prSet>
      <dgm:spPr/>
      <dgm:t>
        <a:bodyPr/>
        <a:lstStyle/>
        <a:p>
          <a:endParaRPr lang="id-ID"/>
        </a:p>
      </dgm:t>
    </dgm:pt>
    <dgm:pt modelId="{E5AEC703-A9AD-496F-AB25-5177A5D2AF1E}" type="pres">
      <dgm:prSet presAssocID="{D643C196-C4AB-4637-98ED-9B3FE0A89EF3}" presName="sibTrans" presStyleLbl="sibTrans2D1" presStyleIdx="5" presStyleCnt="6"/>
      <dgm:spPr/>
      <dgm:t>
        <a:bodyPr/>
        <a:lstStyle/>
        <a:p>
          <a:endParaRPr lang="id-ID"/>
        </a:p>
      </dgm:t>
    </dgm:pt>
    <dgm:pt modelId="{FDA7B4A4-3DCC-4526-9ED8-8CFB049CC75E}" type="pres">
      <dgm:prSet presAssocID="{D643C196-C4AB-4637-98ED-9B3FE0A89EF3}" presName="connectorText" presStyleLbl="sibTrans2D1" presStyleIdx="5" presStyleCnt="6"/>
      <dgm:spPr/>
      <dgm:t>
        <a:bodyPr/>
        <a:lstStyle/>
        <a:p>
          <a:endParaRPr lang="id-ID"/>
        </a:p>
      </dgm:t>
    </dgm:pt>
    <dgm:pt modelId="{266AC3D1-1B3A-4201-8E6D-D7B03318D46D}" type="pres">
      <dgm:prSet presAssocID="{0AACA613-2BEB-4DB4-842F-2C1550D36D81}" presName="node" presStyleLbl="node1" presStyleIdx="6" presStyleCnt="7" custScaleX="188037" custLinFactNeighborX="-15459" custLinFactNeighborY="15">
        <dgm:presLayoutVars>
          <dgm:bulletEnabled val="1"/>
        </dgm:presLayoutVars>
      </dgm:prSet>
      <dgm:spPr/>
      <dgm:t>
        <a:bodyPr/>
        <a:lstStyle/>
        <a:p>
          <a:endParaRPr lang="id-ID"/>
        </a:p>
      </dgm:t>
    </dgm:pt>
  </dgm:ptLst>
  <dgm:cxnLst>
    <dgm:cxn modelId="{525CF07F-9142-4614-B1F5-8237C32835D8}" type="presOf" srcId="{197894DD-0878-42D7-AC16-1627CFA7E1B2}" destId="{2176804E-9BC4-463A-A2EA-2F99B5D5BFC7}" srcOrd="1" destOrd="0" presId="urn:microsoft.com/office/officeart/2005/8/layout/process5"/>
    <dgm:cxn modelId="{EEB79284-EFC6-474D-8822-C961E09A24A2}" type="presOf" srcId="{C860D7E8-730C-47E6-96B2-8BA59558C4AB}" destId="{667140F9-8C3F-463E-928C-F13BE0E40078}" srcOrd="0" destOrd="0" presId="urn:microsoft.com/office/officeart/2005/8/layout/process5"/>
    <dgm:cxn modelId="{BED21759-2238-417F-B0D3-2DC16F14281B}" type="presOf" srcId="{D4B28684-788E-44E9-B12D-E207895AF4F3}" destId="{816293E6-4347-4ECB-9769-4A5D40D7E0B0}" srcOrd="1" destOrd="0" presId="urn:microsoft.com/office/officeart/2005/8/layout/process5"/>
    <dgm:cxn modelId="{56A6F4D4-712A-45CB-B850-EB68FA23EECD}" srcId="{C860D7E8-730C-47E6-96B2-8BA59558C4AB}" destId="{2B6225B3-3554-4544-A216-FB1CB8193DF4}" srcOrd="5" destOrd="0" parTransId="{77379448-D672-459C-9AEE-668173D93980}" sibTransId="{D643C196-C4AB-4637-98ED-9B3FE0A89EF3}"/>
    <dgm:cxn modelId="{CD8DC745-5174-4929-889C-D0CA0F8AAE63}" type="presOf" srcId="{197894DD-0878-42D7-AC16-1627CFA7E1B2}" destId="{9427793F-7BA3-4F05-AAC3-E5EB3783E708}" srcOrd="0" destOrd="0" presId="urn:microsoft.com/office/officeart/2005/8/layout/process5"/>
    <dgm:cxn modelId="{62528AD6-5EE2-406A-B8C5-F6B1F07F86BE}" type="presOf" srcId="{EECBD4D1-1619-4119-A44A-83337955A319}" destId="{8021A209-DA61-43AD-86A8-77CB91BAB4D1}" srcOrd="0" destOrd="0" presId="urn:microsoft.com/office/officeart/2005/8/layout/process5"/>
    <dgm:cxn modelId="{DE87A80D-801E-4B4E-A4B1-E89410072B8F}" type="presOf" srcId="{2B6225B3-3554-4544-A216-FB1CB8193DF4}" destId="{391A3DC1-F7EF-4F30-99CF-10E9EDFA73B7}" srcOrd="0" destOrd="0" presId="urn:microsoft.com/office/officeart/2005/8/layout/process5"/>
    <dgm:cxn modelId="{434C156A-023A-4DB3-9CCE-B8822164572F}" type="presOf" srcId="{DF790ACF-A070-45EA-B61D-EBB1C636360E}" destId="{97D25CDB-9546-472F-84CD-D380CC6DC450}" srcOrd="1" destOrd="0" presId="urn:microsoft.com/office/officeart/2005/8/layout/process5"/>
    <dgm:cxn modelId="{01E67894-B46F-4C10-9F4B-3E574187876E}" type="presOf" srcId="{B84BF959-86F1-49F1-A2CB-24721ACCC310}" destId="{FC4633EA-798F-4B02-A077-AA65D56C81D5}" srcOrd="0" destOrd="0" presId="urn:microsoft.com/office/officeart/2005/8/layout/process5"/>
    <dgm:cxn modelId="{3A928504-5AF6-4D51-B049-DC123E045CCD}" srcId="{C860D7E8-730C-47E6-96B2-8BA59558C4AB}" destId="{E8B6BE1E-8160-4CC8-A79E-E8D7F0D44540}" srcOrd="4" destOrd="0" parTransId="{A5EA1F56-2220-4C89-BE85-B1255D2793AA}" sibTransId="{DF790ACF-A070-45EA-B61D-EBB1C636360E}"/>
    <dgm:cxn modelId="{1073745C-355D-4618-8125-EB2DFFC4A379}" type="presOf" srcId="{F9F45781-C797-400A-AB39-F1C7A7E2DF02}" destId="{D6AE45D5-2018-4646-9B22-693461B5A5C7}" srcOrd="0" destOrd="0" presId="urn:microsoft.com/office/officeart/2005/8/layout/process5"/>
    <dgm:cxn modelId="{39163E5E-2050-4A38-B2E0-98CDA6AC9E39}" srcId="{C860D7E8-730C-47E6-96B2-8BA59558C4AB}" destId="{B84BF959-86F1-49F1-A2CB-24721ACCC310}" srcOrd="1" destOrd="0" parTransId="{1DE90F36-0402-4B63-B5AF-01D7D71FA35F}" sibTransId="{D4B28684-788E-44E9-B12D-E207895AF4F3}"/>
    <dgm:cxn modelId="{8F57DE30-E2A3-4CF4-9E31-4F15A9CEDBAC}" type="presOf" srcId="{DF790ACF-A070-45EA-B61D-EBB1C636360E}" destId="{B6E1CB25-17DD-4B0A-BAB9-E3D76CB0A4EE}" srcOrd="0" destOrd="0" presId="urn:microsoft.com/office/officeart/2005/8/layout/process5"/>
    <dgm:cxn modelId="{BA926B40-78BD-4684-A662-55E1EBCB9253}" type="presOf" srcId="{0AACA613-2BEB-4DB4-842F-2C1550D36D81}" destId="{266AC3D1-1B3A-4201-8E6D-D7B03318D46D}" srcOrd="0" destOrd="0" presId="urn:microsoft.com/office/officeart/2005/8/layout/process5"/>
    <dgm:cxn modelId="{85019426-A51A-47E4-9349-5D7613B07FBB}" type="presOf" srcId="{D643C196-C4AB-4637-98ED-9B3FE0A89EF3}" destId="{FDA7B4A4-3DCC-4526-9ED8-8CFB049CC75E}" srcOrd="1" destOrd="0" presId="urn:microsoft.com/office/officeart/2005/8/layout/process5"/>
    <dgm:cxn modelId="{BAE19307-9EEA-4D48-BD55-681E5C3FD128}" type="presOf" srcId="{E8B6BE1E-8160-4CC8-A79E-E8D7F0D44540}" destId="{6638F445-9F4A-40C5-BCDD-C368DD741236}" srcOrd="0" destOrd="0" presId="urn:microsoft.com/office/officeart/2005/8/layout/process5"/>
    <dgm:cxn modelId="{994A6D44-2042-4403-A31C-9D616B2227AD}" srcId="{C860D7E8-730C-47E6-96B2-8BA59558C4AB}" destId="{0AACA613-2BEB-4DB4-842F-2C1550D36D81}" srcOrd="6" destOrd="0" parTransId="{8594C0C6-5BE9-4346-9790-D192C753DE84}" sibTransId="{E6687326-8AD3-4C2E-8A38-2A55C43D22F1}"/>
    <dgm:cxn modelId="{665E594A-68EA-44EF-976A-CAC798FDEDFB}" srcId="{C860D7E8-730C-47E6-96B2-8BA59558C4AB}" destId="{EECBD4D1-1619-4119-A44A-83337955A319}" srcOrd="2" destOrd="0" parTransId="{01502F3B-7BD9-472D-B712-98DF8B4ED3C6}" sibTransId="{197894DD-0878-42D7-AC16-1627CFA7E1B2}"/>
    <dgm:cxn modelId="{DFD552A7-A47C-4B19-B457-B9FECEB9CDA2}" type="presOf" srcId="{14F283D2-7B19-4A2C-998A-EA9DF7AD6D77}" destId="{EA1964C7-9554-46A8-B888-231EEE1C0851}" srcOrd="1" destOrd="0" presId="urn:microsoft.com/office/officeart/2005/8/layout/process5"/>
    <dgm:cxn modelId="{B348BB17-A557-40E4-B16A-8F7EE9C097D0}" type="presOf" srcId="{D643C196-C4AB-4637-98ED-9B3FE0A89EF3}" destId="{E5AEC703-A9AD-496F-AB25-5177A5D2AF1E}" srcOrd="0" destOrd="0" presId="urn:microsoft.com/office/officeart/2005/8/layout/process5"/>
    <dgm:cxn modelId="{67D30C78-C1D2-410E-A9F9-7BE3DA4373DC}" type="presOf" srcId="{D4B28684-788E-44E9-B12D-E207895AF4F3}" destId="{F9CF68D3-0777-4946-9227-9597BD9EB794}" srcOrd="0" destOrd="0" presId="urn:microsoft.com/office/officeart/2005/8/layout/process5"/>
    <dgm:cxn modelId="{6E87F199-E6C6-4B14-ACE2-3A0026252E03}" type="presOf" srcId="{475408F2-9EF4-439E-A858-B530EB5FD496}" destId="{3F4B18C3-D51C-4277-AE1D-CDD2FA33265A}" srcOrd="0" destOrd="0" presId="urn:microsoft.com/office/officeart/2005/8/layout/process5"/>
    <dgm:cxn modelId="{87DCED1C-E1AD-405F-BD27-6478863C2CE9}" srcId="{C860D7E8-730C-47E6-96B2-8BA59558C4AB}" destId="{FA4055A7-AC02-4171-80DC-600227071D85}" srcOrd="0" destOrd="0" parTransId="{7BA3EE1E-FA29-47AF-982F-9F0F98EF8868}" sibTransId="{475408F2-9EF4-439E-A858-B530EB5FD496}"/>
    <dgm:cxn modelId="{FABEF153-11CA-4DFC-9562-8FFD42326A72}" type="presOf" srcId="{FA4055A7-AC02-4171-80DC-600227071D85}" destId="{CB3FA4B4-6DB6-4E58-A2E6-A0563690F39D}" srcOrd="0" destOrd="0" presId="urn:microsoft.com/office/officeart/2005/8/layout/process5"/>
    <dgm:cxn modelId="{7B3E7502-91E7-4C0B-8D0D-581FA082087C}" srcId="{C860D7E8-730C-47E6-96B2-8BA59558C4AB}" destId="{F9F45781-C797-400A-AB39-F1C7A7E2DF02}" srcOrd="3" destOrd="0" parTransId="{6AEF91F0-83FE-45FB-954C-074824C003DD}" sibTransId="{14F283D2-7B19-4A2C-998A-EA9DF7AD6D77}"/>
    <dgm:cxn modelId="{9432A2C0-E3F9-4D23-93CE-B0BDA148F4F0}" type="presOf" srcId="{14F283D2-7B19-4A2C-998A-EA9DF7AD6D77}" destId="{10DF9161-CC20-4CC0-99E1-A4E3A0B5E33E}" srcOrd="0" destOrd="0" presId="urn:microsoft.com/office/officeart/2005/8/layout/process5"/>
    <dgm:cxn modelId="{2FCB2CEB-4D9A-4A0A-B171-C4789D1EFEAD}" type="presOf" srcId="{475408F2-9EF4-439E-A858-B530EB5FD496}" destId="{BCFD2BA2-D873-4048-9E7C-80C6962F92F8}" srcOrd="1" destOrd="0" presId="urn:microsoft.com/office/officeart/2005/8/layout/process5"/>
    <dgm:cxn modelId="{60810D29-EC2D-4669-8DE1-5FA00850C2E7}" type="presParOf" srcId="{667140F9-8C3F-463E-928C-F13BE0E40078}" destId="{CB3FA4B4-6DB6-4E58-A2E6-A0563690F39D}" srcOrd="0" destOrd="0" presId="urn:microsoft.com/office/officeart/2005/8/layout/process5"/>
    <dgm:cxn modelId="{24BC2F75-D04E-4724-A855-1450A1744A52}" type="presParOf" srcId="{667140F9-8C3F-463E-928C-F13BE0E40078}" destId="{3F4B18C3-D51C-4277-AE1D-CDD2FA33265A}" srcOrd="1" destOrd="0" presId="urn:microsoft.com/office/officeart/2005/8/layout/process5"/>
    <dgm:cxn modelId="{53D711A4-E92B-40AC-BAB1-F6BDF82EDE2D}" type="presParOf" srcId="{3F4B18C3-D51C-4277-AE1D-CDD2FA33265A}" destId="{BCFD2BA2-D873-4048-9E7C-80C6962F92F8}" srcOrd="0" destOrd="0" presId="urn:microsoft.com/office/officeart/2005/8/layout/process5"/>
    <dgm:cxn modelId="{BF74E70C-63C4-44BD-AB85-BE1699237372}" type="presParOf" srcId="{667140F9-8C3F-463E-928C-F13BE0E40078}" destId="{FC4633EA-798F-4B02-A077-AA65D56C81D5}" srcOrd="2" destOrd="0" presId="urn:microsoft.com/office/officeart/2005/8/layout/process5"/>
    <dgm:cxn modelId="{8837EC5A-0288-44BC-8840-C62AC35113A8}" type="presParOf" srcId="{667140F9-8C3F-463E-928C-F13BE0E40078}" destId="{F9CF68D3-0777-4946-9227-9597BD9EB794}" srcOrd="3" destOrd="0" presId="urn:microsoft.com/office/officeart/2005/8/layout/process5"/>
    <dgm:cxn modelId="{4CC73DCB-5B5A-4995-9ABE-6949080C8954}" type="presParOf" srcId="{F9CF68D3-0777-4946-9227-9597BD9EB794}" destId="{816293E6-4347-4ECB-9769-4A5D40D7E0B0}" srcOrd="0" destOrd="0" presId="urn:microsoft.com/office/officeart/2005/8/layout/process5"/>
    <dgm:cxn modelId="{AB4DD70A-917D-4703-BB10-00DDAD71AA16}" type="presParOf" srcId="{667140F9-8C3F-463E-928C-F13BE0E40078}" destId="{8021A209-DA61-43AD-86A8-77CB91BAB4D1}" srcOrd="4" destOrd="0" presId="urn:microsoft.com/office/officeart/2005/8/layout/process5"/>
    <dgm:cxn modelId="{33E10E73-DBC7-48E0-BD45-A941CBCCE828}" type="presParOf" srcId="{667140F9-8C3F-463E-928C-F13BE0E40078}" destId="{9427793F-7BA3-4F05-AAC3-E5EB3783E708}" srcOrd="5" destOrd="0" presId="urn:microsoft.com/office/officeart/2005/8/layout/process5"/>
    <dgm:cxn modelId="{78CBE697-96EF-4709-9039-5BBE4872BCF6}" type="presParOf" srcId="{9427793F-7BA3-4F05-AAC3-E5EB3783E708}" destId="{2176804E-9BC4-463A-A2EA-2F99B5D5BFC7}" srcOrd="0" destOrd="0" presId="urn:microsoft.com/office/officeart/2005/8/layout/process5"/>
    <dgm:cxn modelId="{B7D7E8C1-F764-4586-B26D-BA414F2273D9}" type="presParOf" srcId="{667140F9-8C3F-463E-928C-F13BE0E40078}" destId="{D6AE45D5-2018-4646-9B22-693461B5A5C7}" srcOrd="6" destOrd="0" presId="urn:microsoft.com/office/officeart/2005/8/layout/process5"/>
    <dgm:cxn modelId="{4B20CC56-7FF3-4EAD-8F5E-88C79C9A6F10}" type="presParOf" srcId="{667140F9-8C3F-463E-928C-F13BE0E40078}" destId="{10DF9161-CC20-4CC0-99E1-A4E3A0B5E33E}" srcOrd="7" destOrd="0" presId="urn:microsoft.com/office/officeart/2005/8/layout/process5"/>
    <dgm:cxn modelId="{611D1FE9-652D-40B4-AFD4-F1FA8E45108B}" type="presParOf" srcId="{10DF9161-CC20-4CC0-99E1-A4E3A0B5E33E}" destId="{EA1964C7-9554-46A8-B888-231EEE1C0851}" srcOrd="0" destOrd="0" presId="urn:microsoft.com/office/officeart/2005/8/layout/process5"/>
    <dgm:cxn modelId="{C0513407-AFF5-4975-85CE-AB1C5CAB8454}" type="presParOf" srcId="{667140F9-8C3F-463E-928C-F13BE0E40078}" destId="{6638F445-9F4A-40C5-BCDD-C368DD741236}" srcOrd="8" destOrd="0" presId="urn:microsoft.com/office/officeart/2005/8/layout/process5"/>
    <dgm:cxn modelId="{C06B1CB6-B2F2-48E2-839F-6AD4A7070697}" type="presParOf" srcId="{667140F9-8C3F-463E-928C-F13BE0E40078}" destId="{B6E1CB25-17DD-4B0A-BAB9-E3D76CB0A4EE}" srcOrd="9" destOrd="0" presId="urn:microsoft.com/office/officeart/2005/8/layout/process5"/>
    <dgm:cxn modelId="{03E5D91E-0C21-4A14-A330-E09E0FF89013}" type="presParOf" srcId="{B6E1CB25-17DD-4B0A-BAB9-E3D76CB0A4EE}" destId="{97D25CDB-9546-472F-84CD-D380CC6DC450}" srcOrd="0" destOrd="0" presId="urn:microsoft.com/office/officeart/2005/8/layout/process5"/>
    <dgm:cxn modelId="{6CE2DFC1-D211-4F32-BE55-8101D7190F30}" type="presParOf" srcId="{667140F9-8C3F-463E-928C-F13BE0E40078}" destId="{391A3DC1-F7EF-4F30-99CF-10E9EDFA73B7}" srcOrd="10" destOrd="0" presId="urn:microsoft.com/office/officeart/2005/8/layout/process5"/>
    <dgm:cxn modelId="{088AA191-A08A-4E3B-8C83-A5D4FE52ABEA}" type="presParOf" srcId="{667140F9-8C3F-463E-928C-F13BE0E40078}" destId="{E5AEC703-A9AD-496F-AB25-5177A5D2AF1E}" srcOrd="11" destOrd="0" presId="urn:microsoft.com/office/officeart/2005/8/layout/process5"/>
    <dgm:cxn modelId="{9CA45155-E851-4650-BD13-BA94D0EAFFA4}" type="presParOf" srcId="{E5AEC703-A9AD-496F-AB25-5177A5D2AF1E}" destId="{FDA7B4A4-3DCC-4526-9ED8-8CFB049CC75E}" srcOrd="0" destOrd="0" presId="urn:microsoft.com/office/officeart/2005/8/layout/process5"/>
    <dgm:cxn modelId="{6B38F64C-4F3C-41C2-859C-204686C617BE}" type="presParOf" srcId="{667140F9-8C3F-463E-928C-F13BE0E40078}" destId="{266AC3D1-1B3A-4201-8E6D-D7B03318D46D}" srcOrd="12" destOrd="0" presId="urn:microsoft.com/office/officeart/2005/8/layout/process5"/>
  </dgm:cxnLst>
  <dgm:bg>
    <a:solidFill>
      <a:schemeClr val="accent5">
        <a:lumMod val="50000"/>
      </a:schemeClr>
    </a:solidFill>
  </dgm:bg>
  <dgm:whole/>
</dgm:dataModel>
</file>

<file path=ppt/diagrams/data3.xml><?xml version="1.0" encoding="utf-8"?>
<dgm:dataModel xmlns:dgm="http://schemas.openxmlformats.org/drawingml/2006/diagram" xmlns:a="http://schemas.openxmlformats.org/drawingml/2006/main">
  <dgm:ptLst>
    <dgm:pt modelId="{1039F7B4-D80D-40D0-8E2B-608C32DF16CA}" type="doc">
      <dgm:prSet loTypeId="urn:microsoft.com/office/officeart/2005/8/layout/hierarchy1" loCatId="hierarchy" qsTypeId="urn:microsoft.com/office/officeart/2005/8/quickstyle/simple1" qsCatId="simple" csTypeId="urn:microsoft.com/office/officeart/2005/8/colors/colorful3" csCatId="colorful" phldr="1"/>
      <dgm:spPr/>
      <dgm:t>
        <a:bodyPr/>
        <a:lstStyle/>
        <a:p>
          <a:endParaRPr lang="id-ID"/>
        </a:p>
      </dgm:t>
    </dgm:pt>
    <dgm:pt modelId="{B1246B68-3BB9-4D81-8DF2-CAB52859C206}">
      <dgm:prSet phldrT="[Text]" custT="1"/>
      <dgm:spPr/>
      <dgm:t>
        <a:bodyPr/>
        <a:lstStyle/>
        <a:p>
          <a:r>
            <a:rPr lang="id-ID" sz="2000" dirty="0" smtClean="0"/>
            <a:t>Pendekatan Riset</a:t>
          </a:r>
          <a:endParaRPr lang="id-ID" sz="2000" dirty="0"/>
        </a:p>
      </dgm:t>
    </dgm:pt>
    <dgm:pt modelId="{6F2FD74E-2C10-48A0-8E69-0D71D5708D6B}" type="parTrans" cxnId="{56A4833C-D109-4461-8D53-603B9BE673AE}">
      <dgm:prSet/>
      <dgm:spPr/>
      <dgm:t>
        <a:bodyPr/>
        <a:lstStyle/>
        <a:p>
          <a:endParaRPr lang="id-ID" sz="2000"/>
        </a:p>
      </dgm:t>
    </dgm:pt>
    <dgm:pt modelId="{3C6A8D58-92A7-4FA1-99B4-AB6BBCC66E41}" type="sibTrans" cxnId="{56A4833C-D109-4461-8D53-603B9BE673AE}">
      <dgm:prSet/>
      <dgm:spPr/>
      <dgm:t>
        <a:bodyPr/>
        <a:lstStyle/>
        <a:p>
          <a:endParaRPr lang="id-ID" sz="2000"/>
        </a:p>
      </dgm:t>
    </dgm:pt>
    <dgm:pt modelId="{DE36AEC3-C33B-4827-8526-FB5B97667E70}">
      <dgm:prSet phldrT="[Text]" custT="1"/>
      <dgm:spPr/>
      <dgm:t>
        <a:bodyPr/>
        <a:lstStyle/>
        <a:p>
          <a:r>
            <a:rPr lang="id-ID" sz="2000" dirty="0" smtClean="0"/>
            <a:t>Riset Kualitatif/naturalis</a:t>
          </a:r>
          <a:endParaRPr lang="id-ID" sz="2000" dirty="0"/>
        </a:p>
      </dgm:t>
    </dgm:pt>
    <dgm:pt modelId="{7112424D-A80D-47C2-B9EA-D0514BA51957}" type="parTrans" cxnId="{7A9B1BEF-2281-4F51-90EE-5B039104107C}">
      <dgm:prSet/>
      <dgm:spPr/>
      <dgm:t>
        <a:bodyPr/>
        <a:lstStyle/>
        <a:p>
          <a:endParaRPr lang="id-ID" sz="2000"/>
        </a:p>
      </dgm:t>
    </dgm:pt>
    <dgm:pt modelId="{AC9F79E4-A0E0-4536-975E-6D858A3F4241}" type="sibTrans" cxnId="{7A9B1BEF-2281-4F51-90EE-5B039104107C}">
      <dgm:prSet/>
      <dgm:spPr/>
      <dgm:t>
        <a:bodyPr/>
        <a:lstStyle/>
        <a:p>
          <a:endParaRPr lang="id-ID" sz="2000"/>
        </a:p>
      </dgm:t>
    </dgm:pt>
    <dgm:pt modelId="{B934E85A-5C32-4147-B043-CD23AB5A1DA8}">
      <dgm:prSet phldrT="[Text]" custT="1"/>
      <dgm:spPr/>
      <dgm:t>
        <a:bodyPr/>
        <a:lstStyle/>
        <a:p>
          <a:r>
            <a:rPr lang="id-ID" sz="2000" dirty="0" smtClean="0"/>
            <a:t>Studi kasus</a:t>
          </a:r>
          <a:endParaRPr lang="id-ID" sz="2000" dirty="0"/>
        </a:p>
      </dgm:t>
    </dgm:pt>
    <dgm:pt modelId="{FB6EBB1A-8539-467D-91EB-73E7BDF8BD34}" type="parTrans" cxnId="{3D83CE60-927E-48A6-88EB-06F67E78FF51}">
      <dgm:prSet/>
      <dgm:spPr/>
      <dgm:t>
        <a:bodyPr/>
        <a:lstStyle/>
        <a:p>
          <a:endParaRPr lang="id-ID" sz="2000"/>
        </a:p>
      </dgm:t>
    </dgm:pt>
    <dgm:pt modelId="{D858CC31-777E-4D6C-A6BD-168379678831}" type="sibTrans" cxnId="{3D83CE60-927E-48A6-88EB-06F67E78FF51}">
      <dgm:prSet/>
      <dgm:spPr/>
      <dgm:t>
        <a:bodyPr/>
        <a:lstStyle/>
        <a:p>
          <a:endParaRPr lang="id-ID" sz="2000"/>
        </a:p>
      </dgm:t>
    </dgm:pt>
    <dgm:pt modelId="{A442C935-D260-40CC-A949-05E9B1FDCB76}">
      <dgm:prSet phldrT="[Text]" custT="1"/>
      <dgm:spPr/>
      <dgm:t>
        <a:bodyPr/>
        <a:lstStyle/>
        <a:p>
          <a:r>
            <a:rPr lang="id-ID" sz="1800" dirty="0" smtClean="0"/>
            <a:t>Riset sosiologi, antroplogi atau gabungan beberapa pendekatan keilmuan</a:t>
          </a:r>
          <a:endParaRPr lang="id-ID" sz="1800" dirty="0"/>
        </a:p>
      </dgm:t>
    </dgm:pt>
    <dgm:pt modelId="{54109E84-DA69-4765-9F7A-4E2026A121A6}" type="parTrans" cxnId="{BE920DA4-ACB0-4469-A794-3C43CDC59CC7}">
      <dgm:prSet/>
      <dgm:spPr/>
      <dgm:t>
        <a:bodyPr/>
        <a:lstStyle/>
        <a:p>
          <a:endParaRPr lang="id-ID" sz="2000"/>
        </a:p>
      </dgm:t>
    </dgm:pt>
    <dgm:pt modelId="{0C4A8868-CB82-456B-8AC1-7F0A3578E3D9}" type="sibTrans" cxnId="{BE920DA4-ACB0-4469-A794-3C43CDC59CC7}">
      <dgm:prSet/>
      <dgm:spPr/>
      <dgm:t>
        <a:bodyPr/>
        <a:lstStyle/>
        <a:p>
          <a:endParaRPr lang="id-ID" sz="2000"/>
        </a:p>
      </dgm:t>
    </dgm:pt>
    <dgm:pt modelId="{D3862114-1740-4761-BB36-86FC67E51591}">
      <dgm:prSet phldrT="[Text]" custT="1"/>
      <dgm:spPr/>
      <dgm:t>
        <a:bodyPr/>
        <a:lstStyle/>
        <a:p>
          <a:r>
            <a:rPr lang="id-ID" sz="2000" dirty="0" smtClean="0"/>
            <a:t>Riset Kuantitatif/Saintifik</a:t>
          </a:r>
          <a:endParaRPr lang="id-ID" sz="2000" dirty="0"/>
        </a:p>
      </dgm:t>
    </dgm:pt>
    <dgm:pt modelId="{0D4BAAA4-A239-47C3-9698-8380C55EAA81}" type="parTrans" cxnId="{81E58335-3EF1-4963-8813-C0B5D263D4C9}">
      <dgm:prSet/>
      <dgm:spPr/>
      <dgm:t>
        <a:bodyPr/>
        <a:lstStyle/>
        <a:p>
          <a:endParaRPr lang="id-ID" sz="2000"/>
        </a:p>
      </dgm:t>
    </dgm:pt>
    <dgm:pt modelId="{3CF688EB-22D2-472A-B7B4-FC2AA1F777D2}" type="sibTrans" cxnId="{81E58335-3EF1-4963-8813-C0B5D263D4C9}">
      <dgm:prSet/>
      <dgm:spPr/>
      <dgm:t>
        <a:bodyPr/>
        <a:lstStyle/>
        <a:p>
          <a:endParaRPr lang="id-ID" sz="2000"/>
        </a:p>
      </dgm:t>
    </dgm:pt>
    <dgm:pt modelId="{274FEE1A-A27C-49D4-81FD-F03508BCC5E9}">
      <dgm:prSet phldrT="[Text]" custT="1"/>
      <dgm:spPr/>
      <dgm:t>
        <a:bodyPr/>
        <a:lstStyle/>
        <a:p>
          <a:r>
            <a:rPr lang="id-ID" sz="2000" dirty="0" smtClean="0"/>
            <a:t>Riset Empiris (Deskriptif dan preskriptif)</a:t>
          </a:r>
          <a:endParaRPr lang="id-ID" sz="2000" dirty="0"/>
        </a:p>
      </dgm:t>
    </dgm:pt>
    <dgm:pt modelId="{098E5A63-6B93-432F-9CFF-8D94FD5D86AE}" type="parTrans" cxnId="{7FC88AA2-ACB8-4625-86D6-F6C2B9C84C9A}">
      <dgm:prSet/>
      <dgm:spPr/>
      <dgm:t>
        <a:bodyPr/>
        <a:lstStyle/>
        <a:p>
          <a:endParaRPr lang="id-ID" sz="2000"/>
        </a:p>
      </dgm:t>
    </dgm:pt>
    <dgm:pt modelId="{7DE7DB86-D6AC-4089-8C3B-A94548C1A225}" type="sibTrans" cxnId="{7FC88AA2-ACB8-4625-86D6-F6C2B9C84C9A}">
      <dgm:prSet/>
      <dgm:spPr/>
      <dgm:t>
        <a:bodyPr/>
        <a:lstStyle/>
        <a:p>
          <a:endParaRPr lang="id-ID" sz="2000"/>
        </a:p>
      </dgm:t>
    </dgm:pt>
    <dgm:pt modelId="{08DEF7AC-BD31-4C8A-85DA-5670DCDB38F4}">
      <dgm:prSet custT="1"/>
      <dgm:spPr/>
      <dgm:t>
        <a:bodyPr/>
        <a:lstStyle/>
        <a:p>
          <a:r>
            <a:rPr lang="id-ID" sz="2000" dirty="0" smtClean="0"/>
            <a:t>Studi Kasus</a:t>
          </a:r>
          <a:endParaRPr lang="id-ID" sz="2000" dirty="0"/>
        </a:p>
      </dgm:t>
    </dgm:pt>
    <dgm:pt modelId="{A92D4505-4733-46FF-85A1-AA36B210D2A6}" type="parTrans" cxnId="{F172B1D8-CE02-4FA7-A879-6AFD41BF498B}">
      <dgm:prSet/>
      <dgm:spPr/>
      <dgm:t>
        <a:bodyPr/>
        <a:lstStyle/>
        <a:p>
          <a:endParaRPr lang="id-ID" sz="2000"/>
        </a:p>
      </dgm:t>
    </dgm:pt>
    <dgm:pt modelId="{4801461C-B50A-4F95-BCB4-BF94E782369B}" type="sibTrans" cxnId="{F172B1D8-CE02-4FA7-A879-6AFD41BF498B}">
      <dgm:prSet/>
      <dgm:spPr/>
      <dgm:t>
        <a:bodyPr/>
        <a:lstStyle/>
        <a:p>
          <a:endParaRPr lang="id-ID" sz="2000"/>
        </a:p>
      </dgm:t>
    </dgm:pt>
    <dgm:pt modelId="{D71A9E75-7B8A-43E4-90C3-02A2F13681C9}" type="pres">
      <dgm:prSet presAssocID="{1039F7B4-D80D-40D0-8E2B-608C32DF16CA}" presName="hierChild1" presStyleCnt="0">
        <dgm:presLayoutVars>
          <dgm:chPref val="1"/>
          <dgm:dir/>
          <dgm:animOne val="branch"/>
          <dgm:animLvl val="lvl"/>
          <dgm:resizeHandles/>
        </dgm:presLayoutVars>
      </dgm:prSet>
      <dgm:spPr/>
      <dgm:t>
        <a:bodyPr/>
        <a:lstStyle/>
        <a:p>
          <a:endParaRPr lang="id-ID"/>
        </a:p>
      </dgm:t>
    </dgm:pt>
    <dgm:pt modelId="{8840D3CD-1FAD-461F-9133-B6F54786CBF4}" type="pres">
      <dgm:prSet presAssocID="{B1246B68-3BB9-4D81-8DF2-CAB52859C206}" presName="hierRoot1" presStyleCnt="0"/>
      <dgm:spPr/>
    </dgm:pt>
    <dgm:pt modelId="{35A89BFC-516C-4A7D-B30A-57D75845DC6D}" type="pres">
      <dgm:prSet presAssocID="{B1246B68-3BB9-4D81-8DF2-CAB52859C206}" presName="composite" presStyleCnt="0"/>
      <dgm:spPr/>
    </dgm:pt>
    <dgm:pt modelId="{B1A7E1C2-42D3-40C4-867C-4D7FC3C27B00}" type="pres">
      <dgm:prSet presAssocID="{B1246B68-3BB9-4D81-8DF2-CAB52859C206}" presName="background" presStyleLbl="node0" presStyleIdx="0" presStyleCnt="1"/>
      <dgm:spPr/>
    </dgm:pt>
    <dgm:pt modelId="{3B79EF0D-A316-4C8A-B10B-CF76FDEB6E9D}" type="pres">
      <dgm:prSet presAssocID="{B1246B68-3BB9-4D81-8DF2-CAB52859C206}" presName="text" presStyleLbl="fgAcc0" presStyleIdx="0" presStyleCnt="1">
        <dgm:presLayoutVars>
          <dgm:chPref val="3"/>
        </dgm:presLayoutVars>
      </dgm:prSet>
      <dgm:spPr/>
      <dgm:t>
        <a:bodyPr/>
        <a:lstStyle/>
        <a:p>
          <a:endParaRPr lang="id-ID"/>
        </a:p>
      </dgm:t>
    </dgm:pt>
    <dgm:pt modelId="{F91B3D26-7432-4A42-9A11-0C67FB1797C7}" type="pres">
      <dgm:prSet presAssocID="{B1246B68-3BB9-4D81-8DF2-CAB52859C206}" presName="hierChild2" presStyleCnt="0"/>
      <dgm:spPr/>
    </dgm:pt>
    <dgm:pt modelId="{4A98CC36-F023-4D4D-B5E7-152272152D06}" type="pres">
      <dgm:prSet presAssocID="{7112424D-A80D-47C2-B9EA-D0514BA51957}" presName="Name10" presStyleLbl="parChTrans1D2" presStyleIdx="0" presStyleCnt="2"/>
      <dgm:spPr/>
      <dgm:t>
        <a:bodyPr/>
        <a:lstStyle/>
        <a:p>
          <a:endParaRPr lang="id-ID"/>
        </a:p>
      </dgm:t>
    </dgm:pt>
    <dgm:pt modelId="{CF75526E-E596-4945-80CB-1C8C2DD65BF0}" type="pres">
      <dgm:prSet presAssocID="{DE36AEC3-C33B-4827-8526-FB5B97667E70}" presName="hierRoot2" presStyleCnt="0"/>
      <dgm:spPr/>
    </dgm:pt>
    <dgm:pt modelId="{A8657776-53F1-449B-B8FF-2058DF763566}" type="pres">
      <dgm:prSet presAssocID="{DE36AEC3-C33B-4827-8526-FB5B97667E70}" presName="composite2" presStyleCnt="0"/>
      <dgm:spPr/>
    </dgm:pt>
    <dgm:pt modelId="{1A074C42-21A9-40C1-ACE8-E45A7DF12B0F}" type="pres">
      <dgm:prSet presAssocID="{DE36AEC3-C33B-4827-8526-FB5B97667E70}" presName="background2" presStyleLbl="node2" presStyleIdx="0" presStyleCnt="2"/>
      <dgm:spPr/>
    </dgm:pt>
    <dgm:pt modelId="{C879E286-664F-46F8-BC5B-C028115B3C3A}" type="pres">
      <dgm:prSet presAssocID="{DE36AEC3-C33B-4827-8526-FB5B97667E70}" presName="text2" presStyleLbl="fgAcc2" presStyleIdx="0" presStyleCnt="2" custScaleX="139868">
        <dgm:presLayoutVars>
          <dgm:chPref val="3"/>
        </dgm:presLayoutVars>
      </dgm:prSet>
      <dgm:spPr/>
      <dgm:t>
        <a:bodyPr/>
        <a:lstStyle/>
        <a:p>
          <a:endParaRPr lang="id-ID"/>
        </a:p>
      </dgm:t>
    </dgm:pt>
    <dgm:pt modelId="{CF2BCB66-4060-49BD-BEF2-4462CF185287}" type="pres">
      <dgm:prSet presAssocID="{DE36AEC3-C33B-4827-8526-FB5B97667E70}" presName="hierChild3" presStyleCnt="0"/>
      <dgm:spPr/>
    </dgm:pt>
    <dgm:pt modelId="{F370F22F-187E-475C-AA95-608B9897D95D}" type="pres">
      <dgm:prSet presAssocID="{FB6EBB1A-8539-467D-91EB-73E7BDF8BD34}" presName="Name17" presStyleLbl="parChTrans1D3" presStyleIdx="0" presStyleCnt="4"/>
      <dgm:spPr/>
      <dgm:t>
        <a:bodyPr/>
        <a:lstStyle/>
        <a:p>
          <a:endParaRPr lang="id-ID"/>
        </a:p>
      </dgm:t>
    </dgm:pt>
    <dgm:pt modelId="{C8772229-24E9-4244-BBDE-01359D6DBA25}" type="pres">
      <dgm:prSet presAssocID="{B934E85A-5C32-4147-B043-CD23AB5A1DA8}" presName="hierRoot3" presStyleCnt="0"/>
      <dgm:spPr/>
    </dgm:pt>
    <dgm:pt modelId="{E648E8C4-8469-4D7E-9E76-3B3C8EC92F3D}" type="pres">
      <dgm:prSet presAssocID="{B934E85A-5C32-4147-B043-CD23AB5A1DA8}" presName="composite3" presStyleCnt="0"/>
      <dgm:spPr/>
    </dgm:pt>
    <dgm:pt modelId="{0FF598FF-FEC3-4E4F-B210-12C469A8DA70}" type="pres">
      <dgm:prSet presAssocID="{B934E85A-5C32-4147-B043-CD23AB5A1DA8}" presName="background3" presStyleLbl="node3" presStyleIdx="0" presStyleCnt="4"/>
      <dgm:spPr/>
    </dgm:pt>
    <dgm:pt modelId="{139EAE80-FAC3-4CE6-AC91-0EFBF29E5CF5}" type="pres">
      <dgm:prSet presAssocID="{B934E85A-5C32-4147-B043-CD23AB5A1DA8}" presName="text3" presStyleLbl="fgAcc3" presStyleIdx="0" presStyleCnt="4">
        <dgm:presLayoutVars>
          <dgm:chPref val="3"/>
        </dgm:presLayoutVars>
      </dgm:prSet>
      <dgm:spPr/>
      <dgm:t>
        <a:bodyPr/>
        <a:lstStyle/>
        <a:p>
          <a:endParaRPr lang="id-ID"/>
        </a:p>
      </dgm:t>
    </dgm:pt>
    <dgm:pt modelId="{32076EDE-A227-4EF1-B89E-8EDCA2354CD0}" type="pres">
      <dgm:prSet presAssocID="{B934E85A-5C32-4147-B043-CD23AB5A1DA8}" presName="hierChild4" presStyleCnt="0"/>
      <dgm:spPr/>
    </dgm:pt>
    <dgm:pt modelId="{CF40874F-1A6E-4EC9-8E02-83456DD51552}" type="pres">
      <dgm:prSet presAssocID="{54109E84-DA69-4765-9F7A-4E2026A121A6}" presName="Name17" presStyleLbl="parChTrans1D3" presStyleIdx="1" presStyleCnt="4"/>
      <dgm:spPr/>
      <dgm:t>
        <a:bodyPr/>
        <a:lstStyle/>
        <a:p>
          <a:endParaRPr lang="id-ID"/>
        </a:p>
      </dgm:t>
    </dgm:pt>
    <dgm:pt modelId="{A2E1CB6C-F5D9-45D6-BBCC-25512C1AB7D4}" type="pres">
      <dgm:prSet presAssocID="{A442C935-D260-40CC-A949-05E9B1FDCB76}" presName="hierRoot3" presStyleCnt="0"/>
      <dgm:spPr/>
    </dgm:pt>
    <dgm:pt modelId="{68213249-075C-465B-ACAC-2139312109B2}" type="pres">
      <dgm:prSet presAssocID="{A442C935-D260-40CC-A949-05E9B1FDCB76}" presName="composite3" presStyleCnt="0"/>
      <dgm:spPr/>
    </dgm:pt>
    <dgm:pt modelId="{B9BCCC55-10B0-43CC-B7BC-DF5BF26B00C4}" type="pres">
      <dgm:prSet presAssocID="{A442C935-D260-40CC-A949-05E9B1FDCB76}" presName="background3" presStyleLbl="node3" presStyleIdx="1" presStyleCnt="4"/>
      <dgm:spPr/>
    </dgm:pt>
    <dgm:pt modelId="{D02FFB8C-FCF6-4685-9CBE-477CCB4FE194}" type="pres">
      <dgm:prSet presAssocID="{A442C935-D260-40CC-A949-05E9B1FDCB76}" presName="text3" presStyleLbl="fgAcc3" presStyleIdx="1" presStyleCnt="4" custScaleX="138130" custScaleY="159019">
        <dgm:presLayoutVars>
          <dgm:chPref val="3"/>
        </dgm:presLayoutVars>
      </dgm:prSet>
      <dgm:spPr/>
      <dgm:t>
        <a:bodyPr/>
        <a:lstStyle/>
        <a:p>
          <a:endParaRPr lang="id-ID"/>
        </a:p>
      </dgm:t>
    </dgm:pt>
    <dgm:pt modelId="{BF050691-5578-44E2-AEAE-651EF719C145}" type="pres">
      <dgm:prSet presAssocID="{A442C935-D260-40CC-A949-05E9B1FDCB76}" presName="hierChild4" presStyleCnt="0"/>
      <dgm:spPr/>
    </dgm:pt>
    <dgm:pt modelId="{1ACB3381-B52A-489D-8E99-4AC68EE51CAB}" type="pres">
      <dgm:prSet presAssocID="{0D4BAAA4-A239-47C3-9698-8380C55EAA81}" presName="Name10" presStyleLbl="parChTrans1D2" presStyleIdx="1" presStyleCnt="2"/>
      <dgm:spPr/>
      <dgm:t>
        <a:bodyPr/>
        <a:lstStyle/>
        <a:p>
          <a:endParaRPr lang="id-ID"/>
        </a:p>
      </dgm:t>
    </dgm:pt>
    <dgm:pt modelId="{4D928331-CFF8-4460-97FF-F961CF45A977}" type="pres">
      <dgm:prSet presAssocID="{D3862114-1740-4761-BB36-86FC67E51591}" presName="hierRoot2" presStyleCnt="0"/>
      <dgm:spPr/>
    </dgm:pt>
    <dgm:pt modelId="{3B8B8B57-D6A3-4EF4-8EB0-C39D68381824}" type="pres">
      <dgm:prSet presAssocID="{D3862114-1740-4761-BB36-86FC67E51591}" presName="composite2" presStyleCnt="0"/>
      <dgm:spPr/>
    </dgm:pt>
    <dgm:pt modelId="{F8AFF470-96E0-45BA-AB48-C4EAFD01B31F}" type="pres">
      <dgm:prSet presAssocID="{D3862114-1740-4761-BB36-86FC67E51591}" presName="background2" presStyleLbl="node2" presStyleIdx="1" presStyleCnt="2"/>
      <dgm:spPr/>
    </dgm:pt>
    <dgm:pt modelId="{2F3687A7-F9EA-4CC6-95AD-CE2FBA0106BF}" type="pres">
      <dgm:prSet presAssocID="{D3862114-1740-4761-BB36-86FC67E51591}" presName="text2" presStyleLbl="fgAcc2" presStyleIdx="1" presStyleCnt="2" custScaleX="160167">
        <dgm:presLayoutVars>
          <dgm:chPref val="3"/>
        </dgm:presLayoutVars>
      </dgm:prSet>
      <dgm:spPr/>
      <dgm:t>
        <a:bodyPr/>
        <a:lstStyle/>
        <a:p>
          <a:endParaRPr lang="id-ID"/>
        </a:p>
      </dgm:t>
    </dgm:pt>
    <dgm:pt modelId="{8ED77FBC-A50A-4AFE-AB0D-60380917F55B}" type="pres">
      <dgm:prSet presAssocID="{D3862114-1740-4761-BB36-86FC67E51591}" presName="hierChild3" presStyleCnt="0"/>
      <dgm:spPr/>
    </dgm:pt>
    <dgm:pt modelId="{D33FA594-8DEB-42FD-903D-B466A965DEE3}" type="pres">
      <dgm:prSet presAssocID="{098E5A63-6B93-432F-9CFF-8D94FD5D86AE}" presName="Name17" presStyleLbl="parChTrans1D3" presStyleIdx="2" presStyleCnt="4"/>
      <dgm:spPr/>
      <dgm:t>
        <a:bodyPr/>
        <a:lstStyle/>
        <a:p>
          <a:endParaRPr lang="id-ID"/>
        </a:p>
      </dgm:t>
    </dgm:pt>
    <dgm:pt modelId="{A44A908F-9813-470E-A3C3-43810A3BE6EC}" type="pres">
      <dgm:prSet presAssocID="{274FEE1A-A27C-49D4-81FD-F03508BCC5E9}" presName="hierRoot3" presStyleCnt="0"/>
      <dgm:spPr/>
    </dgm:pt>
    <dgm:pt modelId="{39EB3953-32FE-45EF-8B7C-BF92A0904D7C}" type="pres">
      <dgm:prSet presAssocID="{274FEE1A-A27C-49D4-81FD-F03508BCC5E9}" presName="composite3" presStyleCnt="0"/>
      <dgm:spPr/>
    </dgm:pt>
    <dgm:pt modelId="{8F4C0A19-934D-497A-A0E2-A8BF92A7D656}" type="pres">
      <dgm:prSet presAssocID="{274FEE1A-A27C-49D4-81FD-F03508BCC5E9}" presName="background3" presStyleLbl="node3" presStyleIdx="2" presStyleCnt="4"/>
      <dgm:spPr/>
    </dgm:pt>
    <dgm:pt modelId="{3BBFD3F7-78BC-41ED-BE68-BF07CE49604C}" type="pres">
      <dgm:prSet presAssocID="{274FEE1A-A27C-49D4-81FD-F03508BCC5E9}" presName="text3" presStyleLbl="fgAcc3" presStyleIdx="2" presStyleCnt="4">
        <dgm:presLayoutVars>
          <dgm:chPref val="3"/>
        </dgm:presLayoutVars>
      </dgm:prSet>
      <dgm:spPr/>
      <dgm:t>
        <a:bodyPr/>
        <a:lstStyle/>
        <a:p>
          <a:endParaRPr lang="id-ID"/>
        </a:p>
      </dgm:t>
    </dgm:pt>
    <dgm:pt modelId="{B9EBE6C9-8FA5-4EF8-AD2D-3B17B380195D}" type="pres">
      <dgm:prSet presAssocID="{274FEE1A-A27C-49D4-81FD-F03508BCC5E9}" presName="hierChild4" presStyleCnt="0"/>
      <dgm:spPr/>
    </dgm:pt>
    <dgm:pt modelId="{D2B98BD9-AF6A-442C-8358-CB675D8D381E}" type="pres">
      <dgm:prSet presAssocID="{A92D4505-4733-46FF-85A1-AA36B210D2A6}" presName="Name17" presStyleLbl="parChTrans1D3" presStyleIdx="3" presStyleCnt="4"/>
      <dgm:spPr/>
      <dgm:t>
        <a:bodyPr/>
        <a:lstStyle/>
        <a:p>
          <a:endParaRPr lang="id-ID"/>
        </a:p>
      </dgm:t>
    </dgm:pt>
    <dgm:pt modelId="{939E70CC-1273-4FF3-8175-5990E4D24770}" type="pres">
      <dgm:prSet presAssocID="{08DEF7AC-BD31-4C8A-85DA-5670DCDB38F4}" presName="hierRoot3" presStyleCnt="0"/>
      <dgm:spPr/>
    </dgm:pt>
    <dgm:pt modelId="{37082677-EF88-4CBC-ACEE-657C55F66C25}" type="pres">
      <dgm:prSet presAssocID="{08DEF7AC-BD31-4C8A-85DA-5670DCDB38F4}" presName="composite3" presStyleCnt="0"/>
      <dgm:spPr/>
    </dgm:pt>
    <dgm:pt modelId="{CF0DCF84-A005-41AF-98C1-B6719D4BAE57}" type="pres">
      <dgm:prSet presAssocID="{08DEF7AC-BD31-4C8A-85DA-5670DCDB38F4}" presName="background3" presStyleLbl="node3" presStyleIdx="3" presStyleCnt="4"/>
      <dgm:spPr/>
    </dgm:pt>
    <dgm:pt modelId="{1963ABB8-49BA-4BFB-A01F-32467562FDE5}" type="pres">
      <dgm:prSet presAssocID="{08DEF7AC-BD31-4C8A-85DA-5670DCDB38F4}" presName="text3" presStyleLbl="fgAcc3" presStyleIdx="3" presStyleCnt="4" custLinFactNeighborX="-1944" custLinFactNeighborY="-57">
        <dgm:presLayoutVars>
          <dgm:chPref val="3"/>
        </dgm:presLayoutVars>
      </dgm:prSet>
      <dgm:spPr/>
      <dgm:t>
        <a:bodyPr/>
        <a:lstStyle/>
        <a:p>
          <a:endParaRPr lang="id-ID"/>
        </a:p>
      </dgm:t>
    </dgm:pt>
    <dgm:pt modelId="{EC017480-947D-4A19-B83A-C66BEC5548E4}" type="pres">
      <dgm:prSet presAssocID="{08DEF7AC-BD31-4C8A-85DA-5670DCDB38F4}" presName="hierChild4" presStyleCnt="0"/>
      <dgm:spPr/>
    </dgm:pt>
  </dgm:ptLst>
  <dgm:cxnLst>
    <dgm:cxn modelId="{4501576B-E01E-4155-92A9-1697B759E55F}" type="presOf" srcId="{098E5A63-6B93-432F-9CFF-8D94FD5D86AE}" destId="{D33FA594-8DEB-42FD-903D-B466A965DEE3}" srcOrd="0" destOrd="0" presId="urn:microsoft.com/office/officeart/2005/8/layout/hierarchy1"/>
    <dgm:cxn modelId="{EC9C3307-69D8-4D9C-A538-6CD146664346}" type="presOf" srcId="{1039F7B4-D80D-40D0-8E2B-608C32DF16CA}" destId="{D71A9E75-7B8A-43E4-90C3-02A2F13681C9}" srcOrd="0" destOrd="0" presId="urn:microsoft.com/office/officeart/2005/8/layout/hierarchy1"/>
    <dgm:cxn modelId="{115F383A-CD96-4DB4-9C81-A32347CB5672}" type="presOf" srcId="{08DEF7AC-BD31-4C8A-85DA-5670DCDB38F4}" destId="{1963ABB8-49BA-4BFB-A01F-32467562FDE5}" srcOrd="0" destOrd="0" presId="urn:microsoft.com/office/officeart/2005/8/layout/hierarchy1"/>
    <dgm:cxn modelId="{13E610B9-66B5-4758-9C48-E2481D4B2FA9}" type="presOf" srcId="{B1246B68-3BB9-4D81-8DF2-CAB52859C206}" destId="{3B79EF0D-A316-4C8A-B10B-CF76FDEB6E9D}" srcOrd="0" destOrd="0" presId="urn:microsoft.com/office/officeart/2005/8/layout/hierarchy1"/>
    <dgm:cxn modelId="{8988FD41-633A-4E25-8781-CC0BF759D55D}" type="presOf" srcId="{274FEE1A-A27C-49D4-81FD-F03508BCC5E9}" destId="{3BBFD3F7-78BC-41ED-BE68-BF07CE49604C}" srcOrd="0" destOrd="0" presId="urn:microsoft.com/office/officeart/2005/8/layout/hierarchy1"/>
    <dgm:cxn modelId="{BCF234C7-D973-45A0-B28D-9C2D0F4E007E}" type="presOf" srcId="{7112424D-A80D-47C2-B9EA-D0514BA51957}" destId="{4A98CC36-F023-4D4D-B5E7-152272152D06}" srcOrd="0" destOrd="0" presId="urn:microsoft.com/office/officeart/2005/8/layout/hierarchy1"/>
    <dgm:cxn modelId="{85232F7B-71A5-42BC-B7DF-9A1AD5C9A7D5}" type="presOf" srcId="{54109E84-DA69-4765-9F7A-4E2026A121A6}" destId="{CF40874F-1A6E-4EC9-8E02-83456DD51552}" srcOrd="0" destOrd="0" presId="urn:microsoft.com/office/officeart/2005/8/layout/hierarchy1"/>
    <dgm:cxn modelId="{56A4833C-D109-4461-8D53-603B9BE673AE}" srcId="{1039F7B4-D80D-40D0-8E2B-608C32DF16CA}" destId="{B1246B68-3BB9-4D81-8DF2-CAB52859C206}" srcOrd="0" destOrd="0" parTransId="{6F2FD74E-2C10-48A0-8E69-0D71D5708D6B}" sibTransId="{3C6A8D58-92A7-4FA1-99B4-AB6BBCC66E41}"/>
    <dgm:cxn modelId="{81E58335-3EF1-4963-8813-C0B5D263D4C9}" srcId="{B1246B68-3BB9-4D81-8DF2-CAB52859C206}" destId="{D3862114-1740-4761-BB36-86FC67E51591}" srcOrd="1" destOrd="0" parTransId="{0D4BAAA4-A239-47C3-9698-8380C55EAA81}" sibTransId="{3CF688EB-22D2-472A-B7B4-FC2AA1F777D2}"/>
    <dgm:cxn modelId="{F06E6789-A67D-4B3E-A1D2-3D4F5AC40A12}" type="presOf" srcId="{FB6EBB1A-8539-467D-91EB-73E7BDF8BD34}" destId="{F370F22F-187E-475C-AA95-608B9897D95D}" srcOrd="0" destOrd="0" presId="urn:microsoft.com/office/officeart/2005/8/layout/hierarchy1"/>
    <dgm:cxn modelId="{7A9B1BEF-2281-4F51-90EE-5B039104107C}" srcId="{B1246B68-3BB9-4D81-8DF2-CAB52859C206}" destId="{DE36AEC3-C33B-4827-8526-FB5B97667E70}" srcOrd="0" destOrd="0" parTransId="{7112424D-A80D-47C2-B9EA-D0514BA51957}" sibTransId="{AC9F79E4-A0E0-4536-975E-6D858A3F4241}"/>
    <dgm:cxn modelId="{7B4CC51E-9731-4DEC-938C-92A352A51FA6}" type="presOf" srcId="{D3862114-1740-4761-BB36-86FC67E51591}" destId="{2F3687A7-F9EA-4CC6-95AD-CE2FBA0106BF}" srcOrd="0" destOrd="0" presId="urn:microsoft.com/office/officeart/2005/8/layout/hierarchy1"/>
    <dgm:cxn modelId="{596B9BDD-6471-4D77-B552-1F9F34ACA0DB}" type="presOf" srcId="{0D4BAAA4-A239-47C3-9698-8380C55EAA81}" destId="{1ACB3381-B52A-489D-8E99-4AC68EE51CAB}" srcOrd="0" destOrd="0" presId="urn:microsoft.com/office/officeart/2005/8/layout/hierarchy1"/>
    <dgm:cxn modelId="{F172B1D8-CE02-4FA7-A879-6AFD41BF498B}" srcId="{D3862114-1740-4761-BB36-86FC67E51591}" destId="{08DEF7AC-BD31-4C8A-85DA-5670DCDB38F4}" srcOrd="1" destOrd="0" parTransId="{A92D4505-4733-46FF-85A1-AA36B210D2A6}" sibTransId="{4801461C-B50A-4F95-BCB4-BF94E782369B}"/>
    <dgm:cxn modelId="{B382CBBF-9FF3-4093-AFE2-E2CE2F49747C}" type="presOf" srcId="{DE36AEC3-C33B-4827-8526-FB5B97667E70}" destId="{C879E286-664F-46F8-BC5B-C028115B3C3A}" srcOrd="0" destOrd="0" presId="urn:microsoft.com/office/officeart/2005/8/layout/hierarchy1"/>
    <dgm:cxn modelId="{4C299117-3608-414A-828B-161D9FF4BF1B}" type="presOf" srcId="{A92D4505-4733-46FF-85A1-AA36B210D2A6}" destId="{D2B98BD9-AF6A-442C-8358-CB675D8D381E}" srcOrd="0" destOrd="0" presId="urn:microsoft.com/office/officeart/2005/8/layout/hierarchy1"/>
    <dgm:cxn modelId="{F5F7D1E8-6919-46A0-99D8-298F22215F05}" type="presOf" srcId="{A442C935-D260-40CC-A949-05E9B1FDCB76}" destId="{D02FFB8C-FCF6-4685-9CBE-477CCB4FE194}" srcOrd="0" destOrd="0" presId="urn:microsoft.com/office/officeart/2005/8/layout/hierarchy1"/>
    <dgm:cxn modelId="{BE920DA4-ACB0-4469-A794-3C43CDC59CC7}" srcId="{DE36AEC3-C33B-4827-8526-FB5B97667E70}" destId="{A442C935-D260-40CC-A949-05E9B1FDCB76}" srcOrd="1" destOrd="0" parTransId="{54109E84-DA69-4765-9F7A-4E2026A121A6}" sibTransId="{0C4A8868-CB82-456B-8AC1-7F0A3578E3D9}"/>
    <dgm:cxn modelId="{3D83CE60-927E-48A6-88EB-06F67E78FF51}" srcId="{DE36AEC3-C33B-4827-8526-FB5B97667E70}" destId="{B934E85A-5C32-4147-B043-CD23AB5A1DA8}" srcOrd="0" destOrd="0" parTransId="{FB6EBB1A-8539-467D-91EB-73E7BDF8BD34}" sibTransId="{D858CC31-777E-4D6C-A6BD-168379678831}"/>
    <dgm:cxn modelId="{8FBEBB90-C4DF-4F7A-A97B-D9ECC7FAE6A9}" type="presOf" srcId="{B934E85A-5C32-4147-B043-CD23AB5A1DA8}" destId="{139EAE80-FAC3-4CE6-AC91-0EFBF29E5CF5}" srcOrd="0" destOrd="0" presId="urn:microsoft.com/office/officeart/2005/8/layout/hierarchy1"/>
    <dgm:cxn modelId="{7FC88AA2-ACB8-4625-86D6-F6C2B9C84C9A}" srcId="{D3862114-1740-4761-BB36-86FC67E51591}" destId="{274FEE1A-A27C-49D4-81FD-F03508BCC5E9}" srcOrd="0" destOrd="0" parTransId="{098E5A63-6B93-432F-9CFF-8D94FD5D86AE}" sibTransId="{7DE7DB86-D6AC-4089-8C3B-A94548C1A225}"/>
    <dgm:cxn modelId="{6F58CC1A-1C65-495C-8A83-C99C29A17230}" type="presParOf" srcId="{D71A9E75-7B8A-43E4-90C3-02A2F13681C9}" destId="{8840D3CD-1FAD-461F-9133-B6F54786CBF4}" srcOrd="0" destOrd="0" presId="urn:microsoft.com/office/officeart/2005/8/layout/hierarchy1"/>
    <dgm:cxn modelId="{BD1B862A-22E9-4824-B066-ACBF1825D2AA}" type="presParOf" srcId="{8840D3CD-1FAD-461F-9133-B6F54786CBF4}" destId="{35A89BFC-516C-4A7D-B30A-57D75845DC6D}" srcOrd="0" destOrd="0" presId="urn:microsoft.com/office/officeart/2005/8/layout/hierarchy1"/>
    <dgm:cxn modelId="{B97A5E0D-20E7-4AA9-9B86-010DB478B6AC}" type="presParOf" srcId="{35A89BFC-516C-4A7D-B30A-57D75845DC6D}" destId="{B1A7E1C2-42D3-40C4-867C-4D7FC3C27B00}" srcOrd="0" destOrd="0" presId="urn:microsoft.com/office/officeart/2005/8/layout/hierarchy1"/>
    <dgm:cxn modelId="{41D58568-58FE-4DA9-A33A-F3438277A6E1}" type="presParOf" srcId="{35A89BFC-516C-4A7D-B30A-57D75845DC6D}" destId="{3B79EF0D-A316-4C8A-B10B-CF76FDEB6E9D}" srcOrd="1" destOrd="0" presId="urn:microsoft.com/office/officeart/2005/8/layout/hierarchy1"/>
    <dgm:cxn modelId="{F3FD387C-7CE1-4573-83D0-34A13036B9E7}" type="presParOf" srcId="{8840D3CD-1FAD-461F-9133-B6F54786CBF4}" destId="{F91B3D26-7432-4A42-9A11-0C67FB1797C7}" srcOrd="1" destOrd="0" presId="urn:microsoft.com/office/officeart/2005/8/layout/hierarchy1"/>
    <dgm:cxn modelId="{39CEFF2F-846A-455E-A6E0-BD51B169C424}" type="presParOf" srcId="{F91B3D26-7432-4A42-9A11-0C67FB1797C7}" destId="{4A98CC36-F023-4D4D-B5E7-152272152D06}" srcOrd="0" destOrd="0" presId="urn:microsoft.com/office/officeart/2005/8/layout/hierarchy1"/>
    <dgm:cxn modelId="{793475E6-B06F-43FE-9786-61D027AA8727}" type="presParOf" srcId="{F91B3D26-7432-4A42-9A11-0C67FB1797C7}" destId="{CF75526E-E596-4945-80CB-1C8C2DD65BF0}" srcOrd="1" destOrd="0" presId="urn:microsoft.com/office/officeart/2005/8/layout/hierarchy1"/>
    <dgm:cxn modelId="{9187FFF9-9A67-48D7-AA38-473B89ED4282}" type="presParOf" srcId="{CF75526E-E596-4945-80CB-1C8C2DD65BF0}" destId="{A8657776-53F1-449B-B8FF-2058DF763566}" srcOrd="0" destOrd="0" presId="urn:microsoft.com/office/officeart/2005/8/layout/hierarchy1"/>
    <dgm:cxn modelId="{AE37EEDC-96C8-4D5C-89DD-0AE94E1FC7CE}" type="presParOf" srcId="{A8657776-53F1-449B-B8FF-2058DF763566}" destId="{1A074C42-21A9-40C1-ACE8-E45A7DF12B0F}" srcOrd="0" destOrd="0" presId="urn:microsoft.com/office/officeart/2005/8/layout/hierarchy1"/>
    <dgm:cxn modelId="{DB326C1A-0E05-46D2-AC27-535D68E646B4}" type="presParOf" srcId="{A8657776-53F1-449B-B8FF-2058DF763566}" destId="{C879E286-664F-46F8-BC5B-C028115B3C3A}" srcOrd="1" destOrd="0" presId="urn:microsoft.com/office/officeart/2005/8/layout/hierarchy1"/>
    <dgm:cxn modelId="{10AE4D1C-64C7-447F-81A2-5E706B15F596}" type="presParOf" srcId="{CF75526E-E596-4945-80CB-1C8C2DD65BF0}" destId="{CF2BCB66-4060-49BD-BEF2-4462CF185287}" srcOrd="1" destOrd="0" presId="urn:microsoft.com/office/officeart/2005/8/layout/hierarchy1"/>
    <dgm:cxn modelId="{23F904B5-824C-4A6D-8FBE-7E3F47D429FA}" type="presParOf" srcId="{CF2BCB66-4060-49BD-BEF2-4462CF185287}" destId="{F370F22F-187E-475C-AA95-608B9897D95D}" srcOrd="0" destOrd="0" presId="urn:microsoft.com/office/officeart/2005/8/layout/hierarchy1"/>
    <dgm:cxn modelId="{C983067A-21BF-4789-88A9-97B638398285}" type="presParOf" srcId="{CF2BCB66-4060-49BD-BEF2-4462CF185287}" destId="{C8772229-24E9-4244-BBDE-01359D6DBA25}" srcOrd="1" destOrd="0" presId="urn:microsoft.com/office/officeart/2005/8/layout/hierarchy1"/>
    <dgm:cxn modelId="{5CFFA704-ECB1-44F8-948C-ED98B0F60B09}" type="presParOf" srcId="{C8772229-24E9-4244-BBDE-01359D6DBA25}" destId="{E648E8C4-8469-4D7E-9E76-3B3C8EC92F3D}" srcOrd="0" destOrd="0" presId="urn:microsoft.com/office/officeart/2005/8/layout/hierarchy1"/>
    <dgm:cxn modelId="{2F100914-3EFA-41DA-87F7-C267BCDDA59E}" type="presParOf" srcId="{E648E8C4-8469-4D7E-9E76-3B3C8EC92F3D}" destId="{0FF598FF-FEC3-4E4F-B210-12C469A8DA70}" srcOrd="0" destOrd="0" presId="urn:microsoft.com/office/officeart/2005/8/layout/hierarchy1"/>
    <dgm:cxn modelId="{F22C2AEA-82F4-40CE-89E3-F730B8A08C23}" type="presParOf" srcId="{E648E8C4-8469-4D7E-9E76-3B3C8EC92F3D}" destId="{139EAE80-FAC3-4CE6-AC91-0EFBF29E5CF5}" srcOrd="1" destOrd="0" presId="urn:microsoft.com/office/officeart/2005/8/layout/hierarchy1"/>
    <dgm:cxn modelId="{41BDA5E2-FEE1-453D-B8DE-BC249A5DF299}" type="presParOf" srcId="{C8772229-24E9-4244-BBDE-01359D6DBA25}" destId="{32076EDE-A227-4EF1-B89E-8EDCA2354CD0}" srcOrd="1" destOrd="0" presId="urn:microsoft.com/office/officeart/2005/8/layout/hierarchy1"/>
    <dgm:cxn modelId="{102AEEAC-639E-4DCD-B8A5-C52393DADCDB}" type="presParOf" srcId="{CF2BCB66-4060-49BD-BEF2-4462CF185287}" destId="{CF40874F-1A6E-4EC9-8E02-83456DD51552}" srcOrd="2" destOrd="0" presId="urn:microsoft.com/office/officeart/2005/8/layout/hierarchy1"/>
    <dgm:cxn modelId="{5A7AE2FF-048D-4CC2-A2E8-DADF2F757A0E}" type="presParOf" srcId="{CF2BCB66-4060-49BD-BEF2-4462CF185287}" destId="{A2E1CB6C-F5D9-45D6-BBCC-25512C1AB7D4}" srcOrd="3" destOrd="0" presId="urn:microsoft.com/office/officeart/2005/8/layout/hierarchy1"/>
    <dgm:cxn modelId="{073F9F8E-D59D-4DA3-B7E9-041FAD82FB31}" type="presParOf" srcId="{A2E1CB6C-F5D9-45D6-BBCC-25512C1AB7D4}" destId="{68213249-075C-465B-ACAC-2139312109B2}" srcOrd="0" destOrd="0" presId="urn:microsoft.com/office/officeart/2005/8/layout/hierarchy1"/>
    <dgm:cxn modelId="{209800E9-C877-4F82-A2C1-B6D5E83D7DC9}" type="presParOf" srcId="{68213249-075C-465B-ACAC-2139312109B2}" destId="{B9BCCC55-10B0-43CC-B7BC-DF5BF26B00C4}" srcOrd="0" destOrd="0" presId="urn:microsoft.com/office/officeart/2005/8/layout/hierarchy1"/>
    <dgm:cxn modelId="{4FB16703-D8AA-4291-B9A2-F547290F54C6}" type="presParOf" srcId="{68213249-075C-465B-ACAC-2139312109B2}" destId="{D02FFB8C-FCF6-4685-9CBE-477CCB4FE194}" srcOrd="1" destOrd="0" presId="urn:microsoft.com/office/officeart/2005/8/layout/hierarchy1"/>
    <dgm:cxn modelId="{70759CAD-EFBC-490D-A346-52D353F7F9BC}" type="presParOf" srcId="{A2E1CB6C-F5D9-45D6-BBCC-25512C1AB7D4}" destId="{BF050691-5578-44E2-AEAE-651EF719C145}" srcOrd="1" destOrd="0" presId="urn:microsoft.com/office/officeart/2005/8/layout/hierarchy1"/>
    <dgm:cxn modelId="{271882C2-CBAF-4A94-9ADF-86DBC3C9E236}" type="presParOf" srcId="{F91B3D26-7432-4A42-9A11-0C67FB1797C7}" destId="{1ACB3381-B52A-489D-8E99-4AC68EE51CAB}" srcOrd="2" destOrd="0" presId="urn:microsoft.com/office/officeart/2005/8/layout/hierarchy1"/>
    <dgm:cxn modelId="{097CA0C3-4870-4C4A-B6AD-22D8AA366A42}" type="presParOf" srcId="{F91B3D26-7432-4A42-9A11-0C67FB1797C7}" destId="{4D928331-CFF8-4460-97FF-F961CF45A977}" srcOrd="3" destOrd="0" presId="urn:microsoft.com/office/officeart/2005/8/layout/hierarchy1"/>
    <dgm:cxn modelId="{AB8E90CE-D24D-4E69-85EF-E3DD8F509033}" type="presParOf" srcId="{4D928331-CFF8-4460-97FF-F961CF45A977}" destId="{3B8B8B57-D6A3-4EF4-8EB0-C39D68381824}" srcOrd="0" destOrd="0" presId="urn:microsoft.com/office/officeart/2005/8/layout/hierarchy1"/>
    <dgm:cxn modelId="{B64D9587-AE00-4439-BFC1-AF84D0F6B08D}" type="presParOf" srcId="{3B8B8B57-D6A3-4EF4-8EB0-C39D68381824}" destId="{F8AFF470-96E0-45BA-AB48-C4EAFD01B31F}" srcOrd="0" destOrd="0" presId="urn:microsoft.com/office/officeart/2005/8/layout/hierarchy1"/>
    <dgm:cxn modelId="{6F87CE31-CC58-48CF-989D-38F619F14433}" type="presParOf" srcId="{3B8B8B57-D6A3-4EF4-8EB0-C39D68381824}" destId="{2F3687A7-F9EA-4CC6-95AD-CE2FBA0106BF}" srcOrd="1" destOrd="0" presId="urn:microsoft.com/office/officeart/2005/8/layout/hierarchy1"/>
    <dgm:cxn modelId="{FEEAAAA9-BBA6-4271-ACD6-1FC01E9B28DC}" type="presParOf" srcId="{4D928331-CFF8-4460-97FF-F961CF45A977}" destId="{8ED77FBC-A50A-4AFE-AB0D-60380917F55B}" srcOrd="1" destOrd="0" presId="urn:microsoft.com/office/officeart/2005/8/layout/hierarchy1"/>
    <dgm:cxn modelId="{8A4C76E5-9F00-4E43-8BD2-C80F14293DC1}" type="presParOf" srcId="{8ED77FBC-A50A-4AFE-AB0D-60380917F55B}" destId="{D33FA594-8DEB-42FD-903D-B466A965DEE3}" srcOrd="0" destOrd="0" presId="urn:microsoft.com/office/officeart/2005/8/layout/hierarchy1"/>
    <dgm:cxn modelId="{B2EC0951-7855-4E36-B9FA-C23DA8F94D0E}" type="presParOf" srcId="{8ED77FBC-A50A-4AFE-AB0D-60380917F55B}" destId="{A44A908F-9813-470E-A3C3-43810A3BE6EC}" srcOrd="1" destOrd="0" presId="urn:microsoft.com/office/officeart/2005/8/layout/hierarchy1"/>
    <dgm:cxn modelId="{A6D673CB-5A80-446C-B403-00B47BC80737}" type="presParOf" srcId="{A44A908F-9813-470E-A3C3-43810A3BE6EC}" destId="{39EB3953-32FE-45EF-8B7C-BF92A0904D7C}" srcOrd="0" destOrd="0" presId="urn:microsoft.com/office/officeart/2005/8/layout/hierarchy1"/>
    <dgm:cxn modelId="{D55B4A79-D04E-4319-81BE-ACBC1D4CB05C}" type="presParOf" srcId="{39EB3953-32FE-45EF-8B7C-BF92A0904D7C}" destId="{8F4C0A19-934D-497A-A0E2-A8BF92A7D656}" srcOrd="0" destOrd="0" presId="urn:microsoft.com/office/officeart/2005/8/layout/hierarchy1"/>
    <dgm:cxn modelId="{BF4F78A8-B67D-4E54-92AD-C6188FFA153A}" type="presParOf" srcId="{39EB3953-32FE-45EF-8B7C-BF92A0904D7C}" destId="{3BBFD3F7-78BC-41ED-BE68-BF07CE49604C}" srcOrd="1" destOrd="0" presId="urn:microsoft.com/office/officeart/2005/8/layout/hierarchy1"/>
    <dgm:cxn modelId="{7E99CCB6-D520-48E7-BBC3-2105CF6E03B3}" type="presParOf" srcId="{A44A908F-9813-470E-A3C3-43810A3BE6EC}" destId="{B9EBE6C9-8FA5-4EF8-AD2D-3B17B380195D}" srcOrd="1" destOrd="0" presId="urn:microsoft.com/office/officeart/2005/8/layout/hierarchy1"/>
    <dgm:cxn modelId="{2988C74B-2148-4248-A878-202EC74764F8}" type="presParOf" srcId="{8ED77FBC-A50A-4AFE-AB0D-60380917F55B}" destId="{D2B98BD9-AF6A-442C-8358-CB675D8D381E}" srcOrd="2" destOrd="0" presId="urn:microsoft.com/office/officeart/2005/8/layout/hierarchy1"/>
    <dgm:cxn modelId="{1517957B-D154-4322-80E3-3022A65B296D}" type="presParOf" srcId="{8ED77FBC-A50A-4AFE-AB0D-60380917F55B}" destId="{939E70CC-1273-4FF3-8175-5990E4D24770}" srcOrd="3" destOrd="0" presId="urn:microsoft.com/office/officeart/2005/8/layout/hierarchy1"/>
    <dgm:cxn modelId="{8C6BE74C-24E8-440E-A482-CEF96257D26A}" type="presParOf" srcId="{939E70CC-1273-4FF3-8175-5990E4D24770}" destId="{37082677-EF88-4CBC-ACEE-657C55F66C25}" srcOrd="0" destOrd="0" presId="urn:microsoft.com/office/officeart/2005/8/layout/hierarchy1"/>
    <dgm:cxn modelId="{A5F5F896-6DE9-464F-95DC-9EFB72EAB6B2}" type="presParOf" srcId="{37082677-EF88-4CBC-ACEE-657C55F66C25}" destId="{CF0DCF84-A005-41AF-98C1-B6719D4BAE57}" srcOrd="0" destOrd="0" presId="urn:microsoft.com/office/officeart/2005/8/layout/hierarchy1"/>
    <dgm:cxn modelId="{05F2D499-C1D2-4311-8725-BF34E9211480}" type="presParOf" srcId="{37082677-EF88-4CBC-ACEE-657C55F66C25}" destId="{1963ABB8-49BA-4BFB-A01F-32467562FDE5}" srcOrd="1" destOrd="0" presId="urn:microsoft.com/office/officeart/2005/8/layout/hierarchy1"/>
    <dgm:cxn modelId="{BD24FE6E-7086-455F-8E3F-ADD5CD508471}" type="presParOf" srcId="{939E70CC-1273-4FF3-8175-5990E4D24770}" destId="{EC017480-947D-4A19-B83A-C66BEC5548E4}" srcOrd="1" destOrd="0" presId="urn:microsoft.com/office/officeart/2005/8/layout/hierarchy1"/>
  </dgm:cxnLst>
  <dgm:bg>
    <a:solidFill>
      <a:schemeClr val="accent6">
        <a:lumMod val="40000"/>
        <a:lumOff val="60000"/>
      </a:schemeClr>
    </a:solidFill>
  </dgm:bg>
  <dgm:whole/>
</dgm:dataModel>
</file>

<file path=ppt/diagrams/data4.xml><?xml version="1.0" encoding="utf-8"?>
<dgm:dataModel xmlns:dgm="http://schemas.openxmlformats.org/drawingml/2006/diagram" xmlns:a="http://schemas.openxmlformats.org/drawingml/2006/main">
  <dgm:ptLst>
    <dgm:pt modelId="{388D7A5F-86F0-4B6D-810C-00B557F1FCF2}" type="doc">
      <dgm:prSet loTypeId="urn:microsoft.com/office/officeart/2005/8/layout/process5" loCatId="process" qsTypeId="urn:microsoft.com/office/officeart/2005/8/quickstyle/3d2" qsCatId="3D" csTypeId="urn:microsoft.com/office/officeart/2005/8/colors/colorful3" csCatId="colorful" phldr="1"/>
      <dgm:spPr>
        <a:scene3d>
          <a:camera prst="orthographicFront">
            <a:rot lat="0" lon="0" rev="0"/>
          </a:camera>
          <a:lightRig rig="glow" dir="t">
            <a:rot lat="0" lon="0" rev="14100000"/>
          </a:lightRig>
        </a:scene3d>
      </dgm:spPr>
      <dgm:t>
        <a:bodyPr/>
        <a:lstStyle/>
        <a:p>
          <a:endParaRPr lang="id-ID"/>
        </a:p>
      </dgm:t>
    </dgm:pt>
    <dgm:pt modelId="{F9CE4C35-2181-4A6B-8405-858B807CDBA0}">
      <dgm:prSet phldrT="[Text]" custT="1"/>
      <dgm:spPr>
        <a:ln>
          <a:noFill/>
        </a:ln>
        <a:effectLst/>
        <a:scene3d>
          <a:camera prst="orthographicFront">
            <a:rot lat="0" lon="0" rev="0"/>
          </a:camera>
          <a:lightRig rig="glow" dir="t">
            <a:rot lat="0" lon="0" rev="14100000"/>
          </a:lightRig>
        </a:scene3d>
        <a:sp3d prstMaterial="softEdge">
          <a:bevelT w="127000" prst="artDeco"/>
        </a:sp3d>
      </dgm:spPr>
      <dgm:t>
        <a:bodyPr/>
        <a:lstStyle/>
        <a:p>
          <a:r>
            <a:rPr lang="id-ID" sz="2400" dirty="0" smtClean="0">
              <a:latin typeface="Berlin Sans FB Demi" pitchFamily="34" charset="0"/>
            </a:rPr>
            <a:t>Hasil Pengujian Asumsi Klasik</a:t>
          </a:r>
          <a:endParaRPr lang="id-ID" sz="2400" dirty="0">
            <a:latin typeface="Berlin Sans FB Demi" pitchFamily="34" charset="0"/>
          </a:endParaRPr>
        </a:p>
      </dgm:t>
    </dgm:pt>
    <dgm:pt modelId="{92D29317-B7AE-410A-8D3E-30FFA474C204}" type="parTrans" cxnId="{0E474587-070F-475F-817D-34B0CC43AE7C}">
      <dgm:prSet/>
      <dgm:spPr/>
      <dgm:t>
        <a:bodyPr/>
        <a:lstStyle/>
        <a:p>
          <a:endParaRPr lang="id-ID" sz="2400">
            <a:latin typeface="Berlin Sans FB Demi" pitchFamily="34" charset="0"/>
          </a:endParaRPr>
        </a:p>
      </dgm:t>
    </dgm:pt>
    <dgm:pt modelId="{47C5C4CF-6BE9-4D7B-9550-36370118907D}" type="sibTrans" cxnId="{0E474587-070F-475F-817D-34B0CC43AE7C}">
      <dgm:prSet custT="1"/>
      <dgm:spPr>
        <a:ln>
          <a:noFill/>
        </a:ln>
        <a:effectLst/>
        <a:scene3d>
          <a:camera prst="orthographicFront">
            <a:rot lat="0" lon="0" rev="0"/>
          </a:camera>
          <a:lightRig rig="glow" dir="t">
            <a:rot lat="0" lon="0" rev="14100000"/>
          </a:lightRig>
        </a:scene3d>
        <a:sp3d prstMaterial="softEdge">
          <a:bevelT w="127000" prst="artDeco"/>
        </a:sp3d>
      </dgm:spPr>
      <dgm:t>
        <a:bodyPr/>
        <a:lstStyle/>
        <a:p>
          <a:endParaRPr lang="id-ID" sz="2400">
            <a:latin typeface="Berlin Sans FB Demi" pitchFamily="34" charset="0"/>
          </a:endParaRPr>
        </a:p>
      </dgm:t>
    </dgm:pt>
    <dgm:pt modelId="{136791CE-DCA2-46FF-A5EA-28848FCF2F8E}">
      <dgm:prSet phldrT="[Text]" custT="1"/>
      <dgm:spPr>
        <a:ln>
          <a:noFill/>
        </a:ln>
        <a:effectLst/>
        <a:scene3d>
          <a:camera prst="orthographicFront">
            <a:rot lat="0" lon="0" rev="0"/>
          </a:camera>
          <a:lightRig rig="glow" dir="t">
            <a:rot lat="0" lon="0" rev="14100000"/>
          </a:lightRig>
        </a:scene3d>
        <a:sp3d prstMaterial="softEdge">
          <a:bevelT w="127000" prst="artDeco"/>
        </a:sp3d>
      </dgm:spPr>
      <dgm:t>
        <a:bodyPr/>
        <a:lstStyle/>
        <a:p>
          <a:r>
            <a:rPr lang="id-ID" sz="2400" dirty="0" smtClean="0">
              <a:latin typeface="Berlin Sans FB Demi" pitchFamily="34" charset="0"/>
            </a:rPr>
            <a:t>Hasil Statistik Deskriptif</a:t>
          </a:r>
          <a:endParaRPr lang="id-ID" sz="2400" dirty="0">
            <a:latin typeface="Berlin Sans FB Demi" pitchFamily="34" charset="0"/>
          </a:endParaRPr>
        </a:p>
      </dgm:t>
    </dgm:pt>
    <dgm:pt modelId="{3118ED29-A6AF-4439-A047-D617B25C9695}" type="parTrans" cxnId="{5D6A7902-0186-4752-8B49-7F3865E42E97}">
      <dgm:prSet/>
      <dgm:spPr/>
      <dgm:t>
        <a:bodyPr/>
        <a:lstStyle/>
        <a:p>
          <a:endParaRPr lang="id-ID" sz="2400">
            <a:latin typeface="Berlin Sans FB Demi" pitchFamily="34" charset="0"/>
          </a:endParaRPr>
        </a:p>
      </dgm:t>
    </dgm:pt>
    <dgm:pt modelId="{65EFF227-6728-4641-B6D8-8FEC084153E9}" type="sibTrans" cxnId="{5D6A7902-0186-4752-8B49-7F3865E42E97}">
      <dgm:prSet custT="1"/>
      <dgm:spPr>
        <a:ln>
          <a:noFill/>
        </a:ln>
        <a:effectLst/>
        <a:scene3d>
          <a:camera prst="orthographicFront">
            <a:rot lat="0" lon="0" rev="0"/>
          </a:camera>
          <a:lightRig rig="glow" dir="t">
            <a:rot lat="0" lon="0" rev="14100000"/>
          </a:lightRig>
        </a:scene3d>
        <a:sp3d prstMaterial="softEdge">
          <a:bevelT w="127000" prst="artDeco"/>
        </a:sp3d>
      </dgm:spPr>
      <dgm:t>
        <a:bodyPr/>
        <a:lstStyle/>
        <a:p>
          <a:endParaRPr lang="id-ID" sz="2400">
            <a:latin typeface="Berlin Sans FB Demi" pitchFamily="34" charset="0"/>
          </a:endParaRPr>
        </a:p>
      </dgm:t>
    </dgm:pt>
    <dgm:pt modelId="{36762BC9-A8D2-46E0-926E-89B8731B1E7F}">
      <dgm:prSet phldrT="[Text]" custT="1"/>
      <dgm:spPr>
        <a:ln>
          <a:noFill/>
        </a:ln>
        <a:effectLst/>
        <a:scene3d>
          <a:camera prst="orthographicFront">
            <a:rot lat="0" lon="0" rev="0"/>
          </a:camera>
          <a:lightRig rig="glow" dir="t">
            <a:rot lat="0" lon="0" rev="14100000"/>
          </a:lightRig>
        </a:scene3d>
        <a:sp3d prstMaterial="softEdge">
          <a:bevelT w="127000" prst="artDeco"/>
        </a:sp3d>
      </dgm:spPr>
      <dgm:t>
        <a:bodyPr/>
        <a:lstStyle/>
        <a:p>
          <a:r>
            <a:rPr lang="id-ID" sz="2400" dirty="0" smtClean="0">
              <a:latin typeface="Berlin Sans FB Demi" pitchFamily="34" charset="0"/>
            </a:rPr>
            <a:t>Hasil Pengujian  Hipotesis Sesuai Model Empirisnya</a:t>
          </a:r>
          <a:endParaRPr lang="id-ID" sz="2400" dirty="0">
            <a:latin typeface="Berlin Sans FB Demi" pitchFamily="34" charset="0"/>
          </a:endParaRPr>
        </a:p>
      </dgm:t>
    </dgm:pt>
    <dgm:pt modelId="{E18A930D-F43C-4D59-8244-C6A10FFC3B5C}" type="parTrans" cxnId="{8610C155-55B9-43EA-B490-A1D2DB4E847F}">
      <dgm:prSet/>
      <dgm:spPr/>
      <dgm:t>
        <a:bodyPr/>
        <a:lstStyle/>
        <a:p>
          <a:endParaRPr lang="id-ID" sz="2400">
            <a:latin typeface="Berlin Sans FB Demi" pitchFamily="34" charset="0"/>
          </a:endParaRPr>
        </a:p>
      </dgm:t>
    </dgm:pt>
    <dgm:pt modelId="{790A0706-242B-4D90-BA18-E413BA787C0F}" type="sibTrans" cxnId="{8610C155-55B9-43EA-B490-A1D2DB4E847F}">
      <dgm:prSet custT="1"/>
      <dgm:spPr>
        <a:ln>
          <a:noFill/>
        </a:ln>
        <a:effectLst/>
        <a:scene3d>
          <a:camera prst="orthographicFront">
            <a:rot lat="0" lon="0" rev="0"/>
          </a:camera>
          <a:lightRig rig="glow" dir="t">
            <a:rot lat="0" lon="0" rev="14100000"/>
          </a:lightRig>
        </a:scene3d>
        <a:sp3d prstMaterial="softEdge">
          <a:bevelT w="127000" prst="artDeco"/>
        </a:sp3d>
      </dgm:spPr>
      <dgm:t>
        <a:bodyPr/>
        <a:lstStyle/>
        <a:p>
          <a:endParaRPr lang="id-ID" sz="2400">
            <a:latin typeface="Berlin Sans FB Demi" pitchFamily="34" charset="0"/>
          </a:endParaRPr>
        </a:p>
      </dgm:t>
    </dgm:pt>
    <dgm:pt modelId="{541B2958-ED91-4D99-9AC9-40FEFC4B53CD}">
      <dgm:prSet phldrT="[Text]" custT="1"/>
      <dgm:spPr>
        <a:ln>
          <a:noFill/>
        </a:ln>
        <a:effectLst/>
        <a:scene3d>
          <a:camera prst="orthographicFront">
            <a:rot lat="0" lon="0" rev="0"/>
          </a:camera>
          <a:lightRig rig="glow" dir="t">
            <a:rot lat="0" lon="0" rev="14100000"/>
          </a:lightRig>
        </a:scene3d>
        <a:sp3d prstMaterial="softEdge">
          <a:bevelT w="127000" prst="artDeco"/>
        </a:sp3d>
      </dgm:spPr>
      <dgm:t>
        <a:bodyPr/>
        <a:lstStyle/>
        <a:p>
          <a:r>
            <a:rPr lang="id-ID" sz="2400" dirty="0" smtClean="0">
              <a:latin typeface="Berlin Sans FB Demi" pitchFamily="34" charset="0"/>
            </a:rPr>
            <a:t>Ringkasan Hasil Penelitian:</a:t>
          </a:r>
        </a:p>
        <a:p>
          <a:r>
            <a:rPr lang="id-ID" sz="2400" dirty="0" smtClean="0">
              <a:latin typeface="Berlin Sans FB Demi" pitchFamily="34" charset="0"/>
            </a:rPr>
            <a:t> Hipotesis, hasil pengujian,  interprestasi dan pembahasan </a:t>
          </a:r>
          <a:endParaRPr lang="id-ID" sz="2400" dirty="0">
            <a:latin typeface="Berlin Sans FB Demi" pitchFamily="34" charset="0"/>
          </a:endParaRPr>
        </a:p>
      </dgm:t>
    </dgm:pt>
    <dgm:pt modelId="{35A765B0-F67C-4A71-A3A7-0E04810F3DBD}" type="parTrans" cxnId="{729F1023-4724-4774-90DA-344FDECA986F}">
      <dgm:prSet/>
      <dgm:spPr/>
      <dgm:t>
        <a:bodyPr/>
        <a:lstStyle/>
        <a:p>
          <a:endParaRPr lang="id-ID" sz="2400">
            <a:latin typeface="Berlin Sans FB Demi" pitchFamily="34" charset="0"/>
          </a:endParaRPr>
        </a:p>
      </dgm:t>
    </dgm:pt>
    <dgm:pt modelId="{2F93DEE6-ADCC-4434-B3E6-33712765A99C}" type="sibTrans" cxnId="{729F1023-4724-4774-90DA-344FDECA986F}">
      <dgm:prSet/>
      <dgm:spPr/>
      <dgm:t>
        <a:bodyPr/>
        <a:lstStyle/>
        <a:p>
          <a:endParaRPr lang="id-ID" sz="2400">
            <a:latin typeface="Berlin Sans FB Demi" pitchFamily="34" charset="0"/>
          </a:endParaRPr>
        </a:p>
      </dgm:t>
    </dgm:pt>
    <dgm:pt modelId="{1F514059-54A7-4B73-B547-F08BFD3B9EFC}" type="pres">
      <dgm:prSet presAssocID="{388D7A5F-86F0-4B6D-810C-00B557F1FCF2}" presName="diagram" presStyleCnt="0">
        <dgm:presLayoutVars>
          <dgm:dir/>
          <dgm:resizeHandles val="exact"/>
        </dgm:presLayoutVars>
      </dgm:prSet>
      <dgm:spPr/>
      <dgm:t>
        <a:bodyPr/>
        <a:lstStyle/>
        <a:p>
          <a:endParaRPr lang="id-ID"/>
        </a:p>
      </dgm:t>
    </dgm:pt>
    <dgm:pt modelId="{C25BDFF8-B9DD-42C8-A756-83C8932DDCB2}" type="pres">
      <dgm:prSet presAssocID="{F9CE4C35-2181-4A6B-8405-858B807CDBA0}" presName="node" presStyleLbl="node1" presStyleIdx="0" presStyleCnt="4">
        <dgm:presLayoutVars>
          <dgm:bulletEnabled val="1"/>
        </dgm:presLayoutVars>
      </dgm:prSet>
      <dgm:spPr/>
      <dgm:t>
        <a:bodyPr/>
        <a:lstStyle/>
        <a:p>
          <a:endParaRPr lang="id-ID"/>
        </a:p>
      </dgm:t>
    </dgm:pt>
    <dgm:pt modelId="{DFB3AAEB-FB54-477F-9013-56029EFAE4B0}" type="pres">
      <dgm:prSet presAssocID="{47C5C4CF-6BE9-4D7B-9550-36370118907D}" presName="sibTrans" presStyleLbl="sibTrans2D1" presStyleIdx="0" presStyleCnt="3"/>
      <dgm:spPr/>
      <dgm:t>
        <a:bodyPr/>
        <a:lstStyle/>
        <a:p>
          <a:endParaRPr lang="id-ID"/>
        </a:p>
      </dgm:t>
    </dgm:pt>
    <dgm:pt modelId="{9993FCEE-22E6-48D5-BA87-4A7BEBA13415}" type="pres">
      <dgm:prSet presAssocID="{47C5C4CF-6BE9-4D7B-9550-36370118907D}" presName="connectorText" presStyleLbl="sibTrans2D1" presStyleIdx="0" presStyleCnt="3"/>
      <dgm:spPr/>
      <dgm:t>
        <a:bodyPr/>
        <a:lstStyle/>
        <a:p>
          <a:endParaRPr lang="id-ID"/>
        </a:p>
      </dgm:t>
    </dgm:pt>
    <dgm:pt modelId="{D5D3B0CA-4810-4E02-87BD-003554048F86}" type="pres">
      <dgm:prSet presAssocID="{136791CE-DCA2-46FF-A5EA-28848FCF2F8E}" presName="node" presStyleLbl="node1" presStyleIdx="1" presStyleCnt="4">
        <dgm:presLayoutVars>
          <dgm:bulletEnabled val="1"/>
        </dgm:presLayoutVars>
      </dgm:prSet>
      <dgm:spPr/>
      <dgm:t>
        <a:bodyPr/>
        <a:lstStyle/>
        <a:p>
          <a:endParaRPr lang="id-ID"/>
        </a:p>
      </dgm:t>
    </dgm:pt>
    <dgm:pt modelId="{138516AA-71D4-4637-AE5F-DB4B1824F7AC}" type="pres">
      <dgm:prSet presAssocID="{65EFF227-6728-4641-B6D8-8FEC084153E9}" presName="sibTrans" presStyleLbl="sibTrans2D1" presStyleIdx="1" presStyleCnt="3"/>
      <dgm:spPr/>
      <dgm:t>
        <a:bodyPr/>
        <a:lstStyle/>
        <a:p>
          <a:endParaRPr lang="id-ID"/>
        </a:p>
      </dgm:t>
    </dgm:pt>
    <dgm:pt modelId="{106BD1B0-01F2-4FC8-8C30-133039942C06}" type="pres">
      <dgm:prSet presAssocID="{65EFF227-6728-4641-B6D8-8FEC084153E9}" presName="connectorText" presStyleLbl="sibTrans2D1" presStyleIdx="1" presStyleCnt="3"/>
      <dgm:spPr/>
      <dgm:t>
        <a:bodyPr/>
        <a:lstStyle/>
        <a:p>
          <a:endParaRPr lang="id-ID"/>
        </a:p>
      </dgm:t>
    </dgm:pt>
    <dgm:pt modelId="{4DFFACA5-5015-47AB-9024-193726B380F0}" type="pres">
      <dgm:prSet presAssocID="{36762BC9-A8D2-46E0-926E-89B8731B1E7F}" presName="node" presStyleLbl="node1" presStyleIdx="2" presStyleCnt="4">
        <dgm:presLayoutVars>
          <dgm:bulletEnabled val="1"/>
        </dgm:presLayoutVars>
      </dgm:prSet>
      <dgm:spPr/>
      <dgm:t>
        <a:bodyPr/>
        <a:lstStyle/>
        <a:p>
          <a:endParaRPr lang="id-ID"/>
        </a:p>
      </dgm:t>
    </dgm:pt>
    <dgm:pt modelId="{3C9DC2A2-6E4E-4879-BB24-2B995A55D27C}" type="pres">
      <dgm:prSet presAssocID="{790A0706-242B-4D90-BA18-E413BA787C0F}" presName="sibTrans" presStyleLbl="sibTrans2D1" presStyleIdx="2" presStyleCnt="3"/>
      <dgm:spPr/>
      <dgm:t>
        <a:bodyPr/>
        <a:lstStyle/>
        <a:p>
          <a:endParaRPr lang="id-ID"/>
        </a:p>
      </dgm:t>
    </dgm:pt>
    <dgm:pt modelId="{AA141718-4C8F-4A96-A6CE-C9243F3ACE7B}" type="pres">
      <dgm:prSet presAssocID="{790A0706-242B-4D90-BA18-E413BA787C0F}" presName="connectorText" presStyleLbl="sibTrans2D1" presStyleIdx="2" presStyleCnt="3"/>
      <dgm:spPr/>
      <dgm:t>
        <a:bodyPr/>
        <a:lstStyle/>
        <a:p>
          <a:endParaRPr lang="id-ID"/>
        </a:p>
      </dgm:t>
    </dgm:pt>
    <dgm:pt modelId="{D37F739F-4EA5-4959-B439-23AC461D0A56}" type="pres">
      <dgm:prSet presAssocID="{541B2958-ED91-4D99-9AC9-40FEFC4B53CD}" presName="node" presStyleLbl="node1" presStyleIdx="3" presStyleCnt="4" custScaleX="113980" custScaleY="140789">
        <dgm:presLayoutVars>
          <dgm:bulletEnabled val="1"/>
        </dgm:presLayoutVars>
      </dgm:prSet>
      <dgm:spPr/>
      <dgm:t>
        <a:bodyPr/>
        <a:lstStyle/>
        <a:p>
          <a:endParaRPr lang="id-ID"/>
        </a:p>
      </dgm:t>
    </dgm:pt>
  </dgm:ptLst>
  <dgm:cxnLst>
    <dgm:cxn modelId="{A0CB5F09-EB65-4FBA-AF3F-324B429EF508}" type="presOf" srcId="{790A0706-242B-4D90-BA18-E413BA787C0F}" destId="{3C9DC2A2-6E4E-4879-BB24-2B995A55D27C}" srcOrd="0" destOrd="0" presId="urn:microsoft.com/office/officeart/2005/8/layout/process5"/>
    <dgm:cxn modelId="{0E474587-070F-475F-817D-34B0CC43AE7C}" srcId="{388D7A5F-86F0-4B6D-810C-00B557F1FCF2}" destId="{F9CE4C35-2181-4A6B-8405-858B807CDBA0}" srcOrd="0" destOrd="0" parTransId="{92D29317-B7AE-410A-8D3E-30FFA474C204}" sibTransId="{47C5C4CF-6BE9-4D7B-9550-36370118907D}"/>
    <dgm:cxn modelId="{BE7D19CD-451A-4DD2-BACC-90A5B9C4D3C2}" type="presOf" srcId="{F9CE4C35-2181-4A6B-8405-858B807CDBA0}" destId="{C25BDFF8-B9DD-42C8-A756-83C8932DDCB2}" srcOrd="0" destOrd="0" presId="urn:microsoft.com/office/officeart/2005/8/layout/process5"/>
    <dgm:cxn modelId="{9C0A3395-0E92-4803-9444-E1AE467DC876}" type="presOf" srcId="{65EFF227-6728-4641-B6D8-8FEC084153E9}" destId="{138516AA-71D4-4637-AE5F-DB4B1824F7AC}" srcOrd="0" destOrd="0" presId="urn:microsoft.com/office/officeart/2005/8/layout/process5"/>
    <dgm:cxn modelId="{E98DED84-9081-4432-AD1A-5CE51B82A079}" type="presOf" srcId="{47C5C4CF-6BE9-4D7B-9550-36370118907D}" destId="{DFB3AAEB-FB54-477F-9013-56029EFAE4B0}" srcOrd="0" destOrd="0" presId="urn:microsoft.com/office/officeart/2005/8/layout/process5"/>
    <dgm:cxn modelId="{8610C155-55B9-43EA-B490-A1D2DB4E847F}" srcId="{388D7A5F-86F0-4B6D-810C-00B557F1FCF2}" destId="{36762BC9-A8D2-46E0-926E-89B8731B1E7F}" srcOrd="2" destOrd="0" parTransId="{E18A930D-F43C-4D59-8244-C6A10FFC3B5C}" sibTransId="{790A0706-242B-4D90-BA18-E413BA787C0F}"/>
    <dgm:cxn modelId="{CCC41329-07A2-4E7E-A218-347C30C75CBC}" type="presOf" srcId="{47C5C4CF-6BE9-4D7B-9550-36370118907D}" destId="{9993FCEE-22E6-48D5-BA87-4A7BEBA13415}" srcOrd="1" destOrd="0" presId="urn:microsoft.com/office/officeart/2005/8/layout/process5"/>
    <dgm:cxn modelId="{5D6A7902-0186-4752-8B49-7F3865E42E97}" srcId="{388D7A5F-86F0-4B6D-810C-00B557F1FCF2}" destId="{136791CE-DCA2-46FF-A5EA-28848FCF2F8E}" srcOrd="1" destOrd="0" parTransId="{3118ED29-A6AF-4439-A047-D617B25C9695}" sibTransId="{65EFF227-6728-4641-B6D8-8FEC084153E9}"/>
    <dgm:cxn modelId="{06153E32-9B4E-490F-BE14-2EC4994491F5}" type="presOf" srcId="{790A0706-242B-4D90-BA18-E413BA787C0F}" destId="{AA141718-4C8F-4A96-A6CE-C9243F3ACE7B}" srcOrd="1" destOrd="0" presId="urn:microsoft.com/office/officeart/2005/8/layout/process5"/>
    <dgm:cxn modelId="{B570496D-7228-4775-BC89-E3A3C2BF5A18}" type="presOf" srcId="{136791CE-DCA2-46FF-A5EA-28848FCF2F8E}" destId="{D5D3B0CA-4810-4E02-87BD-003554048F86}" srcOrd="0" destOrd="0" presId="urn:microsoft.com/office/officeart/2005/8/layout/process5"/>
    <dgm:cxn modelId="{729F1023-4724-4774-90DA-344FDECA986F}" srcId="{388D7A5F-86F0-4B6D-810C-00B557F1FCF2}" destId="{541B2958-ED91-4D99-9AC9-40FEFC4B53CD}" srcOrd="3" destOrd="0" parTransId="{35A765B0-F67C-4A71-A3A7-0E04810F3DBD}" sibTransId="{2F93DEE6-ADCC-4434-B3E6-33712765A99C}"/>
    <dgm:cxn modelId="{591F6C44-2D8F-4AAC-AFB3-4391E07DAE8D}" type="presOf" srcId="{65EFF227-6728-4641-B6D8-8FEC084153E9}" destId="{106BD1B0-01F2-4FC8-8C30-133039942C06}" srcOrd="1" destOrd="0" presId="urn:microsoft.com/office/officeart/2005/8/layout/process5"/>
    <dgm:cxn modelId="{58882B25-AD42-438A-86D9-D21EF4F72AAE}" type="presOf" srcId="{541B2958-ED91-4D99-9AC9-40FEFC4B53CD}" destId="{D37F739F-4EA5-4959-B439-23AC461D0A56}" srcOrd="0" destOrd="0" presId="urn:microsoft.com/office/officeart/2005/8/layout/process5"/>
    <dgm:cxn modelId="{EEF97163-7102-4C6C-A998-F2B2CE0B8462}" type="presOf" srcId="{388D7A5F-86F0-4B6D-810C-00B557F1FCF2}" destId="{1F514059-54A7-4B73-B547-F08BFD3B9EFC}" srcOrd="0" destOrd="0" presId="urn:microsoft.com/office/officeart/2005/8/layout/process5"/>
    <dgm:cxn modelId="{A2329BE4-6D46-463A-85FE-92DB977AF5E5}" type="presOf" srcId="{36762BC9-A8D2-46E0-926E-89B8731B1E7F}" destId="{4DFFACA5-5015-47AB-9024-193726B380F0}" srcOrd="0" destOrd="0" presId="urn:microsoft.com/office/officeart/2005/8/layout/process5"/>
    <dgm:cxn modelId="{2203E674-63A6-4B0F-A67D-7D7D5E24EB9D}" type="presParOf" srcId="{1F514059-54A7-4B73-B547-F08BFD3B9EFC}" destId="{C25BDFF8-B9DD-42C8-A756-83C8932DDCB2}" srcOrd="0" destOrd="0" presId="urn:microsoft.com/office/officeart/2005/8/layout/process5"/>
    <dgm:cxn modelId="{560AC049-DA7C-414F-A894-55772CDE012C}" type="presParOf" srcId="{1F514059-54A7-4B73-B547-F08BFD3B9EFC}" destId="{DFB3AAEB-FB54-477F-9013-56029EFAE4B0}" srcOrd="1" destOrd="0" presId="urn:microsoft.com/office/officeart/2005/8/layout/process5"/>
    <dgm:cxn modelId="{77D0F859-CAFF-473D-9848-5CE017FB1282}" type="presParOf" srcId="{DFB3AAEB-FB54-477F-9013-56029EFAE4B0}" destId="{9993FCEE-22E6-48D5-BA87-4A7BEBA13415}" srcOrd="0" destOrd="0" presId="urn:microsoft.com/office/officeart/2005/8/layout/process5"/>
    <dgm:cxn modelId="{A87AE7C1-5EA1-458E-9221-972DCBC638DF}" type="presParOf" srcId="{1F514059-54A7-4B73-B547-F08BFD3B9EFC}" destId="{D5D3B0CA-4810-4E02-87BD-003554048F86}" srcOrd="2" destOrd="0" presId="urn:microsoft.com/office/officeart/2005/8/layout/process5"/>
    <dgm:cxn modelId="{9CA69E55-0267-4F5C-A6F4-37F44ADDB3A7}" type="presParOf" srcId="{1F514059-54A7-4B73-B547-F08BFD3B9EFC}" destId="{138516AA-71D4-4637-AE5F-DB4B1824F7AC}" srcOrd="3" destOrd="0" presId="urn:microsoft.com/office/officeart/2005/8/layout/process5"/>
    <dgm:cxn modelId="{BB367726-E954-47AD-A54C-E1B941794D82}" type="presParOf" srcId="{138516AA-71D4-4637-AE5F-DB4B1824F7AC}" destId="{106BD1B0-01F2-4FC8-8C30-133039942C06}" srcOrd="0" destOrd="0" presId="urn:microsoft.com/office/officeart/2005/8/layout/process5"/>
    <dgm:cxn modelId="{61FE7845-EAE2-438E-AB9D-34554FBDC81F}" type="presParOf" srcId="{1F514059-54A7-4B73-B547-F08BFD3B9EFC}" destId="{4DFFACA5-5015-47AB-9024-193726B380F0}" srcOrd="4" destOrd="0" presId="urn:microsoft.com/office/officeart/2005/8/layout/process5"/>
    <dgm:cxn modelId="{38D3D198-848F-4FC3-883D-812A32ACE56C}" type="presParOf" srcId="{1F514059-54A7-4B73-B547-F08BFD3B9EFC}" destId="{3C9DC2A2-6E4E-4879-BB24-2B995A55D27C}" srcOrd="5" destOrd="0" presId="urn:microsoft.com/office/officeart/2005/8/layout/process5"/>
    <dgm:cxn modelId="{86EE3E20-0E25-4DA4-B280-80D51C8A54B6}" type="presParOf" srcId="{3C9DC2A2-6E4E-4879-BB24-2B995A55D27C}" destId="{AA141718-4C8F-4A96-A6CE-C9243F3ACE7B}" srcOrd="0" destOrd="0" presId="urn:microsoft.com/office/officeart/2005/8/layout/process5"/>
    <dgm:cxn modelId="{C22E7058-E8A0-4210-BB53-300B084875A1}" type="presParOf" srcId="{1F514059-54A7-4B73-B547-F08BFD3B9EFC}" destId="{D37F739F-4EA5-4959-B439-23AC461D0A56}" srcOrd="6" destOrd="0" presId="urn:microsoft.com/office/officeart/2005/8/layout/process5"/>
  </dgm:cxnLst>
  <dgm:bg>
    <a:solidFill>
      <a:schemeClr val="accent5">
        <a:lumMod val="50000"/>
      </a:schemeClr>
    </a:solidFill>
    <a:effectLst>
      <a:glow rad="228600">
        <a:schemeClr val="accent6">
          <a:satMod val="175000"/>
          <a:alpha val="40000"/>
        </a:schemeClr>
      </a:glow>
    </a:effectLst>
  </dgm:bg>
  <dgm:whole>
    <a:ln w="57150">
      <a:solidFill>
        <a:srgbClr val="00B050"/>
      </a:solidFill>
    </a:ln>
  </dgm:whole>
</dgm:dataModel>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0.3125</cdr:x>
      <cdr:y>0.76042</cdr:y>
    </cdr:from>
    <cdr:to>
      <cdr:x>0.35156</cdr:x>
      <cdr:y>0.8125</cdr:y>
    </cdr:to>
    <cdr:sp macro="" textlink="">
      <cdr:nvSpPr>
        <cdr:cNvPr id="2" name="Oval 1"/>
        <cdr:cNvSpPr/>
      </cdr:nvSpPr>
      <cdr:spPr>
        <a:xfrm xmlns:a="http://schemas.openxmlformats.org/drawingml/2006/main">
          <a:off x="2857488" y="5214950"/>
          <a:ext cx="357190" cy="357190"/>
        </a:xfrm>
        <a:prstGeom xmlns:a="http://schemas.openxmlformats.org/drawingml/2006/main" prst="ellipse">
          <a:avLst/>
        </a:prstGeom>
      </cdr:spPr>
      <cdr:style>
        <a:lnRef xmlns:a="http://schemas.openxmlformats.org/drawingml/2006/main" idx="0">
          <a:schemeClr val="accent5"/>
        </a:lnRef>
        <a:fillRef xmlns:a="http://schemas.openxmlformats.org/drawingml/2006/main" idx="3">
          <a:schemeClr val="accent5"/>
        </a:fillRef>
        <a:effectRef xmlns:a="http://schemas.openxmlformats.org/drawingml/2006/main" idx="3">
          <a:schemeClr val="accent5"/>
        </a:effectRef>
        <a:fontRef xmlns:a="http://schemas.openxmlformats.org/drawingml/2006/main" idx="minor">
          <a:schemeClr val="lt1"/>
        </a:fontRef>
      </cdr:style>
      <cdr:txBody>
        <a:bodyPr xmlns:a="http://schemas.openxmlformats.org/drawingml/2006/main"/>
        <a:lstStyle xmlns:a="http://schemas.openxmlformats.org/drawingml/2006/main"/>
        <a:p xmlns:a="http://schemas.openxmlformats.org/drawingml/2006/main">
          <a:r>
            <a:rPr lang="id-ID" sz="1600" dirty="0" smtClean="0"/>
            <a:t>2</a:t>
          </a:r>
          <a:endParaRPr lang="id-ID" sz="1600" dirty="0"/>
        </a:p>
      </cdr:txBody>
    </cdr:sp>
  </cdr:relSizeAnchor>
</c:userShapes>
</file>

<file path=ppt/drawings/drawing2.xml><?xml version="1.0" encoding="utf-8"?>
<c:userShapes xmlns:c="http://schemas.openxmlformats.org/drawingml/2006/chart">
  <cdr:relSizeAnchor xmlns:cdr="http://schemas.openxmlformats.org/drawingml/2006/chartDrawing">
    <cdr:from>
      <cdr:x>0.25781</cdr:x>
      <cdr:y>0.54167</cdr:y>
    </cdr:from>
    <cdr:to>
      <cdr:x>0.40625</cdr:x>
      <cdr:y>0.66667</cdr:y>
    </cdr:to>
    <cdr:sp macro="" textlink="">
      <cdr:nvSpPr>
        <cdr:cNvPr id="2" name="Oval Callout 1"/>
        <cdr:cNvSpPr/>
      </cdr:nvSpPr>
      <cdr:spPr>
        <a:xfrm xmlns:a="http://schemas.openxmlformats.org/drawingml/2006/main">
          <a:off x="2357422" y="3714752"/>
          <a:ext cx="1357322" cy="857256"/>
        </a:xfrm>
        <a:prstGeom xmlns:a="http://schemas.openxmlformats.org/drawingml/2006/main" prst="wedgeEllipseCallout">
          <a:avLst>
            <a:gd name="adj1" fmla="val -6733"/>
            <a:gd name="adj2" fmla="val -193002"/>
          </a:avLst>
        </a:prstGeom>
      </cdr:spPr>
      <cdr:style>
        <a:lnRef xmlns:a="http://schemas.openxmlformats.org/drawingml/2006/main" idx="1">
          <a:schemeClr val="accent3"/>
        </a:lnRef>
        <a:fillRef xmlns:a="http://schemas.openxmlformats.org/drawingml/2006/main" idx="2">
          <a:schemeClr val="accent3"/>
        </a:fillRef>
        <a:effectRef xmlns:a="http://schemas.openxmlformats.org/drawingml/2006/main" idx="1">
          <a:schemeClr val="accent3"/>
        </a:effectRef>
        <a:fontRef xmlns:a="http://schemas.openxmlformats.org/drawingml/2006/main" idx="minor">
          <a:schemeClr val="dk1"/>
        </a:fontRef>
      </cdr:style>
      <cdr:txBody>
        <a:bodyPr xmlns:a="http://schemas.openxmlformats.org/drawingml/2006/main"/>
        <a:lstStyle xmlns:a="http://schemas.openxmlformats.org/drawingml/2006/main"/>
        <a:p xmlns:a="http://schemas.openxmlformats.org/drawingml/2006/main">
          <a:r>
            <a:rPr lang="id-ID" sz="1800" dirty="0" smtClean="0"/>
            <a:t>Pilgub</a:t>
          </a:r>
          <a:endParaRPr lang="id-ID" sz="1800" dirty="0"/>
        </a:p>
      </cdr:txBody>
    </cdr:sp>
  </cdr:relSizeAnchor>
</c:userShapes>
</file>

<file path=ppt/drawings/drawing3.xml><?xml version="1.0" encoding="utf-8"?>
<c:userShapes xmlns:c="http://schemas.openxmlformats.org/drawingml/2006/chart">
  <cdr:relSizeAnchor xmlns:cdr="http://schemas.openxmlformats.org/drawingml/2006/chartDrawing">
    <cdr:from>
      <cdr:x>0.4375</cdr:x>
      <cdr:y>0.55208</cdr:y>
    </cdr:from>
    <cdr:to>
      <cdr:x>0.46094</cdr:x>
      <cdr:y>0.59375</cdr:y>
    </cdr:to>
    <cdr:sp macro="" textlink="">
      <cdr:nvSpPr>
        <cdr:cNvPr id="2" name="Cloud 1"/>
        <cdr:cNvSpPr/>
      </cdr:nvSpPr>
      <cdr:spPr>
        <a:xfrm xmlns:a="http://schemas.openxmlformats.org/drawingml/2006/main">
          <a:off x="4000496" y="3786190"/>
          <a:ext cx="214314" cy="285752"/>
        </a:xfrm>
        <a:prstGeom xmlns:a="http://schemas.openxmlformats.org/drawingml/2006/main" prst="cloud">
          <a:avLst/>
        </a:prstGeom>
        <a:solidFill xmlns:a="http://schemas.openxmlformats.org/drawingml/2006/main">
          <a:srgbClr val="FFFF00"/>
        </a:solidFill>
      </cdr:spPr>
      <cdr:style>
        <a:lnRef xmlns:a="http://schemas.openxmlformats.org/drawingml/2006/main" idx="0">
          <a:schemeClr val="accent4"/>
        </a:lnRef>
        <a:fillRef xmlns:a="http://schemas.openxmlformats.org/drawingml/2006/main" idx="3">
          <a:schemeClr val="accent4"/>
        </a:fillRef>
        <a:effectRef xmlns:a="http://schemas.openxmlformats.org/drawingml/2006/main" idx="3">
          <a:schemeClr val="accent4"/>
        </a:effectRef>
        <a:fontRef xmlns:a="http://schemas.openxmlformats.org/drawingml/2006/main" idx="minor">
          <a:schemeClr val="lt1"/>
        </a:fontRef>
      </cdr:style>
      <cdr:txBody>
        <a:bodyPr xmlns:a="http://schemas.openxmlformats.org/drawingml/2006/main"/>
        <a:lstStyle xmlns:a="http://schemas.openxmlformats.org/drawingml/2006/main"/>
        <a:p xmlns:a="http://schemas.openxmlformats.org/drawingml/2006/main">
          <a:endParaRPr lang="id-ID"/>
        </a:p>
      </cdr:txBody>
    </cdr:sp>
  </cdr:relSizeAnchor>
  <cdr:relSizeAnchor xmlns:cdr="http://schemas.openxmlformats.org/drawingml/2006/chartDrawing">
    <cdr:from>
      <cdr:x>0.70313</cdr:x>
      <cdr:y>0.54167</cdr:y>
    </cdr:from>
    <cdr:to>
      <cdr:x>0.72656</cdr:x>
      <cdr:y>0.59375</cdr:y>
    </cdr:to>
    <cdr:sp macro="" textlink="">
      <cdr:nvSpPr>
        <cdr:cNvPr id="3" name="Cloud 2"/>
        <cdr:cNvSpPr/>
      </cdr:nvSpPr>
      <cdr:spPr>
        <a:xfrm xmlns:a="http://schemas.openxmlformats.org/drawingml/2006/main">
          <a:off x="6429388" y="3714752"/>
          <a:ext cx="214314" cy="357190"/>
        </a:xfrm>
        <a:prstGeom xmlns:a="http://schemas.openxmlformats.org/drawingml/2006/main" prst="cloud">
          <a:avLst/>
        </a:prstGeom>
        <a:solidFill xmlns:a="http://schemas.openxmlformats.org/drawingml/2006/main">
          <a:srgbClr val="FFFF00"/>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p xmlns:a="http://schemas.openxmlformats.org/drawingml/2006/main">
          <a:endParaRPr lang="id-ID"/>
        </a:p>
      </cdr:txBody>
    </cdr:sp>
  </cdr:relSizeAnchor>
  <cdr:relSizeAnchor xmlns:cdr="http://schemas.openxmlformats.org/drawingml/2006/chartDrawing">
    <cdr:from>
      <cdr:x>0.9375</cdr:x>
      <cdr:y>0.59375</cdr:y>
    </cdr:from>
    <cdr:to>
      <cdr:x>0.96875</cdr:x>
      <cdr:y>0.64583</cdr:y>
    </cdr:to>
    <cdr:sp macro="" textlink="">
      <cdr:nvSpPr>
        <cdr:cNvPr id="4" name="Cloud 3"/>
        <cdr:cNvSpPr/>
      </cdr:nvSpPr>
      <cdr:spPr>
        <a:xfrm xmlns:a="http://schemas.openxmlformats.org/drawingml/2006/main">
          <a:off x="8572528" y="4071942"/>
          <a:ext cx="285752" cy="357190"/>
        </a:xfrm>
        <a:prstGeom xmlns:a="http://schemas.openxmlformats.org/drawingml/2006/main" prst="cloud">
          <a:avLst/>
        </a:prstGeom>
        <a:solidFill xmlns:a="http://schemas.openxmlformats.org/drawingml/2006/main">
          <a:srgbClr val="FFFF00"/>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p xmlns:a="http://schemas.openxmlformats.org/drawingml/2006/main">
          <a:endParaRPr lang="id-ID"/>
        </a:p>
      </cdr:txBody>
    </cdr:sp>
  </cdr:relSizeAnchor>
  <cdr:relSizeAnchor xmlns:cdr="http://schemas.openxmlformats.org/drawingml/2006/chartDrawing">
    <cdr:from>
      <cdr:x>0.625</cdr:x>
      <cdr:y>0.55208</cdr:y>
    </cdr:from>
    <cdr:to>
      <cdr:x>0.65625</cdr:x>
      <cdr:y>0.58333</cdr:y>
    </cdr:to>
    <cdr:sp macro="" textlink="">
      <cdr:nvSpPr>
        <cdr:cNvPr id="5" name="Oval 4"/>
        <cdr:cNvSpPr/>
      </cdr:nvSpPr>
      <cdr:spPr>
        <a:xfrm xmlns:a="http://schemas.openxmlformats.org/drawingml/2006/main">
          <a:off x="5715008" y="3786190"/>
          <a:ext cx="285752" cy="214314"/>
        </a:xfrm>
        <a:prstGeom xmlns:a="http://schemas.openxmlformats.org/drawingml/2006/main" prst="ellipse">
          <a:avLst/>
        </a:prstGeom>
        <a:solidFill xmlns:a="http://schemas.openxmlformats.org/drawingml/2006/main">
          <a:srgbClr val="FF0000"/>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p xmlns:a="http://schemas.openxmlformats.org/drawingml/2006/main">
          <a:endParaRPr lang="id-ID"/>
        </a:p>
      </cdr:txBody>
    </cdr:sp>
  </cdr:relSizeAnchor>
  <cdr:relSizeAnchor xmlns:cdr="http://schemas.openxmlformats.org/drawingml/2006/chartDrawing">
    <cdr:from>
      <cdr:x>0.80469</cdr:x>
      <cdr:y>0.5</cdr:y>
    </cdr:from>
    <cdr:to>
      <cdr:x>0.83594</cdr:x>
      <cdr:y>0.53125</cdr:y>
    </cdr:to>
    <cdr:sp macro="" textlink="">
      <cdr:nvSpPr>
        <cdr:cNvPr id="6" name="Oval 5"/>
        <cdr:cNvSpPr/>
      </cdr:nvSpPr>
      <cdr:spPr>
        <a:xfrm xmlns:a="http://schemas.openxmlformats.org/drawingml/2006/main">
          <a:off x="7358082" y="3429000"/>
          <a:ext cx="285752" cy="214314"/>
        </a:xfrm>
        <a:prstGeom xmlns:a="http://schemas.openxmlformats.org/drawingml/2006/main" prst="ellipse">
          <a:avLst/>
        </a:prstGeom>
        <a:solidFill xmlns:a="http://schemas.openxmlformats.org/drawingml/2006/main">
          <a:srgbClr val="FF0000"/>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p xmlns:a="http://schemas.openxmlformats.org/drawingml/2006/main">
          <a:endParaRPr lang="id-ID"/>
        </a:p>
      </cdr:txBody>
    </cdr:sp>
  </cdr:relSizeAnchor>
  <cdr:relSizeAnchor xmlns:cdr="http://schemas.openxmlformats.org/drawingml/2006/chartDrawing">
    <cdr:from>
      <cdr:x>0.67969</cdr:x>
      <cdr:y>0.22916</cdr:y>
    </cdr:from>
    <cdr:to>
      <cdr:x>1</cdr:x>
      <cdr:y>0.4375</cdr:y>
    </cdr:to>
    <cdr:sp macro="" textlink="">
      <cdr:nvSpPr>
        <cdr:cNvPr id="7" name="Oval Callout 6"/>
        <cdr:cNvSpPr/>
      </cdr:nvSpPr>
      <cdr:spPr>
        <a:xfrm xmlns:a="http://schemas.openxmlformats.org/drawingml/2006/main">
          <a:off x="6215074" y="1571612"/>
          <a:ext cx="2928926" cy="1428760"/>
        </a:xfrm>
        <a:prstGeom xmlns:a="http://schemas.openxmlformats.org/drawingml/2006/main" prst="wedgeEllipseCallout">
          <a:avLst>
            <a:gd name="adj1" fmla="val -37753"/>
            <a:gd name="adj2" fmla="val 101859"/>
          </a:avLst>
        </a:prstGeom>
        <a:solidFill xmlns:a="http://schemas.openxmlformats.org/drawingml/2006/main">
          <a:srgbClr val="00B050"/>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p xmlns:a="http://schemas.openxmlformats.org/drawingml/2006/main">
          <a:r>
            <a:rPr lang="id-ID" sz="1600" dirty="0" smtClean="0"/>
            <a:t>Ada  pola kenaikan yang signifikan  4 tahunan pada sektor Pertanian</a:t>
          </a:r>
          <a:endParaRPr lang="id-ID" sz="16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308D8A-EA6C-4665-8EE1-464CCCA5AE47}" type="datetimeFigureOut">
              <a:rPr lang="id-ID" smtClean="0"/>
              <a:pPr/>
              <a:t>05/03/2013</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7B61F2-CE2F-4E65-B239-C16D752CB0CF}"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967B61F2-CE2F-4E65-B239-C16D752CB0CF}" type="slidenum">
              <a:rPr lang="id-ID" smtClean="0"/>
              <a:pPr/>
              <a:t>9</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AB7BA13A-C891-4082-AE62-F3E88A523293}" type="datetimeFigureOut">
              <a:rPr lang="id-ID" smtClean="0"/>
              <a:pPr/>
              <a:t>05/03/2013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97204B4-3CC6-4BF5-9BA5-C5A2DC001675}"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B7BA13A-C891-4082-AE62-F3E88A523293}" type="datetimeFigureOut">
              <a:rPr lang="id-ID" smtClean="0"/>
              <a:pPr/>
              <a:t>05/03/2013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97204B4-3CC6-4BF5-9BA5-C5A2DC001675}"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B7BA13A-C891-4082-AE62-F3E88A523293}" type="datetimeFigureOut">
              <a:rPr lang="id-ID" smtClean="0"/>
              <a:pPr/>
              <a:t>05/03/2013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97204B4-3CC6-4BF5-9BA5-C5A2DC001675}" type="slidenum">
              <a:rPr lang="id-ID" smtClean="0"/>
              <a:pPr/>
              <a:t>‹#›</a:t>
            </a:fld>
            <a:endParaRPr lang="id-I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AB7BA13A-C891-4082-AE62-F3E88A523293}" type="datetimeFigureOut">
              <a:rPr lang="id-ID" smtClean="0"/>
              <a:pPr/>
              <a:t>05/03/2013</a:t>
            </a:fld>
            <a:endParaRPr lang="id-ID"/>
          </a:p>
        </p:txBody>
      </p:sp>
      <p:sp>
        <p:nvSpPr>
          <p:cNvPr id="2" name="Footer Placeholder 1"/>
          <p:cNvSpPr>
            <a:spLocks noGrp="1"/>
          </p:cNvSpPr>
          <p:nvPr>
            <p:ph type="ftr" sz="quarter" idx="11"/>
          </p:nvPr>
        </p:nvSpPr>
        <p:spPr/>
        <p:txBody>
          <a:bodyPr/>
          <a:lstStyle/>
          <a:p>
            <a:endParaRPr lang="id-ID"/>
          </a:p>
        </p:txBody>
      </p:sp>
      <p:sp>
        <p:nvSpPr>
          <p:cNvPr id="15" name="Slide Number Placeholder 14"/>
          <p:cNvSpPr>
            <a:spLocks noGrp="1"/>
          </p:cNvSpPr>
          <p:nvPr>
            <p:ph type="sldNum" sz="quarter" idx="12"/>
          </p:nvPr>
        </p:nvSpPr>
        <p:spPr>
          <a:xfrm>
            <a:off x="8229600" y="6473952"/>
            <a:ext cx="758952" cy="246888"/>
          </a:xfrm>
        </p:spPr>
        <p:txBody>
          <a:bodyPr/>
          <a:lstStyle/>
          <a:p>
            <a:fld id="{597204B4-3CC6-4BF5-9BA5-C5A2DC001675}" type="slidenum">
              <a:rPr lang="id-ID" smtClean="0"/>
              <a:pPr/>
              <a:t>‹#›</a:t>
            </a:fld>
            <a:endParaRPr lang="id-ID"/>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AB7BA13A-C891-4082-AE62-F3E88A523293}" type="datetimeFigureOut">
              <a:rPr lang="id-ID" smtClean="0"/>
              <a:pPr/>
              <a:t>05/03/2013</a:t>
            </a:fld>
            <a:endParaRPr lang="id-ID"/>
          </a:p>
        </p:txBody>
      </p:sp>
      <p:sp>
        <p:nvSpPr>
          <p:cNvPr id="19" name="Footer Placeholder 18"/>
          <p:cNvSpPr>
            <a:spLocks noGrp="1"/>
          </p:cNvSpPr>
          <p:nvPr>
            <p:ph type="ftr" sz="quarter" idx="11"/>
          </p:nvPr>
        </p:nvSpPr>
        <p:spPr>
          <a:xfrm>
            <a:off x="3581400" y="76200"/>
            <a:ext cx="2895600" cy="288925"/>
          </a:xfrm>
        </p:spPr>
        <p:txBody>
          <a:bodyPr/>
          <a:lstStyle/>
          <a:p>
            <a:endParaRPr lang="id-ID"/>
          </a:p>
        </p:txBody>
      </p:sp>
      <p:sp>
        <p:nvSpPr>
          <p:cNvPr id="16" name="Slide Number Placeholder 15"/>
          <p:cNvSpPr>
            <a:spLocks noGrp="1"/>
          </p:cNvSpPr>
          <p:nvPr>
            <p:ph type="sldNum" sz="quarter" idx="12"/>
          </p:nvPr>
        </p:nvSpPr>
        <p:spPr>
          <a:xfrm>
            <a:off x="8229600" y="6473952"/>
            <a:ext cx="758952" cy="246888"/>
          </a:xfrm>
        </p:spPr>
        <p:txBody>
          <a:bodyPr/>
          <a:lstStyle/>
          <a:p>
            <a:fld id="{597204B4-3CC6-4BF5-9BA5-C5A2DC001675}" type="slidenum">
              <a:rPr lang="id-ID" smtClean="0"/>
              <a:pPr/>
              <a:t>‹#›</a:t>
            </a:fld>
            <a:endParaRPr lang="id-ID"/>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AB7BA13A-C891-4082-AE62-F3E88A523293}" type="datetimeFigureOut">
              <a:rPr lang="id-ID" smtClean="0"/>
              <a:pPr/>
              <a:t>05/03/2013</a:t>
            </a:fld>
            <a:endParaRPr lang="id-ID"/>
          </a:p>
        </p:txBody>
      </p:sp>
      <p:sp>
        <p:nvSpPr>
          <p:cNvPr id="11" name="Footer Placeholder 10"/>
          <p:cNvSpPr>
            <a:spLocks noGrp="1"/>
          </p:cNvSpPr>
          <p:nvPr>
            <p:ph type="ftr" sz="quarter" idx="11"/>
          </p:nvPr>
        </p:nvSpPr>
        <p:spPr/>
        <p:txBody>
          <a:bodyPr/>
          <a:lstStyle/>
          <a:p>
            <a:endParaRPr lang="id-ID"/>
          </a:p>
        </p:txBody>
      </p:sp>
      <p:sp>
        <p:nvSpPr>
          <p:cNvPr id="16" name="Slide Number Placeholder 15"/>
          <p:cNvSpPr>
            <a:spLocks noGrp="1"/>
          </p:cNvSpPr>
          <p:nvPr>
            <p:ph type="sldNum" sz="quarter" idx="12"/>
          </p:nvPr>
        </p:nvSpPr>
        <p:spPr/>
        <p:txBody>
          <a:bodyPr/>
          <a:lstStyle/>
          <a:p>
            <a:fld id="{597204B4-3CC6-4BF5-9BA5-C5A2DC001675}" type="slidenum">
              <a:rPr lang="id-ID" smtClean="0"/>
              <a:pPr/>
              <a:t>‹#›</a:t>
            </a:fld>
            <a:endParaRPr lang="id-ID"/>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AB7BA13A-C891-4082-AE62-F3E88A523293}" type="datetimeFigureOut">
              <a:rPr lang="id-ID" smtClean="0"/>
              <a:pPr/>
              <a:t>05/03/2013</a:t>
            </a:fld>
            <a:endParaRPr lang="id-ID"/>
          </a:p>
        </p:txBody>
      </p:sp>
      <p:sp>
        <p:nvSpPr>
          <p:cNvPr id="10" name="Footer Placeholder 9"/>
          <p:cNvSpPr>
            <a:spLocks noGrp="1"/>
          </p:cNvSpPr>
          <p:nvPr>
            <p:ph type="ftr" sz="quarter" idx="11"/>
          </p:nvPr>
        </p:nvSpPr>
        <p:spPr/>
        <p:txBody>
          <a:bodyPr/>
          <a:lstStyle/>
          <a:p>
            <a:endParaRPr lang="id-ID"/>
          </a:p>
        </p:txBody>
      </p:sp>
      <p:sp>
        <p:nvSpPr>
          <p:cNvPr id="31" name="Slide Number Placeholder 30"/>
          <p:cNvSpPr>
            <a:spLocks noGrp="1"/>
          </p:cNvSpPr>
          <p:nvPr>
            <p:ph type="sldNum" sz="quarter" idx="12"/>
          </p:nvPr>
        </p:nvSpPr>
        <p:spPr/>
        <p:txBody>
          <a:bodyPr/>
          <a:lstStyle/>
          <a:p>
            <a:fld id="{597204B4-3CC6-4BF5-9BA5-C5A2DC001675}" type="slidenum">
              <a:rPr lang="id-ID" smtClean="0"/>
              <a:pPr/>
              <a:t>‹#›</a:t>
            </a:fld>
            <a:endParaRPr lang="id-ID"/>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AB7BA13A-C891-4082-AE62-F3E88A523293}" type="datetimeFigureOut">
              <a:rPr lang="id-ID" smtClean="0"/>
              <a:pPr/>
              <a:t>05/03/2013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229600" y="6477000"/>
            <a:ext cx="762000" cy="246888"/>
          </a:xfrm>
        </p:spPr>
        <p:txBody>
          <a:bodyPr/>
          <a:lstStyle/>
          <a:p>
            <a:fld id="{597204B4-3CC6-4BF5-9BA5-C5A2DC001675}" type="slidenum">
              <a:rPr lang="id-ID" smtClean="0"/>
              <a:pPr/>
              <a:t>‹#›</a:t>
            </a:fld>
            <a:endParaRPr lang="id-ID"/>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AB7BA13A-C891-4082-AE62-F3E88A523293}" type="datetimeFigureOut">
              <a:rPr lang="id-ID" smtClean="0"/>
              <a:pPr/>
              <a:t>05/03/2013</a:t>
            </a:fld>
            <a:endParaRPr lang="id-ID"/>
          </a:p>
        </p:txBody>
      </p:sp>
      <p:sp>
        <p:nvSpPr>
          <p:cNvPr id="21" name="Footer Placeholder 20"/>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97204B4-3CC6-4BF5-9BA5-C5A2DC001675}" type="slidenum">
              <a:rPr lang="id-ID" smtClean="0"/>
              <a:pPr/>
              <a:t>‹#›</a:t>
            </a:fld>
            <a:endParaRPr lang="id-ID"/>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B7BA13A-C891-4082-AE62-F3E88A523293}" type="datetimeFigureOut">
              <a:rPr lang="id-ID" smtClean="0"/>
              <a:pPr/>
              <a:t>05/03/2013</a:t>
            </a:fld>
            <a:endParaRPr lang="id-ID"/>
          </a:p>
        </p:txBody>
      </p:sp>
      <p:sp>
        <p:nvSpPr>
          <p:cNvPr id="24" name="Footer Placeholder 23"/>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97204B4-3CC6-4BF5-9BA5-C5A2DC001675}" type="slidenum">
              <a:rPr lang="id-ID" smtClean="0"/>
              <a:pPr/>
              <a:t>‹#›</a:t>
            </a:fld>
            <a:endParaRPr lang="id-ID"/>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AB7BA13A-C891-4082-AE62-F3E88A523293}" type="datetimeFigureOut">
              <a:rPr lang="id-ID" smtClean="0"/>
              <a:pPr/>
              <a:t>05/03/2013</a:t>
            </a:fld>
            <a:endParaRPr lang="id-ID"/>
          </a:p>
        </p:txBody>
      </p:sp>
      <p:sp>
        <p:nvSpPr>
          <p:cNvPr id="29" name="Footer Placeholder 28"/>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97204B4-3CC6-4BF5-9BA5-C5A2DC001675}"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B7BA13A-C891-4082-AE62-F3E88A523293}" type="datetimeFigureOut">
              <a:rPr lang="id-ID" smtClean="0"/>
              <a:pPr/>
              <a:t>05/03/2013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97204B4-3CC6-4BF5-9BA5-C5A2DC001675}" type="slidenum">
              <a:rPr lang="id-ID" smtClean="0"/>
              <a:pPr/>
              <a:t>‹#›</a:t>
            </a:fld>
            <a:endParaRPr lang="id-ID"/>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AB7BA13A-C891-4082-AE62-F3E88A523293}" type="datetimeFigureOut">
              <a:rPr lang="id-ID" smtClean="0"/>
              <a:pPr/>
              <a:t>05/03/2013</a:t>
            </a:fld>
            <a:endParaRPr lang="id-ID"/>
          </a:p>
        </p:txBody>
      </p:sp>
      <p:sp>
        <p:nvSpPr>
          <p:cNvPr id="5" name="Footer Placeholder 4"/>
          <p:cNvSpPr>
            <a:spLocks noGrp="1"/>
          </p:cNvSpPr>
          <p:nvPr>
            <p:ph type="ftr" sz="quarter" idx="11"/>
          </p:nvPr>
        </p:nvSpPr>
        <p:spPr/>
        <p:txBody>
          <a:bodyPr/>
          <a:lstStyle/>
          <a:p>
            <a:endParaRPr lang="id-ID"/>
          </a:p>
        </p:txBody>
      </p:sp>
      <p:sp>
        <p:nvSpPr>
          <p:cNvPr id="31" name="Slide Number Placeholder 30"/>
          <p:cNvSpPr>
            <a:spLocks noGrp="1"/>
          </p:cNvSpPr>
          <p:nvPr>
            <p:ph type="sldNum" sz="quarter" idx="12"/>
          </p:nvPr>
        </p:nvSpPr>
        <p:spPr/>
        <p:txBody>
          <a:bodyPr/>
          <a:lstStyle/>
          <a:p>
            <a:fld id="{597204B4-3CC6-4BF5-9BA5-C5A2DC001675}" type="slidenum">
              <a:rPr lang="id-ID" smtClean="0"/>
              <a:pPr/>
              <a:t>‹#›</a:t>
            </a:fld>
            <a:endParaRPr lang="id-ID"/>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7BA13A-C891-4082-AE62-F3E88A523293}" type="datetimeFigureOut">
              <a:rPr lang="id-ID" smtClean="0"/>
              <a:pPr/>
              <a:t>05/03/2013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97204B4-3CC6-4BF5-9BA5-C5A2DC001675}" type="slidenum">
              <a:rPr lang="id-ID" smtClean="0"/>
              <a:pPr/>
              <a:t>‹#›</a:t>
            </a:fld>
            <a:endParaRPr lang="id-ID"/>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7BA13A-C891-4082-AE62-F3E88A523293}" type="datetimeFigureOut">
              <a:rPr lang="id-ID" smtClean="0"/>
              <a:pPr/>
              <a:t>05/03/2013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97204B4-3CC6-4BF5-9BA5-C5A2DC001675}" type="slidenum">
              <a:rPr lang="id-ID" smtClean="0"/>
              <a:pPr/>
              <a:t>‹#›</a:t>
            </a:fld>
            <a:endParaRPr lang="id-ID"/>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B7BA13A-C891-4082-AE62-F3E88A523293}" type="datetimeFigureOut">
              <a:rPr lang="id-ID" smtClean="0"/>
              <a:pPr/>
              <a:t>05/03/2013</a:t>
            </a:fld>
            <a:endParaRPr lang="id-ID"/>
          </a:p>
        </p:txBody>
      </p:sp>
      <p:sp>
        <p:nvSpPr>
          <p:cNvPr id="17" name="Footer Placeholder 16"/>
          <p:cNvSpPr>
            <a:spLocks noGrp="1"/>
          </p:cNvSpPr>
          <p:nvPr>
            <p:ph type="ftr" sz="quarter" idx="11"/>
          </p:nvPr>
        </p:nvSpPr>
        <p:spPr/>
        <p:txBody>
          <a:bodyPr/>
          <a:lstStyle/>
          <a:p>
            <a:endParaRPr lang="id-ID"/>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97204B4-3CC6-4BF5-9BA5-C5A2DC001675}" type="slidenum">
              <a:rPr lang="id-ID" smtClean="0"/>
              <a:pPr/>
              <a:t>‹#›</a:t>
            </a:fld>
            <a:endParaRPr lang="id-ID"/>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B7BA13A-C891-4082-AE62-F3E88A523293}" type="datetimeFigureOut">
              <a:rPr lang="id-ID" smtClean="0"/>
              <a:pPr/>
              <a:t>05/03/2013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a:xfrm>
            <a:off x="4361688" y="1026372"/>
            <a:ext cx="457200" cy="441325"/>
          </a:xfrm>
        </p:spPr>
        <p:txBody>
          <a:bodyPr/>
          <a:lstStyle/>
          <a:p>
            <a:fld id="{597204B4-3CC6-4BF5-9BA5-C5A2DC001675}" type="slidenum">
              <a:rPr lang="id-ID" smtClean="0"/>
              <a:pPr/>
              <a:t>‹#›</a:t>
            </a:fld>
            <a:endParaRPr lang="id-ID"/>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id-ID"/>
          </a:p>
        </p:txBody>
      </p:sp>
      <p:sp>
        <p:nvSpPr>
          <p:cNvPr id="4" name="Date Placeholder 3"/>
          <p:cNvSpPr>
            <a:spLocks noGrp="1"/>
          </p:cNvSpPr>
          <p:nvPr>
            <p:ph type="dt" sz="half" idx="10"/>
          </p:nvPr>
        </p:nvSpPr>
        <p:spPr/>
        <p:txBody>
          <a:bodyPr/>
          <a:lstStyle/>
          <a:p>
            <a:fld id="{AB7BA13A-C891-4082-AE62-F3E88A523293}" type="datetimeFigureOut">
              <a:rPr lang="id-ID" smtClean="0"/>
              <a:pPr/>
              <a:t>05/03/2013</a:t>
            </a:fld>
            <a:endParaRPr lang="id-ID"/>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97204B4-3CC6-4BF5-9BA5-C5A2DC001675}" type="slidenum">
              <a:rPr lang="id-ID" smtClean="0"/>
              <a:pPr/>
              <a:t>‹#›</a:t>
            </a:fld>
            <a:endParaRPr lang="id-ID"/>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AB7BA13A-C891-4082-AE62-F3E88A523293}" type="datetimeFigureOut">
              <a:rPr lang="id-ID" smtClean="0"/>
              <a:pPr/>
              <a:t>05/03/2013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97204B4-3CC6-4BF5-9BA5-C5A2DC001675}" type="slidenum">
              <a:rPr lang="id-ID" smtClean="0"/>
              <a:pPr/>
              <a:t>‹#›</a:t>
            </a:fld>
            <a:endParaRPr lang="id-ID"/>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B7BA13A-C891-4082-AE62-F3E88A523293}" type="datetimeFigureOut">
              <a:rPr lang="id-ID" smtClean="0"/>
              <a:pPr/>
              <a:t>05/03/2013</a:t>
            </a:fld>
            <a:endParaRPr lang="id-ID"/>
          </a:p>
        </p:txBody>
      </p:sp>
      <p:sp>
        <p:nvSpPr>
          <p:cNvPr id="8" name="Footer Placeholder 7"/>
          <p:cNvSpPr>
            <a:spLocks noGrp="1"/>
          </p:cNvSpPr>
          <p:nvPr>
            <p:ph type="ftr" sz="quarter" idx="11"/>
          </p:nvPr>
        </p:nvSpPr>
        <p:spPr>
          <a:xfrm>
            <a:off x="304800" y="6409944"/>
            <a:ext cx="3581400" cy="365760"/>
          </a:xfrm>
        </p:spPr>
        <p:txBody>
          <a:bodyPr/>
          <a:lstStyle/>
          <a:p>
            <a:endParaRPr lang="id-ID"/>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97204B4-3CC6-4BF5-9BA5-C5A2DC001675}" type="slidenum">
              <a:rPr lang="id-ID" smtClean="0"/>
              <a:pPr/>
              <a:t>‹#›</a:t>
            </a:fld>
            <a:endParaRPr lang="id-ID"/>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B7BA13A-C891-4082-AE62-F3E88A523293}" type="datetimeFigureOut">
              <a:rPr lang="id-ID" smtClean="0"/>
              <a:pPr/>
              <a:t>05/03/2013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a:xfrm>
            <a:off x="4343400" y="1036020"/>
            <a:ext cx="457200" cy="441325"/>
          </a:xfrm>
        </p:spPr>
        <p:txBody>
          <a:bodyPr/>
          <a:lstStyle/>
          <a:p>
            <a:fld id="{597204B4-3CC6-4BF5-9BA5-C5A2DC001675}" type="slidenum">
              <a:rPr lang="id-ID" smtClean="0"/>
              <a:pPr/>
              <a:t>‹#›</a:t>
            </a:fld>
            <a:endParaRPr lang="id-ID"/>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AB7BA13A-C891-4082-AE62-F3E88A523293}" type="datetimeFigureOut">
              <a:rPr lang="id-ID" smtClean="0"/>
              <a:pPr/>
              <a:t>05/03/2013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97204B4-3CC6-4BF5-9BA5-C5A2DC001675}"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7BA13A-C891-4082-AE62-F3E88A523293}" type="datetimeFigureOut">
              <a:rPr lang="id-ID" smtClean="0"/>
              <a:pPr/>
              <a:t>05/03/2013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97204B4-3CC6-4BF5-9BA5-C5A2DC001675}" type="slidenum">
              <a:rPr lang="id-ID" smtClean="0"/>
              <a:pPr/>
              <a:t>‹#›</a:t>
            </a:fld>
            <a:endParaRPr lang="id-ID"/>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97204B4-3CC6-4BF5-9BA5-C5A2DC001675}" type="slidenum">
              <a:rPr lang="id-ID" smtClean="0"/>
              <a:pPr/>
              <a:t>‹#›</a:t>
            </a:fld>
            <a:endParaRPr lang="id-ID"/>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AB7BA13A-C891-4082-AE62-F3E88A523293}" type="datetimeFigureOut">
              <a:rPr lang="id-ID" smtClean="0"/>
              <a:pPr/>
              <a:t>05/03/2013</a:t>
            </a:fld>
            <a:endParaRPr lang="id-ID"/>
          </a:p>
        </p:txBody>
      </p:sp>
      <p:sp>
        <p:nvSpPr>
          <p:cNvPr id="6" name="Footer Placeholder 5"/>
          <p:cNvSpPr>
            <a:spLocks noGrp="1"/>
          </p:cNvSpPr>
          <p:nvPr>
            <p:ph type="ftr" sz="quarter" idx="11"/>
          </p:nvPr>
        </p:nvSpPr>
        <p:spPr>
          <a:xfrm>
            <a:off x="301752" y="6410848"/>
            <a:ext cx="3383280" cy="365760"/>
          </a:xfrm>
        </p:spPr>
        <p:txBody>
          <a:bodyPr/>
          <a:lstStyle/>
          <a:p>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597204B4-3CC6-4BF5-9BA5-C5A2DC001675}" type="slidenum">
              <a:rPr lang="id-ID" smtClean="0"/>
              <a:pPr/>
              <a:t>‹#›</a:t>
            </a:fld>
            <a:endParaRPr lang="id-ID"/>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AB7BA13A-C891-4082-AE62-F3E88A523293}" type="datetimeFigureOut">
              <a:rPr lang="id-ID" smtClean="0"/>
              <a:pPr/>
              <a:t>05/03/2013</a:t>
            </a:fld>
            <a:endParaRPr lang="id-ID"/>
          </a:p>
        </p:txBody>
      </p:sp>
      <p:sp>
        <p:nvSpPr>
          <p:cNvPr id="6" name="Footer Placeholder 5"/>
          <p:cNvSpPr>
            <a:spLocks noGrp="1"/>
          </p:cNvSpPr>
          <p:nvPr>
            <p:ph type="ftr" sz="quarter" idx="11"/>
          </p:nvPr>
        </p:nvSpPr>
        <p:spPr>
          <a:xfrm>
            <a:off x="301752" y="6410848"/>
            <a:ext cx="3584448" cy="365760"/>
          </a:xfrm>
        </p:spPr>
        <p:txBody>
          <a:bodyPr/>
          <a:lstStyle/>
          <a:p>
            <a:endParaRPr lang="id-ID"/>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7BA13A-C891-4082-AE62-F3E88A523293}" type="datetimeFigureOut">
              <a:rPr lang="id-ID" smtClean="0"/>
              <a:pPr/>
              <a:t>05/03/2013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97204B4-3CC6-4BF5-9BA5-C5A2DC001675}"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597204B4-3CC6-4BF5-9BA5-C5A2DC001675}" type="slidenum">
              <a:rPr lang="id-ID" smtClean="0"/>
              <a:pPr/>
              <a:t>‹#›</a:t>
            </a:fld>
            <a:endParaRPr lang="id-ID"/>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7BA13A-C891-4082-AE62-F3E88A523293}" type="datetimeFigureOut">
              <a:rPr lang="id-ID" smtClean="0"/>
              <a:pPr/>
              <a:t>05/03/2013</a:t>
            </a:fld>
            <a:endParaRPr lang="id-ID"/>
          </a:p>
        </p:txBody>
      </p:sp>
      <p:sp>
        <p:nvSpPr>
          <p:cNvPr id="5" name="Footer Placeholder 4"/>
          <p:cNvSpPr>
            <a:spLocks noGrp="1"/>
          </p:cNvSpPr>
          <p:nvPr>
            <p:ph type="ftr" sz="quarter" idx="11"/>
          </p:nvPr>
        </p:nvSpPr>
        <p:spPr/>
        <p:txBody>
          <a:bodyPr/>
          <a:lstStyle/>
          <a:p>
            <a:endParaRPr lang="id-ID"/>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AB7BA13A-C891-4082-AE62-F3E88A523293}" type="datetimeFigureOut">
              <a:rPr lang="id-ID" smtClean="0"/>
              <a:pPr/>
              <a:t>05/03/2013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97204B4-3CC6-4BF5-9BA5-C5A2DC001675}"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AB7BA13A-C891-4082-AE62-F3E88A523293}" type="datetimeFigureOut">
              <a:rPr lang="id-ID" smtClean="0"/>
              <a:pPr/>
              <a:t>05/03/2013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597204B4-3CC6-4BF5-9BA5-C5A2DC001675}"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AB7BA13A-C891-4082-AE62-F3E88A523293}" type="datetimeFigureOut">
              <a:rPr lang="id-ID" smtClean="0"/>
              <a:pPr/>
              <a:t>05/03/2013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597204B4-3CC6-4BF5-9BA5-C5A2DC001675}"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7BA13A-C891-4082-AE62-F3E88A523293}" type="datetimeFigureOut">
              <a:rPr lang="id-ID" smtClean="0"/>
              <a:pPr/>
              <a:t>05/03/2013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597204B4-3CC6-4BF5-9BA5-C5A2DC001675}"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7BA13A-C891-4082-AE62-F3E88A523293}" type="datetimeFigureOut">
              <a:rPr lang="id-ID" smtClean="0"/>
              <a:pPr/>
              <a:t>05/03/2013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97204B4-3CC6-4BF5-9BA5-C5A2DC001675}"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7BA13A-C891-4082-AE62-F3E88A523293}" type="datetimeFigureOut">
              <a:rPr lang="id-ID" smtClean="0"/>
              <a:pPr/>
              <a:t>05/03/2013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97204B4-3CC6-4BF5-9BA5-C5A2DC001675}"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7BA13A-C891-4082-AE62-F3E88A523293}" type="datetimeFigureOut">
              <a:rPr lang="id-ID" smtClean="0"/>
              <a:pPr/>
              <a:t>05/03/2013</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7204B4-3CC6-4BF5-9BA5-C5A2DC001675}"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AB7BA13A-C891-4082-AE62-F3E88A523293}" type="datetimeFigureOut">
              <a:rPr lang="id-ID" smtClean="0"/>
              <a:pPr/>
              <a:t>05/03/2013</a:t>
            </a:fld>
            <a:endParaRPr lang="id-ID"/>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id-ID"/>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597204B4-3CC6-4BF5-9BA5-C5A2DC001675}" type="slidenum">
              <a:rPr lang="id-ID" smtClean="0"/>
              <a:pPr/>
              <a:t>‹#›</a:t>
            </a:fld>
            <a:endParaRPr lang="id-ID"/>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B7BA13A-C891-4082-AE62-F3E88A523293}" type="datetimeFigureOut">
              <a:rPr lang="id-ID" smtClean="0"/>
              <a:pPr/>
              <a:t>05/03/2013</a:t>
            </a:fld>
            <a:endParaRPr lang="id-ID"/>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id-ID"/>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97204B4-3CC6-4BF5-9BA5-C5A2DC001675}" type="slidenum">
              <a:rPr lang="id-ID" smtClean="0"/>
              <a:pPr/>
              <a:t>‹#›</a:t>
            </a:fld>
            <a:endParaRPr lang="id-ID"/>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2786058"/>
          </a:xfrm>
        </p:spPr>
        <p:style>
          <a:lnRef idx="1">
            <a:schemeClr val="accent1"/>
          </a:lnRef>
          <a:fillRef idx="3">
            <a:schemeClr val="accent1"/>
          </a:fillRef>
          <a:effectRef idx="2">
            <a:schemeClr val="accent1"/>
          </a:effectRef>
          <a:fontRef idx="minor">
            <a:schemeClr val="lt1"/>
          </a:fontRef>
        </p:style>
        <p:txBody>
          <a:bodyPr>
            <a:noAutofit/>
          </a:bodyPr>
          <a:lstStyle/>
          <a:p>
            <a:r>
              <a:rPr lang="id-ID" sz="60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Bernard MT Condensed" pitchFamily="18" charset="0"/>
              </a:rPr>
              <a:t>Teknik Penyajian dan Pembahasan Hasil Penelitian</a:t>
            </a:r>
            <a:endParaRPr lang="id-ID" sz="60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Bernard MT Condensed" pitchFamily="18" charset="0"/>
            </a:endParaRPr>
          </a:p>
        </p:txBody>
      </p:sp>
      <p:sp>
        <p:nvSpPr>
          <p:cNvPr id="3" name="Subtitle 2"/>
          <p:cNvSpPr>
            <a:spLocks noGrp="1"/>
          </p:cNvSpPr>
          <p:nvPr>
            <p:ph type="subTitle" idx="1"/>
          </p:nvPr>
        </p:nvSpPr>
        <p:spPr>
          <a:xfrm>
            <a:off x="500034" y="3886200"/>
            <a:ext cx="8072494" cy="1752600"/>
          </a:xfrm>
        </p:spPr>
        <p:style>
          <a:lnRef idx="1">
            <a:schemeClr val="accent2"/>
          </a:lnRef>
          <a:fillRef idx="2">
            <a:schemeClr val="accent2"/>
          </a:fillRef>
          <a:effectRef idx="1">
            <a:schemeClr val="accent2"/>
          </a:effectRef>
          <a:fontRef idx="minor">
            <a:schemeClr val="dk1"/>
          </a:fontRef>
        </p:style>
        <p:txBody>
          <a:bodyPr>
            <a:normAutofit/>
          </a:bodyPr>
          <a:lstStyle/>
          <a:p>
            <a:r>
              <a:rPr lang="id-ID" b="1" dirty="0" smtClean="0">
                <a:solidFill>
                  <a:srgbClr val="002060"/>
                </a:solidFill>
              </a:rPr>
              <a:t>Andreas Lako</a:t>
            </a:r>
          </a:p>
          <a:p>
            <a:r>
              <a:rPr lang="id-ID" b="1" dirty="0" smtClean="0">
                <a:solidFill>
                  <a:srgbClr val="002060"/>
                </a:solidFill>
              </a:rPr>
              <a:t>Guru Besar Fakultas Ekonomi dan Bisnis Unika Soegijapranata, Semarang</a:t>
            </a:r>
            <a:endParaRPr lang="id-ID" b="1" dirty="0">
              <a:solidFill>
                <a:srgbClr val="002060"/>
              </a:solidFill>
            </a:endParaRPr>
          </a:p>
        </p:txBody>
      </p:sp>
      <p:sp>
        <p:nvSpPr>
          <p:cNvPr id="4" name="Rectangle 3"/>
          <p:cNvSpPr/>
          <p:nvPr/>
        </p:nvSpPr>
        <p:spPr>
          <a:xfrm>
            <a:off x="0" y="5857892"/>
            <a:ext cx="9144000" cy="1000108"/>
          </a:xfrm>
          <a:prstGeom prst="rect">
            <a:avLst/>
          </a:prstGeom>
          <a:ln w="38100">
            <a:solidFill>
              <a:srgbClr val="002060"/>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id-ID" sz="2400" dirty="0" smtClean="0"/>
              <a:t>Disajikan dalam Lokakarya Pelatihan Metodologi  Penelitian </a:t>
            </a:r>
          </a:p>
          <a:p>
            <a:pPr algn="ctr"/>
            <a:r>
              <a:rPr lang="id-ID" sz="2400" dirty="0" smtClean="0"/>
              <a:t>Kopertis Wilayah  VI Jawa Tengah, pada 6-9 Maret 2013 </a:t>
            </a:r>
            <a:endParaRPr lang="id-ID"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id-ID" dirty="0" smtClean="0"/>
              <a:t>Hasil Pengujian Asumsi Klasik</a:t>
            </a:r>
            <a:endParaRPr lang="id-ID" dirty="0"/>
          </a:p>
        </p:txBody>
      </p:sp>
      <p:sp>
        <p:nvSpPr>
          <p:cNvPr id="3" name="Content Placeholder 2"/>
          <p:cNvSpPr>
            <a:spLocks noGrp="1"/>
          </p:cNvSpPr>
          <p:nvPr>
            <p:ph idx="1"/>
          </p:nvPr>
        </p:nvSpPr>
        <p:spPr>
          <a:xfrm>
            <a:off x="285720" y="1600200"/>
            <a:ext cx="8572560" cy="4972072"/>
          </a:xfrm>
          <a:ln/>
        </p:spPr>
        <p:style>
          <a:lnRef idx="1">
            <a:schemeClr val="accent5"/>
          </a:lnRef>
          <a:fillRef idx="2">
            <a:schemeClr val="accent5"/>
          </a:fillRef>
          <a:effectRef idx="1">
            <a:schemeClr val="accent5"/>
          </a:effectRef>
          <a:fontRef idx="minor">
            <a:schemeClr val="dk1"/>
          </a:fontRef>
        </p:style>
        <p:txBody>
          <a:bodyPr>
            <a:normAutofit lnSpcReduction="10000"/>
          </a:bodyPr>
          <a:lstStyle/>
          <a:p>
            <a:r>
              <a:rPr lang="id-ID" dirty="0" smtClean="0"/>
              <a:t>Memaparkan hasil pengujian asumsi klasik tentang kelayakan variabel, model penelitian dan data penelitian yang digunakan</a:t>
            </a:r>
          </a:p>
          <a:p>
            <a:endParaRPr lang="id-ID" dirty="0" smtClean="0"/>
          </a:p>
          <a:p>
            <a:r>
              <a:rPr lang="id-ID" dirty="0" smtClean="0"/>
              <a:t>Asumsi klasik yang digunakan:</a:t>
            </a:r>
          </a:p>
          <a:p>
            <a:pPr>
              <a:buFont typeface="Wingdings 3"/>
              <a:buChar char="Æ"/>
            </a:pPr>
            <a:r>
              <a:rPr lang="id-ID" dirty="0" smtClean="0">
                <a:sym typeface="Wingdings 3"/>
              </a:rPr>
              <a:t>Uji Normalitas data </a:t>
            </a:r>
          </a:p>
          <a:p>
            <a:pPr>
              <a:buFont typeface="Wingdings 3"/>
              <a:buChar char="Æ"/>
            </a:pPr>
            <a:r>
              <a:rPr lang="id-ID" dirty="0" smtClean="0">
                <a:sym typeface="Wingdings 3"/>
              </a:rPr>
              <a:t> Uji Multikolinearitas </a:t>
            </a:r>
          </a:p>
          <a:p>
            <a:pPr>
              <a:buFont typeface="Wingdings 3"/>
              <a:buChar char="Æ"/>
            </a:pPr>
            <a:r>
              <a:rPr lang="id-ID" dirty="0" smtClean="0">
                <a:sym typeface="Wingdings 3"/>
              </a:rPr>
              <a:t> Uji Heteroskedastisitas </a:t>
            </a:r>
          </a:p>
          <a:p>
            <a:pPr>
              <a:buFont typeface="Wingdings 3"/>
              <a:buChar char="Æ"/>
            </a:pPr>
            <a:r>
              <a:rPr lang="id-ID" dirty="0" smtClean="0">
                <a:sym typeface="Wingdings 3"/>
              </a:rPr>
              <a:t>Uji Autokorelasi  </a:t>
            </a:r>
            <a:endParaRPr lang="id-ID"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 </a:t>
            </a:r>
            <a:endParaRPr lang="id-ID" dirty="0"/>
          </a:p>
        </p:txBody>
      </p:sp>
      <p:graphicFrame>
        <p:nvGraphicFramePr>
          <p:cNvPr id="4" name="Content Placeholder 3"/>
          <p:cNvGraphicFramePr>
            <a:graphicFrameLocks noGrp="1"/>
          </p:cNvGraphicFramePr>
          <p:nvPr>
            <p:ph idx="1"/>
          </p:nvPr>
        </p:nvGraphicFramePr>
        <p:xfrm>
          <a:off x="0" y="1142984"/>
          <a:ext cx="9144000" cy="5715017"/>
        </p:xfrm>
        <a:graphic>
          <a:graphicData uri="http://schemas.openxmlformats.org/drawingml/2006/table">
            <a:tbl>
              <a:tblPr firstRow="1" bandRow="1">
                <a:tableStyleId>{5C22544A-7EE6-4342-B048-85BDC9FD1C3A}</a:tableStyleId>
              </a:tblPr>
              <a:tblGrid>
                <a:gridCol w="2500298"/>
                <a:gridCol w="2143140"/>
                <a:gridCol w="2286016"/>
                <a:gridCol w="2214546"/>
              </a:tblGrid>
              <a:tr h="463037">
                <a:tc>
                  <a:txBody>
                    <a:bodyPr/>
                    <a:lstStyle/>
                    <a:p>
                      <a:r>
                        <a:rPr lang="id-ID" sz="2000" dirty="0" smtClean="0"/>
                        <a:t>Keterangan</a:t>
                      </a:r>
                      <a:endParaRPr lang="id-ID" sz="2000" dirty="0"/>
                    </a:p>
                  </a:txBody>
                  <a:tcPr/>
                </a:tc>
                <a:tc>
                  <a:txBody>
                    <a:bodyPr/>
                    <a:lstStyle/>
                    <a:p>
                      <a:r>
                        <a:rPr lang="id-ID" sz="2000" dirty="0" smtClean="0"/>
                        <a:t>Alat Uji</a:t>
                      </a:r>
                      <a:endParaRPr lang="id-ID" sz="2000" dirty="0"/>
                    </a:p>
                  </a:txBody>
                  <a:tcPr/>
                </a:tc>
                <a:tc>
                  <a:txBody>
                    <a:bodyPr/>
                    <a:lstStyle/>
                    <a:p>
                      <a:r>
                        <a:rPr lang="id-ID" sz="2000" dirty="0" smtClean="0"/>
                        <a:t>Kriteria</a:t>
                      </a:r>
                      <a:endParaRPr lang="id-ID" sz="2000" dirty="0"/>
                    </a:p>
                  </a:txBody>
                  <a:tcPr/>
                </a:tc>
                <a:tc>
                  <a:txBody>
                    <a:bodyPr/>
                    <a:lstStyle/>
                    <a:p>
                      <a:r>
                        <a:rPr lang="id-ID" sz="2000" dirty="0" smtClean="0"/>
                        <a:t>Keterangan</a:t>
                      </a:r>
                      <a:endParaRPr lang="id-ID" sz="2000" dirty="0"/>
                    </a:p>
                  </a:txBody>
                  <a:tcPr/>
                </a:tc>
              </a:tr>
              <a:tr h="1484255">
                <a:tc>
                  <a:txBody>
                    <a:bodyPr/>
                    <a:lstStyle/>
                    <a:p>
                      <a:r>
                        <a:rPr lang="id-ID" sz="2000" dirty="0" smtClean="0">
                          <a:sym typeface="Wingdings 3"/>
                        </a:rPr>
                        <a:t>Uji Normalitas  data</a:t>
                      </a:r>
                      <a:endParaRPr lang="id-ID" sz="2000" dirty="0"/>
                    </a:p>
                  </a:txBody>
                  <a:tcPr/>
                </a:tc>
                <a:tc>
                  <a:txBody>
                    <a:bodyPr/>
                    <a:lstStyle/>
                    <a:p>
                      <a:r>
                        <a:rPr lang="id-ID" sz="2000" dirty="0" smtClean="0">
                          <a:sym typeface="Wingdings 3"/>
                        </a:rPr>
                        <a:t>uji Kolmogorov-Smirnov</a:t>
                      </a:r>
                      <a:endParaRPr lang="id-ID" sz="2000" dirty="0"/>
                    </a:p>
                  </a:txBody>
                  <a:tcPr/>
                </a:tc>
                <a:tc>
                  <a:txBody>
                    <a:bodyPr/>
                    <a:lstStyle/>
                    <a:p>
                      <a:r>
                        <a:rPr lang="id-ID" sz="2000" dirty="0" smtClean="0"/>
                        <a:t>Hasil Sig. Uji Kolmogorov-Smirnov &gt; </a:t>
                      </a:r>
                      <a:r>
                        <a:rPr lang="id-ID" sz="2000" dirty="0" smtClean="0">
                          <a:sym typeface="Symbol"/>
                        </a:rPr>
                        <a:t> = 0,05</a:t>
                      </a:r>
                      <a:endParaRPr lang="id-ID" sz="2000" dirty="0"/>
                    </a:p>
                  </a:txBody>
                  <a:tcPr/>
                </a:tc>
                <a:tc>
                  <a:txBody>
                    <a:bodyPr/>
                    <a:lstStyle/>
                    <a:p>
                      <a:r>
                        <a:rPr lang="id-ID" sz="2000" dirty="0" smtClean="0"/>
                        <a:t>Data terdistribusi</a:t>
                      </a:r>
                      <a:r>
                        <a:rPr lang="id-ID" sz="2000" baseline="0" dirty="0" smtClean="0"/>
                        <a:t>  normal</a:t>
                      </a:r>
                      <a:endParaRPr lang="id-ID" sz="2000" dirty="0"/>
                    </a:p>
                  </a:txBody>
                  <a:tcPr/>
                </a:tc>
              </a:tr>
              <a:tr h="1141735">
                <a:tc>
                  <a:txBody>
                    <a:bodyPr/>
                    <a:lstStyle/>
                    <a:p>
                      <a:r>
                        <a:rPr lang="id-ID" sz="2000" dirty="0" smtClean="0">
                          <a:sym typeface="Wingdings 3"/>
                        </a:rPr>
                        <a:t>Uji Multikolinearitas </a:t>
                      </a:r>
                      <a:endParaRPr lang="id-ID" sz="2000" dirty="0"/>
                    </a:p>
                  </a:txBody>
                  <a:tcPr/>
                </a:tc>
                <a:tc>
                  <a:txBody>
                    <a:bodyPr/>
                    <a:lstStyle/>
                    <a:p>
                      <a:r>
                        <a:rPr lang="id-ID" sz="2000" dirty="0" smtClean="0">
                          <a:sym typeface="Wingdings 3"/>
                        </a:rPr>
                        <a:t>Tolerance (T), VIF</a:t>
                      </a:r>
                      <a:endParaRPr lang="id-ID" sz="2000" dirty="0"/>
                    </a:p>
                  </a:txBody>
                  <a:tcPr/>
                </a:tc>
                <a:tc>
                  <a:txBody>
                    <a:bodyPr/>
                    <a:lstStyle/>
                    <a:p>
                      <a:r>
                        <a:rPr lang="id-ID" sz="2000" dirty="0" smtClean="0"/>
                        <a:t>Jika T &gt; 0,1 dan VIF &lt;</a:t>
                      </a:r>
                      <a:r>
                        <a:rPr lang="id-ID" sz="2000" baseline="0" dirty="0" smtClean="0"/>
                        <a:t> 10</a:t>
                      </a:r>
                      <a:endParaRPr lang="id-ID" sz="2000" dirty="0"/>
                    </a:p>
                  </a:txBody>
                  <a:tcPr/>
                </a:tc>
                <a:tc>
                  <a:txBody>
                    <a:bodyPr/>
                    <a:lstStyle/>
                    <a:p>
                      <a:r>
                        <a:rPr lang="id-ID" sz="2000" dirty="0" smtClean="0"/>
                        <a:t>Tidak terjadi multikolinearitas</a:t>
                      </a:r>
                      <a:endParaRPr lang="id-ID" sz="2000" dirty="0"/>
                    </a:p>
                  </a:txBody>
                  <a:tcPr/>
                </a:tc>
              </a:tr>
              <a:tr h="1141735">
                <a:tc>
                  <a:txBody>
                    <a:bodyPr/>
                    <a:lstStyle/>
                    <a:p>
                      <a:r>
                        <a:rPr lang="id-ID" sz="2000" dirty="0" smtClean="0">
                          <a:sym typeface="Wingdings 3"/>
                        </a:rPr>
                        <a:t>Uji Heteroskedastisitas </a:t>
                      </a:r>
                      <a:endParaRPr lang="id-ID" sz="2000" dirty="0"/>
                    </a:p>
                  </a:txBody>
                  <a:tcPr/>
                </a:tc>
                <a:tc>
                  <a:txBody>
                    <a:bodyPr/>
                    <a:lstStyle/>
                    <a:p>
                      <a:r>
                        <a:rPr lang="id-ID" sz="2000" dirty="0" smtClean="0">
                          <a:sym typeface="Wingdings 3"/>
                        </a:rPr>
                        <a:t>uji Glejser</a:t>
                      </a:r>
                      <a:endParaRPr lang="id-ID" sz="2000" dirty="0"/>
                    </a:p>
                  </a:txBody>
                  <a:tcPr/>
                </a:tc>
                <a:tc>
                  <a:txBody>
                    <a:bodyPr/>
                    <a:lstStyle/>
                    <a:p>
                      <a:r>
                        <a:rPr lang="id-ID" sz="2000" dirty="0" smtClean="0"/>
                        <a:t>Sig. </a:t>
                      </a:r>
                      <a:r>
                        <a:rPr lang="id-ID" sz="2000" dirty="0" smtClean="0">
                          <a:sym typeface="Symbol"/>
                        </a:rPr>
                        <a:t> (koefisien</a:t>
                      </a:r>
                      <a:r>
                        <a:rPr lang="id-ID" sz="2000" baseline="0" dirty="0" smtClean="0">
                          <a:sym typeface="Symbol"/>
                        </a:rPr>
                        <a:t> variabel regresi) &gt;   = 0,05</a:t>
                      </a:r>
                      <a:endParaRPr lang="id-ID" sz="2000" dirty="0"/>
                    </a:p>
                  </a:txBody>
                  <a:tcPr/>
                </a:tc>
                <a:tc>
                  <a:txBody>
                    <a:bodyPr/>
                    <a:lstStyle/>
                    <a:p>
                      <a:r>
                        <a:rPr lang="id-ID" sz="2000" dirty="0" smtClean="0"/>
                        <a:t>Tidak terjadi heteroskedasitas</a:t>
                      </a:r>
                      <a:endParaRPr lang="id-ID" sz="2000" dirty="0"/>
                    </a:p>
                  </a:txBody>
                  <a:tcPr/>
                </a:tc>
              </a:tr>
              <a:tr h="1484255">
                <a:tc>
                  <a:txBody>
                    <a:bodyPr/>
                    <a:lstStyle/>
                    <a:p>
                      <a:r>
                        <a:rPr lang="id-ID" sz="2000" dirty="0" smtClean="0">
                          <a:sym typeface="Wingdings 3"/>
                        </a:rPr>
                        <a:t>Uji Autokorelasi </a:t>
                      </a:r>
                      <a:endParaRPr lang="id-ID" sz="2000" dirty="0"/>
                    </a:p>
                  </a:txBody>
                  <a:tcPr/>
                </a:tc>
                <a:tc>
                  <a:txBody>
                    <a:bodyPr/>
                    <a:lstStyle/>
                    <a:p>
                      <a:r>
                        <a:rPr lang="id-ID" sz="2000" dirty="0" smtClean="0">
                          <a:sym typeface="Wingdings 3"/>
                        </a:rPr>
                        <a:t>uji Durbin-Watson/DW</a:t>
                      </a:r>
                      <a:endParaRPr lang="id-ID" sz="2000" dirty="0"/>
                    </a:p>
                  </a:txBody>
                  <a:tcPr/>
                </a:tc>
                <a:tc>
                  <a:txBody>
                    <a:bodyPr/>
                    <a:lstStyle/>
                    <a:p>
                      <a:r>
                        <a:rPr lang="id-ID" sz="2000" dirty="0" smtClean="0"/>
                        <a:t>du&lt;DW&lt;4-du</a:t>
                      </a:r>
                      <a:endParaRPr lang="id-ID" sz="2000" dirty="0"/>
                    </a:p>
                  </a:txBody>
                  <a:tcPr/>
                </a:tc>
                <a:tc>
                  <a:txBody>
                    <a:bodyPr/>
                    <a:lstStyle/>
                    <a:p>
                      <a:r>
                        <a:rPr lang="id-ID" sz="2000" dirty="0" smtClean="0"/>
                        <a:t>Model regresi bebas dari autokorelasi</a:t>
                      </a:r>
                      <a:endParaRPr lang="id-ID" sz="2000" dirty="0"/>
                    </a:p>
                  </a:txBody>
                  <a:tcPr/>
                </a:tc>
              </a:tr>
            </a:tbl>
          </a:graphicData>
        </a:graphic>
      </p:graphicFrame>
      <p:sp>
        <p:nvSpPr>
          <p:cNvPr id="5" name="Rectangle 4"/>
          <p:cNvSpPr/>
          <p:nvPr/>
        </p:nvSpPr>
        <p:spPr>
          <a:xfrm>
            <a:off x="0" y="0"/>
            <a:ext cx="9144000" cy="1000108"/>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id-ID" sz="2800" dirty="0" smtClean="0">
                <a:latin typeface="Bernard MT Condensed" pitchFamily="18" charset="0"/>
              </a:rPr>
              <a:t>Kriteria Pengujian Asumsi Klasik</a:t>
            </a:r>
            <a:endParaRPr lang="id-ID" sz="2800" dirty="0">
              <a:latin typeface="Bernard MT Condensed"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r>
              <a:rPr lang="id-ID" dirty="0" smtClean="0"/>
              <a:t>Hasil Statistik Deskriptif</a:t>
            </a:r>
            <a:endParaRPr lang="id-ID" dirty="0"/>
          </a:p>
        </p:txBody>
      </p:sp>
      <p:sp>
        <p:nvSpPr>
          <p:cNvPr id="3" name="Content Placeholder 2"/>
          <p:cNvSpPr>
            <a:spLocks noGrp="1"/>
          </p:cNvSpPr>
          <p:nvPr>
            <p:ph idx="1"/>
          </p:nvPr>
        </p:nvSpPr>
        <p:spPr>
          <a:xfrm>
            <a:off x="457200" y="1600200"/>
            <a:ext cx="8401080" cy="4972072"/>
          </a:xfrm>
          <a:ln/>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marL="514350" indent="-514350">
              <a:buAutoNum type="arabicPeriod"/>
            </a:pPr>
            <a:r>
              <a:rPr lang="id-ID" dirty="0" smtClean="0"/>
              <a:t>Memaparkan gambaran nilai Minimum (Min.) dan maksimum (Max.) dari observasi sampel untuk Variabel Penelitian tertentu yang diuji </a:t>
            </a:r>
          </a:p>
          <a:p>
            <a:pPr marL="514350" indent="-514350">
              <a:buAutoNum type="arabicPeriod"/>
            </a:pPr>
            <a:r>
              <a:rPr lang="id-ID" dirty="0" smtClean="0"/>
              <a:t>Memaparkan nilai rata-rata (Mean) dari keseluruhan observasi untuk suatu variabel penelitian tertentu</a:t>
            </a:r>
          </a:p>
          <a:p>
            <a:pPr marL="514350" indent="-514350">
              <a:buAutoNum type="arabicPeriod"/>
            </a:pPr>
            <a:r>
              <a:rPr lang="id-ID" dirty="0" smtClean="0"/>
              <a:t>Memaparkan nilai deviasi standar (Std. Dev) dari keseluruhan observasi untuk suatu variabel penelitian tertentu</a:t>
            </a:r>
          </a:p>
          <a:p>
            <a:pPr marL="514350" indent="-514350">
              <a:buAutoNum type="arabicPeriod"/>
            </a:pPr>
            <a:r>
              <a:rPr lang="id-ID" dirty="0" smtClean="0"/>
              <a:t>Hasil Statistik Deskriptif perlu disajikan dalam bentuk tabel</a:t>
            </a:r>
            <a:endParaRPr lang="id-ID"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85722" y="1886744"/>
          <a:ext cx="8572560" cy="4937760"/>
        </p:xfrm>
        <a:graphic>
          <a:graphicData uri="http://schemas.openxmlformats.org/drawingml/2006/table">
            <a:tbl>
              <a:tblPr/>
              <a:tblGrid>
                <a:gridCol w="1634717"/>
                <a:gridCol w="2033692"/>
                <a:gridCol w="1634717"/>
                <a:gridCol w="1634717"/>
                <a:gridCol w="1634717"/>
              </a:tblGrid>
              <a:tr h="829936">
                <a:tc>
                  <a:txBody>
                    <a:bodyPr/>
                    <a:lstStyle/>
                    <a:p>
                      <a:pPr indent="457200" algn="ctr">
                        <a:lnSpc>
                          <a:spcPct val="200000"/>
                        </a:lnSpc>
                        <a:spcAft>
                          <a:spcPts val="0"/>
                        </a:spcAft>
                      </a:pPr>
                      <a:r>
                        <a:rPr lang="id-ID" sz="1800" b="1" dirty="0">
                          <a:latin typeface="Calibri"/>
                          <a:ea typeface="Times New Roman"/>
                          <a:cs typeface="Times New Roman"/>
                        </a:rPr>
                        <a:t>Variabel</a:t>
                      </a:r>
                      <a:endParaRPr lang="id-ID" sz="1800" dirty="0">
                        <a:latin typeface="Euro Sign"/>
                        <a:ea typeface="Times New Roman"/>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7200" algn="ctr">
                        <a:lnSpc>
                          <a:spcPct val="200000"/>
                        </a:lnSpc>
                        <a:spcAft>
                          <a:spcPts val="0"/>
                        </a:spcAft>
                      </a:pPr>
                      <a:r>
                        <a:rPr lang="id-ID" sz="1800" b="1">
                          <a:latin typeface="Calibri"/>
                          <a:ea typeface="Times New Roman"/>
                          <a:cs typeface="Times New Roman"/>
                        </a:rPr>
                        <a:t>Minimum</a:t>
                      </a:r>
                      <a:endParaRPr lang="id-ID" sz="1800">
                        <a:latin typeface="Euro Sign"/>
                        <a:ea typeface="Times New Roman"/>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7200" algn="ctr">
                        <a:lnSpc>
                          <a:spcPct val="200000"/>
                        </a:lnSpc>
                        <a:spcAft>
                          <a:spcPts val="0"/>
                        </a:spcAft>
                      </a:pPr>
                      <a:r>
                        <a:rPr lang="id-ID" sz="1800" b="1">
                          <a:latin typeface="Calibri"/>
                          <a:ea typeface="Times New Roman"/>
                          <a:cs typeface="Times New Roman"/>
                        </a:rPr>
                        <a:t>Maximum</a:t>
                      </a:r>
                      <a:endParaRPr lang="id-ID" sz="1800">
                        <a:latin typeface="Euro Sign"/>
                        <a:ea typeface="Times New Roman"/>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7200" algn="ctr">
                        <a:lnSpc>
                          <a:spcPct val="200000"/>
                        </a:lnSpc>
                        <a:spcAft>
                          <a:spcPts val="0"/>
                        </a:spcAft>
                      </a:pPr>
                      <a:r>
                        <a:rPr lang="id-ID" sz="1800" b="1" dirty="0">
                          <a:latin typeface="Calibri"/>
                          <a:ea typeface="Times New Roman"/>
                          <a:cs typeface="Times New Roman"/>
                        </a:rPr>
                        <a:t>Mean</a:t>
                      </a:r>
                      <a:endParaRPr lang="id-ID" sz="1800" dirty="0">
                        <a:latin typeface="Euro Sign"/>
                        <a:ea typeface="Times New Roman"/>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7200" algn="ctr">
                        <a:lnSpc>
                          <a:spcPct val="200000"/>
                        </a:lnSpc>
                        <a:spcAft>
                          <a:spcPts val="0"/>
                        </a:spcAft>
                      </a:pPr>
                      <a:r>
                        <a:rPr lang="id-ID" sz="1800" b="1">
                          <a:latin typeface="Calibri"/>
                          <a:ea typeface="Times New Roman"/>
                          <a:cs typeface="Times New Roman"/>
                        </a:rPr>
                        <a:t>Std. Deviation</a:t>
                      </a:r>
                      <a:endParaRPr lang="id-ID" sz="1800">
                        <a:latin typeface="Euro Sign"/>
                        <a:ea typeface="Times New Roman"/>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12716">
                <a:tc>
                  <a:txBody>
                    <a:bodyPr/>
                    <a:lstStyle/>
                    <a:p>
                      <a:pPr indent="457200" algn="ctr">
                        <a:lnSpc>
                          <a:spcPct val="200000"/>
                        </a:lnSpc>
                        <a:spcAft>
                          <a:spcPts val="0"/>
                        </a:spcAft>
                      </a:pPr>
                      <a:r>
                        <a:rPr lang="id-ID" sz="1800" dirty="0">
                          <a:latin typeface="Calibri"/>
                          <a:ea typeface="Times New Roman"/>
                          <a:cs typeface="Times New Roman"/>
                        </a:rPr>
                        <a:t>CAR</a:t>
                      </a:r>
                      <a:endParaRPr lang="id-ID" sz="1800" dirty="0">
                        <a:latin typeface="Euro Sign"/>
                        <a:ea typeface="Times New Roman"/>
                        <a:cs typeface="Times New Roman"/>
                      </a:endParaRPr>
                    </a:p>
                    <a:p>
                      <a:pPr indent="457200" algn="ctr">
                        <a:lnSpc>
                          <a:spcPct val="200000"/>
                        </a:lnSpc>
                        <a:spcAft>
                          <a:spcPts val="0"/>
                        </a:spcAft>
                      </a:pPr>
                      <a:r>
                        <a:rPr lang="id-ID" sz="1800" dirty="0">
                          <a:latin typeface="Calibri"/>
                          <a:ea typeface="Times New Roman"/>
                          <a:cs typeface="Times New Roman"/>
                        </a:rPr>
                        <a:t>LABA</a:t>
                      </a:r>
                      <a:endParaRPr lang="id-ID" sz="1800" dirty="0">
                        <a:latin typeface="Euro Sign"/>
                        <a:ea typeface="Times New Roman"/>
                        <a:cs typeface="Times New Roman"/>
                      </a:endParaRPr>
                    </a:p>
                    <a:p>
                      <a:pPr indent="457200" algn="ctr">
                        <a:lnSpc>
                          <a:spcPct val="200000"/>
                        </a:lnSpc>
                        <a:spcAft>
                          <a:spcPts val="0"/>
                        </a:spcAft>
                      </a:pPr>
                      <a:r>
                        <a:rPr lang="id-ID" sz="1800" dirty="0">
                          <a:latin typeface="Calibri"/>
                          <a:ea typeface="Times New Roman"/>
                          <a:cs typeface="Times New Roman"/>
                        </a:rPr>
                        <a:t>D</a:t>
                      </a:r>
                      <a:r>
                        <a:rPr lang="id-ID" sz="1800" baseline="-25000" dirty="0">
                          <a:latin typeface="Calibri"/>
                          <a:ea typeface="Times New Roman"/>
                          <a:cs typeface="Times New Roman"/>
                        </a:rPr>
                        <a:t>1</a:t>
                      </a:r>
                      <a:endParaRPr lang="id-ID" sz="1800" dirty="0">
                        <a:latin typeface="Euro Sign"/>
                        <a:ea typeface="Times New Roman"/>
                        <a:cs typeface="Times New Roman"/>
                      </a:endParaRPr>
                    </a:p>
                    <a:p>
                      <a:pPr indent="457200" algn="ctr">
                        <a:lnSpc>
                          <a:spcPct val="200000"/>
                        </a:lnSpc>
                        <a:spcAft>
                          <a:spcPts val="0"/>
                        </a:spcAft>
                      </a:pPr>
                      <a:r>
                        <a:rPr lang="id-ID" sz="1800" dirty="0">
                          <a:latin typeface="Calibri"/>
                          <a:ea typeface="Times New Roman"/>
                          <a:cs typeface="Times New Roman"/>
                        </a:rPr>
                        <a:t>D</a:t>
                      </a:r>
                      <a:r>
                        <a:rPr lang="id-ID" sz="1800" baseline="-25000" dirty="0">
                          <a:latin typeface="Calibri"/>
                          <a:ea typeface="Times New Roman"/>
                          <a:cs typeface="Times New Roman"/>
                        </a:rPr>
                        <a:t>2</a:t>
                      </a:r>
                      <a:endParaRPr lang="id-ID" sz="1800" dirty="0">
                        <a:latin typeface="Euro Sign"/>
                        <a:ea typeface="Times New Roman"/>
                        <a:cs typeface="Times New Roman"/>
                      </a:endParaRPr>
                    </a:p>
                    <a:p>
                      <a:pPr indent="457200" algn="ctr">
                        <a:lnSpc>
                          <a:spcPct val="200000"/>
                        </a:lnSpc>
                        <a:spcAft>
                          <a:spcPts val="0"/>
                        </a:spcAft>
                      </a:pPr>
                      <a:r>
                        <a:rPr lang="id-ID" sz="1800" dirty="0">
                          <a:latin typeface="Calibri"/>
                          <a:ea typeface="Times New Roman"/>
                          <a:cs typeface="Times New Roman"/>
                        </a:rPr>
                        <a:t>D</a:t>
                      </a:r>
                      <a:r>
                        <a:rPr lang="id-ID" sz="1800" baseline="-25000" dirty="0">
                          <a:latin typeface="Calibri"/>
                          <a:ea typeface="Times New Roman"/>
                          <a:cs typeface="Times New Roman"/>
                        </a:rPr>
                        <a:t>3</a:t>
                      </a:r>
                      <a:endParaRPr lang="id-ID" sz="1800" dirty="0">
                        <a:latin typeface="Euro Sign"/>
                        <a:ea typeface="Times New Roman"/>
                        <a:cs typeface="Times New Roman"/>
                      </a:endParaRPr>
                    </a:p>
                    <a:p>
                      <a:pPr indent="457200" algn="ctr">
                        <a:lnSpc>
                          <a:spcPct val="200000"/>
                        </a:lnSpc>
                        <a:spcAft>
                          <a:spcPts val="0"/>
                        </a:spcAft>
                      </a:pPr>
                      <a:r>
                        <a:rPr lang="id-ID" sz="1800" dirty="0">
                          <a:latin typeface="Calibri"/>
                          <a:ea typeface="Times New Roman"/>
                          <a:cs typeface="Times New Roman"/>
                        </a:rPr>
                        <a:t>LD</a:t>
                      </a:r>
                      <a:endParaRPr lang="id-ID" sz="1800" dirty="0">
                        <a:latin typeface="Euro Sign"/>
                        <a:ea typeface="Times New Roman"/>
                        <a:cs typeface="Times New Roman"/>
                      </a:endParaRPr>
                    </a:p>
                    <a:p>
                      <a:pPr indent="457200" algn="ctr">
                        <a:lnSpc>
                          <a:spcPct val="200000"/>
                        </a:lnSpc>
                        <a:spcAft>
                          <a:spcPts val="0"/>
                        </a:spcAft>
                      </a:pPr>
                      <a:r>
                        <a:rPr lang="id-ID" sz="1800" dirty="0">
                          <a:latin typeface="Calibri"/>
                          <a:ea typeface="Times New Roman"/>
                          <a:cs typeface="Times New Roman"/>
                        </a:rPr>
                        <a:t>AKB</a:t>
                      </a:r>
                      <a:endParaRPr lang="id-ID" sz="1800" dirty="0">
                        <a:latin typeface="Euro Sign"/>
                        <a:ea typeface="Times New Roman"/>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7200" algn="ctr">
                        <a:lnSpc>
                          <a:spcPct val="200000"/>
                        </a:lnSpc>
                        <a:spcAft>
                          <a:spcPts val="0"/>
                        </a:spcAft>
                      </a:pPr>
                      <a:r>
                        <a:rPr lang="id-ID" sz="1800" dirty="0">
                          <a:latin typeface="Calibri"/>
                          <a:ea typeface="Times New Roman"/>
                          <a:cs typeface="Times New Roman"/>
                        </a:rPr>
                        <a:t>-0.11</a:t>
                      </a:r>
                      <a:endParaRPr lang="id-ID" sz="1800" dirty="0">
                        <a:latin typeface="Euro Sign"/>
                        <a:ea typeface="Times New Roman"/>
                        <a:cs typeface="Times New Roman"/>
                      </a:endParaRPr>
                    </a:p>
                    <a:p>
                      <a:pPr indent="457200" algn="ctr">
                        <a:lnSpc>
                          <a:spcPct val="200000"/>
                        </a:lnSpc>
                        <a:spcAft>
                          <a:spcPts val="0"/>
                        </a:spcAft>
                      </a:pPr>
                      <a:r>
                        <a:rPr lang="id-ID" sz="1800" dirty="0">
                          <a:latin typeface="Calibri"/>
                          <a:ea typeface="Times New Roman"/>
                          <a:cs typeface="Times New Roman"/>
                        </a:rPr>
                        <a:t>-9.96</a:t>
                      </a:r>
                      <a:endParaRPr lang="id-ID" sz="1800" dirty="0">
                        <a:latin typeface="Euro Sign"/>
                        <a:ea typeface="Times New Roman"/>
                        <a:cs typeface="Times New Roman"/>
                      </a:endParaRPr>
                    </a:p>
                    <a:p>
                      <a:pPr indent="457200" algn="ctr">
                        <a:lnSpc>
                          <a:spcPct val="200000"/>
                        </a:lnSpc>
                        <a:spcAft>
                          <a:spcPts val="0"/>
                        </a:spcAft>
                      </a:pPr>
                      <a:r>
                        <a:rPr lang="id-ID" sz="1800" dirty="0">
                          <a:latin typeface="Calibri"/>
                          <a:ea typeface="Times New Roman"/>
                          <a:cs typeface="Times New Roman"/>
                        </a:rPr>
                        <a:t>0.00</a:t>
                      </a:r>
                      <a:endParaRPr lang="id-ID" sz="1800" dirty="0">
                        <a:latin typeface="Euro Sign"/>
                        <a:ea typeface="Times New Roman"/>
                        <a:cs typeface="Times New Roman"/>
                      </a:endParaRPr>
                    </a:p>
                    <a:p>
                      <a:pPr indent="457200" algn="ctr">
                        <a:lnSpc>
                          <a:spcPct val="200000"/>
                        </a:lnSpc>
                        <a:spcAft>
                          <a:spcPts val="0"/>
                        </a:spcAft>
                      </a:pPr>
                      <a:r>
                        <a:rPr lang="id-ID" sz="1800" dirty="0">
                          <a:latin typeface="Calibri"/>
                          <a:ea typeface="Times New Roman"/>
                          <a:cs typeface="Times New Roman"/>
                        </a:rPr>
                        <a:t>0.00</a:t>
                      </a:r>
                      <a:endParaRPr lang="id-ID" sz="1800" dirty="0">
                        <a:latin typeface="Euro Sign"/>
                        <a:ea typeface="Times New Roman"/>
                        <a:cs typeface="Times New Roman"/>
                      </a:endParaRPr>
                    </a:p>
                    <a:p>
                      <a:pPr indent="457200" algn="ctr">
                        <a:lnSpc>
                          <a:spcPct val="200000"/>
                        </a:lnSpc>
                        <a:spcAft>
                          <a:spcPts val="0"/>
                        </a:spcAft>
                      </a:pPr>
                      <a:r>
                        <a:rPr lang="id-ID" sz="1800" dirty="0">
                          <a:latin typeface="Calibri"/>
                          <a:ea typeface="Times New Roman"/>
                          <a:cs typeface="Times New Roman"/>
                        </a:rPr>
                        <a:t>0.00</a:t>
                      </a:r>
                      <a:endParaRPr lang="id-ID" sz="1800" dirty="0">
                        <a:latin typeface="Euro Sign"/>
                        <a:ea typeface="Times New Roman"/>
                        <a:cs typeface="Times New Roman"/>
                      </a:endParaRPr>
                    </a:p>
                    <a:p>
                      <a:pPr indent="457200" algn="ctr">
                        <a:lnSpc>
                          <a:spcPct val="200000"/>
                        </a:lnSpc>
                        <a:spcAft>
                          <a:spcPts val="0"/>
                        </a:spcAft>
                      </a:pPr>
                      <a:r>
                        <a:rPr lang="id-ID" sz="1800" dirty="0">
                          <a:latin typeface="Calibri"/>
                          <a:ea typeface="Times New Roman"/>
                          <a:cs typeface="Times New Roman"/>
                        </a:rPr>
                        <a:t>-6.61</a:t>
                      </a:r>
                      <a:endParaRPr lang="id-ID" sz="1800" dirty="0">
                        <a:latin typeface="Euro Sign"/>
                        <a:ea typeface="Times New Roman"/>
                        <a:cs typeface="Times New Roman"/>
                      </a:endParaRPr>
                    </a:p>
                    <a:p>
                      <a:pPr indent="457200" algn="ctr">
                        <a:lnSpc>
                          <a:spcPct val="200000"/>
                        </a:lnSpc>
                        <a:spcAft>
                          <a:spcPts val="0"/>
                        </a:spcAft>
                      </a:pPr>
                      <a:r>
                        <a:rPr lang="id-ID" sz="1800" dirty="0">
                          <a:latin typeface="Calibri"/>
                          <a:ea typeface="Times New Roman"/>
                          <a:cs typeface="Times New Roman"/>
                        </a:rPr>
                        <a:t>-18.69</a:t>
                      </a:r>
                      <a:endParaRPr lang="id-ID" sz="1800" dirty="0">
                        <a:latin typeface="Euro Sign"/>
                        <a:ea typeface="Times New Roman"/>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7200" algn="ctr">
                        <a:lnSpc>
                          <a:spcPct val="200000"/>
                        </a:lnSpc>
                        <a:spcAft>
                          <a:spcPts val="0"/>
                        </a:spcAft>
                      </a:pPr>
                      <a:r>
                        <a:rPr lang="id-ID" sz="1800" dirty="0">
                          <a:latin typeface="Calibri"/>
                          <a:ea typeface="Times New Roman"/>
                          <a:cs typeface="Times New Roman"/>
                        </a:rPr>
                        <a:t>0.04</a:t>
                      </a:r>
                      <a:endParaRPr lang="id-ID" sz="1800" dirty="0">
                        <a:latin typeface="Euro Sign"/>
                        <a:ea typeface="Times New Roman"/>
                        <a:cs typeface="Times New Roman"/>
                      </a:endParaRPr>
                    </a:p>
                    <a:p>
                      <a:pPr indent="457200" algn="ctr">
                        <a:lnSpc>
                          <a:spcPct val="200000"/>
                        </a:lnSpc>
                        <a:spcAft>
                          <a:spcPts val="0"/>
                        </a:spcAft>
                      </a:pPr>
                      <a:r>
                        <a:rPr lang="id-ID" sz="1800" dirty="0">
                          <a:latin typeface="Calibri"/>
                          <a:ea typeface="Times New Roman"/>
                          <a:cs typeface="Times New Roman"/>
                        </a:rPr>
                        <a:t>16.45</a:t>
                      </a:r>
                      <a:endParaRPr lang="id-ID" sz="1800" dirty="0">
                        <a:latin typeface="Euro Sign"/>
                        <a:ea typeface="Times New Roman"/>
                        <a:cs typeface="Times New Roman"/>
                      </a:endParaRPr>
                    </a:p>
                    <a:p>
                      <a:pPr indent="457200" algn="ctr">
                        <a:lnSpc>
                          <a:spcPct val="200000"/>
                        </a:lnSpc>
                        <a:spcAft>
                          <a:spcPts val="0"/>
                        </a:spcAft>
                      </a:pPr>
                      <a:r>
                        <a:rPr lang="id-ID" sz="1800" dirty="0">
                          <a:latin typeface="Calibri"/>
                          <a:ea typeface="Times New Roman"/>
                          <a:cs typeface="Times New Roman"/>
                        </a:rPr>
                        <a:t>1.00</a:t>
                      </a:r>
                      <a:endParaRPr lang="id-ID" sz="1800" dirty="0">
                        <a:latin typeface="Euro Sign"/>
                        <a:ea typeface="Times New Roman"/>
                        <a:cs typeface="Times New Roman"/>
                      </a:endParaRPr>
                    </a:p>
                    <a:p>
                      <a:pPr indent="457200" algn="ctr">
                        <a:lnSpc>
                          <a:spcPct val="200000"/>
                        </a:lnSpc>
                        <a:spcAft>
                          <a:spcPts val="0"/>
                        </a:spcAft>
                      </a:pPr>
                      <a:r>
                        <a:rPr lang="id-ID" sz="1800" dirty="0">
                          <a:latin typeface="Calibri"/>
                          <a:ea typeface="Times New Roman"/>
                          <a:cs typeface="Times New Roman"/>
                        </a:rPr>
                        <a:t>1.00</a:t>
                      </a:r>
                      <a:endParaRPr lang="id-ID" sz="1800" dirty="0">
                        <a:latin typeface="Euro Sign"/>
                        <a:ea typeface="Times New Roman"/>
                        <a:cs typeface="Times New Roman"/>
                      </a:endParaRPr>
                    </a:p>
                    <a:p>
                      <a:pPr indent="457200" algn="ctr">
                        <a:lnSpc>
                          <a:spcPct val="200000"/>
                        </a:lnSpc>
                        <a:spcAft>
                          <a:spcPts val="0"/>
                        </a:spcAft>
                      </a:pPr>
                      <a:r>
                        <a:rPr lang="id-ID" sz="1800" dirty="0">
                          <a:latin typeface="Calibri"/>
                          <a:ea typeface="Times New Roman"/>
                          <a:cs typeface="Times New Roman"/>
                        </a:rPr>
                        <a:t>1.00</a:t>
                      </a:r>
                      <a:endParaRPr lang="id-ID" sz="1800" dirty="0">
                        <a:latin typeface="Euro Sign"/>
                        <a:ea typeface="Times New Roman"/>
                        <a:cs typeface="Times New Roman"/>
                      </a:endParaRPr>
                    </a:p>
                    <a:p>
                      <a:pPr indent="457200" algn="ctr">
                        <a:lnSpc>
                          <a:spcPct val="200000"/>
                        </a:lnSpc>
                        <a:spcAft>
                          <a:spcPts val="0"/>
                        </a:spcAft>
                      </a:pPr>
                      <a:r>
                        <a:rPr lang="id-ID" sz="1800" dirty="0">
                          <a:latin typeface="Calibri"/>
                          <a:ea typeface="Times New Roman"/>
                          <a:cs typeface="Times New Roman"/>
                        </a:rPr>
                        <a:t>4.81</a:t>
                      </a:r>
                      <a:endParaRPr lang="id-ID" sz="1800" dirty="0">
                        <a:latin typeface="Euro Sign"/>
                        <a:ea typeface="Times New Roman"/>
                        <a:cs typeface="Times New Roman"/>
                      </a:endParaRPr>
                    </a:p>
                    <a:p>
                      <a:pPr indent="457200" algn="ctr">
                        <a:lnSpc>
                          <a:spcPct val="200000"/>
                        </a:lnSpc>
                        <a:spcAft>
                          <a:spcPts val="0"/>
                        </a:spcAft>
                      </a:pPr>
                      <a:r>
                        <a:rPr lang="id-ID" sz="1800" dirty="0">
                          <a:latin typeface="Calibri"/>
                          <a:ea typeface="Times New Roman"/>
                          <a:cs typeface="Times New Roman"/>
                        </a:rPr>
                        <a:t>19.64</a:t>
                      </a:r>
                      <a:endParaRPr lang="id-ID" sz="1800" dirty="0">
                        <a:latin typeface="Euro Sign"/>
                        <a:ea typeface="Times New Roman"/>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7200" algn="ctr">
                        <a:lnSpc>
                          <a:spcPct val="200000"/>
                        </a:lnSpc>
                        <a:spcAft>
                          <a:spcPts val="0"/>
                        </a:spcAft>
                      </a:pPr>
                      <a:r>
                        <a:rPr lang="id-ID" sz="1800" dirty="0">
                          <a:latin typeface="Calibri"/>
                          <a:ea typeface="Times New Roman"/>
                          <a:cs typeface="Times New Roman"/>
                        </a:rPr>
                        <a:t>-0.0117</a:t>
                      </a:r>
                      <a:endParaRPr lang="id-ID" sz="1800" dirty="0">
                        <a:latin typeface="Euro Sign"/>
                        <a:ea typeface="Times New Roman"/>
                        <a:cs typeface="Times New Roman"/>
                      </a:endParaRPr>
                    </a:p>
                    <a:p>
                      <a:pPr indent="457200" algn="ctr">
                        <a:lnSpc>
                          <a:spcPct val="200000"/>
                        </a:lnSpc>
                        <a:spcAft>
                          <a:spcPts val="0"/>
                        </a:spcAft>
                      </a:pPr>
                      <a:r>
                        <a:rPr lang="id-ID" sz="1800" dirty="0">
                          <a:latin typeface="Calibri"/>
                          <a:ea typeface="Times New Roman"/>
                          <a:cs typeface="Times New Roman"/>
                        </a:rPr>
                        <a:t>-0.0155</a:t>
                      </a:r>
                      <a:endParaRPr lang="id-ID" sz="1800" dirty="0">
                        <a:latin typeface="Euro Sign"/>
                        <a:ea typeface="Times New Roman"/>
                        <a:cs typeface="Times New Roman"/>
                      </a:endParaRPr>
                    </a:p>
                    <a:p>
                      <a:pPr indent="457200" algn="ctr">
                        <a:lnSpc>
                          <a:spcPct val="200000"/>
                        </a:lnSpc>
                        <a:spcAft>
                          <a:spcPts val="0"/>
                        </a:spcAft>
                      </a:pPr>
                      <a:r>
                        <a:rPr lang="id-ID" sz="1800" dirty="0">
                          <a:latin typeface="Calibri"/>
                          <a:ea typeface="Times New Roman"/>
                          <a:cs typeface="Times New Roman"/>
                        </a:rPr>
                        <a:t>0.4508</a:t>
                      </a:r>
                      <a:endParaRPr lang="id-ID" sz="1800" dirty="0">
                        <a:latin typeface="Euro Sign"/>
                        <a:ea typeface="Times New Roman"/>
                        <a:cs typeface="Times New Roman"/>
                      </a:endParaRPr>
                    </a:p>
                    <a:p>
                      <a:pPr indent="457200" algn="ctr">
                        <a:lnSpc>
                          <a:spcPct val="200000"/>
                        </a:lnSpc>
                        <a:spcAft>
                          <a:spcPts val="0"/>
                        </a:spcAft>
                      </a:pPr>
                      <a:r>
                        <a:rPr lang="id-ID" sz="1800" dirty="0">
                          <a:latin typeface="Calibri"/>
                          <a:ea typeface="Times New Roman"/>
                          <a:cs typeface="Times New Roman"/>
                        </a:rPr>
                        <a:t>0.3990</a:t>
                      </a:r>
                      <a:endParaRPr lang="id-ID" sz="1800" dirty="0">
                        <a:latin typeface="Euro Sign"/>
                        <a:ea typeface="Times New Roman"/>
                        <a:cs typeface="Times New Roman"/>
                      </a:endParaRPr>
                    </a:p>
                    <a:p>
                      <a:pPr indent="457200" algn="ctr">
                        <a:lnSpc>
                          <a:spcPct val="200000"/>
                        </a:lnSpc>
                        <a:spcAft>
                          <a:spcPts val="0"/>
                        </a:spcAft>
                      </a:pPr>
                      <a:r>
                        <a:rPr lang="id-ID" sz="1800" dirty="0">
                          <a:latin typeface="Calibri"/>
                          <a:ea typeface="Times New Roman"/>
                          <a:cs typeface="Times New Roman"/>
                        </a:rPr>
                        <a:t>0.4974</a:t>
                      </a:r>
                      <a:endParaRPr lang="id-ID" sz="1800" dirty="0">
                        <a:latin typeface="Euro Sign"/>
                        <a:ea typeface="Times New Roman"/>
                        <a:cs typeface="Times New Roman"/>
                      </a:endParaRPr>
                    </a:p>
                    <a:p>
                      <a:pPr indent="457200" algn="ctr">
                        <a:lnSpc>
                          <a:spcPct val="200000"/>
                        </a:lnSpc>
                        <a:spcAft>
                          <a:spcPts val="0"/>
                        </a:spcAft>
                      </a:pPr>
                      <a:r>
                        <a:rPr lang="id-ID" sz="1800" dirty="0">
                          <a:latin typeface="Calibri"/>
                          <a:ea typeface="Times New Roman"/>
                          <a:cs typeface="Times New Roman"/>
                        </a:rPr>
                        <a:t>0.1384</a:t>
                      </a:r>
                      <a:endParaRPr lang="id-ID" sz="1800" dirty="0">
                        <a:latin typeface="Euro Sign"/>
                        <a:ea typeface="Times New Roman"/>
                        <a:cs typeface="Times New Roman"/>
                      </a:endParaRPr>
                    </a:p>
                    <a:p>
                      <a:pPr indent="457200" algn="ctr">
                        <a:lnSpc>
                          <a:spcPct val="200000"/>
                        </a:lnSpc>
                        <a:spcAft>
                          <a:spcPts val="0"/>
                        </a:spcAft>
                      </a:pPr>
                      <a:r>
                        <a:rPr lang="id-ID" sz="1800" dirty="0">
                          <a:latin typeface="Calibri"/>
                          <a:ea typeface="Times New Roman"/>
                          <a:cs typeface="Times New Roman"/>
                        </a:rPr>
                        <a:t>-0.5602</a:t>
                      </a:r>
                      <a:endParaRPr lang="id-ID" sz="1800" dirty="0">
                        <a:latin typeface="Euro Sign"/>
                        <a:ea typeface="Times New Roman"/>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7200" algn="ctr">
                        <a:lnSpc>
                          <a:spcPct val="200000"/>
                        </a:lnSpc>
                        <a:spcAft>
                          <a:spcPts val="0"/>
                        </a:spcAft>
                      </a:pPr>
                      <a:r>
                        <a:rPr lang="id-ID" sz="1800" dirty="0" smtClean="0">
                          <a:latin typeface="Calibri"/>
                          <a:ea typeface="Times New Roman"/>
                          <a:cs typeface="Times New Roman"/>
                        </a:rPr>
                        <a:t>0.02499 (</a:t>
                      </a:r>
                      <a:r>
                        <a:rPr lang="id-ID" sz="1800" dirty="0" smtClean="0">
                          <a:solidFill>
                            <a:srgbClr val="FF0000"/>
                          </a:solidFill>
                          <a:latin typeface="Calibri"/>
                          <a:ea typeface="Times New Roman"/>
                          <a:cs typeface="Times New Roman"/>
                        </a:rPr>
                        <a:t>1)</a:t>
                      </a:r>
                      <a:endParaRPr lang="id-ID" sz="1800" dirty="0">
                        <a:solidFill>
                          <a:srgbClr val="FF0000"/>
                        </a:solidFill>
                        <a:latin typeface="Euro Sign"/>
                        <a:ea typeface="Times New Roman"/>
                        <a:cs typeface="Times New Roman"/>
                      </a:endParaRPr>
                    </a:p>
                    <a:p>
                      <a:pPr indent="457200" algn="ctr">
                        <a:lnSpc>
                          <a:spcPct val="200000"/>
                        </a:lnSpc>
                        <a:spcAft>
                          <a:spcPts val="0"/>
                        </a:spcAft>
                      </a:pPr>
                      <a:r>
                        <a:rPr lang="id-ID" sz="1800" dirty="0" smtClean="0">
                          <a:latin typeface="Calibri"/>
                          <a:ea typeface="Times New Roman"/>
                          <a:cs typeface="Times New Roman"/>
                        </a:rPr>
                        <a:t>2.55238 </a:t>
                      </a:r>
                      <a:r>
                        <a:rPr lang="id-ID" sz="1800" dirty="0" smtClean="0">
                          <a:solidFill>
                            <a:srgbClr val="FF0000"/>
                          </a:solidFill>
                          <a:latin typeface="Calibri"/>
                          <a:ea typeface="Times New Roman"/>
                          <a:cs typeface="Times New Roman"/>
                        </a:rPr>
                        <a:t>(2)</a:t>
                      </a:r>
                      <a:endParaRPr lang="id-ID" sz="1800" dirty="0">
                        <a:solidFill>
                          <a:srgbClr val="FF0000"/>
                        </a:solidFill>
                        <a:latin typeface="Euro Sign"/>
                        <a:ea typeface="Times New Roman"/>
                        <a:cs typeface="Times New Roman"/>
                      </a:endParaRPr>
                    </a:p>
                    <a:p>
                      <a:pPr indent="457200" algn="ctr">
                        <a:lnSpc>
                          <a:spcPct val="200000"/>
                        </a:lnSpc>
                        <a:spcAft>
                          <a:spcPts val="0"/>
                        </a:spcAft>
                      </a:pPr>
                      <a:r>
                        <a:rPr lang="id-ID" sz="1800" dirty="0">
                          <a:latin typeface="Calibri"/>
                          <a:ea typeface="Times New Roman"/>
                          <a:cs typeface="Times New Roman"/>
                        </a:rPr>
                        <a:t>0.49887</a:t>
                      </a:r>
                      <a:endParaRPr lang="id-ID" sz="1800" dirty="0">
                        <a:latin typeface="Euro Sign"/>
                        <a:ea typeface="Times New Roman"/>
                        <a:cs typeface="Times New Roman"/>
                      </a:endParaRPr>
                    </a:p>
                    <a:p>
                      <a:pPr indent="457200" algn="ctr">
                        <a:lnSpc>
                          <a:spcPct val="200000"/>
                        </a:lnSpc>
                        <a:spcAft>
                          <a:spcPts val="0"/>
                        </a:spcAft>
                      </a:pPr>
                      <a:r>
                        <a:rPr lang="id-ID" sz="1800" dirty="0">
                          <a:latin typeface="Calibri"/>
                          <a:ea typeface="Times New Roman"/>
                          <a:cs typeface="Times New Roman"/>
                        </a:rPr>
                        <a:t>0.49096</a:t>
                      </a:r>
                      <a:endParaRPr lang="id-ID" sz="1800" dirty="0">
                        <a:latin typeface="Euro Sign"/>
                        <a:ea typeface="Times New Roman"/>
                        <a:cs typeface="Times New Roman"/>
                      </a:endParaRPr>
                    </a:p>
                    <a:p>
                      <a:pPr indent="457200" algn="ctr">
                        <a:lnSpc>
                          <a:spcPct val="200000"/>
                        </a:lnSpc>
                        <a:spcAft>
                          <a:spcPts val="0"/>
                        </a:spcAft>
                      </a:pPr>
                      <a:r>
                        <a:rPr lang="id-ID" sz="1800" dirty="0">
                          <a:latin typeface="Calibri"/>
                          <a:ea typeface="Times New Roman"/>
                          <a:cs typeface="Times New Roman"/>
                        </a:rPr>
                        <a:t>0.50129</a:t>
                      </a:r>
                      <a:endParaRPr lang="id-ID" sz="1800" dirty="0">
                        <a:latin typeface="Euro Sign"/>
                        <a:ea typeface="Times New Roman"/>
                        <a:cs typeface="Times New Roman"/>
                      </a:endParaRPr>
                    </a:p>
                    <a:p>
                      <a:pPr indent="457200" algn="ctr">
                        <a:lnSpc>
                          <a:spcPct val="200000"/>
                        </a:lnSpc>
                        <a:spcAft>
                          <a:spcPts val="0"/>
                        </a:spcAft>
                      </a:pPr>
                      <a:r>
                        <a:rPr lang="id-ID" sz="1800" dirty="0">
                          <a:latin typeface="Calibri"/>
                          <a:ea typeface="Times New Roman"/>
                          <a:cs typeface="Times New Roman"/>
                        </a:rPr>
                        <a:t>1.13409</a:t>
                      </a:r>
                      <a:endParaRPr lang="id-ID" sz="1800" dirty="0">
                        <a:latin typeface="Euro Sign"/>
                        <a:ea typeface="Times New Roman"/>
                        <a:cs typeface="Times New Roman"/>
                      </a:endParaRPr>
                    </a:p>
                    <a:p>
                      <a:pPr indent="457200" algn="ctr">
                        <a:lnSpc>
                          <a:spcPct val="200000"/>
                        </a:lnSpc>
                        <a:spcAft>
                          <a:spcPts val="0"/>
                        </a:spcAft>
                      </a:pPr>
                      <a:r>
                        <a:rPr lang="id-ID" sz="1800" dirty="0">
                          <a:latin typeface="Calibri"/>
                          <a:ea typeface="Times New Roman"/>
                          <a:cs typeface="Times New Roman"/>
                        </a:rPr>
                        <a:t>4.21069</a:t>
                      </a:r>
                      <a:endParaRPr lang="id-ID" sz="1800" dirty="0">
                        <a:latin typeface="Euro Sign"/>
                        <a:ea typeface="Times New Roman"/>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049" name="Rectangle 1"/>
          <p:cNvSpPr>
            <a:spLocks noChangeArrowheads="1"/>
          </p:cNvSpPr>
          <p:nvPr/>
        </p:nvSpPr>
        <p:spPr bwMode="auto">
          <a:xfrm>
            <a:off x="0" y="0"/>
            <a:ext cx="9144000" cy="954107"/>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7200" algn="ctr" defTabSz="914400" rtl="0" eaLnBrk="1" fontAlgn="base" latinLnBrk="0" hangingPunct="1">
              <a:lnSpc>
                <a:spcPct val="100000"/>
              </a:lnSpc>
              <a:spcBef>
                <a:spcPct val="0"/>
              </a:spcBef>
              <a:spcAft>
                <a:spcPct val="0"/>
              </a:spcAft>
              <a:buClrTx/>
              <a:buSzTx/>
              <a:buFontTx/>
              <a:buNone/>
              <a:tabLst/>
            </a:pPr>
            <a:r>
              <a:rPr kumimoji="0" lang="id-ID" sz="2800" b="1" i="0" u="none" strike="noStrike" cap="none" normalizeH="0" baseline="0" dirty="0" smtClean="0">
                <a:ln>
                  <a:noFill/>
                </a:ln>
                <a:solidFill>
                  <a:schemeClr val="accent6">
                    <a:lumMod val="50000"/>
                  </a:schemeClr>
                </a:solidFill>
                <a:effectLst/>
                <a:latin typeface="Arial" pitchFamily="34" charset="0"/>
                <a:ea typeface="Times New Roman" pitchFamily="18" charset="0"/>
                <a:cs typeface="Arial" pitchFamily="34" charset="0"/>
              </a:rPr>
              <a:t>Contoh-1</a:t>
            </a:r>
          </a:p>
          <a:p>
            <a:pPr marL="0" marR="0" lvl="0" indent="457200" algn="ctr" defTabSz="914400" rtl="0" eaLnBrk="1" fontAlgn="base" latinLnBrk="0" hangingPunct="1">
              <a:lnSpc>
                <a:spcPct val="100000"/>
              </a:lnSpc>
              <a:spcBef>
                <a:spcPct val="0"/>
              </a:spcBef>
              <a:spcAft>
                <a:spcPct val="0"/>
              </a:spcAft>
              <a:buClrTx/>
              <a:buSzTx/>
              <a:buFontTx/>
              <a:buNone/>
              <a:tabLst/>
            </a:pPr>
            <a:r>
              <a:rPr kumimoji="0" lang="sv-SE" sz="2800" b="1" i="0" u="none" strike="noStrike" cap="none" normalizeH="0" baseline="0" dirty="0" smtClean="0">
                <a:ln>
                  <a:noFill/>
                </a:ln>
                <a:solidFill>
                  <a:schemeClr val="accent6">
                    <a:lumMod val="50000"/>
                  </a:schemeClr>
                </a:solidFill>
                <a:effectLst/>
                <a:latin typeface="Arial" pitchFamily="34" charset="0"/>
                <a:ea typeface="Times New Roman" pitchFamily="18" charset="0"/>
                <a:cs typeface="Arial" pitchFamily="34" charset="0"/>
              </a:rPr>
              <a:t>Statistik Deskriptif</a:t>
            </a:r>
            <a:r>
              <a:rPr kumimoji="0" lang="id-ID" sz="2800" b="1" i="0" u="none" strike="noStrike" cap="none" normalizeH="0" baseline="0" dirty="0" smtClean="0">
                <a:ln>
                  <a:noFill/>
                </a:ln>
                <a:solidFill>
                  <a:schemeClr val="accent6">
                    <a:lumMod val="50000"/>
                  </a:schemeClr>
                </a:solidFill>
                <a:effectLst/>
                <a:latin typeface="Arial" pitchFamily="34" charset="0"/>
                <a:ea typeface="Times New Roman" pitchFamily="18" charset="0"/>
                <a:cs typeface="Arial" pitchFamily="34" charset="0"/>
              </a:rPr>
              <a:t>  (N=204)</a:t>
            </a:r>
            <a:endParaRPr kumimoji="0" lang="sv-SE" sz="2800" b="0" i="0" u="none" strike="noStrike" cap="none" normalizeH="0" baseline="0" dirty="0" smtClean="0">
              <a:ln>
                <a:noFill/>
              </a:ln>
              <a:solidFill>
                <a:schemeClr val="accent6">
                  <a:lumMod val="50000"/>
                </a:schemeClr>
              </a:solidFill>
              <a:effectLst/>
              <a:latin typeface="Arial" pitchFamily="34" charset="0"/>
              <a:cs typeface="Arial" pitchFamily="34" charset="0"/>
            </a:endParaRPr>
          </a:p>
        </p:txBody>
      </p:sp>
      <p:sp>
        <p:nvSpPr>
          <p:cNvPr id="7" name="Rectangle 6"/>
          <p:cNvSpPr/>
          <p:nvPr/>
        </p:nvSpPr>
        <p:spPr>
          <a:xfrm>
            <a:off x="0" y="1000108"/>
            <a:ext cx="9144000"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CAR = θ</a:t>
            </a:r>
            <a:r>
              <a:rPr lang="es-ES" baseline="-25000" dirty="0" smtClean="0"/>
              <a:t>0</a:t>
            </a:r>
            <a:r>
              <a:rPr lang="es-ES" dirty="0" smtClean="0"/>
              <a:t> + θ</a:t>
            </a:r>
            <a:r>
              <a:rPr lang="es-ES" baseline="-25000" dirty="0" smtClean="0"/>
              <a:t>1</a:t>
            </a:r>
            <a:r>
              <a:rPr lang="es-ES" dirty="0" smtClean="0"/>
              <a:t>LABA</a:t>
            </a:r>
            <a:r>
              <a:rPr lang="es-ES" baseline="-25000" dirty="0" smtClean="0"/>
              <a:t>it</a:t>
            </a:r>
            <a:r>
              <a:rPr lang="es-ES" dirty="0" smtClean="0"/>
              <a:t> + θ</a:t>
            </a:r>
            <a:r>
              <a:rPr lang="es-ES" baseline="-25000" dirty="0" smtClean="0"/>
              <a:t>2</a:t>
            </a:r>
            <a:r>
              <a:rPr lang="es-ES" dirty="0" smtClean="0"/>
              <a:t>D</a:t>
            </a:r>
            <a:r>
              <a:rPr lang="es-ES" baseline="-25000" dirty="0" smtClean="0"/>
              <a:t>1</a:t>
            </a:r>
            <a:r>
              <a:rPr lang="es-ES" dirty="0" smtClean="0"/>
              <a:t> + θ</a:t>
            </a:r>
            <a:r>
              <a:rPr lang="es-ES" baseline="-25000" dirty="0" smtClean="0"/>
              <a:t>3</a:t>
            </a:r>
            <a:r>
              <a:rPr lang="es-ES" dirty="0" smtClean="0"/>
              <a:t>D</a:t>
            </a:r>
            <a:r>
              <a:rPr lang="es-ES" baseline="-25000" dirty="0" smtClean="0"/>
              <a:t>2</a:t>
            </a:r>
            <a:r>
              <a:rPr lang="es-ES" dirty="0" smtClean="0"/>
              <a:t> + θ</a:t>
            </a:r>
            <a:r>
              <a:rPr lang="es-ES" baseline="-25000" dirty="0" smtClean="0"/>
              <a:t>4</a:t>
            </a:r>
            <a:r>
              <a:rPr lang="es-ES" dirty="0" smtClean="0"/>
              <a:t>D</a:t>
            </a:r>
            <a:r>
              <a:rPr lang="es-ES" baseline="-25000" dirty="0" smtClean="0"/>
              <a:t>3</a:t>
            </a:r>
            <a:r>
              <a:rPr lang="es-ES" dirty="0" smtClean="0"/>
              <a:t> + θ</a:t>
            </a:r>
            <a:r>
              <a:rPr lang="es-ES" baseline="-25000" dirty="0" smtClean="0"/>
              <a:t>5</a:t>
            </a:r>
            <a:r>
              <a:rPr lang="es-ES" dirty="0" smtClean="0"/>
              <a:t>LD + θ</a:t>
            </a:r>
            <a:r>
              <a:rPr lang="es-ES" baseline="-25000" dirty="0" smtClean="0"/>
              <a:t>6</a:t>
            </a:r>
            <a:r>
              <a:rPr lang="es-ES" dirty="0" smtClean="0"/>
              <a:t>AKB + ε</a:t>
            </a:r>
            <a:endParaRPr lang="id-ID"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id-ID" dirty="0" smtClean="0"/>
              <a:t>Penjelasan Contoh-1</a:t>
            </a:r>
            <a:endParaRPr lang="id-ID" dirty="0"/>
          </a:p>
        </p:txBody>
      </p:sp>
      <p:sp>
        <p:nvSpPr>
          <p:cNvPr id="3" name="Content Placeholder 2"/>
          <p:cNvSpPr>
            <a:spLocks noGrp="1"/>
          </p:cNvSpPr>
          <p:nvPr>
            <p:ph idx="1"/>
          </p:nvPr>
        </p:nvSpPr>
        <p:spPr/>
        <p:txBody>
          <a:bodyPr>
            <a:normAutofit fontScale="92500" lnSpcReduction="10000"/>
          </a:bodyPr>
          <a:lstStyle/>
          <a:p>
            <a:pPr marL="514350" indent="-514350">
              <a:buNone/>
            </a:pPr>
            <a:r>
              <a:rPr lang="id-ID" dirty="0" smtClean="0"/>
              <a:t>(1)  Nilai minimum dan maksimum dari CAR (cummulative abnormal returns) saham dari 204 perusahaan adalah -0,01  dan 0,04 dengan nilai rata-rata (mean) sebesar -0,0017  dan deviasi standar sebesar 0,025 </a:t>
            </a:r>
          </a:p>
          <a:p>
            <a:pPr marL="514350" indent="-514350">
              <a:buAutoNum type="arabicPeriod"/>
            </a:pPr>
            <a:endParaRPr lang="id-ID" dirty="0" smtClean="0"/>
          </a:p>
          <a:p>
            <a:pPr marL="514350" indent="-514350">
              <a:buNone/>
            </a:pPr>
            <a:r>
              <a:rPr lang="id-ID" dirty="0" smtClean="0"/>
              <a:t>(2) Nilai minimum dan maksimum LABA dari 204 perusahaan adalah -9,96 dan 16,45 dengan nilai mean sebesar -0,0155  dan deviasi standar sebesar 0,025 </a:t>
            </a:r>
          </a:p>
          <a:p>
            <a:pPr marL="514350" indent="-514350">
              <a:buAutoNum type="arabicPeriod"/>
            </a:pPr>
            <a:endParaRPr lang="id-ID"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 y="785802"/>
          <a:ext cx="9144002" cy="5999544"/>
        </p:xfrm>
        <a:graphic>
          <a:graphicData uri="http://schemas.openxmlformats.org/drawingml/2006/table">
            <a:tbl>
              <a:tblPr>
                <a:tableStyleId>{35758FB7-9AC5-4552-8A53-C91805E547FA}</a:tableStyleId>
              </a:tblPr>
              <a:tblGrid>
                <a:gridCol w="1552754"/>
                <a:gridCol w="1304736"/>
                <a:gridCol w="1071570"/>
                <a:gridCol w="1419321"/>
                <a:gridCol w="1035169"/>
                <a:gridCol w="1380226"/>
                <a:gridCol w="1380226"/>
              </a:tblGrid>
              <a:tr h="262263">
                <a:tc gridSpan="2">
                  <a:txBody>
                    <a:bodyPr/>
                    <a:lstStyle/>
                    <a:p>
                      <a:pPr algn="ctr">
                        <a:spcAft>
                          <a:spcPts val="0"/>
                        </a:spcAft>
                      </a:pPr>
                      <a:r>
                        <a:rPr lang="en-US" sz="1600" dirty="0"/>
                        <a:t>VARIABEL</a:t>
                      </a:r>
                      <a:endParaRPr lang="id-ID" sz="1600" dirty="0">
                        <a:latin typeface="Arial" pitchFamily="34" charset="0"/>
                        <a:ea typeface="Times New Roman"/>
                        <a:cs typeface="Arial" pitchFamily="34" charset="0"/>
                      </a:endParaRPr>
                    </a:p>
                  </a:txBody>
                  <a:tcPr marL="44970" marR="44970" marT="0" marB="0">
                    <a:solidFill>
                      <a:srgbClr val="FFC000"/>
                    </a:solidFill>
                  </a:tcPr>
                </a:tc>
                <a:tc hMerge="1">
                  <a:txBody>
                    <a:bodyPr/>
                    <a:lstStyle/>
                    <a:p>
                      <a:endParaRPr lang="id-ID"/>
                    </a:p>
                  </a:txBody>
                  <a:tcPr/>
                </a:tc>
                <a:tc>
                  <a:txBody>
                    <a:bodyPr/>
                    <a:lstStyle/>
                    <a:p>
                      <a:pPr algn="ctr">
                        <a:spcAft>
                          <a:spcPts val="0"/>
                        </a:spcAft>
                      </a:pPr>
                      <a:r>
                        <a:rPr lang="en-US" sz="1600" dirty="0"/>
                        <a:t>N</a:t>
                      </a:r>
                      <a:endParaRPr lang="id-ID" sz="1600" dirty="0">
                        <a:latin typeface="Arial" pitchFamily="34" charset="0"/>
                        <a:ea typeface="Times New Roman"/>
                        <a:cs typeface="Arial" pitchFamily="34" charset="0"/>
                      </a:endParaRPr>
                    </a:p>
                  </a:txBody>
                  <a:tcPr marL="44970" marR="44970" marT="0" marB="0" anchor="b">
                    <a:solidFill>
                      <a:srgbClr val="FFC000"/>
                    </a:solidFill>
                  </a:tcPr>
                </a:tc>
                <a:tc>
                  <a:txBody>
                    <a:bodyPr/>
                    <a:lstStyle/>
                    <a:p>
                      <a:pPr algn="ctr">
                        <a:spcAft>
                          <a:spcPts val="0"/>
                        </a:spcAft>
                      </a:pPr>
                      <a:r>
                        <a:rPr lang="en-US" sz="1600" dirty="0"/>
                        <a:t>Minimum</a:t>
                      </a:r>
                      <a:endParaRPr lang="id-ID" sz="1600" dirty="0">
                        <a:latin typeface="Arial" pitchFamily="34" charset="0"/>
                        <a:ea typeface="Times New Roman"/>
                        <a:cs typeface="Arial" pitchFamily="34" charset="0"/>
                      </a:endParaRPr>
                    </a:p>
                  </a:txBody>
                  <a:tcPr marL="44970" marR="44970" marT="0" marB="0" anchor="b">
                    <a:solidFill>
                      <a:srgbClr val="FFC000"/>
                    </a:solidFill>
                  </a:tcPr>
                </a:tc>
                <a:tc>
                  <a:txBody>
                    <a:bodyPr/>
                    <a:lstStyle/>
                    <a:p>
                      <a:pPr algn="ctr">
                        <a:spcAft>
                          <a:spcPts val="0"/>
                        </a:spcAft>
                      </a:pPr>
                      <a:r>
                        <a:rPr lang="en-US" sz="1600" dirty="0"/>
                        <a:t>Maximum</a:t>
                      </a:r>
                      <a:endParaRPr lang="id-ID" sz="1600" dirty="0">
                        <a:latin typeface="Arial" pitchFamily="34" charset="0"/>
                        <a:ea typeface="Times New Roman"/>
                        <a:cs typeface="Arial" pitchFamily="34" charset="0"/>
                      </a:endParaRPr>
                    </a:p>
                  </a:txBody>
                  <a:tcPr marL="44970" marR="44970" marT="0" marB="0" anchor="b">
                    <a:solidFill>
                      <a:srgbClr val="FFC000"/>
                    </a:solidFill>
                  </a:tcPr>
                </a:tc>
                <a:tc>
                  <a:txBody>
                    <a:bodyPr/>
                    <a:lstStyle/>
                    <a:p>
                      <a:pPr algn="ctr">
                        <a:spcAft>
                          <a:spcPts val="0"/>
                        </a:spcAft>
                      </a:pPr>
                      <a:r>
                        <a:rPr lang="en-US" sz="1600" dirty="0"/>
                        <a:t>Mean</a:t>
                      </a:r>
                      <a:endParaRPr lang="id-ID" sz="1600" dirty="0">
                        <a:latin typeface="Arial" pitchFamily="34" charset="0"/>
                        <a:ea typeface="Times New Roman"/>
                        <a:cs typeface="Arial" pitchFamily="34" charset="0"/>
                      </a:endParaRPr>
                    </a:p>
                  </a:txBody>
                  <a:tcPr marL="44970" marR="44970" marT="0" marB="0" anchor="b">
                    <a:solidFill>
                      <a:srgbClr val="FFC000"/>
                    </a:solidFill>
                  </a:tcPr>
                </a:tc>
                <a:tc>
                  <a:txBody>
                    <a:bodyPr/>
                    <a:lstStyle/>
                    <a:p>
                      <a:pPr algn="ctr">
                        <a:spcAft>
                          <a:spcPts val="0"/>
                        </a:spcAft>
                      </a:pPr>
                      <a:r>
                        <a:rPr lang="en-US" sz="1600" dirty="0"/>
                        <a:t>Std. Deviation</a:t>
                      </a:r>
                      <a:endParaRPr lang="id-ID" sz="1600" dirty="0">
                        <a:latin typeface="Arial" pitchFamily="34" charset="0"/>
                        <a:ea typeface="Times New Roman"/>
                        <a:cs typeface="Arial" pitchFamily="34" charset="0"/>
                      </a:endParaRPr>
                    </a:p>
                  </a:txBody>
                  <a:tcPr marL="44970" marR="44970" marT="0" marB="0" anchor="b">
                    <a:solidFill>
                      <a:srgbClr val="FFC000"/>
                    </a:solidFill>
                  </a:tcPr>
                </a:tc>
              </a:tr>
              <a:tr h="226058">
                <a:tc rowSpan="5">
                  <a:txBody>
                    <a:bodyPr/>
                    <a:lstStyle/>
                    <a:p>
                      <a:pPr>
                        <a:spcAft>
                          <a:spcPts val="0"/>
                        </a:spcAft>
                      </a:pPr>
                      <a:r>
                        <a:rPr lang="en-US" sz="1600"/>
                        <a:t>Rit</a:t>
                      </a:r>
                      <a:endParaRPr lang="id-ID" sz="1600">
                        <a:latin typeface="Arial" pitchFamily="34" charset="0"/>
                        <a:ea typeface="Times New Roman"/>
                        <a:cs typeface="Arial" pitchFamily="34" charset="0"/>
                      </a:endParaRPr>
                    </a:p>
                  </a:txBody>
                  <a:tcPr marL="44970" marR="44970" marT="0" marB="0"/>
                </a:tc>
                <a:tc>
                  <a:txBody>
                    <a:bodyPr/>
                    <a:lstStyle/>
                    <a:p>
                      <a:pPr>
                        <a:spcAft>
                          <a:spcPts val="0"/>
                        </a:spcAft>
                      </a:pPr>
                      <a:r>
                        <a:rPr lang="en-US" sz="1600"/>
                        <a:t>Awal</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103</a:t>
                      </a:r>
                      <a:endParaRPr lang="id-ID" sz="1600">
                        <a:latin typeface="Arial" pitchFamily="34" charset="0"/>
                        <a:ea typeface="Times New Roman"/>
                        <a:cs typeface="Arial" pitchFamily="34" charset="0"/>
                      </a:endParaRPr>
                    </a:p>
                  </a:txBody>
                  <a:tcPr marL="44970" marR="44970" marT="0" marB="0" anchor="ctr"/>
                </a:tc>
                <a:tc>
                  <a:txBody>
                    <a:bodyPr/>
                    <a:lstStyle/>
                    <a:p>
                      <a:pPr algn="r">
                        <a:spcAft>
                          <a:spcPts val="0"/>
                        </a:spcAft>
                      </a:pPr>
                      <a:r>
                        <a:rPr lang="en-US" sz="1600"/>
                        <a:t>-.00461</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.00520</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.0003640</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.00180191</a:t>
                      </a:r>
                      <a:endParaRPr lang="id-ID" sz="1600">
                        <a:latin typeface="Arial" pitchFamily="34" charset="0"/>
                        <a:ea typeface="Times New Roman"/>
                        <a:cs typeface="Arial" pitchFamily="34" charset="0"/>
                      </a:endParaRPr>
                    </a:p>
                  </a:txBody>
                  <a:tcPr marL="44970" marR="44970" marT="0" marB="0"/>
                </a:tc>
              </a:tr>
              <a:tr h="262263">
                <a:tc vMerge="1">
                  <a:txBody>
                    <a:bodyPr/>
                    <a:lstStyle/>
                    <a:p>
                      <a:endParaRPr lang="id-ID"/>
                    </a:p>
                  </a:txBody>
                  <a:tcPr/>
                </a:tc>
                <a:tc>
                  <a:txBody>
                    <a:bodyPr/>
                    <a:lstStyle/>
                    <a:p>
                      <a:pPr>
                        <a:spcAft>
                          <a:spcPts val="0"/>
                        </a:spcAft>
                      </a:pPr>
                      <a:r>
                        <a:rPr lang="en-US" sz="1600"/>
                        <a:t>Pertumbuhan</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110</a:t>
                      </a:r>
                      <a:endParaRPr lang="id-ID" sz="1600">
                        <a:latin typeface="Arial" pitchFamily="34" charset="0"/>
                        <a:ea typeface="Times New Roman"/>
                        <a:cs typeface="Arial" pitchFamily="34" charset="0"/>
                      </a:endParaRPr>
                    </a:p>
                  </a:txBody>
                  <a:tcPr marL="44970" marR="44970" marT="0" marB="0" anchor="ctr"/>
                </a:tc>
                <a:tc>
                  <a:txBody>
                    <a:bodyPr/>
                    <a:lstStyle/>
                    <a:p>
                      <a:pPr algn="r">
                        <a:spcAft>
                          <a:spcPts val="0"/>
                        </a:spcAft>
                      </a:pPr>
                      <a:r>
                        <a:rPr lang="en-US" sz="1600"/>
                        <a:t>-.00589</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.00933</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.0000648</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.00221764</a:t>
                      </a:r>
                      <a:endParaRPr lang="id-ID" sz="1600">
                        <a:latin typeface="Arial" pitchFamily="34" charset="0"/>
                        <a:ea typeface="Times New Roman"/>
                        <a:cs typeface="Arial" pitchFamily="34" charset="0"/>
                      </a:endParaRPr>
                    </a:p>
                  </a:txBody>
                  <a:tcPr marL="44970" marR="44970" marT="0" marB="0"/>
                </a:tc>
              </a:tr>
              <a:tr h="226058">
                <a:tc vMerge="1">
                  <a:txBody>
                    <a:bodyPr/>
                    <a:lstStyle/>
                    <a:p>
                      <a:endParaRPr lang="id-ID"/>
                    </a:p>
                  </a:txBody>
                  <a:tcPr/>
                </a:tc>
                <a:tc>
                  <a:txBody>
                    <a:bodyPr/>
                    <a:lstStyle/>
                    <a:p>
                      <a:pPr>
                        <a:spcAft>
                          <a:spcPts val="0"/>
                        </a:spcAft>
                      </a:pPr>
                      <a:r>
                        <a:rPr lang="en-US" sz="1600"/>
                        <a:t>Dewasa</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103</a:t>
                      </a:r>
                      <a:endParaRPr lang="id-ID" sz="1600">
                        <a:latin typeface="Arial" pitchFamily="34" charset="0"/>
                        <a:ea typeface="Times New Roman"/>
                        <a:cs typeface="Arial" pitchFamily="34" charset="0"/>
                      </a:endParaRPr>
                    </a:p>
                  </a:txBody>
                  <a:tcPr marL="44970" marR="44970" marT="0" marB="0" anchor="ctr"/>
                </a:tc>
                <a:tc>
                  <a:txBody>
                    <a:bodyPr/>
                    <a:lstStyle/>
                    <a:p>
                      <a:pPr algn="r">
                        <a:spcAft>
                          <a:spcPts val="0"/>
                        </a:spcAft>
                      </a:pPr>
                      <a:r>
                        <a:rPr lang="en-US" sz="1600"/>
                        <a:t>-.00262</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.00475</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.0006263</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.00152907</a:t>
                      </a:r>
                      <a:endParaRPr lang="id-ID" sz="1600">
                        <a:latin typeface="Arial" pitchFamily="34" charset="0"/>
                        <a:ea typeface="Times New Roman"/>
                        <a:cs typeface="Arial" pitchFamily="34" charset="0"/>
                      </a:endParaRPr>
                    </a:p>
                  </a:txBody>
                  <a:tcPr marL="44970" marR="44970" marT="0" marB="0"/>
                </a:tc>
              </a:tr>
              <a:tr h="226058">
                <a:tc vMerge="1">
                  <a:txBody>
                    <a:bodyPr/>
                    <a:lstStyle/>
                    <a:p>
                      <a:endParaRPr lang="id-ID"/>
                    </a:p>
                  </a:txBody>
                  <a:tcPr/>
                </a:tc>
                <a:tc>
                  <a:txBody>
                    <a:bodyPr/>
                    <a:lstStyle/>
                    <a:p>
                      <a:pPr>
                        <a:spcAft>
                          <a:spcPts val="0"/>
                        </a:spcAft>
                      </a:pPr>
                      <a:r>
                        <a:rPr lang="en-US" sz="1600"/>
                        <a:t>Penurunan</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111</a:t>
                      </a:r>
                      <a:endParaRPr lang="id-ID" sz="1600">
                        <a:latin typeface="Arial" pitchFamily="34" charset="0"/>
                        <a:ea typeface="Times New Roman"/>
                        <a:cs typeface="Arial" pitchFamily="34" charset="0"/>
                      </a:endParaRPr>
                    </a:p>
                  </a:txBody>
                  <a:tcPr marL="44970" marR="44970" marT="0" marB="0" anchor="ctr"/>
                </a:tc>
                <a:tc>
                  <a:txBody>
                    <a:bodyPr/>
                    <a:lstStyle/>
                    <a:p>
                      <a:pPr algn="r">
                        <a:spcAft>
                          <a:spcPts val="0"/>
                        </a:spcAft>
                      </a:pPr>
                      <a:r>
                        <a:rPr lang="en-US" sz="1600"/>
                        <a:t>-.00717</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.00629</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.0001110</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.00216474</a:t>
                      </a:r>
                      <a:endParaRPr lang="id-ID" sz="1600">
                        <a:latin typeface="Arial" pitchFamily="34" charset="0"/>
                        <a:ea typeface="Times New Roman"/>
                        <a:cs typeface="Arial" pitchFamily="34" charset="0"/>
                      </a:endParaRPr>
                    </a:p>
                  </a:txBody>
                  <a:tcPr marL="44970" marR="44970" marT="0" marB="0"/>
                </a:tc>
              </a:tr>
              <a:tr h="226058">
                <a:tc vMerge="1">
                  <a:txBody>
                    <a:bodyPr/>
                    <a:lstStyle/>
                    <a:p>
                      <a:endParaRPr lang="id-ID"/>
                    </a:p>
                  </a:txBody>
                  <a:tcPr/>
                </a:tc>
                <a:tc>
                  <a:txBody>
                    <a:bodyPr/>
                    <a:lstStyle/>
                    <a:p>
                      <a:pPr>
                        <a:spcAft>
                          <a:spcPts val="0"/>
                        </a:spcAft>
                      </a:pPr>
                      <a:r>
                        <a:rPr lang="en-US" sz="1600"/>
                        <a:t>Panel</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418</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-.00477</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.00933</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.0002894</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.00178753</a:t>
                      </a:r>
                      <a:endParaRPr lang="id-ID" sz="1600">
                        <a:latin typeface="Arial" pitchFamily="34" charset="0"/>
                        <a:ea typeface="Times New Roman"/>
                        <a:cs typeface="Arial" pitchFamily="34" charset="0"/>
                      </a:endParaRPr>
                    </a:p>
                  </a:txBody>
                  <a:tcPr marL="44970" marR="44970" marT="0" marB="0"/>
                </a:tc>
              </a:tr>
              <a:tr h="262263">
                <a:tc gridSpan="2">
                  <a:txBody>
                    <a:bodyPr/>
                    <a:lstStyle/>
                    <a:p>
                      <a:pPr algn="ctr">
                        <a:spcAft>
                          <a:spcPts val="0"/>
                        </a:spcAft>
                      </a:pPr>
                      <a:r>
                        <a:rPr lang="en-US" sz="1600" dirty="0"/>
                        <a:t>VARIABEL</a:t>
                      </a:r>
                      <a:endParaRPr lang="id-ID" sz="1600" dirty="0">
                        <a:latin typeface="Arial" pitchFamily="34" charset="0"/>
                        <a:ea typeface="Times New Roman"/>
                        <a:cs typeface="Arial" pitchFamily="34" charset="0"/>
                      </a:endParaRPr>
                    </a:p>
                  </a:txBody>
                  <a:tcPr marL="44970" marR="44970" marT="0" marB="0">
                    <a:solidFill>
                      <a:srgbClr val="FFFF00"/>
                    </a:solidFill>
                  </a:tcPr>
                </a:tc>
                <a:tc hMerge="1">
                  <a:txBody>
                    <a:bodyPr/>
                    <a:lstStyle/>
                    <a:p>
                      <a:endParaRPr lang="id-ID"/>
                    </a:p>
                  </a:txBody>
                  <a:tcPr/>
                </a:tc>
                <a:tc>
                  <a:txBody>
                    <a:bodyPr/>
                    <a:lstStyle/>
                    <a:p>
                      <a:pPr algn="ctr">
                        <a:spcAft>
                          <a:spcPts val="0"/>
                        </a:spcAft>
                      </a:pPr>
                      <a:r>
                        <a:rPr lang="en-US" sz="1600" dirty="0"/>
                        <a:t>N</a:t>
                      </a:r>
                      <a:endParaRPr lang="id-ID" sz="1600" dirty="0">
                        <a:latin typeface="Arial" pitchFamily="34" charset="0"/>
                        <a:ea typeface="Times New Roman"/>
                        <a:cs typeface="Arial" pitchFamily="34" charset="0"/>
                      </a:endParaRPr>
                    </a:p>
                  </a:txBody>
                  <a:tcPr marL="44970" marR="44970" marT="0" marB="0" anchor="ctr">
                    <a:solidFill>
                      <a:srgbClr val="FFFF00"/>
                    </a:solidFill>
                  </a:tcPr>
                </a:tc>
                <a:tc>
                  <a:txBody>
                    <a:bodyPr/>
                    <a:lstStyle/>
                    <a:p>
                      <a:pPr algn="ctr">
                        <a:spcAft>
                          <a:spcPts val="0"/>
                        </a:spcAft>
                      </a:pPr>
                      <a:r>
                        <a:rPr lang="en-US" sz="1600" dirty="0"/>
                        <a:t>Minimum</a:t>
                      </a:r>
                      <a:endParaRPr lang="id-ID" sz="1600" dirty="0">
                        <a:latin typeface="Arial" pitchFamily="34" charset="0"/>
                        <a:ea typeface="Times New Roman"/>
                        <a:cs typeface="Arial" pitchFamily="34" charset="0"/>
                      </a:endParaRPr>
                    </a:p>
                  </a:txBody>
                  <a:tcPr marL="44970" marR="44970" marT="0" marB="0" anchor="ctr">
                    <a:solidFill>
                      <a:srgbClr val="FFFF00"/>
                    </a:solidFill>
                  </a:tcPr>
                </a:tc>
                <a:tc>
                  <a:txBody>
                    <a:bodyPr/>
                    <a:lstStyle/>
                    <a:p>
                      <a:pPr algn="ctr">
                        <a:spcAft>
                          <a:spcPts val="0"/>
                        </a:spcAft>
                      </a:pPr>
                      <a:r>
                        <a:rPr lang="en-US" sz="1600" dirty="0"/>
                        <a:t>Maximum</a:t>
                      </a:r>
                      <a:endParaRPr lang="id-ID" sz="1600" dirty="0">
                        <a:latin typeface="Arial" pitchFamily="34" charset="0"/>
                        <a:ea typeface="Times New Roman"/>
                        <a:cs typeface="Arial" pitchFamily="34" charset="0"/>
                      </a:endParaRPr>
                    </a:p>
                  </a:txBody>
                  <a:tcPr marL="44970" marR="44970" marT="0" marB="0" anchor="ctr">
                    <a:solidFill>
                      <a:srgbClr val="FFFF00"/>
                    </a:solidFill>
                  </a:tcPr>
                </a:tc>
                <a:tc>
                  <a:txBody>
                    <a:bodyPr/>
                    <a:lstStyle/>
                    <a:p>
                      <a:pPr algn="ctr">
                        <a:spcAft>
                          <a:spcPts val="0"/>
                        </a:spcAft>
                      </a:pPr>
                      <a:r>
                        <a:rPr lang="en-US" sz="1600" dirty="0"/>
                        <a:t>Mean</a:t>
                      </a:r>
                      <a:endParaRPr lang="id-ID" sz="1600" dirty="0">
                        <a:latin typeface="Arial" pitchFamily="34" charset="0"/>
                        <a:ea typeface="Times New Roman"/>
                        <a:cs typeface="Arial" pitchFamily="34" charset="0"/>
                      </a:endParaRPr>
                    </a:p>
                  </a:txBody>
                  <a:tcPr marL="44970" marR="44970" marT="0" marB="0" anchor="ctr">
                    <a:solidFill>
                      <a:srgbClr val="FFFF00"/>
                    </a:solidFill>
                  </a:tcPr>
                </a:tc>
                <a:tc>
                  <a:txBody>
                    <a:bodyPr/>
                    <a:lstStyle/>
                    <a:p>
                      <a:pPr algn="ctr">
                        <a:spcAft>
                          <a:spcPts val="0"/>
                        </a:spcAft>
                      </a:pPr>
                      <a:r>
                        <a:rPr lang="en-US" sz="1600" dirty="0"/>
                        <a:t>Std. Deviation</a:t>
                      </a:r>
                      <a:endParaRPr lang="id-ID" sz="1600" dirty="0">
                        <a:latin typeface="Arial" pitchFamily="34" charset="0"/>
                        <a:ea typeface="Times New Roman"/>
                        <a:cs typeface="Arial" pitchFamily="34" charset="0"/>
                      </a:endParaRPr>
                    </a:p>
                  </a:txBody>
                  <a:tcPr marL="44970" marR="44970" marT="0" marB="0" anchor="ctr">
                    <a:solidFill>
                      <a:srgbClr val="FFFF00"/>
                    </a:solidFill>
                  </a:tcPr>
                </a:tc>
              </a:tr>
              <a:tr h="226058">
                <a:tc rowSpan="5">
                  <a:txBody>
                    <a:bodyPr/>
                    <a:lstStyle/>
                    <a:p>
                      <a:pPr>
                        <a:spcAft>
                          <a:spcPts val="0"/>
                        </a:spcAft>
                      </a:pPr>
                      <a:r>
                        <a:rPr lang="en-US" sz="1600"/>
                        <a:t>LBK</a:t>
                      </a:r>
                      <a:endParaRPr lang="id-ID" sz="1600">
                        <a:latin typeface="Arial" pitchFamily="34" charset="0"/>
                        <a:ea typeface="Times New Roman"/>
                        <a:cs typeface="Arial" pitchFamily="34" charset="0"/>
                      </a:endParaRPr>
                    </a:p>
                  </a:txBody>
                  <a:tcPr marL="44970" marR="44970" marT="0" marB="0"/>
                </a:tc>
                <a:tc>
                  <a:txBody>
                    <a:bodyPr/>
                    <a:lstStyle/>
                    <a:p>
                      <a:pPr>
                        <a:spcAft>
                          <a:spcPts val="0"/>
                        </a:spcAft>
                      </a:pPr>
                      <a:r>
                        <a:rPr lang="en-US" sz="1600"/>
                        <a:t>Awal</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103</a:t>
                      </a:r>
                      <a:endParaRPr lang="id-ID" sz="1600">
                        <a:latin typeface="Arial" pitchFamily="34" charset="0"/>
                        <a:ea typeface="Times New Roman"/>
                        <a:cs typeface="Arial" pitchFamily="34" charset="0"/>
                      </a:endParaRPr>
                    </a:p>
                  </a:txBody>
                  <a:tcPr marL="44970" marR="44970" marT="0" marB="0" anchor="ctr"/>
                </a:tc>
                <a:tc>
                  <a:txBody>
                    <a:bodyPr/>
                    <a:lstStyle/>
                    <a:p>
                      <a:pPr algn="r">
                        <a:spcAft>
                          <a:spcPts val="0"/>
                        </a:spcAft>
                      </a:pPr>
                      <a:r>
                        <a:rPr lang="en-US" sz="1600"/>
                        <a:t>-28.66510</a:t>
                      </a:r>
                      <a:endParaRPr lang="id-ID" sz="1600">
                        <a:latin typeface="Arial" pitchFamily="34" charset="0"/>
                        <a:ea typeface="Times New Roman"/>
                        <a:cs typeface="Arial" pitchFamily="34" charset="0"/>
                      </a:endParaRPr>
                    </a:p>
                  </a:txBody>
                  <a:tcPr marL="44970" marR="44970" marT="0" marB="0"/>
                </a:tc>
                <a:tc>
                  <a:txBody>
                    <a:bodyPr/>
                    <a:lstStyle/>
                    <a:p>
                      <a:pPr indent="1905" algn="r">
                        <a:spcAft>
                          <a:spcPts val="0"/>
                        </a:spcAft>
                      </a:pPr>
                      <a:r>
                        <a:rPr lang="en-US" sz="1600"/>
                        <a:t>20.73006</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-.2376396</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5.42028556</a:t>
                      </a:r>
                      <a:endParaRPr lang="id-ID" sz="1600">
                        <a:latin typeface="Arial" pitchFamily="34" charset="0"/>
                        <a:ea typeface="Times New Roman"/>
                        <a:cs typeface="Arial" pitchFamily="34" charset="0"/>
                      </a:endParaRPr>
                    </a:p>
                  </a:txBody>
                  <a:tcPr marL="44970" marR="44970" marT="0" marB="0"/>
                </a:tc>
              </a:tr>
              <a:tr h="262263">
                <a:tc vMerge="1">
                  <a:txBody>
                    <a:bodyPr/>
                    <a:lstStyle/>
                    <a:p>
                      <a:endParaRPr lang="id-ID"/>
                    </a:p>
                  </a:txBody>
                  <a:tcPr/>
                </a:tc>
                <a:tc>
                  <a:txBody>
                    <a:bodyPr/>
                    <a:lstStyle/>
                    <a:p>
                      <a:pPr>
                        <a:spcAft>
                          <a:spcPts val="0"/>
                        </a:spcAft>
                      </a:pPr>
                      <a:r>
                        <a:rPr lang="en-US" sz="1600"/>
                        <a:t>Pertumbuhan</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110</a:t>
                      </a:r>
                      <a:endParaRPr lang="id-ID" sz="1600">
                        <a:latin typeface="Arial" pitchFamily="34" charset="0"/>
                        <a:ea typeface="Times New Roman"/>
                        <a:cs typeface="Arial" pitchFamily="34" charset="0"/>
                      </a:endParaRPr>
                    </a:p>
                  </a:txBody>
                  <a:tcPr marL="44970" marR="44970" marT="0" marB="0" anchor="ctr"/>
                </a:tc>
                <a:tc>
                  <a:txBody>
                    <a:bodyPr/>
                    <a:lstStyle/>
                    <a:p>
                      <a:pPr algn="r">
                        <a:spcAft>
                          <a:spcPts val="0"/>
                        </a:spcAft>
                      </a:pPr>
                      <a:r>
                        <a:rPr lang="en-US" sz="1600"/>
                        <a:t>-20.89820</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22.18247</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-.2406712</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3.67065215</a:t>
                      </a:r>
                      <a:endParaRPr lang="id-ID" sz="1600">
                        <a:latin typeface="Arial" pitchFamily="34" charset="0"/>
                        <a:ea typeface="Times New Roman"/>
                        <a:cs typeface="Arial" pitchFamily="34" charset="0"/>
                      </a:endParaRPr>
                    </a:p>
                  </a:txBody>
                  <a:tcPr marL="44970" marR="44970" marT="0" marB="0"/>
                </a:tc>
              </a:tr>
              <a:tr h="226058">
                <a:tc vMerge="1">
                  <a:txBody>
                    <a:bodyPr/>
                    <a:lstStyle/>
                    <a:p>
                      <a:endParaRPr lang="id-ID"/>
                    </a:p>
                  </a:txBody>
                  <a:tcPr/>
                </a:tc>
                <a:tc>
                  <a:txBody>
                    <a:bodyPr/>
                    <a:lstStyle/>
                    <a:p>
                      <a:pPr>
                        <a:spcAft>
                          <a:spcPts val="0"/>
                        </a:spcAft>
                      </a:pPr>
                      <a:r>
                        <a:rPr lang="en-US" sz="1600"/>
                        <a:t>Dewasa</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103</a:t>
                      </a:r>
                      <a:endParaRPr lang="id-ID" sz="1600">
                        <a:latin typeface="Arial" pitchFamily="34" charset="0"/>
                        <a:ea typeface="Times New Roman"/>
                        <a:cs typeface="Arial" pitchFamily="34" charset="0"/>
                      </a:endParaRPr>
                    </a:p>
                  </a:txBody>
                  <a:tcPr marL="44970" marR="44970" marT="0" marB="0" anchor="ctr"/>
                </a:tc>
                <a:tc>
                  <a:txBody>
                    <a:bodyPr/>
                    <a:lstStyle/>
                    <a:p>
                      <a:pPr algn="r">
                        <a:spcAft>
                          <a:spcPts val="0"/>
                        </a:spcAft>
                      </a:pPr>
                      <a:r>
                        <a:rPr lang="en-US" sz="1600"/>
                        <a:t>-6.08580</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25.96246</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.6303278</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3.56528628</a:t>
                      </a:r>
                      <a:endParaRPr lang="id-ID" sz="1600">
                        <a:latin typeface="Arial" pitchFamily="34" charset="0"/>
                        <a:ea typeface="Times New Roman"/>
                        <a:cs typeface="Arial" pitchFamily="34" charset="0"/>
                      </a:endParaRPr>
                    </a:p>
                  </a:txBody>
                  <a:tcPr marL="44970" marR="44970" marT="0" marB="0"/>
                </a:tc>
              </a:tr>
              <a:tr h="226058">
                <a:tc vMerge="1">
                  <a:txBody>
                    <a:bodyPr/>
                    <a:lstStyle/>
                    <a:p>
                      <a:endParaRPr lang="id-ID"/>
                    </a:p>
                  </a:txBody>
                  <a:tcPr/>
                </a:tc>
                <a:tc>
                  <a:txBody>
                    <a:bodyPr/>
                    <a:lstStyle/>
                    <a:p>
                      <a:pPr>
                        <a:spcAft>
                          <a:spcPts val="0"/>
                        </a:spcAft>
                      </a:pPr>
                      <a:r>
                        <a:rPr lang="en-US" sz="1600"/>
                        <a:t>Penurunan</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111</a:t>
                      </a:r>
                      <a:endParaRPr lang="id-ID" sz="1600">
                        <a:latin typeface="Arial" pitchFamily="34" charset="0"/>
                        <a:ea typeface="Times New Roman"/>
                        <a:cs typeface="Arial" pitchFamily="34" charset="0"/>
                      </a:endParaRPr>
                    </a:p>
                  </a:txBody>
                  <a:tcPr marL="44970" marR="44970" marT="0" marB="0" anchor="ctr"/>
                </a:tc>
                <a:tc>
                  <a:txBody>
                    <a:bodyPr/>
                    <a:lstStyle/>
                    <a:p>
                      <a:pPr algn="r">
                        <a:spcAft>
                          <a:spcPts val="0"/>
                        </a:spcAft>
                      </a:pPr>
                      <a:r>
                        <a:rPr lang="en-US" sz="1600"/>
                        <a:t>-10.73881</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13.60861</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.2903919</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2.21730639</a:t>
                      </a:r>
                      <a:endParaRPr lang="id-ID" sz="1600">
                        <a:latin typeface="Arial" pitchFamily="34" charset="0"/>
                        <a:ea typeface="Times New Roman"/>
                        <a:cs typeface="Arial" pitchFamily="34" charset="0"/>
                      </a:endParaRPr>
                    </a:p>
                  </a:txBody>
                  <a:tcPr marL="44970" marR="44970" marT="0" marB="0"/>
                </a:tc>
              </a:tr>
              <a:tr h="226058">
                <a:tc vMerge="1">
                  <a:txBody>
                    <a:bodyPr/>
                    <a:lstStyle/>
                    <a:p>
                      <a:endParaRPr lang="id-ID"/>
                    </a:p>
                  </a:txBody>
                  <a:tcPr/>
                </a:tc>
                <a:tc>
                  <a:txBody>
                    <a:bodyPr/>
                    <a:lstStyle/>
                    <a:p>
                      <a:pPr>
                        <a:spcAft>
                          <a:spcPts val="0"/>
                        </a:spcAft>
                      </a:pPr>
                      <a:r>
                        <a:rPr lang="en-US" sz="1600"/>
                        <a:t>Panel</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418</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-28.66511</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25.96246</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.0981805</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3.87496828</a:t>
                      </a:r>
                      <a:endParaRPr lang="id-ID" sz="1600">
                        <a:latin typeface="Arial" pitchFamily="34" charset="0"/>
                        <a:ea typeface="Times New Roman"/>
                        <a:cs typeface="Arial" pitchFamily="34" charset="0"/>
                      </a:endParaRPr>
                    </a:p>
                  </a:txBody>
                  <a:tcPr marL="44970" marR="44970" marT="0" marB="0"/>
                </a:tc>
              </a:tr>
              <a:tr h="262263">
                <a:tc gridSpan="2">
                  <a:txBody>
                    <a:bodyPr/>
                    <a:lstStyle/>
                    <a:p>
                      <a:pPr algn="ctr">
                        <a:spcAft>
                          <a:spcPts val="0"/>
                        </a:spcAft>
                      </a:pPr>
                      <a:r>
                        <a:rPr lang="en-US" sz="1600" dirty="0"/>
                        <a:t>VARIABEL</a:t>
                      </a:r>
                      <a:endParaRPr lang="id-ID" sz="1600" dirty="0">
                        <a:latin typeface="Arial" pitchFamily="34" charset="0"/>
                        <a:ea typeface="Times New Roman"/>
                        <a:cs typeface="Arial" pitchFamily="34" charset="0"/>
                      </a:endParaRPr>
                    </a:p>
                  </a:txBody>
                  <a:tcPr marL="44970" marR="44970" marT="0" marB="0">
                    <a:solidFill>
                      <a:srgbClr val="FFFF00"/>
                    </a:solidFill>
                  </a:tcPr>
                </a:tc>
                <a:tc hMerge="1">
                  <a:txBody>
                    <a:bodyPr/>
                    <a:lstStyle/>
                    <a:p>
                      <a:endParaRPr lang="id-ID"/>
                    </a:p>
                  </a:txBody>
                  <a:tcPr/>
                </a:tc>
                <a:tc>
                  <a:txBody>
                    <a:bodyPr/>
                    <a:lstStyle/>
                    <a:p>
                      <a:pPr algn="r">
                        <a:spcAft>
                          <a:spcPts val="0"/>
                        </a:spcAft>
                      </a:pPr>
                      <a:r>
                        <a:rPr lang="en-US" sz="1600" dirty="0"/>
                        <a:t>N</a:t>
                      </a:r>
                      <a:endParaRPr lang="id-ID" sz="1600" dirty="0">
                        <a:latin typeface="Arial" pitchFamily="34" charset="0"/>
                        <a:ea typeface="Times New Roman"/>
                        <a:cs typeface="Arial" pitchFamily="34" charset="0"/>
                      </a:endParaRPr>
                    </a:p>
                  </a:txBody>
                  <a:tcPr marL="44970" marR="44970" marT="0" marB="0" anchor="ctr">
                    <a:solidFill>
                      <a:srgbClr val="FFFF00"/>
                    </a:solidFill>
                  </a:tcPr>
                </a:tc>
                <a:tc>
                  <a:txBody>
                    <a:bodyPr/>
                    <a:lstStyle/>
                    <a:p>
                      <a:pPr algn="r">
                        <a:spcAft>
                          <a:spcPts val="0"/>
                        </a:spcAft>
                      </a:pPr>
                      <a:r>
                        <a:rPr lang="en-US" sz="1600" dirty="0"/>
                        <a:t>Minimum</a:t>
                      </a:r>
                      <a:endParaRPr lang="id-ID" sz="1600" dirty="0">
                        <a:latin typeface="Arial" pitchFamily="34" charset="0"/>
                        <a:ea typeface="Times New Roman"/>
                        <a:cs typeface="Arial" pitchFamily="34" charset="0"/>
                      </a:endParaRPr>
                    </a:p>
                  </a:txBody>
                  <a:tcPr marL="44970" marR="44970" marT="0" marB="0" anchor="ctr">
                    <a:solidFill>
                      <a:srgbClr val="FFFF00"/>
                    </a:solidFill>
                  </a:tcPr>
                </a:tc>
                <a:tc>
                  <a:txBody>
                    <a:bodyPr/>
                    <a:lstStyle/>
                    <a:p>
                      <a:pPr algn="r">
                        <a:spcAft>
                          <a:spcPts val="0"/>
                        </a:spcAft>
                      </a:pPr>
                      <a:r>
                        <a:rPr lang="en-US" sz="1600" dirty="0"/>
                        <a:t>Maximum</a:t>
                      </a:r>
                      <a:endParaRPr lang="id-ID" sz="1600" dirty="0">
                        <a:latin typeface="Arial" pitchFamily="34" charset="0"/>
                        <a:ea typeface="Times New Roman"/>
                        <a:cs typeface="Arial" pitchFamily="34" charset="0"/>
                      </a:endParaRPr>
                    </a:p>
                  </a:txBody>
                  <a:tcPr marL="44970" marR="44970" marT="0" marB="0" anchor="ctr">
                    <a:solidFill>
                      <a:srgbClr val="FFFF00"/>
                    </a:solidFill>
                  </a:tcPr>
                </a:tc>
                <a:tc>
                  <a:txBody>
                    <a:bodyPr/>
                    <a:lstStyle/>
                    <a:p>
                      <a:pPr algn="r">
                        <a:spcAft>
                          <a:spcPts val="0"/>
                        </a:spcAft>
                      </a:pPr>
                      <a:r>
                        <a:rPr lang="en-US" sz="1600" dirty="0"/>
                        <a:t>Mean</a:t>
                      </a:r>
                      <a:endParaRPr lang="id-ID" sz="1600" dirty="0">
                        <a:latin typeface="Arial" pitchFamily="34" charset="0"/>
                        <a:ea typeface="Times New Roman"/>
                        <a:cs typeface="Arial" pitchFamily="34" charset="0"/>
                      </a:endParaRPr>
                    </a:p>
                  </a:txBody>
                  <a:tcPr marL="44970" marR="44970" marT="0" marB="0" anchor="ctr">
                    <a:solidFill>
                      <a:srgbClr val="FFFF00"/>
                    </a:solidFill>
                  </a:tcPr>
                </a:tc>
                <a:tc>
                  <a:txBody>
                    <a:bodyPr/>
                    <a:lstStyle/>
                    <a:p>
                      <a:pPr algn="r">
                        <a:spcAft>
                          <a:spcPts val="0"/>
                        </a:spcAft>
                      </a:pPr>
                      <a:r>
                        <a:rPr lang="en-US" sz="1600" dirty="0"/>
                        <a:t>Std. Deviation</a:t>
                      </a:r>
                      <a:endParaRPr lang="id-ID" sz="1600" dirty="0">
                        <a:latin typeface="Arial" pitchFamily="34" charset="0"/>
                        <a:ea typeface="Times New Roman"/>
                        <a:cs typeface="Arial" pitchFamily="34" charset="0"/>
                      </a:endParaRPr>
                    </a:p>
                  </a:txBody>
                  <a:tcPr marL="44970" marR="44970" marT="0" marB="0" anchor="ctr">
                    <a:solidFill>
                      <a:srgbClr val="FFFF00"/>
                    </a:solidFill>
                  </a:tcPr>
                </a:tc>
              </a:tr>
              <a:tr h="226058">
                <a:tc rowSpan="5">
                  <a:txBody>
                    <a:bodyPr/>
                    <a:lstStyle/>
                    <a:p>
                      <a:pPr>
                        <a:spcAft>
                          <a:spcPts val="0"/>
                        </a:spcAft>
                      </a:pPr>
                      <a:r>
                        <a:rPr lang="en-US" sz="1600"/>
                        <a:t>AKBK</a:t>
                      </a:r>
                      <a:endParaRPr lang="id-ID" sz="1600">
                        <a:latin typeface="Arial" pitchFamily="34" charset="0"/>
                        <a:ea typeface="Times New Roman"/>
                        <a:cs typeface="Arial" pitchFamily="34" charset="0"/>
                      </a:endParaRPr>
                    </a:p>
                  </a:txBody>
                  <a:tcPr marL="44970" marR="44970" marT="0" marB="0"/>
                </a:tc>
                <a:tc>
                  <a:txBody>
                    <a:bodyPr/>
                    <a:lstStyle/>
                    <a:p>
                      <a:pPr>
                        <a:spcAft>
                          <a:spcPts val="0"/>
                        </a:spcAft>
                      </a:pPr>
                      <a:r>
                        <a:rPr lang="en-US" sz="1600"/>
                        <a:t>Awal</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103</a:t>
                      </a:r>
                      <a:endParaRPr lang="id-ID" sz="1600">
                        <a:latin typeface="Arial" pitchFamily="34" charset="0"/>
                        <a:ea typeface="Times New Roman"/>
                        <a:cs typeface="Arial" pitchFamily="34" charset="0"/>
                      </a:endParaRPr>
                    </a:p>
                  </a:txBody>
                  <a:tcPr marL="44970" marR="44970" marT="0" marB="0" anchor="ctr"/>
                </a:tc>
                <a:tc>
                  <a:txBody>
                    <a:bodyPr/>
                    <a:lstStyle/>
                    <a:p>
                      <a:pPr algn="r">
                        <a:spcAft>
                          <a:spcPts val="0"/>
                        </a:spcAft>
                      </a:pPr>
                      <a:r>
                        <a:rPr lang="en-US" sz="1600"/>
                        <a:t>-.99919</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18.57740</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.7023266</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2.56326013</a:t>
                      </a:r>
                      <a:endParaRPr lang="id-ID" sz="1600">
                        <a:latin typeface="Arial" pitchFamily="34" charset="0"/>
                        <a:ea typeface="Times New Roman"/>
                        <a:cs typeface="Arial" pitchFamily="34" charset="0"/>
                      </a:endParaRPr>
                    </a:p>
                  </a:txBody>
                  <a:tcPr marL="44970" marR="44970" marT="0" marB="0"/>
                </a:tc>
              </a:tr>
              <a:tr h="262263">
                <a:tc vMerge="1">
                  <a:txBody>
                    <a:bodyPr/>
                    <a:lstStyle/>
                    <a:p>
                      <a:endParaRPr lang="id-ID"/>
                    </a:p>
                  </a:txBody>
                  <a:tcPr/>
                </a:tc>
                <a:tc>
                  <a:txBody>
                    <a:bodyPr/>
                    <a:lstStyle/>
                    <a:p>
                      <a:pPr>
                        <a:spcAft>
                          <a:spcPts val="0"/>
                        </a:spcAft>
                      </a:pPr>
                      <a:r>
                        <a:rPr lang="en-US" sz="1600"/>
                        <a:t>Pertumbuhan</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110</a:t>
                      </a:r>
                      <a:endParaRPr lang="id-ID" sz="1600">
                        <a:latin typeface="Arial" pitchFamily="34" charset="0"/>
                        <a:ea typeface="Times New Roman"/>
                        <a:cs typeface="Arial" pitchFamily="34" charset="0"/>
                      </a:endParaRPr>
                    </a:p>
                  </a:txBody>
                  <a:tcPr marL="44970" marR="44970" marT="0" marB="0" anchor="ctr"/>
                </a:tc>
                <a:tc>
                  <a:txBody>
                    <a:bodyPr/>
                    <a:lstStyle/>
                    <a:p>
                      <a:pPr algn="r">
                        <a:spcAft>
                          <a:spcPts val="0"/>
                        </a:spcAft>
                      </a:pPr>
                      <a:r>
                        <a:rPr lang="en-US" sz="1600"/>
                        <a:t>-.90317</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6.45805</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.2608206</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1.21174603</a:t>
                      </a:r>
                      <a:endParaRPr lang="id-ID" sz="1600">
                        <a:latin typeface="Arial" pitchFamily="34" charset="0"/>
                        <a:ea typeface="Times New Roman"/>
                        <a:cs typeface="Arial" pitchFamily="34" charset="0"/>
                      </a:endParaRPr>
                    </a:p>
                  </a:txBody>
                  <a:tcPr marL="44970" marR="44970" marT="0" marB="0"/>
                </a:tc>
              </a:tr>
              <a:tr h="226058">
                <a:tc vMerge="1">
                  <a:txBody>
                    <a:bodyPr/>
                    <a:lstStyle/>
                    <a:p>
                      <a:endParaRPr lang="id-ID"/>
                    </a:p>
                  </a:txBody>
                  <a:tcPr/>
                </a:tc>
                <a:tc>
                  <a:txBody>
                    <a:bodyPr/>
                    <a:lstStyle/>
                    <a:p>
                      <a:pPr>
                        <a:spcAft>
                          <a:spcPts val="0"/>
                        </a:spcAft>
                      </a:pPr>
                      <a:r>
                        <a:rPr lang="en-US" sz="1600"/>
                        <a:t>Dewasa</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103</a:t>
                      </a:r>
                      <a:endParaRPr lang="id-ID" sz="1600">
                        <a:latin typeface="Arial" pitchFamily="34" charset="0"/>
                        <a:ea typeface="Times New Roman"/>
                        <a:cs typeface="Arial" pitchFamily="34" charset="0"/>
                      </a:endParaRPr>
                    </a:p>
                  </a:txBody>
                  <a:tcPr marL="44970" marR="44970" marT="0" marB="0" anchor="ctr"/>
                </a:tc>
                <a:tc>
                  <a:txBody>
                    <a:bodyPr/>
                    <a:lstStyle/>
                    <a:p>
                      <a:pPr algn="r">
                        <a:spcAft>
                          <a:spcPts val="0"/>
                        </a:spcAft>
                      </a:pPr>
                      <a:r>
                        <a:rPr lang="en-US" sz="1600"/>
                        <a:t>-.86345</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13.23961</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.3207632</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1.43774979</a:t>
                      </a:r>
                      <a:endParaRPr lang="id-ID" sz="1600">
                        <a:latin typeface="Arial" pitchFamily="34" charset="0"/>
                        <a:ea typeface="Times New Roman"/>
                        <a:cs typeface="Arial" pitchFamily="34" charset="0"/>
                      </a:endParaRPr>
                    </a:p>
                  </a:txBody>
                  <a:tcPr marL="44970" marR="44970" marT="0" marB="0"/>
                </a:tc>
              </a:tr>
              <a:tr h="226058">
                <a:tc vMerge="1">
                  <a:txBody>
                    <a:bodyPr/>
                    <a:lstStyle/>
                    <a:p>
                      <a:endParaRPr lang="id-ID"/>
                    </a:p>
                  </a:txBody>
                  <a:tcPr/>
                </a:tc>
                <a:tc>
                  <a:txBody>
                    <a:bodyPr/>
                    <a:lstStyle/>
                    <a:p>
                      <a:pPr>
                        <a:spcAft>
                          <a:spcPts val="0"/>
                        </a:spcAft>
                      </a:pPr>
                      <a:r>
                        <a:rPr lang="en-US" sz="1600"/>
                        <a:t>Penurunan</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111</a:t>
                      </a:r>
                      <a:endParaRPr lang="id-ID" sz="1600">
                        <a:latin typeface="Arial" pitchFamily="34" charset="0"/>
                        <a:ea typeface="Times New Roman"/>
                        <a:cs typeface="Arial" pitchFamily="34" charset="0"/>
                      </a:endParaRPr>
                    </a:p>
                  </a:txBody>
                  <a:tcPr marL="44970" marR="44970" marT="0" marB="0" anchor="ctr"/>
                </a:tc>
                <a:tc>
                  <a:txBody>
                    <a:bodyPr/>
                    <a:lstStyle/>
                    <a:p>
                      <a:pPr algn="r">
                        <a:spcAft>
                          <a:spcPts val="0"/>
                        </a:spcAft>
                      </a:pPr>
                      <a:r>
                        <a:rPr lang="en-US" sz="1600"/>
                        <a:t>-.94448</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5.28524</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.1754010</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.89428502</a:t>
                      </a:r>
                      <a:endParaRPr lang="id-ID" sz="1600">
                        <a:latin typeface="Arial" pitchFamily="34" charset="0"/>
                        <a:ea typeface="Times New Roman"/>
                        <a:cs typeface="Arial" pitchFamily="34" charset="0"/>
                      </a:endParaRPr>
                    </a:p>
                  </a:txBody>
                  <a:tcPr marL="44970" marR="44970" marT="0" marB="0"/>
                </a:tc>
              </a:tr>
              <a:tr h="226058">
                <a:tc vMerge="1">
                  <a:txBody>
                    <a:bodyPr/>
                    <a:lstStyle/>
                    <a:p>
                      <a:endParaRPr lang="id-ID"/>
                    </a:p>
                  </a:txBody>
                  <a:tcPr/>
                </a:tc>
                <a:tc>
                  <a:txBody>
                    <a:bodyPr/>
                    <a:lstStyle/>
                    <a:p>
                      <a:pPr>
                        <a:spcAft>
                          <a:spcPts val="0"/>
                        </a:spcAft>
                      </a:pPr>
                      <a:r>
                        <a:rPr lang="en-US" sz="1600"/>
                        <a:t>Panel</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418</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-.99919</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18.57740</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.3585744</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1.65388737</a:t>
                      </a:r>
                      <a:endParaRPr lang="id-ID" sz="1600">
                        <a:latin typeface="Arial" pitchFamily="34" charset="0"/>
                        <a:ea typeface="Times New Roman"/>
                        <a:cs typeface="Arial" pitchFamily="34" charset="0"/>
                      </a:endParaRPr>
                    </a:p>
                  </a:txBody>
                  <a:tcPr marL="44970" marR="44970" marT="0" marB="0"/>
                </a:tc>
              </a:tr>
              <a:tr h="262263">
                <a:tc gridSpan="2">
                  <a:txBody>
                    <a:bodyPr/>
                    <a:lstStyle/>
                    <a:p>
                      <a:pPr algn="ctr">
                        <a:spcAft>
                          <a:spcPts val="0"/>
                        </a:spcAft>
                      </a:pPr>
                      <a:r>
                        <a:rPr lang="en-US" sz="1600" dirty="0"/>
                        <a:t>VARIABEL</a:t>
                      </a:r>
                      <a:endParaRPr lang="id-ID" sz="1600" dirty="0">
                        <a:latin typeface="Arial" pitchFamily="34" charset="0"/>
                        <a:ea typeface="Times New Roman"/>
                        <a:cs typeface="Arial" pitchFamily="34" charset="0"/>
                      </a:endParaRPr>
                    </a:p>
                  </a:txBody>
                  <a:tcPr marL="44970" marR="44970" marT="0" marB="0">
                    <a:solidFill>
                      <a:srgbClr val="FFFF00"/>
                    </a:solidFill>
                  </a:tcPr>
                </a:tc>
                <a:tc hMerge="1">
                  <a:txBody>
                    <a:bodyPr/>
                    <a:lstStyle/>
                    <a:p>
                      <a:endParaRPr lang="id-ID"/>
                    </a:p>
                  </a:txBody>
                  <a:tcPr/>
                </a:tc>
                <a:tc>
                  <a:txBody>
                    <a:bodyPr/>
                    <a:lstStyle/>
                    <a:p>
                      <a:pPr algn="ctr">
                        <a:spcAft>
                          <a:spcPts val="0"/>
                        </a:spcAft>
                      </a:pPr>
                      <a:r>
                        <a:rPr lang="en-US" sz="1600" dirty="0"/>
                        <a:t>N</a:t>
                      </a:r>
                      <a:endParaRPr lang="id-ID" sz="1600" dirty="0">
                        <a:latin typeface="Arial" pitchFamily="34" charset="0"/>
                        <a:ea typeface="Times New Roman"/>
                        <a:cs typeface="Arial" pitchFamily="34" charset="0"/>
                      </a:endParaRPr>
                    </a:p>
                  </a:txBody>
                  <a:tcPr marL="44970" marR="44970" marT="0" marB="0" anchor="ctr">
                    <a:solidFill>
                      <a:srgbClr val="FFFF00"/>
                    </a:solidFill>
                  </a:tcPr>
                </a:tc>
                <a:tc>
                  <a:txBody>
                    <a:bodyPr/>
                    <a:lstStyle/>
                    <a:p>
                      <a:pPr algn="ctr">
                        <a:spcAft>
                          <a:spcPts val="0"/>
                        </a:spcAft>
                      </a:pPr>
                      <a:r>
                        <a:rPr lang="en-US" sz="1600" dirty="0"/>
                        <a:t>Minimum</a:t>
                      </a:r>
                      <a:endParaRPr lang="id-ID" sz="1600" dirty="0">
                        <a:latin typeface="Arial" pitchFamily="34" charset="0"/>
                        <a:ea typeface="Times New Roman"/>
                        <a:cs typeface="Arial" pitchFamily="34" charset="0"/>
                      </a:endParaRPr>
                    </a:p>
                  </a:txBody>
                  <a:tcPr marL="44970" marR="44970" marT="0" marB="0" anchor="ctr">
                    <a:solidFill>
                      <a:srgbClr val="FFFF00"/>
                    </a:solidFill>
                  </a:tcPr>
                </a:tc>
                <a:tc>
                  <a:txBody>
                    <a:bodyPr/>
                    <a:lstStyle/>
                    <a:p>
                      <a:pPr algn="ctr">
                        <a:spcAft>
                          <a:spcPts val="0"/>
                        </a:spcAft>
                      </a:pPr>
                      <a:r>
                        <a:rPr lang="en-US" sz="1600" dirty="0"/>
                        <a:t>Maximum</a:t>
                      </a:r>
                      <a:endParaRPr lang="id-ID" sz="1600" dirty="0">
                        <a:latin typeface="Arial" pitchFamily="34" charset="0"/>
                        <a:ea typeface="Times New Roman"/>
                        <a:cs typeface="Arial" pitchFamily="34" charset="0"/>
                      </a:endParaRPr>
                    </a:p>
                  </a:txBody>
                  <a:tcPr marL="44970" marR="44970" marT="0" marB="0" anchor="ctr">
                    <a:solidFill>
                      <a:srgbClr val="FFFF00"/>
                    </a:solidFill>
                  </a:tcPr>
                </a:tc>
                <a:tc>
                  <a:txBody>
                    <a:bodyPr/>
                    <a:lstStyle/>
                    <a:p>
                      <a:pPr algn="ctr">
                        <a:spcAft>
                          <a:spcPts val="0"/>
                        </a:spcAft>
                      </a:pPr>
                      <a:r>
                        <a:rPr lang="en-US" sz="1600" dirty="0"/>
                        <a:t>Mean</a:t>
                      </a:r>
                      <a:endParaRPr lang="id-ID" sz="1600" dirty="0">
                        <a:latin typeface="Arial" pitchFamily="34" charset="0"/>
                        <a:ea typeface="Times New Roman"/>
                        <a:cs typeface="Arial" pitchFamily="34" charset="0"/>
                      </a:endParaRPr>
                    </a:p>
                  </a:txBody>
                  <a:tcPr marL="44970" marR="44970" marT="0" marB="0" anchor="ctr">
                    <a:solidFill>
                      <a:srgbClr val="FFFF00"/>
                    </a:solidFill>
                  </a:tcPr>
                </a:tc>
                <a:tc>
                  <a:txBody>
                    <a:bodyPr/>
                    <a:lstStyle/>
                    <a:p>
                      <a:pPr algn="ctr">
                        <a:spcAft>
                          <a:spcPts val="0"/>
                        </a:spcAft>
                      </a:pPr>
                      <a:r>
                        <a:rPr lang="en-US" sz="1600" dirty="0"/>
                        <a:t>Std. Deviation</a:t>
                      </a:r>
                      <a:endParaRPr lang="id-ID" sz="1600" dirty="0">
                        <a:latin typeface="Arial" pitchFamily="34" charset="0"/>
                        <a:ea typeface="Times New Roman"/>
                        <a:cs typeface="Arial" pitchFamily="34" charset="0"/>
                      </a:endParaRPr>
                    </a:p>
                  </a:txBody>
                  <a:tcPr marL="44970" marR="44970" marT="0" marB="0" anchor="ctr">
                    <a:solidFill>
                      <a:srgbClr val="FFFF00"/>
                    </a:solidFill>
                  </a:tcPr>
                </a:tc>
              </a:tr>
              <a:tr h="226058">
                <a:tc rowSpan="5">
                  <a:txBody>
                    <a:bodyPr/>
                    <a:lstStyle/>
                    <a:p>
                      <a:pPr>
                        <a:spcAft>
                          <a:spcPts val="0"/>
                        </a:spcAft>
                      </a:pPr>
                      <a:r>
                        <a:rPr lang="en-US" sz="1600"/>
                        <a:t>NBEK</a:t>
                      </a:r>
                      <a:endParaRPr lang="id-ID" sz="1600">
                        <a:latin typeface="Arial" pitchFamily="34" charset="0"/>
                        <a:ea typeface="Times New Roman"/>
                        <a:cs typeface="Arial" pitchFamily="34" charset="0"/>
                      </a:endParaRPr>
                    </a:p>
                  </a:txBody>
                  <a:tcPr marL="44970" marR="44970" marT="0" marB="0"/>
                </a:tc>
                <a:tc>
                  <a:txBody>
                    <a:bodyPr/>
                    <a:lstStyle/>
                    <a:p>
                      <a:pPr>
                        <a:spcAft>
                          <a:spcPts val="0"/>
                        </a:spcAft>
                      </a:pPr>
                      <a:r>
                        <a:rPr lang="en-US" sz="1600"/>
                        <a:t>Awal</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103</a:t>
                      </a:r>
                      <a:endParaRPr lang="id-ID" sz="1600">
                        <a:latin typeface="Arial" pitchFamily="34" charset="0"/>
                        <a:ea typeface="Times New Roman"/>
                        <a:cs typeface="Arial" pitchFamily="34" charset="0"/>
                      </a:endParaRPr>
                    </a:p>
                  </a:txBody>
                  <a:tcPr marL="44970" marR="44970" marT="0" marB="0" anchor="ctr"/>
                </a:tc>
                <a:tc>
                  <a:txBody>
                    <a:bodyPr/>
                    <a:lstStyle/>
                    <a:p>
                      <a:pPr algn="r">
                        <a:spcAft>
                          <a:spcPts val="0"/>
                        </a:spcAft>
                      </a:pPr>
                      <a:r>
                        <a:rPr lang="en-US" sz="1600"/>
                        <a:t>-.73928</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10.04360</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.2730167</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1.26993950</a:t>
                      </a:r>
                      <a:endParaRPr lang="id-ID" sz="1600">
                        <a:latin typeface="Arial" pitchFamily="34" charset="0"/>
                        <a:ea typeface="Times New Roman"/>
                        <a:cs typeface="Arial" pitchFamily="34" charset="0"/>
                      </a:endParaRPr>
                    </a:p>
                  </a:txBody>
                  <a:tcPr marL="44970" marR="44970" marT="0" marB="0"/>
                </a:tc>
              </a:tr>
              <a:tr h="262263">
                <a:tc vMerge="1">
                  <a:txBody>
                    <a:bodyPr/>
                    <a:lstStyle/>
                    <a:p>
                      <a:endParaRPr lang="id-ID"/>
                    </a:p>
                  </a:txBody>
                  <a:tcPr/>
                </a:tc>
                <a:tc>
                  <a:txBody>
                    <a:bodyPr/>
                    <a:lstStyle/>
                    <a:p>
                      <a:pPr>
                        <a:spcAft>
                          <a:spcPts val="0"/>
                        </a:spcAft>
                      </a:pPr>
                      <a:r>
                        <a:rPr lang="en-US" sz="1600"/>
                        <a:t>Pertumbuhan</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110</a:t>
                      </a:r>
                      <a:endParaRPr lang="id-ID" sz="1600">
                        <a:latin typeface="Arial" pitchFamily="34" charset="0"/>
                        <a:ea typeface="Times New Roman"/>
                        <a:cs typeface="Arial" pitchFamily="34" charset="0"/>
                      </a:endParaRPr>
                    </a:p>
                  </a:txBody>
                  <a:tcPr marL="44970" marR="44970" marT="0" marB="0" anchor="ctr"/>
                </a:tc>
                <a:tc>
                  <a:txBody>
                    <a:bodyPr/>
                    <a:lstStyle/>
                    <a:p>
                      <a:pPr algn="r">
                        <a:spcAft>
                          <a:spcPts val="0"/>
                        </a:spcAft>
                      </a:pPr>
                      <a:r>
                        <a:rPr lang="en-US" sz="1600"/>
                        <a:t>-11.05910</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15.25182</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.2248108</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2.00995909</a:t>
                      </a:r>
                      <a:endParaRPr lang="id-ID" sz="1600">
                        <a:latin typeface="Arial" pitchFamily="34" charset="0"/>
                        <a:ea typeface="Times New Roman"/>
                        <a:cs typeface="Arial" pitchFamily="34" charset="0"/>
                      </a:endParaRPr>
                    </a:p>
                  </a:txBody>
                  <a:tcPr marL="44970" marR="44970" marT="0" marB="0"/>
                </a:tc>
              </a:tr>
              <a:tr h="226058">
                <a:tc vMerge="1">
                  <a:txBody>
                    <a:bodyPr/>
                    <a:lstStyle/>
                    <a:p>
                      <a:endParaRPr lang="id-ID"/>
                    </a:p>
                  </a:txBody>
                  <a:tcPr/>
                </a:tc>
                <a:tc>
                  <a:txBody>
                    <a:bodyPr/>
                    <a:lstStyle/>
                    <a:p>
                      <a:pPr>
                        <a:spcAft>
                          <a:spcPts val="0"/>
                        </a:spcAft>
                      </a:pPr>
                      <a:r>
                        <a:rPr lang="en-US" sz="1600"/>
                        <a:t>Dewasa</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103</a:t>
                      </a:r>
                      <a:endParaRPr lang="id-ID" sz="1600">
                        <a:latin typeface="Arial" pitchFamily="34" charset="0"/>
                        <a:ea typeface="Times New Roman"/>
                        <a:cs typeface="Arial" pitchFamily="34" charset="0"/>
                      </a:endParaRPr>
                    </a:p>
                  </a:txBody>
                  <a:tcPr marL="44970" marR="44970" marT="0" marB="0" anchor="ctr"/>
                </a:tc>
                <a:tc>
                  <a:txBody>
                    <a:bodyPr/>
                    <a:lstStyle/>
                    <a:p>
                      <a:pPr algn="r">
                        <a:spcAft>
                          <a:spcPts val="0"/>
                        </a:spcAft>
                      </a:pPr>
                      <a:r>
                        <a:rPr lang="en-US" sz="1600"/>
                        <a:t>-4.33221</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8.37381</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.4525049</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1.41583161</a:t>
                      </a:r>
                      <a:endParaRPr lang="id-ID" sz="1600">
                        <a:latin typeface="Arial" pitchFamily="34" charset="0"/>
                        <a:ea typeface="Times New Roman"/>
                        <a:cs typeface="Arial" pitchFamily="34" charset="0"/>
                      </a:endParaRPr>
                    </a:p>
                  </a:txBody>
                  <a:tcPr marL="44970" marR="44970" marT="0" marB="0"/>
                </a:tc>
              </a:tr>
              <a:tr h="226058">
                <a:tc vMerge="1">
                  <a:txBody>
                    <a:bodyPr/>
                    <a:lstStyle/>
                    <a:p>
                      <a:endParaRPr lang="id-ID"/>
                    </a:p>
                  </a:txBody>
                  <a:tcPr/>
                </a:tc>
                <a:tc>
                  <a:txBody>
                    <a:bodyPr/>
                    <a:lstStyle/>
                    <a:p>
                      <a:pPr>
                        <a:spcAft>
                          <a:spcPts val="0"/>
                        </a:spcAft>
                      </a:pPr>
                      <a:r>
                        <a:rPr lang="en-US" sz="1600"/>
                        <a:t>Penurunan</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111</a:t>
                      </a:r>
                      <a:endParaRPr lang="id-ID" sz="1600">
                        <a:latin typeface="Arial" pitchFamily="34" charset="0"/>
                        <a:ea typeface="Times New Roman"/>
                        <a:cs typeface="Arial" pitchFamily="34" charset="0"/>
                      </a:endParaRPr>
                    </a:p>
                  </a:txBody>
                  <a:tcPr marL="44970" marR="44970" marT="0" marB="0" anchor="ctr"/>
                </a:tc>
                <a:tc>
                  <a:txBody>
                    <a:bodyPr/>
                    <a:lstStyle/>
                    <a:p>
                      <a:pPr algn="r">
                        <a:spcAft>
                          <a:spcPts val="0"/>
                        </a:spcAft>
                      </a:pPr>
                      <a:r>
                        <a:rPr lang="en-US" sz="1600"/>
                        <a:t>-1.07045</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3.68676</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.1658746</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.58082526</a:t>
                      </a:r>
                      <a:endParaRPr lang="id-ID" sz="1600">
                        <a:latin typeface="Arial" pitchFamily="34" charset="0"/>
                        <a:ea typeface="Times New Roman"/>
                        <a:cs typeface="Arial" pitchFamily="34" charset="0"/>
                      </a:endParaRPr>
                    </a:p>
                  </a:txBody>
                  <a:tcPr marL="44970" marR="44970" marT="0" marB="0"/>
                </a:tc>
              </a:tr>
              <a:tr h="226058">
                <a:tc vMerge="1">
                  <a:txBody>
                    <a:bodyPr/>
                    <a:lstStyle/>
                    <a:p>
                      <a:endParaRPr lang="id-ID"/>
                    </a:p>
                  </a:txBody>
                  <a:tcPr/>
                </a:tc>
                <a:tc>
                  <a:txBody>
                    <a:bodyPr/>
                    <a:lstStyle/>
                    <a:p>
                      <a:pPr>
                        <a:spcAft>
                          <a:spcPts val="0"/>
                        </a:spcAft>
                      </a:pPr>
                      <a:r>
                        <a:rPr lang="en-US" sz="1600"/>
                        <a:t>Panel</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a:t>418</a:t>
                      </a:r>
                      <a:endParaRPr lang="id-ID" sz="160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dirty="0"/>
                        <a:t>-11.05907</a:t>
                      </a:r>
                      <a:endParaRPr lang="id-ID" sz="1600" dirty="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dirty="0"/>
                        <a:t>15.25182</a:t>
                      </a:r>
                      <a:endParaRPr lang="id-ID" sz="1600" dirty="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dirty="0"/>
                        <a:t>.2756863</a:t>
                      </a:r>
                      <a:endParaRPr lang="id-ID" sz="1600" dirty="0">
                        <a:latin typeface="Arial" pitchFamily="34" charset="0"/>
                        <a:ea typeface="Times New Roman"/>
                        <a:cs typeface="Arial" pitchFamily="34" charset="0"/>
                      </a:endParaRPr>
                    </a:p>
                  </a:txBody>
                  <a:tcPr marL="44970" marR="44970" marT="0" marB="0"/>
                </a:tc>
                <a:tc>
                  <a:txBody>
                    <a:bodyPr/>
                    <a:lstStyle/>
                    <a:p>
                      <a:pPr algn="r">
                        <a:spcAft>
                          <a:spcPts val="0"/>
                        </a:spcAft>
                      </a:pPr>
                      <a:r>
                        <a:rPr lang="en-US" sz="1600" dirty="0"/>
                        <a:t>1.42226512</a:t>
                      </a:r>
                      <a:endParaRPr lang="id-ID" sz="1600" dirty="0">
                        <a:latin typeface="Arial" pitchFamily="34" charset="0"/>
                        <a:ea typeface="Times New Roman"/>
                        <a:cs typeface="Arial" pitchFamily="34" charset="0"/>
                      </a:endParaRPr>
                    </a:p>
                  </a:txBody>
                  <a:tcPr marL="44970" marR="44970" marT="0" marB="0"/>
                </a:tc>
              </a:tr>
            </a:tbl>
          </a:graphicData>
        </a:graphic>
      </p:graphicFrame>
      <p:sp>
        <p:nvSpPr>
          <p:cNvPr id="1025" name="Rectangle 1"/>
          <p:cNvSpPr>
            <a:spLocks noChangeArrowheads="1"/>
          </p:cNvSpPr>
          <p:nvPr/>
        </p:nvSpPr>
        <p:spPr bwMode="auto">
          <a:xfrm>
            <a:off x="0" y="0"/>
            <a:ext cx="9144000" cy="707886"/>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1588" algn="ctr" defTabSz="914400" rtl="0" eaLnBrk="1" fontAlgn="base" latinLnBrk="0" hangingPunct="1">
              <a:lnSpc>
                <a:spcPct val="100000"/>
              </a:lnSpc>
              <a:spcBef>
                <a:spcPct val="0"/>
              </a:spcBef>
              <a:spcAft>
                <a:spcPct val="0"/>
              </a:spcAft>
              <a:buClrTx/>
              <a:buSzTx/>
              <a:buFontTx/>
              <a:buNone/>
              <a:tabLst/>
            </a:pPr>
            <a:r>
              <a:rPr kumimoji="0" lang="id-ID"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Contoh 2</a:t>
            </a:r>
          </a:p>
          <a:p>
            <a:pPr marL="0" marR="0" lvl="0" indent="1588"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Statistik</a:t>
            </a:r>
            <a:r>
              <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Deskriptif</a:t>
            </a:r>
            <a:r>
              <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143000"/>
          </a:xfrm>
        </p:spPr>
        <p:style>
          <a:lnRef idx="1">
            <a:schemeClr val="accent2"/>
          </a:lnRef>
          <a:fillRef idx="2">
            <a:schemeClr val="accent2"/>
          </a:fillRef>
          <a:effectRef idx="1">
            <a:schemeClr val="accent2"/>
          </a:effectRef>
          <a:fontRef idx="minor">
            <a:schemeClr val="dk1"/>
          </a:fontRef>
        </p:style>
        <p:txBody>
          <a:bodyPr/>
          <a:lstStyle/>
          <a:p>
            <a:r>
              <a:rPr lang="id-ID" dirty="0" smtClean="0"/>
              <a:t>Penyajian Hasil Pengujian Hipotesis</a:t>
            </a:r>
            <a:endParaRPr lang="id-ID" dirty="0"/>
          </a:p>
        </p:txBody>
      </p:sp>
      <p:sp>
        <p:nvSpPr>
          <p:cNvPr id="3" name="Content Placeholder 2"/>
          <p:cNvSpPr>
            <a:spLocks noGrp="1"/>
          </p:cNvSpPr>
          <p:nvPr>
            <p:ph idx="1"/>
          </p:nvPr>
        </p:nvSpPr>
        <p:spPr>
          <a:xfrm>
            <a:off x="0" y="1357298"/>
            <a:ext cx="9144000" cy="5500702"/>
          </a:xfrm>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pPr marL="514350" indent="-514350">
              <a:buAutoNum type="arabicPeriod"/>
            </a:pPr>
            <a:r>
              <a:rPr lang="id-ID" sz="4100" dirty="0" smtClean="0"/>
              <a:t>Hasil pengujian hipotesis disajikan dalam Tabel, grafik atau diagram alir</a:t>
            </a:r>
          </a:p>
          <a:p>
            <a:pPr marL="514350" indent="-514350">
              <a:buAutoNum type="arabicPeriod"/>
            </a:pPr>
            <a:endParaRPr lang="id-ID" sz="4100" dirty="0" smtClean="0"/>
          </a:p>
          <a:p>
            <a:pPr marL="514350" indent="-514350">
              <a:buNone/>
            </a:pPr>
            <a:r>
              <a:rPr lang="id-ID" sz="4100" dirty="0" smtClean="0">
                <a:sym typeface="Wingdings 3"/>
              </a:rPr>
              <a:t>2. Menyajikan hasil pengujian terhadap kelayakan model penelitian (Nilai F-test, Sig.F, R</a:t>
            </a:r>
            <a:r>
              <a:rPr lang="id-ID" sz="4100" baseline="30000" dirty="0" smtClean="0">
                <a:sym typeface="Wingdings 3"/>
              </a:rPr>
              <a:t>2</a:t>
            </a:r>
            <a:r>
              <a:rPr lang="id-ID" sz="4100" dirty="0" smtClean="0">
                <a:sym typeface="Wingdings 3"/>
              </a:rPr>
              <a:t>, Adj.R</a:t>
            </a:r>
            <a:r>
              <a:rPr lang="id-ID" sz="4100" baseline="30000" dirty="0" smtClean="0">
                <a:sym typeface="Wingdings 3"/>
              </a:rPr>
              <a:t>2</a:t>
            </a:r>
            <a:r>
              <a:rPr lang="id-ID" sz="4100" dirty="0" smtClean="0">
                <a:sym typeface="Wingdings 3"/>
              </a:rPr>
              <a:t>).</a:t>
            </a:r>
          </a:p>
          <a:p>
            <a:pPr marL="514350" indent="-514350">
              <a:buNone/>
            </a:pPr>
            <a:r>
              <a:rPr lang="id-ID" dirty="0" smtClean="0">
                <a:sym typeface="Wingdings 3"/>
              </a:rPr>
              <a:t> </a:t>
            </a:r>
          </a:p>
          <a:p>
            <a:pPr marL="514350" indent="-514350">
              <a:buNone/>
            </a:pPr>
            <a:r>
              <a:rPr lang="id-ID" dirty="0" smtClean="0">
                <a:sym typeface="Wingdings 3"/>
              </a:rPr>
              <a:t>Keterangan:</a:t>
            </a:r>
          </a:p>
          <a:p>
            <a:pPr marL="514350" indent="-514350">
              <a:buNone/>
            </a:pPr>
            <a:r>
              <a:rPr lang="id-ID" dirty="0" smtClean="0">
                <a:sym typeface="Wingdings 3"/>
              </a:rPr>
              <a:t>Sig.F = Signifikansi model. Suatu model regresi dikatakan layak digunakan sebagai model penelitian apabila  nilai Sig.F-nya signifikan pada level 0,01, 0,05 atau 0,1.</a:t>
            </a:r>
          </a:p>
          <a:p>
            <a:pPr marL="514350" indent="-514350">
              <a:buNone/>
            </a:pPr>
            <a:r>
              <a:rPr lang="id-ID" dirty="0" smtClean="0">
                <a:sym typeface="Wingdings 3"/>
              </a:rPr>
              <a:t>R</a:t>
            </a:r>
            <a:r>
              <a:rPr lang="id-ID" baseline="30000" dirty="0" smtClean="0">
                <a:sym typeface="Wingdings 3"/>
              </a:rPr>
              <a:t>2</a:t>
            </a:r>
            <a:r>
              <a:rPr lang="id-ID" dirty="0" smtClean="0">
                <a:sym typeface="Wingdings 3"/>
              </a:rPr>
              <a:t>, Adj.R</a:t>
            </a:r>
            <a:r>
              <a:rPr lang="id-ID" baseline="30000" dirty="0" smtClean="0">
                <a:sym typeface="Wingdings 3"/>
              </a:rPr>
              <a:t>2 </a:t>
            </a:r>
            <a:r>
              <a:rPr lang="id-ID" dirty="0" smtClean="0">
                <a:sym typeface="Wingdings 3"/>
              </a:rPr>
              <a:t>= menunjukkan seberapa besar kekuatan daya penjelas (explanatory power) dari variabel-variabel independen atau variabel bebas terhadap variabel dependen. Semakin bebar nilai R</a:t>
            </a:r>
            <a:r>
              <a:rPr lang="id-ID" baseline="30000" dirty="0" smtClean="0">
                <a:sym typeface="Wingdings 3"/>
              </a:rPr>
              <a:t>2</a:t>
            </a:r>
            <a:r>
              <a:rPr lang="id-ID" dirty="0" smtClean="0">
                <a:sym typeface="Wingdings 3"/>
              </a:rPr>
              <a:t>, Adj.R</a:t>
            </a:r>
            <a:r>
              <a:rPr lang="id-ID" baseline="30000" dirty="0" smtClean="0">
                <a:sym typeface="Wingdings 3"/>
              </a:rPr>
              <a:t>2</a:t>
            </a:r>
            <a:r>
              <a:rPr lang="id-ID" dirty="0" smtClean="0">
                <a:sym typeface="Wingdings 3"/>
              </a:rPr>
              <a:t>  maka semakin baik model tersebut.  </a:t>
            </a:r>
          </a:p>
          <a:p>
            <a:pPr marL="514350" indent="-514350">
              <a:buNone/>
            </a:pPr>
            <a:endParaRPr lang="id-ID" dirty="0" smtClean="0"/>
          </a:p>
          <a:p>
            <a:pPr marL="514350" indent="-514350">
              <a:buAutoNum type="arabicPeriod"/>
            </a:pPr>
            <a:endParaRPr lang="id-ID"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215106"/>
          </a:xfrm>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pPr>
              <a:buNone/>
            </a:pPr>
            <a:r>
              <a:rPr lang="id-ID" dirty="0" smtClean="0">
                <a:latin typeface="Berlin Sans FB Demi" pitchFamily="34" charset="0"/>
                <a:sym typeface="Wingdings 3"/>
              </a:rPr>
              <a:t>3. Menyajikan hasil pengujian regresi untuk masing-masing variabel mencakup:</a:t>
            </a:r>
          </a:p>
          <a:p>
            <a:pPr>
              <a:buNone/>
            </a:pPr>
            <a:endParaRPr lang="id-ID" dirty="0" smtClean="0">
              <a:sym typeface="Wingdings 3"/>
            </a:endParaRPr>
          </a:p>
          <a:p>
            <a:pPr>
              <a:buFont typeface="Wingdings 3"/>
              <a:buChar char="Æ"/>
            </a:pPr>
            <a:r>
              <a:rPr lang="id-ID" dirty="0" smtClean="0">
                <a:sym typeface="Wingdings 3"/>
              </a:rPr>
              <a:t>Keterangan terkait simbol dari model penelitian untuk masing-masing variabel penelitian (konstanta dan simbol variabel)</a:t>
            </a:r>
          </a:p>
          <a:p>
            <a:pPr>
              <a:buFont typeface="Wingdings 3"/>
              <a:buChar char="Æ"/>
            </a:pPr>
            <a:endParaRPr lang="id-ID" dirty="0" smtClean="0">
              <a:sym typeface="Wingdings 3"/>
            </a:endParaRPr>
          </a:p>
          <a:p>
            <a:pPr>
              <a:buFont typeface="Wingdings 3"/>
              <a:buChar char="Æ"/>
            </a:pPr>
            <a:r>
              <a:rPr lang="id-ID" dirty="0" smtClean="0">
                <a:sym typeface="Wingdings 3"/>
              </a:rPr>
              <a:t> Nilai koefisien </a:t>
            </a:r>
            <a:r>
              <a:rPr lang="id-ID" dirty="0" smtClean="0">
                <a:sym typeface="Symbol"/>
              </a:rPr>
              <a:t> (arah/sign)</a:t>
            </a:r>
            <a:r>
              <a:rPr lang="id-ID" dirty="0" smtClean="0">
                <a:sym typeface="Wingdings 3"/>
              </a:rPr>
              <a:t> untuk masing-masing variabel. </a:t>
            </a:r>
          </a:p>
          <a:p>
            <a:pPr>
              <a:buNone/>
            </a:pPr>
            <a:r>
              <a:rPr lang="id-ID" dirty="0" smtClean="0">
                <a:sym typeface="Wingdings 3"/>
              </a:rPr>
              <a:t>      </a:t>
            </a:r>
            <a:r>
              <a:rPr lang="id-ID" dirty="0" smtClean="0">
                <a:sym typeface="Wingdings 2"/>
              </a:rPr>
              <a:t> </a:t>
            </a:r>
            <a:r>
              <a:rPr lang="id-ID" dirty="0" smtClean="0">
                <a:sym typeface="Wingdings 3"/>
              </a:rPr>
              <a:t>Nilai koefisien </a:t>
            </a:r>
            <a:r>
              <a:rPr lang="id-ID" dirty="0" smtClean="0">
                <a:sym typeface="Symbol"/>
              </a:rPr>
              <a:t> yang positif menunjukkan variabel independen (VI)  berpengaruh positif terhadap variabel dependen (VD). </a:t>
            </a:r>
          </a:p>
          <a:p>
            <a:pPr>
              <a:buNone/>
            </a:pPr>
            <a:r>
              <a:rPr lang="id-ID" dirty="0" smtClean="0">
                <a:sym typeface="Symbol"/>
              </a:rPr>
              <a:t>      </a:t>
            </a:r>
            <a:r>
              <a:rPr lang="id-ID" dirty="0" smtClean="0">
                <a:sym typeface="Wingdings 2"/>
              </a:rPr>
              <a:t> </a:t>
            </a:r>
            <a:r>
              <a:rPr lang="id-ID" dirty="0" smtClean="0">
                <a:sym typeface="Symbol"/>
              </a:rPr>
              <a:t>Sebaliknya, apabila </a:t>
            </a:r>
            <a:r>
              <a:rPr lang="id-ID" dirty="0" smtClean="0">
                <a:sym typeface="Wingdings 3"/>
              </a:rPr>
              <a:t> koefisien </a:t>
            </a:r>
            <a:r>
              <a:rPr lang="id-ID" dirty="0" smtClean="0">
                <a:sym typeface="Symbol"/>
              </a:rPr>
              <a:t> bernilai negatif maka VI berpengaruh negatif terhadap VD </a:t>
            </a:r>
            <a:r>
              <a:rPr lang="id-ID" dirty="0" smtClean="0">
                <a:sym typeface="Wingdings 3"/>
              </a:rPr>
              <a:t>    </a:t>
            </a:r>
            <a:endParaRPr lang="id-ID"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357166"/>
            <a:ext cx="8572560" cy="6143668"/>
          </a:xfrm>
        </p:spPr>
        <p:style>
          <a:lnRef idx="1">
            <a:schemeClr val="accent1"/>
          </a:lnRef>
          <a:fillRef idx="2">
            <a:schemeClr val="accent1"/>
          </a:fillRef>
          <a:effectRef idx="1">
            <a:schemeClr val="accent1"/>
          </a:effectRef>
          <a:fontRef idx="minor">
            <a:schemeClr val="dk1"/>
          </a:fontRef>
        </p:style>
        <p:txBody>
          <a:bodyPr>
            <a:normAutofit/>
          </a:bodyPr>
          <a:lstStyle/>
          <a:p>
            <a:pPr>
              <a:buFont typeface="Wingdings 3"/>
              <a:buChar char="Æ"/>
            </a:pPr>
            <a:r>
              <a:rPr lang="id-ID" dirty="0" smtClean="0">
                <a:sym typeface="Wingdings 3"/>
              </a:rPr>
              <a:t>Nilai t menunjukkan besaran nilai t-test statistikal dari suatu VI (</a:t>
            </a:r>
            <a:r>
              <a:rPr lang="id-ID" i="1" dirty="0" smtClean="0">
                <a:sym typeface="Wingdings 3"/>
              </a:rPr>
              <a:t>magnitude</a:t>
            </a:r>
            <a:r>
              <a:rPr lang="id-ID" dirty="0" smtClean="0">
                <a:sym typeface="Wingdings 3"/>
              </a:rPr>
              <a:t>). </a:t>
            </a:r>
          </a:p>
          <a:p>
            <a:pPr>
              <a:buNone/>
            </a:pPr>
            <a:r>
              <a:rPr lang="id-ID" dirty="0" smtClean="0">
                <a:sym typeface="Wingdings 3"/>
              </a:rPr>
              <a:t>    </a:t>
            </a:r>
            <a:r>
              <a:rPr lang="id-ID" dirty="0" smtClean="0">
                <a:sym typeface="Wingdings 2"/>
              </a:rPr>
              <a:t> </a:t>
            </a:r>
            <a:r>
              <a:rPr lang="id-ID" sz="2400" i="1" dirty="0" smtClean="0">
                <a:sym typeface="Wingdings 3"/>
              </a:rPr>
              <a:t>Nilai t tersebut biasanya kemudian dibandingkan dengan nilai t-tabel. Apabila t-test &gt; t-tabel, maka pengaruh VI terhadap VD adalah signifikan pada level 0,01, 0,05 atau 0,1. Demikian pula sebaliknya</a:t>
            </a:r>
          </a:p>
          <a:p>
            <a:pPr>
              <a:buNone/>
            </a:pPr>
            <a:endParaRPr lang="id-ID" dirty="0" smtClean="0">
              <a:sym typeface="Wingdings 3"/>
            </a:endParaRPr>
          </a:p>
          <a:p>
            <a:pPr>
              <a:buFont typeface="Wingdings 3"/>
              <a:buChar char="Æ"/>
            </a:pPr>
            <a:r>
              <a:rPr lang="id-ID" dirty="0" smtClean="0">
                <a:sym typeface="Wingdings 3"/>
              </a:rPr>
              <a:t>Nilai Sig. menunjukkan tingkat signifikansi nilai t dari suatu VI terhadap VD. </a:t>
            </a:r>
          </a:p>
          <a:p>
            <a:pPr>
              <a:buNone/>
            </a:pPr>
            <a:r>
              <a:rPr lang="id-ID" dirty="0" smtClean="0">
                <a:sym typeface="Wingdings 2"/>
              </a:rPr>
              <a:t>      </a:t>
            </a:r>
            <a:r>
              <a:rPr lang="id-ID" sz="2400" i="1" dirty="0" smtClean="0">
                <a:sym typeface="Wingdings 2"/>
              </a:rPr>
              <a:t>S</a:t>
            </a:r>
            <a:r>
              <a:rPr lang="id-ID" sz="2400" i="1" dirty="0" smtClean="0">
                <a:sym typeface="Wingdings 3"/>
              </a:rPr>
              <a:t>uatu VI dikatakan memiliki pengaruh yang signifikan terhadap VD apabilai nilai Sig.-nya  berada pada level 0,01, 0,05, atau 0,1   </a:t>
            </a:r>
            <a:endParaRPr lang="id-ID" sz="2400" i="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1851497"/>
          <a:ext cx="9144000" cy="5364480"/>
        </p:xfrm>
        <a:graphic>
          <a:graphicData uri="http://schemas.openxmlformats.org/drawingml/2006/table">
            <a:tbl>
              <a:tblPr/>
              <a:tblGrid>
                <a:gridCol w="2286000"/>
                <a:gridCol w="2286000"/>
                <a:gridCol w="2286000"/>
                <a:gridCol w="2286000"/>
              </a:tblGrid>
              <a:tr h="455137">
                <a:tc>
                  <a:txBody>
                    <a:bodyPr/>
                    <a:lstStyle/>
                    <a:p>
                      <a:pPr indent="457200" algn="just">
                        <a:lnSpc>
                          <a:spcPct val="200000"/>
                        </a:lnSpc>
                        <a:spcAft>
                          <a:spcPts val="0"/>
                        </a:spcAft>
                      </a:pPr>
                      <a:r>
                        <a:rPr lang="id-ID" sz="1600" dirty="0" smtClean="0">
                          <a:latin typeface="TimesNewRomanPS-ItalicMT"/>
                          <a:ea typeface="Times New Roman"/>
                          <a:cs typeface="Times New Roman"/>
                        </a:rPr>
                        <a:t>Variabel</a:t>
                      </a:r>
                      <a:endParaRPr lang="id-ID" sz="1600" dirty="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7200" algn="ctr">
                        <a:lnSpc>
                          <a:spcPct val="200000"/>
                        </a:lnSpc>
                        <a:spcAft>
                          <a:spcPts val="0"/>
                        </a:spcAft>
                      </a:pPr>
                      <a:r>
                        <a:rPr lang="id-ID" sz="1600" b="1" dirty="0">
                          <a:latin typeface="Calibri"/>
                          <a:ea typeface="Times New Roman"/>
                          <a:cs typeface="Times New Roman"/>
                        </a:rPr>
                        <a:t>B</a:t>
                      </a:r>
                      <a:endParaRPr lang="id-ID" sz="1600" dirty="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indent="457200" algn="ctr">
                        <a:lnSpc>
                          <a:spcPct val="200000"/>
                        </a:lnSpc>
                        <a:spcAft>
                          <a:spcPts val="0"/>
                        </a:spcAft>
                      </a:pPr>
                      <a:r>
                        <a:rPr lang="id-ID" sz="1600" b="1" dirty="0">
                          <a:latin typeface="Calibri"/>
                          <a:ea typeface="Times New Roman"/>
                          <a:cs typeface="Times New Roman"/>
                        </a:rPr>
                        <a:t>t</a:t>
                      </a:r>
                      <a:endParaRPr lang="id-ID" sz="1600" dirty="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indent="457200" algn="ctr">
                        <a:lnSpc>
                          <a:spcPct val="200000"/>
                        </a:lnSpc>
                        <a:spcAft>
                          <a:spcPts val="0"/>
                        </a:spcAft>
                      </a:pPr>
                      <a:r>
                        <a:rPr lang="id-ID" sz="1600" b="1" dirty="0">
                          <a:latin typeface="Calibri"/>
                          <a:ea typeface="Times New Roman"/>
                          <a:cs typeface="Times New Roman"/>
                        </a:rPr>
                        <a:t>Sig.</a:t>
                      </a:r>
                      <a:endParaRPr lang="id-ID" sz="1600" dirty="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455137">
                <a:tc>
                  <a:txBody>
                    <a:bodyPr/>
                    <a:lstStyle/>
                    <a:p>
                      <a:pPr indent="457200" algn="just">
                        <a:lnSpc>
                          <a:spcPct val="200000"/>
                        </a:lnSpc>
                        <a:spcAft>
                          <a:spcPts val="0"/>
                        </a:spcAft>
                      </a:pPr>
                      <a:r>
                        <a:rPr lang="id-ID" sz="1600">
                          <a:latin typeface="Calibri"/>
                          <a:ea typeface="Times New Roman"/>
                          <a:cs typeface="Times New Roman"/>
                        </a:rPr>
                        <a:t>Constant (</a:t>
                      </a:r>
                      <a:r>
                        <a:rPr lang="es-ES" sz="1600">
                          <a:latin typeface="TimesNewRomanPS-ItalicMT"/>
                          <a:ea typeface="Times New Roman"/>
                          <a:cs typeface="Times New Roman"/>
                        </a:rPr>
                        <a:t>θ</a:t>
                      </a:r>
                      <a:r>
                        <a:rPr lang="es-ES" sz="1600" baseline="-25000">
                          <a:latin typeface="Calibri"/>
                          <a:ea typeface="Times New Roman"/>
                          <a:cs typeface="Arial"/>
                        </a:rPr>
                        <a:t>0</a:t>
                      </a:r>
                      <a:r>
                        <a:rPr lang="es-ES" sz="1600">
                          <a:latin typeface="Calibri"/>
                          <a:ea typeface="Times New Roman"/>
                          <a:cs typeface="Arial"/>
                        </a:rPr>
                        <a:t>)</a:t>
                      </a:r>
                      <a:endParaRPr lang="id-ID" sz="160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7200" algn="ctr">
                        <a:lnSpc>
                          <a:spcPct val="200000"/>
                        </a:lnSpc>
                        <a:spcAft>
                          <a:spcPts val="0"/>
                        </a:spcAft>
                      </a:pPr>
                      <a:r>
                        <a:rPr lang="id-ID" sz="1600" dirty="0">
                          <a:latin typeface="Calibri"/>
                          <a:ea typeface="Times New Roman"/>
                          <a:cs typeface="Times New Roman"/>
                        </a:rPr>
                        <a:t>-0.014</a:t>
                      </a:r>
                      <a:endParaRPr lang="id-ID" sz="1600" dirty="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indent="457200" algn="ctr">
                        <a:lnSpc>
                          <a:spcPct val="200000"/>
                        </a:lnSpc>
                        <a:spcAft>
                          <a:spcPts val="0"/>
                        </a:spcAft>
                      </a:pPr>
                      <a:r>
                        <a:rPr lang="id-ID" sz="1600" dirty="0">
                          <a:latin typeface="Calibri"/>
                          <a:ea typeface="Times New Roman"/>
                          <a:cs typeface="Times New Roman"/>
                        </a:rPr>
                        <a:t>-3.928</a:t>
                      </a:r>
                      <a:endParaRPr lang="id-ID" sz="1600" dirty="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indent="457200" algn="ctr">
                        <a:lnSpc>
                          <a:spcPct val="200000"/>
                        </a:lnSpc>
                        <a:spcAft>
                          <a:spcPts val="0"/>
                        </a:spcAft>
                      </a:pPr>
                      <a:r>
                        <a:rPr lang="id-ID" sz="1600" dirty="0">
                          <a:latin typeface="Calibri"/>
                          <a:ea typeface="Times New Roman"/>
                          <a:cs typeface="Times New Roman"/>
                        </a:rPr>
                        <a:t>0.000</a:t>
                      </a:r>
                      <a:endParaRPr lang="id-ID" sz="1600" dirty="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455137">
                <a:tc>
                  <a:txBody>
                    <a:bodyPr/>
                    <a:lstStyle/>
                    <a:p>
                      <a:pPr indent="457200" algn="just">
                        <a:lnSpc>
                          <a:spcPct val="200000"/>
                        </a:lnSpc>
                        <a:spcAft>
                          <a:spcPts val="0"/>
                        </a:spcAft>
                      </a:pPr>
                      <a:r>
                        <a:rPr lang="id-ID" sz="1600">
                          <a:latin typeface="Calibri"/>
                          <a:ea typeface="Times New Roman"/>
                          <a:cs typeface="Times New Roman"/>
                        </a:rPr>
                        <a:t>LABA (</a:t>
                      </a:r>
                      <a:r>
                        <a:rPr lang="es-ES" sz="1600">
                          <a:latin typeface="TimesNewRomanPS-ItalicMT"/>
                          <a:ea typeface="Times New Roman"/>
                          <a:cs typeface="Times New Roman"/>
                        </a:rPr>
                        <a:t>θ</a:t>
                      </a:r>
                      <a:r>
                        <a:rPr lang="es-ES" sz="1600" baseline="-25000">
                          <a:latin typeface="Calibri"/>
                          <a:ea typeface="Times New Roman"/>
                          <a:cs typeface="Arial"/>
                        </a:rPr>
                        <a:t>1</a:t>
                      </a:r>
                      <a:r>
                        <a:rPr lang="id-ID" sz="1600">
                          <a:latin typeface="Calibri"/>
                          <a:ea typeface="Times New Roman"/>
                          <a:cs typeface="Times New Roman"/>
                        </a:rPr>
                        <a:t>)</a:t>
                      </a:r>
                      <a:endParaRPr lang="id-ID" sz="160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7200" algn="ctr">
                        <a:lnSpc>
                          <a:spcPct val="200000"/>
                        </a:lnSpc>
                        <a:spcAft>
                          <a:spcPts val="0"/>
                        </a:spcAft>
                      </a:pPr>
                      <a:r>
                        <a:rPr lang="id-ID" sz="1600" dirty="0">
                          <a:latin typeface="Calibri"/>
                          <a:ea typeface="Times New Roman"/>
                          <a:cs typeface="Times New Roman"/>
                        </a:rPr>
                        <a:t>0.154</a:t>
                      </a:r>
                      <a:endParaRPr lang="id-ID" sz="1600" dirty="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indent="457200" algn="ctr">
                        <a:lnSpc>
                          <a:spcPct val="200000"/>
                        </a:lnSpc>
                        <a:spcAft>
                          <a:spcPts val="0"/>
                        </a:spcAft>
                      </a:pPr>
                      <a:r>
                        <a:rPr lang="id-ID" sz="1600" dirty="0">
                          <a:latin typeface="Calibri"/>
                          <a:ea typeface="Times New Roman"/>
                          <a:cs typeface="Times New Roman"/>
                        </a:rPr>
                        <a:t>1.945</a:t>
                      </a:r>
                      <a:endParaRPr lang="id-ID" sz="1600" dirty="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indent="457200" algn="ctr">
                        <a:lnSpc>
                          <a:spcPct val="200000"/>
                        </a:lnSpc>
                        <a:spcAft>
                          <a:spcPts val="0"/>
                        </a:spcAft>
                      </a:pPr>
                      <a:r>
                        <a:rPr lang="id-ID" sz="1600" dirty="0" smtClean="0">
                          <a:latin typeface="Calibri"/>
                          <a:ea typeface="Times New Roman"/>
                          <a:cs typeface="Times New Roman"/>
                        </a:rPr>
                        <a:t>0.053 (2)</a:t>
                      </a:r>
                      <a:endParaRPr lang="id-ID" sz="1600" dirty="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455137">
                <a:tc>
                  <a:txBody>
                    <a:bodyPr/>
                    <a:lstStyle/>
                    <a:p>
                      <a:pPr indent="457200" algn="just">
                        <a:lnSpc>
                          <a:spcPct val="200000"/>
                        </a:lnSpc>
                        <a:spcAft>
                          <a:spcPts val="0"/>
                        </a:spcAft>
                      </a:pPr>
                      <a:r>
                        <a:rPr lang="es-ES" sz="1600" dirty="0">
                          <a:latin typeface="Calibri"/>
                          <a:ea typeface="Times New Roman"/>
                          <a:cs typeface="Arial"/>
                        </a:rPr>
                        <a:t>D</a:t>
                      </a:r>
                      <a:r>
                        <a:rPr lang="es-ES" sz="1600" baseline="-25000" dirty="0">
                          <a:latin typeface="Calibri"/>
                          <a:ea typeface="Times New Roman"/>
                          <a:cs typeface="Arial"/>
                        </a:rPr>
                        <a:t>1</a:t>
                      </a:r>
                      <a:r>
                        <a:rPr lang="es-ES" sz="1600" dirty="0">
                          <a:latin typeface="Calibri"/>
                          <a:ea typeface="Times New Roman"/>
                          <a:cs typeface="Arial"/>
                        </a:rPr>
                        <a:t> (</a:t>
                      </a:r>
                      <a:r>
                        <a:rPr lang="es-ES" sz="1600" dirty="0">
                          <a:latin typeface="TimesNewRomanPS-ItalicMT"/>
                          <a:ea typeface="Times New Roman"/>
                          <a:cs typeface="Times New Roman"/>
                        </a:rPr>
                        <a:t>θ</a:t>
                      </a:r>
                      <a:r>
                        <a:rPr lang="es-ES" sz="1600" baseline="-25000" dirty="0">
                          <a:latin typeface="Calibri"/>
                          <a:ea typeface="Times New Roman"/>
                          <a:cs typeface="Arial"/>
                        </a:rPr>
                        <a:t>2</a:t>
                      </a:r>
                      <a:r>
                        <a:rPr lang="es-ES" sz="1600" dirty="0">
                          <a:latin typeface="Calibri"/>
                          <a:ea typeface="Times New Roman"/>
                          <a:cs typeface="Arial"/>
                        </a:rPr>
                        <a:t>)</a:t>
                      </a:r>
                      <a:endParaRPr lang="id-ID" sz="1600" dirty="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7200" algn="ctr">
                        <a:lnSpc>
                          <a:spcPct val="200000"/>
                        </a:lnSpc>
                        <a:spcAft>
                          <a:spcPts val="0"/>
                        </a:spcAft>
                      </a:pPr>
                      <a:r>
                        <a:rPr lang="id-ID" sz="1600" dirty="0">
                          <a:latin typeface="Calibri"/>
                          <a:ea typeface="Times New Roman"/>
                          <a:cs typeface="Times New Roman"/>
                        </a:rPr>
                        <a:t>0.067</a:t>
                      </a:r>
                      <a:endParaRPr lang="id-ID" sz="1600" dirty="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indent="457200" algn="ctr">
                        <a:lnSpc>
                          <a:spcPct val="200000"/>
                        </a:lnSpc>
                        <a:spcAft>
                          <a:spcPts val="0"/>
                        </a:spcAft>
                      </a:pPr>
                      <a:r>
                        <a:rPr lang="id-ID" sz="1600" dirty="0">
                          <a:latin typeface="Calibri"/>
                          <a:ea typeface="Times New Roman"/>
                          <a:cs typeface="Times New Roman"/>
                        </a:rPr>
                        <a:t>0.818</a:t>
                      </a:r>
                      <a:endParaRPr lang="id-ID" sz="1600" dirty="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indent="457200" algn="ctr">
                        <a:lnSpc>
                          <a:spcPct val="200000"/>
                        </a:lnSpc>
                        <a:spcAft>
                          <a:spcPts val="0"/>
                        </a:spcAft>
                      </a:pPr>
                      <a:r>
                        <a:rPr lang="id-ID" sz="1600" dirty="0" smtClean="0">
                          <a:latin typeface="Calibri"/>
                          <a:ea typeface="Times New Roman"/>
                          <a:cs typeface="Times New Roman"/>
                        </a:rPr>
                        <a:t>0.414 (3)</a:t>
                      </a:r>
                      <a:endParaRPr lang="id-ID" sz="1600" dirty="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455137">
                <a:tc>
                  <a:txBody>
                    <a:bodyPr/>
                    <a:lstStyle/>
                    <a:p>
                      <a:pPr indent="457200" algn="just">
                        <a:lnSpc>
                          <a:spcPct val="200000"/>
                        </a:lnSpc>
                        <a:spcAft>
                          <a:spcPts val="0"/>
                        </a:spcAft>
                      </a:pPr>
                      <a:r>
                        <a:rPr lang="es-ES" sz="1600">
                          <a:latin typeface="Calibri"/>
                          <a:ea typeface="Times New Roman"/>
                          <a:cs typeface="Arial"/>
                        </a:rPr>
                        <a:t>D</a:t>
                      </a:r>
                      <a:r>
                        <a:rPr lang="es-ES" sz="1600" baseline="-25000">
                          <a:latin typeface="Calibri"/>
                          <a:ea typeface="Times New Roman"/>
                          <a:cs typeface="Arial"/>
                        </a:rPr>
                        <a:t>2 </a:t>
                      </a:r>
                      <a:r>
                        <a:rPr lang="es-ES" sz="1600">
                          <a:latin typeface="Calibri"/>
                          <a:ea typeface="Times New Roman"/>
                          <a:cs typeface="Arial"/>
                        </a:rPr>
                        <a:t>(</a:t>
                      </a:r>
                      <a:r>
                        <a:rPr lang="es-ES" sz="1600">
                          <a:latin typeface="TimesNewRomanPS-ItalicMT"/>
                          <a:ea typeface="Times New Roman"/>
                          <a:cs typeface="Times New Roman"/>
                        </a:rPr>
                        <a:t>θ</a:t>
                      </a:r>
                      <a:r>
                        <a:rPr lang="es-ES" sz="1600" baseline="-25000">
                          <a:latin typeface="Calibri"/>
                          <a:ea typeface="Times New Roman"/>
                          <a:cs typeface="Arial"/>
                        </a:rPr>
                        <a:t>3</a:t>
                      </a:r>
                      <a:r>
                        <a:rPr lang="es-ES" sz="1600">
                          <a:latin typeface="Calibri"/>
                          <a:ea typeface="Times New Roman"/>
                          <a:cs typeface="Arial"/>
                        </a:rPr>
                        <a:t>)</a:t>
                      </a:r>
                      <a:endParaRPr lang="id-ID" sz="160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7200" algn="ctr">
                        <a:lnSpc>
                          <a:spcPct val="200000"/>
                        </a:lnSpc>
                        <a:spcAft>
                          <a:spcPts val="0"/>
                        </a:spcAft>
                      </a:pPr>
                      <a:r>
                        <a:rPr lang="id-ID" sz="1600" dirty="0">
                          <a:latin typeface="Calibri"/>
                          <a:ea typeface="Times New Roman"/>
                          <a:cs typeface="Times New Roman"/>
                        </a:rPr>
                        <a:t>0.175</a:t>
                      </a:r>
                      <a:endParaRPr lang="id-ID" sz="1600" dirty="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indent="457200" algn="ctr">
                        <a:lnSpc>
                          <a:spcPct val="200000"/>
                        </a:lnSpc>
                        <a:spcAft>
                          <a:spcPts val="0"/>
                        </a:spcAft>
                      </a:pPr>
                      <a:r>
                        <a:rPr lang="id-ID" sz="1600" dirty="0">
                          <a:latin typeface="Calibri"/>
                          <a:ea typeface="Times New Roman"/>
                          <a:cs typeface="Times New Roman"/>
                        </a:rPr>
                        <a:t>2.517</a:t>
                      </a:r>
                      <a:endParaRPr lang="id-ID" sz="1600" dirty="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indent="457200" algn="ctr">
                        <a:lnSpc>
                          <a:spcPct val="200000"/>
                        </a:lnSpc>
                        <a:spcAft>
                          <a:spcPts val="0"/>
                        </a:spcAft>
                      </a:pPr>
                      <a:r>
                        <a:rPr lang="id-ID" sz="1600" dirty="0">
                          <a:latin typeface="Calibri"/>
                          <a:ea typeface="Times New Roman"/>
                          <a:cs typeface="Times New Roman"/>
                        </a:rPr>
                        <a:t>0.013</a:t>
                      </a:r>
                      <a:endParaRPr lang="id-ID" sz="1600" dirty="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455137">
                <a:tc>
                  <a:txBody>
                    <a:bodyPr/>
                    <a:lstStyle/>
                    <a:p>
                      <a:pPr indent="457200" algn="just">
                        <a:lnSpc>
                          <a:spcPct val="200000"/>
                        </a:lnSpc>
                        <a:spcAft>
                          <a:spcPts val="0"/>
                        </a:spcAft>
                      </a:pPr>
                      <a:r>
                        <a:rPr lang="es-ES" sz="1600" dirty="0">
                          <a:latin typeface="Calibri"/>
                          <a:ea typeface="Times New Roman"/>
                          <a:cs typeface="Arial"/>
                        </a:rPr>
                        <a:t>D</a:t>
                      </a:r>
                      <a:r>
                        <a:rPr lang="es-ES" sz="1600" baseline="-25000" dirty="0">
                          <a:latin typeface="Calibri"/>
                          <a:ea typeface="Times New Roman"/>
                          <a:cs typeface="Arial"/>
                        </a:rPr>
                        <a:t>3 </a:t>
                      </a:r>
                      <a:r>
                        <a:rPr lang="es-ES" sz="1600" dirty="0">
                          <a:latin typeface="Calibri"/>
                          <a:ea typeface="Times New Roman"/>
                          <a:cs typeface="Arial"/>
                        </a:rPr>
                        <a:t>(</a:t>
                      </a:r>
                      <a:r>
                        <a:rPr lang="es-ES" sz="1600" dirty="0">
                          <a:latin typeface="TimesNewRomanPS-ItalicMT"/>
                          <a:ea typeface="Times New Roman"/>
                          <a:cs typeface="Times New Roman"/>
                        </a:rPr>
                        <a:t>θ</a:t>
                      </a:r>
                      <a:r>
                        <a:rPr lang="es-ES" sz="1600" baseline="-25000" dirty="0">
                          <a:latin typeface="Calibri"/>
                          <a:ea typeface="Times New Roman"/>
                          <a:cs typeface="Arial"/>
                        </a:rPr>
                        <a:t>4</a:t>
                      </a:r>
                      <a:r>
                        <a:rPr lang="es-ES" sz="1600" dirty="0">
                          <a:latin typeface="Calibri"/>
                          <a:ea typeface="Times New Roman"/>
                          <a:cs typeface="Arial"/>
                        </a:rPr>
                        <a:t>)</a:t>
                      </a:r>
                      <a:endParaRPr lang="id-ID" sz="1600" dirty="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7200" algn="ctr">
                        <a:lnSpc>
                          <a:spcPct val="200000"/>
                        </a:lnSpc>
                        <a:spcAft>
                          <a:spcPts val="0"/>
                        </a:spcAft>
                      </a:pPr>
                      <a:r>
                        <a:rPr lang="id-ID" sz="1600" dirty="0">
                          <a:latin typeface="Calibri"/>
                          <a:ea typeface="Times New Roman"/>
                          <a:cs typeface="Times New Roman"/>
                        </a:rPr>
                        <a:t>-0.080</a:t>
                      </a:r>
                      <a:endParaRPr lang="id-ID" sz="1600" dirty="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indent="457200" algn="ctr">
                        <a:lnSpc>
                          <a:spcPct val="200000"/>
                        </a:lnSpc>
                        <a:spcAft>
                          <a:spcPts val="0"/>
                        </a:spcAft>
                      </a:pPr>
                      <a:r>
                        <a:rPr lang="id-ID" sz="1600" dirty="0">
                          <a:latin typeface="Calibri"/>
                          <a:ea typeface="Times New Roman"/>
                          <a:cs typeface="Times New Roman"/>
                        </a:rPr>
                        <a:t>-1.114</a:t>
                      </a:r>
                      <a:endParaRPr lang="id-ID" sz="1600" dirty="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indent="457200" algn="ctr">
                        <a:lnSpc>
                          <a:spcPct val="200000"/>
                        </a:lnSpc>
                        <a:spcAft>
                          <a:spcPts val="0"/>
                        </a:spcAft>
                      </a:pPr>
                      <a:r>
                        <a:rPr lang="id-ID" sz="1600" dirty="0">
                          <a:latin typeface="Calibri"/>
                          <a:ea typeface="Times New Roman"/>
                          <a:cs typeface="Times New Roman"/>
                        </a:rPr>
                        <a:t>0.267</a:t>
                      </a:r>
                      <a:endParaRPr lang="id-ID" sz="1600" dirty="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455137">
                <a:tc>
                  <a:txBody>
                    <a:bodyPr/>
                    <a:lstStyle/>
                    <a:p>
                      <a:pPr indent="457200" algn="just">
                        <a:lnSpc>
                          <a:spcPct val="200000"/>
                        </a:lnSpc>
                        <a:spcAft>
                          <a:spcPts val="0"/>
                        </a:spcAft>
                      </a:pPr>
                      <a:r>
                        <a:rPr lang="es-ES" sz="1600">
                          <a:latin typeface="Calibri"/>
                          <a:ea typeface="Times New Roman"/>
                          <a:cs typeface="Arial"/>
                        </a:rPr>
                        <a:t>LD (</a:t>
                      </a:r>
                      <a:r>
                        <a:rPr lang="es-ES" sz="1600">
                          <a:latin typeface="TimesNewRomanPS-ItalicMT"/>
                          <a:ea typeface="Times New Roman"/>
                          <a:cs typeface="Times New Roman"/>
                        </a:rPr>
                        <a:t>θ</a:t>
                      </a:r>
                      <a:r>
                        <a:rPr lang="es-ES" sz="1600" baseline="-25000">
                          <a:latin typeface="TimesNewRomanPS-ItalicMT"/>
                          <a:ea typeface="Times New Roman"/>
                          <a:cs typeface="Times New Roman"/>
                        </a:rPr>
                        <a:t>5</a:t>
                      </a:r>
                      <a:r>
                        <a:rPr lang="es-ES" sz="1600">
                          <a:latin typeface="TimesNewRomanPS-ItalicMT"/>
                          <a:ea typeface="Times New Roman"/>
                          <a:cs typeface="Times New Roman"/>
                        </a:rPr>
                        <a:t>)</a:t>
                      </a:r>
                      <a:endParaRPr lang="id-ID" sz="160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7200" algn="ctr">
                        <a:lnSpc>
                          <a:spcPct val="200000"/>
                        </a:lnSpc>
                        <a:spcAft>
                          <a:spcPts val="0"/>
                        </a:spcAft>
                      </a:pPr>
                      <a:r>
                        <a:rPr lang="id-ID" sz="1600" dirty="0">
                          <a:latin typeface="Calibri"/>
                          <a:ea typeface="Times New Roman"/>
                          <a:cs typeface="Times New Roman"/>
                        </a:rPr>
                        <a:t>-0.161</a:t>
                      </a:r>
                      <a:endParaRPr lang="id-ID" sz="1600" dirty="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indent="457200" algn="ctr">
                        <a:lnSpc>
                          <a:spcPct val="200000"/>
                        </a:lnSpc>
                        <a:spcAft>
                          <a:spcPts val="0"/>
                        </a:spcAft>
                      </a:pPr>
                      <a:r>
                        <a:rPr lang="id-ID" sz="1600" dirty="0">
                          <a:latin typeface="Calibri"/>
                          <a:ea typeface="Times New Roman"/>
                          <a:cs typeface="Times New Roman"/>
                        </a:rPr>
                        <a:t>-2.311</a:t>
                      </a:r>
                      <a:endParaRPr lang="id-ID" sz="1600" dirty="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indent="457200" algn="ctr">
                        <a:lnSpc>
                          <a:spcPct val="200000"/>
                        </a:lnSpc>
                        <a:spcAft>
                          <a:spcPts val="0"/>
                        </a:spcAft>
                      </a:pPr>
                      <a:r>
                        <a:rPr lang="id-ID" sz="1600" dirty="0" smtClean="0">
                          <a:latin typeface="Calibri"/>
                          <a:ea typeface="Times New Roman"/>
                          <a:cs typeface="Times New Roman"/>
                        </a:rPr>
                        <a:t>0.022 (4)</a:t>
                      </a:r>
                      <a:endParaRPr lang="id-ID" sz="1600" dirty="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455137">
                <a:tc>
                  <a:txBody>
                    <a:bodyPr/>
                    <a:lstStyle/>
                    <a:p>
                      <a:pPr indent="457200" algn="just">
                        <a:lnSpc>
                          <a:spcPct val="200000"/>
                        </a:lnSpc>
                        <a:spcAft>
                          <a:spcPts val="0"/>
                        </a:spcAft>
                      </a:pPr>
                      <a:r>
                        <a:rPr lang="es-ES" sz="1600">
                          <a:latin typeface="Calibri"/>
                          <a:ea typeface="Times New Roman"/>
                          <a:cs typeface="Arial"/>
                        </a:rPr>
                        <a:t>AKB (</a:t>
                      </a:r>
                      <a:r>
                        <a:rPr lang="es-ES" sz="1600">
                          <a:latin typeface="TimesNewRomanPS-ItalicMT"/>
                          <a:ea typeface="Times New Roman"/>
                          <a:cs typeface="Times New Roman"/>
                        </a:rPr>
                        <a:t>θ</a:t>
                      </a:r>
                      <a:r>
                        <a:rPr lang="es-ES" sz="1600" baseline="-25000">
                          <a:latin typeface="TimesNewRomanPS-ItalicMT"/>
                          <a:ea typeface="Times New Roman"/>
                          <a:cs typeface="Times New Roman"/>
                        </a:rPr>
                        <a:t>6</a:t>
                      </a:r>
                      <a:r>
                        <a:rPr lang="es-ES" sz="1600">
                          <a:latin typeface="TimesNewRomanPS-ItalicMT"/>
                          <a:ea typeface="Times New Roman"/>
                          <a:cs typeface="Times New Roman"/>
                        </a:rPr>
                        <a:t>)</a:t>
                      </a:r>
                      <a:endParaRPr lang="id-ID" sz="160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7200" algn="ctr">
                        <a:lnSpc>
                          <a:spcPct val="200000"/>
                        </a:lnSpc>
                        <a:spcAft>
                          <a:spcPts val="0"/>
                        </a:spcAft>
                      </a:pPr>
                      <a:r>
                        <a:rPr lang="id-ID" sz="1600" dirty="0">
                          <a:latin typeface="Calibri"/>
                          <a:ea typeface="Times New Roman"/>
                          <a:cs typeface="Times New Roman"/>
                        </a:rPr>
                        <a:t>0.043</a:t>
                      </a:r>
                      <a:endParaRPr lang="id-ID" sz="1600" dirty="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indent="457200" algn="ctr">
                        <a:lnSpc>
                          <a:spcPct val="200000"/>
                        </a:lnSpc>
                        <a:spcAft>
                          <a:spcPts val="0"/>
                        </a:spcAft>
                      </a:pPr>
                      <a:r>
                        <a:rPr lang="id-ID" sz="1600" dirty="0">
                          <a:latin typeface="Calibri"/>
                          <a:ea typeface="Times New Roman"/>
                          <a:cs typeface="Times New Roman"/>
                        </a:rPr>
                        <a:t>0.626</a:t>
                      </a:r>
                      <a:endParaRPr lang="id-ID" sz="1600" dirty="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indent="457200" algn="ctr">
                        <a:lnSpc>
                          <a:spcPct val="200000"/>
                        </a:lnSpc>
                        <a:spcAft>
                          <a:spcPts val="0"/>
                        </a:spcAft>
                      </a:pPr>
                      <a:r>
                        <a:rPr lang="id-ID" sz="1600" dirty="0" smtClean="0">
                          <a:latin typeface="Calibri"/>
                          <a:ea typeface="Times New Roman"/>
                          <a:cs typeface="Times New Roman"/>
                        </a:rPr>
                        <a:t>0.532 </a:t>
                      </a:r>
                      <a:endParaRPr lang="id-ID" sz="1600" dirty="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455137">
                <a:tc>
                  <a:txBody>
                    <a:bodyPr/>
                    <a:lstStyle/>
                    <a:p>
                      <a:pPr indent="457200" algn="just">
                        <a:lnSpc>
                          <a:spcPct val="200000"/>
                        </a:lnSpc>
                        <a:spcAft>
                          <a:spcPts val="0"/>
                        </a:spcAft>
                      </a:pPr>
                      <a:r>
                        <a:rPr lang="id-ID" sz="1600" dirty="0">
                          <a:latin typeface="Calibri"/>
                          <a:ea typeface="Times New Roman"/>
                          <a:cs typeface="Times New Roman"/>
                        </a:rPr>
                        <a:t>F-test</a:t>
                      </a:r>
                      <a:endParaRPr lang="id-ID" sz="1600" dirty="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gridSpan="3">
                  <a:txBody>
                    <a:bodyPr/>
                    <a:lstStyle/>
                    <a:p>
                      <a:pPr indent="457200" algn="ctr">
                        <a:lnSpc>
                          <a:spcPct val="200000"/>
                        </a:lnSpc>
                        <a:spcAft>
                          <a:spcPts val="0"/>
                        </a:spcAft>
                      </a:pPr>
                      <a:r>
                        <a:rPr lang="id-ID" sz="1600" dirty="0" smtClean="0">
                          <a:latin typeface="Calibri"/>
                          <a:ea typeface="Times New Roman"/>
                          <a:cs typeface="Times New Roman"/>
                        </a:rPr>
                        <a:t>4.509 (1)</a:t>
                      </a:r>
                      <a:endParaRPr lang="id-ID" sz="1600" dirty="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id-ID"/>
                    </a:p>
                  </a:txBody>
                  <a:tcPr/>
                </a:tc>
                <a:tc hMerge="1">
                  <a:txBody>
                    <a:bodyPr/>
                    <a:lstStyle/>
                    <a:p>
                      <a:endParaRPr lang="id-ID"/>
                    </a:p>
                  </a:txBody>
                  <a:tcPr/>
                </a:tc>
              </a:tr>
              <a:tr h="455137">
                <a:tc>
                  <a:txBody>
                    <a:bodyPr/>
                    <a:lstStyle/>
                    <a:p>
                      <a:pPr indent="457200" algn="just">
                        <a:lnSpc>
                          <a:spcPct val="200000"/>
                        </a:lnSpc>
                        <a:spcAft>
                          <a:spcPts val="0"/>
                        </a:spcAft>
                      </a:pPr>
                      <a:r>
                        <a:rPr lang="id-ID" sz="1600">
                          <a:latin typeface="Calibri"/>
                          <a:ea typeface="Times New Roman"/>
                          <a:cs typeface="Times New Roman"/>
                        </a:rPr>
                        <a:t>Sig. F</a:t>
                      </a:r>
                      <a:endParaRPr lang="id-ID" sz="160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gridSpan="3">
                  <a:txBody>
                    <a:bodyPr/>
                    <a:lstStyle/>
                    <a:p>
                      <a:pPr indent="457200" algn="ctr">
                        <a:lnSpc>
                          <a:spcPct val="200000"/>
                        </a:lnSpc>
                        <a:spcAft>
                          <a:spcPts val="0"/>
                        </a:spcAft>
                      </a:pPr>
                      <a:r>
                        <a:rPr lang="id-ID" sz="1600" dirty="0">
                          <a:latin typeface="Calibri"/>
                          <a:ea typeface="Times New Roman"/>
                          <a:cs typeface="Times New Roman"/>
                        </a:rPr>
                        <a:t>0.000</a:t>
                      </a:r>
                      <a:endParaRPr lang="id-ID" sz="1600" dirty="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id-ID"/>
                    </a:p>
                  </a:txBody>
                  <a:tcPr/>
                </a:tc>
                <a:tc hMerge="1">
                  <a:txBody>
                    <a:bodyPr/>
                    <a:lstStyle/>
                    <a:p>
                      <a:endParaRPr lang="id-ID"/>
                    </a:p>
                  </a:txBody>
                  <a:tcPr/>
                </a:tc>
              </a:tr>
              <a:tr h="455137">
                <a:tc>
                  <a:txBody>
                    <a:bodyPr/>
                    <a:lstStyle/>
                    <a:p>
                      <a:pPr indent="457200" algn="just">
                        <a:lnSpc>
                          <a:spcPct val="200000"/>
                        </a:lnSpc>
                        <a:spcAft>
                          <a:spcPts val="0"/>
                        </a:spcAft>
                      </a:pPr>
                      <a:r>
                        <a:rPr lang="id-ID" sz="1600">
                          <a:latin typeface="Calibri"/>
                          <a:ea typeface="Times New Roman"/>
                          <a:cs typeface="Times New Roman"/>
                        </a:rPr>
                        <a:t>Adj. R</a:t>
                      </a:r>
                      <a:r>
                        <a:rPr lang="id-ID" sz="1600" baseline="30000">
                          <a:latin typeface="Calibri"/>
                          <a:ea typeface="Times New Roman"/>
                          <a:cs typeface="Times New Roman"/>
                        </a:rPr>
                        <a:t>2</a:t>
                      </a:r>
                      <a:endParaRPr lang="id-ID" sz="160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gridSpan="3">
                  <a:txBody>
                    <a:bodyPr/>
                    <a:lstStyle/>
                    <a:p>
                      <a:pPr indent="457200" algn="ctr">
                        <a:lnSpc>
                          <a:spcPct val="200000"/>
                        </a:lnSpc>
                        <a:spcAft>
                          <a:spcPts val="0"/>
                        </a:spcAft>
                      </a:pPr>
                      <a:r>
                        <a:rPr lang="id-ID" sz="1600" dirty="0">
                          <a:latin typeface="Calibri"/>
                          <a:ea typeface="Times New Roman"/>
                          <a:cs typeface="Times New Roman"/>
                        </a:rPr>
                        <a:t>0.099</a:t>
                      </a:r>
                      <a:endParaRPr lang="id-ID" sz="1600" dirty="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id-ID"/>
                    </a:p>
                  </a:txBody>
                  <a:tcPr/>
                </a:tc>
                <a:tc hMerge="1">
                  <a:txBody>
                    <a:bodyPr/>
                    <a:lstStyle/>
                    <a:p>
                      <a:endParaRPr lang="id-ID"/>
                    </a:p>
                  </a:txBody>
                  <a:tcPr/>
                </a:tc>
              </a:tr>
            </a:tbl>
          </a:graphicData>
        </a:graphic>
      </p:graphicFrame>
      <p:sp>
        <p:nvSpPr>
          <p:cNvPr id="55297" name="Rectangle 1"/>
          <p:cNvSpPr>
            <a:spLocks noChangeArrowheads="1"/>
          </p:cNvSpPr>
          <p:nvPr/>
        </p:nvSpPr>
        <p:spPr bwMode="auto">
          <a:xfrm>
            <a:off x="0" y="1285860"/>
            <a:ext cx="9144000" cy="646331"/>
          </a:xfrm>
          <a:prstGeom prst="rect">
            <a:avLst/>
          </a:prstGeom>
          <a:ln>
            <a:headEnd/>
            <a:tailEnd/>
          </a:ln>
        </p:spPr>
        <p:style>
          <a:lnRef idx="3">
            <a:schemeClr val="lt1"/>
          </a:lnRef>
          <a:fillRef idx="1">
            <a:schemeClr val="accent6"/>
          </a:fillRef>
          <a:effectRef idx="1">
            <a:schemeClr val="accent6"/>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s-ES"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CAR = θ</a:t>
            </a:r>
            <a:r>
              <a:rPr kumimoji="0" lang="es-ES" b="1" i="0" u="none" strike="noStrike" cap="none" normalizeH="0" baseline="-30000" dirty="0" smtClean="0">
                <a:ln>
                  <a:noFill/>
                </a:ln>
                <a:solidFill>
                  <a:schemeClr val="tx1"/>
                </a:solidFill>
                <a:effectLst/>
                <a:latin typeface="Calibri" pitchFamily="34" charset="0"/>
                <a:ea typeface="Times New Roman" pitchFamily="18" charset="0"/>
                <a:cs typeface="Times New Roman" pitchFamily="18" charset="0"/>
              </a:rPr>
              <a:t>0</a:t>
            </a:r>
            <a:r>
              <a:rPr kumimoji="0" lang="es-ES"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θ</a:t>
            </a:r>
            <a:r>
              <a:rPr kumimoji="0" lang="es-ES" b="1" i="0" u="none" strike="noStrike" cap="none" normalizeH="0" baseline="-30000" dirty="0" smtClean="0">
                <a:ln>
                  <a:noFill/>
                </a:ln>
                <a:solidFill>
                  <a:schemeClr val="tx1"/>
                </a:solidFill>
                <a:effectLst/>
                <a:latin typeface="Calibri" pitchFamily="34" charset="0"/>
                <a:ea typeface="Times New Roman" pitchFamily="18" charset="0"/>
                <a:cs typeface="Times New Roman" pitchFamily="18" charset="0"/>
              </a:rPr>
              <a:t>1</a:t>
            </a:r>
            <a:r>
              <a:rPr kumimoji="0" lang="es-ES"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LABA</a:t>
            </a:r>
            <a:r>
              <a:rPr kumimoji="0" lang="es-ES" b="1" i="0" u="none" strike="noStrike" cap="none" normalizeH="0" baseline="-30000" dirty="0" smtClean="0">
                <a:ln>
                  <a:noFill/>
                </a:ln>
                <a:solidFill>
                  <a:schemeClr val="tx1"/>
                </a:solidFill>
                <a:effectLst/>
                <a:latin typeface="Calibri" pitchFamily="34" charset="0"/>
                <a:ea typeface="Times New Roman" pitchFamily="18" charset="0"/>
                <a:cs typeface="Times New Roman" pitchFamily="18" charset="0"/>
              </a:rPr>
              <a:t>it</a:t>
            </a:r>
            <a:r>
              <a:rPr kumimoji="0" lang="es-ES"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θ</a:t>
            </a:r>
            <a:r>
              <a:rPr kumimoji="0" lang="es-ES" b="1" i="0" u="none" strike="noStrike" cap="none" normalizeH="0" baseline="-30000" dirty="0" smtClean="0">
                <a:ln>
                  <a:noFill/>
                </a:ln>
                <a:solidFill>
                  <a:schemeClr val="tx1"/>
                </a:solidFill>
                <a:effectLst/>
                <a:latin typeface="Calibri" pitchFamily="34" charset="0"/>
                <a:ea typeface="Times New Roman" pitchFamily="18" charset="0"/>
                <a:cs typeface="Times New Roman" pitchFamily="18" charset="0"/>
              </a:rPr>
              <a:t>2</a:t>
            </a:r>
            <a:r>
              <a:rPr kumimoji="0" lang="es-ES"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D</a:t>
            </a:r>
            <a:r>
              <a:rPr kumimoji="0" lang="es-ES" b="1" i="0" u="none" strike="noStrike" cap="none" normalizeH="0" baseline="-30000" dirty="0" smtClean="0">
                <a:ln>
                  <a:noFill/>
                </a:ln>
                <a:solidFill>
                  <a:schemeClr val="tx1"/>
                </a:solidFill>
                <a:effectLst/>
                <a:latin typeface="Calibri" pitchFamily="34" charset="0"/>
                <a:ea typeface="Times New Roman" pitchFamily="18" charset="0"/>
                <a:cs typeface="Times New Roman" pitchFamily="18" charset="0"/>
              </a:rPr>
              <a:t>1</a:t>
            </a:r>
            <a:r>
              <a:rPr kumimoji="0" lang="es-ES"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θ</a:t>
            </a:r>
            <a:r>
              <a:rPr kumimoji="0" lang="es-ES" b="1" i="0" u="none" strike="noStrike" cap="none" normalizeH="0" baseline="-30000" dirty="0" smtClean="0">
                <a:ln>
                  <a:noFill/>
                </a:ln>
                <a:solidFill>
                  <a:schemeClr val="tx1"/>
                </a:solidFill>
                <a:effectLst/>
                <a:latin typeface="Calibri" pitchFamily="34" charset="0"/>
                <a:ea typeface="Times New Roman" pitchFamily="18" charset="0"/>
                <a:cs typeface="Times New Roman" pitchFamily="18" charset="0"/>
              </a:rPr>
              <a:t>3</a:t>
            </a:r>
            <a:r>
              <a:rPr kumimoji="0" lang="es-ES"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D</a:t>
            </a:r>
            <a:r>
              <a:rPr kumimoji="0" lang="es-ES" b="1" i="0" u="none" strike="noStrike" cap="none" normalizeH="0" baseline="-30000" dirty="0" smtClean="0">
                <a:ln>
                  <a:noFill/>
                </a:ln>
                <a:solidFill>
                  <a:schemeClr val="tx1"/>
                </a:solidFill>
                <a:effectLst/>
                <a:latin typeface="Calibri" pitchFamily="34" charset="0"/>
                <a:ea typeface="Times New Roman" pitchFamily="18" charset="0"/>
                <a:cs typeface="Times New Roman" pitchFamily="18" charset="0"/>
              </a:rPr>
              <a:t>2</a:t>
            </a:r>
            <a:r>
              <a:rPr kumimoji="0" lang="es-ES"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θ</a:t>
            </a:r>
            <a:r>
              <a:rPr kumimoji="0" lang="es-ES" b="1" i="0" u="none" strike="noStrike" cap="none" normalizeH="0" baseline="-30000" dirty="0" smtClean="0">
                <a:ln>
                  <a:noFill/>
                </a:ln>
                <a:solidFill>
                  <a:schemeClr val="tx1"/>
                </a:solidFill>
                <a:effectLst/>
                <a:latin typeface="Calibri" pitchFamily="34" charset="0"/>
                <a:ea typeface="Times New Roman" pitchFamily="18" charset="0"/>
                <a:cs typeface="Times New Roman" pitchFamily="18" charset="0"/>
              </a:rPr>
              <a:t>4</a:t>
            </a:r>
            <a:r>
              <a:rPr kumimoji="0" lang="es-ES"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D</a:t>
            </a:r>
            <a:r>
              <a:rPr kumimoji="0" lang="es-ES" b="1" i="0" u="none" strike="noStrike" cap="none" normalizeH="0" baseline="-30000" dirty="0" smtClean="0">
                <a:ln>
                  <a:noFill/>
                </a:ln>
                <a:solidFill>
                  <a:schemeClr val="tx1"/>
                </a:solidFill>
                <a:effectLst/>
                <a:latin typeface="Calibri" pitchFamily="34" charset="0"/>
                <a:ea typeface="Times New Roman" pitchFamily="18" charset="0"/>
                <a:cs typeface="Times New Roman" pitchFamily="18" charset="0"/>
              </a:rPr>
              <a:t>3</a:t>
            </a:r>
            <a:r>
              <a:rPr kumimoji="0" lang="es-ES"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θ</a:t>
            </a:r>
            <a:r>
              <a:rPr kumimoji="0" lang="es-ES" b="1" i="0" u="none" strike="noStrike" cap="none" normalizeH="0" baseline="-30000" dirty="0" smtClean="0">
                <a:ln>
                  <a:noFill/>
                </a:ln>
                <a:solidFill>
                  <a:schemeClr val="tx1"/>
                </a:solidFill>
                <a:effectLst/>
                <a:latin typeface="Calibri" pitchFamily="34" charset="0"/>
                <a:ea typeface="Times New Roman" pitchFamily="18" charset="0"/>
                <a:cs typeface="Times New Roman" pitchFamily="18" charset="0"/>
              </a:rPr>
              <a:t>5</a:t>
            </a:r>
            <a:r>
              <a:rPr kumimoji="0" lang="es-ES"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LD + θ</a:t>
            </a:r>
            <a:r>
              <a:rPr kumimoji="0" lang="es-ES" b="1" i="0" u="none" strike="noStrike" cap="none" normalizeH="0" baseline="-30000" dirty="0" smtClean="0">
                <a:ln>
                  <a:noFill/>
                </a:ln>
                <a:solidFill>
                  <a:schemeClr val="tx1"/>
                </a:solidFill>
                <a:effectLst/>
                <a:latin typeface="Calibri" pitchFamily="34" charset="0"/>
                <a:ea typeface="Times New Roman" pitchFamily="18" charset="0"/>
                <a:cs typeface="Times New Roman" pitchFamily="18" charset="0"/>
              </a:rPr>
              <a:t>6</a:t>
            </a:r>
            <a:r>
              <a:rPr kumimoji="0" lang="es-ES"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AKB + ε .….(14)</a:t>
            </a:r>
            <a:endParaRPr kumimoji="0" lang="id-ID"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id-ID"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0" y="0"/>
            <a:ext cx="9144000" cy="12858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2000" b="1" dirty="0" smtClean="0"/>
          </a:p>
          <a:p>
            <a:pPr algn="ctr"/>
            <a:r>
              <a:rPr lang="id-ID" sz="2000" b="1" dirty="0" smtClean="0"/>
              <a:t>Contoh</a:t>
            </a:r>
          </a:p>
          <a:p>
            <a:pPr algn="ctr"/>
            <a:r>
              <a:rPr lang="id-ID" sz="2000" b="1" dirty="0" smtClean="0"/>
              <a:t>Ha1:  P</a:t>
            </a:r>
            <a:r>
              <a:rPr lang="en-US" sz="2000" b="1" dirty="0" err="1" smtClean="0"/>
              <a:t>engaruh</a:t>
            </a:r>
            <a:r>
              <a:rPr lang="en-US" sz="2000" b="1" dirty="0" smtClean="0"/>
              <a:t> </a:t>
            </a:r>
            <a:r>
              <a:rPr lang="id-ID" sz="2000" b="1" dirty="0" smtClean="0"/>
              <a:t>kandungan laba (LABA), </a:t>
            </a:r>
            <a:r>
              <a:rPr lang="id-ID" sz="2000" b="1" i="1" dirty="0" smtClean="0"/>
              <a:t>timeliness </a:t>
            </a:r>
            <a:r>
              <a:rPr lang="id-ID" sz="2000" b="1" dirty="0" smtClean="0"/>
              <a:t>publikasi laba (</a:t>
            </a:r>
            <a:r>
              <a:rPr lang="es-ES" sz="2000" dirty="0" smtClean="0">
                <a:ea typeface="Times New Roman"/>
                <a:cs typeface="Arial"/>
              </a:rPr>
              <a:t>D</a:t>
            </a:r>
            <a:r>
              <a:rPr lang="es-ES" sz="2000" baseline="-25000" dirty="0" smtClean="0">
                <a:ea typeface="Times New Roman"/>
                <a:cs typeface="Arial"/>
              </a:rPr>
              <a:t>1</a:t>
            </a:r>
            <a:r>
              <a:rPr lang="id-ID" sz="2000" b="1" dirty="0" smtClean="0"/>
              <a:t>), kualitas laba (</a:t>
            </a:r>
            <a:r>
              <a:rPr lang="es-ES" sz="2000" dirty="0" smtClean="0">
                <a:ea typeface="Times New Roman"/>
                <a:cs typeface="Arial"/>
              </a:rPr>
              <a:t>D</a:t>
            </a:r>
            <a:r>
              <a:rPr lang="es-ES" sz="2000" baseline="-25000" dirty="0" smtClean="0">
                <a:ea typeface="Times New Roman"/>
                <a:cs typeface="Arial"/>
              </a:rPr>
              <a:t>3</a:t>
            </a:r>
            <a:r>
              <a:rPr lang="id-ID" sz="2000" b="1" dirty="0" smtClean="0"/>
              <a:t>), laba ditahan (LD) dan arus kas bersih (AKB)  terhadap relevansi nilai laba untuk pasar saham</a:t>
            </a:r>
          </a:p>
          <a:p>
            <a:pPr algn="ctr"/>
            <a:endParaRPr lang="id-ID"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85860"/>
          </a:xfrm>
          <a:solidFill>
            <a:srgbClr val="FFFF00"/>
          </a:solidFill>
        </p:spPr>
        <p:style>
          <a:lnRef idx="1">
            <a:schemeClr val="accent6"/>
          </a:lnRef>
          <a:fillRef idx="2">
            <a:schemeClr val="accent6"/>
          </a:fillRef>
          <a:effectRef idx="1">
            <a:schemeClr val="accent6"/>
          </a:effectRef>
          <a:fontRef idx="minor">
            <a:schemeClr val="dk1"/>
          </a:fontRef>
        </p:style>
        <p:txBody>
          <a:bodyPr/>
          <a:lstStyle/>
          <a:p>
            <a:r>
              <a:rPr lang="id-ID" dirty="0" smtClean="0">
                <a:solidFill>
                  <a:srgbClr val="7030A0"/>
                </a:solidFill>
                <a:latin typeface="Algerian" pitchFamily="82" charset="0"/>
              </a:rPr>
              <a:t>Agenda Paparan </a:t>
            </a:r>
            <a:endParaRPr lang="id-ID" dirty="0">
              <a:solidFill>
                <a:srgbClr val="7030A0"/>
              </a:solidFill>
              <a:latin typeface="Algerian" pitchFamily="82" charset="0"/>
            </a:endParaRPr>
          </a:p>
        </p:txBody>
      </p:sp>
      <p:graphicFrame>
        <p:nvGraphicFramePr>
          <p:cNvPr id="4" name="Content Placeholder 3"/>
          <p:cNvGraphicFramePr>
            <a:graphicFrameLocks noGrp="1"/>
          </p:cNvGraphicFramePr>
          <p:nvPr>
            <p:ph idx="1"/>
          </p:nvPr>
        </p:nvGraphicFramePr>
        <p:xfrm>
          <a:off x="0" y="1600200"/>
          <a:ext cx="91440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1214422"/>
            <a:ext cx="8572560" cy="4429156"/>
          </a:xfrm>
        </p:spPr>
        <p:style>
          <a:lnRef idx="0">
            <a:schemeClr val="accent3"/>
          </a:lnRef>
          <a:fillRef idx="3">
            <a:schemeClr val="accent3"/>
          </a:fillRef>
          <a:effectRef idx="3">
            <a:schemeClr val="accent3"/>
          </a:effectRef>
          <a:fontRef idx="minor">
            <a:schemeClr val="lt1"/>
          </a:fontRef>
        </p:style>
        <p:txBody>
          <a:bodyPr>
            <a:normAutofit/>
          </a:bodyPr>
          <a:lstStyle/>
          <a:p>
            <a:pPr lvl="0"/>
            <a:r>
              <a:rPr lang="id-ID" sz="48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ernard MT Condensed" pitchFamily="18" charset="0"/>
              </a:rPr>
              <a:t/>
            </a:r>
            <a:br>
              <a:rPr lang="id-ID" sz="48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ernard MT Condensed" pitchFamily="18" charset="0"/>
              </a:rPr>
            </a:br>
            <a:r>
              <a:rPr lang="id-ID" sz="48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ernard MT Condensed" pitchFamily="18" charset="0"/>
              </a:rPr>
              <a:t>INTERPRETASI  dan PEMBAHASAN </a:t>
            </a:r>
            <a:br>
              <a:rPr lang="id-ID" sz="48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ernard MT Condensed" pitchFamily="18" charset="0"/>
              </a:rPr>
            </a:br>
            <a:r>
              <a:rPr lang="id-ID" sz="48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ernard MT Condensed" pitchFamily="18" charset="0"/>
              </a:rPr>
              <a:t>HASIL PENELITIAN </a:t>
            </a:r>
            <a:br>
              <a:rPr lang="id-ID" sz="48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ernard MT Condensed" pitchFamily="18" charset="0"/>
              </a:rPr>
            </a:br>
            <a:endParaRPr lang="id-ID" sz="48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fontScale="90000"/>
          </a:bodyPr>
          <a:lstStyle/>
          <a:p>
            <a:r>
              <a:rPr lang="id-ID" dirty="0" smtClean="0">
                <a:latin typeface="Bernard MT Condensed" pitchFamily="18" charset="0"/>
              </a:rPr>
              <a:t>Tujuan Interpretasi dan Pembahasan hasil penelitian</a:t>
            </a:r>
            <a:endParaRPr lang="id-ID" dirty="0">
              <a:latin typeface="Bernard MT Condensed" pitchFamily="18" charset="0"/>
            </a:endParaRPr>
          </a:p>
        </p:txBody>
      </p:sp>
      <p:sp>
        <p:nvSpPr>
          <p:cNvPr id="3" name="Content Placeholder 2"/>
          <p:cNvSpPr>
            <a:spLocks noGrp="1"/>
          </p:cNvSpPr>
          <p:nvPr>
            <p:ph idx="1"/>
          </p:nvPr>
        </p:nvSpPr>
        <p:spPr>
          <a:xfrm>
            <a:off x="285720" y="1600200"/>
            <a:ext cx="8572560" cy="5257800"/>
          </a:xfrm>
        </p:spPr>
        <p:style>
          <a:lnRef idx="1">
            <a:schemeClr val="accent3"/>
          </a:lnRef>
          <a:fillRef idx="2">
            <a:schemeClr val="accent3"/>
          </a:fillRef>
          <a:effectRef idx="1">
            <a:schemeClr val="accent3"/>
          </a:effectRef>
          <a:fontRef idx="minor">
            <a:schemeClr val="dk1"/>
          </a:fontRef>
        </p:style>
        <p:txBody>
          <a:bodyPr>
            <a:normAutofit fontScale="85000" lnSpcReduction="10000"/>
          </a:bodyPr>
          <a:lstStyle/>
          <a:p>
            <a:pPr marL="514350" indent="-514350">
              <a:buAutoNum type="arabicPeriod"/>
            </a:pPr>
            <a:r>
              <a:rPr lang="id-ID" dirty="0" smtClean="0">
                <a:solidFill>
                  <a:srgbClr val="002060"/>
                </a:solidFill>
                <a:latin typeface="Berlin Sans FB Demi" pitchFamily="34" charset="0"/>
              </a:rPr>
              <a:t>Menjawab permasalahan dan tujuan penelitian, serta proposisi/hipotesis yang telah diajukan</a:t>
            </a:r>
          </a:p>
          <a:p>
            <a:pPr marL="514350" indent="-514350">
              <a:buAutoNum type="arabicPeriod"/>
            </a:pPr>
            <a:endParaRPr lang="id-ID" dirty="0" smtClean="0">
              <a:solidFill>
                <a:srgbClr val="002060"/>
              </a:solidFill>
              <a:latin typeface="Berlin Sans FB Demi" pitchFamily="34" charset="0"/>
            </a:endParaRPr>
          </a:p>
          <a:p>
            <a:pPr marL="514350" indent="-514350">
              <a:buAutoNum type="arabicPeriod"/>
            </a:pPr>
            <a:r>
              <a:rPr lang="id-ID" dirty="0" smtClean="0">
                <a:solidFill>
                  <a:srgbClr val="002060"/>
                </a:solidFill>
                <a:latin typeface="Berlin Sans FB Demi" pitchFamily="34" charset="0"/>
              </a:rPr>
              <a:t>Menginterpretasikan hasil penelitian dari setiap variabel dan mengintegrasikan  kesesuaiannya dengan propisisi/hipotesis yang telah diajukan  (mendukung atau tidak mendukung hipotesis)</a:t>
            </a:r>
          </a:p>
          <a:p>
            <a:pPr marL="514350" indent="-514350">
              <a:buAutoNum type="arabicPeriod"/>
            </a:pPr>
            <a:endParaRPr lang="id-ID" dirty="0" smtClean="0">
              <a:solidFill>
                <a:srgbClr val="002060"/>
              </a:solidFill>
              <a:latin typeface="Berlin Sans FB Demi" pitchFamily="34" charset="0"/>
            </a:endParaRPr>
          </a:p>
          <a:p>
            <a:pPr marL="514350" indent="-514350">
              <a:buAutoNum type="arabicPeriod"/>
            </a:pPr>
            <a:r>
              <a:rPr lang="id-ID" dirty="0" smtClean="0">
                <a:solidFill>
                  <a:srgbClr val="002060"/>
                </a:solidFill>
                <a:latin typeface="Berlin Sans FB Demi" pitchFamily="34" charset="0"/>
              </a:rPr>
              <a:t>Mengaitkan kesesuaian temuan penelitian dengan prediksi teoritis dari suatu teori yang menjadi basis teoritis (temuan riset  mendukung atau tidak mendukung suatu teori tertentu)</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401080" cy="6215106"/>
          </a:xfrm>
        </p:spPr>
        <p:style>
          <a:lnRef idx="1">
            <a:schemeClr val="accent5"/>
          </a:lnRef>
          <a:fillRef idx="2">
            <a:schemeClr val="accent5"/>
          </a:fillRef>
          <a:effectRef idx="1">
            <a:schemeClr val="accent5"/>
          </a:effectRef>
          <a:fontRef idx="minor">
            <a:schemeClr val="dk1"/>
          </a:fontRef>
        </p:style>
        <p:txBody>
          <a:bodyPr>
            <a:normAutofit fontScale="77500" lnSpcReduction="20000"/>
          </a:bodyPr>
          <a:lstStyle/>
          <a:p>
            <a:pPr marL="514350" indent="-514350">
              <a:buAutoNum type="arabicPeriod" startAt="4"/>
            </a:pPr>
            <a:r>
              <a:rPr lang="id-ID" dirty="0" smtClean="0">
                <a:solidFill>
                  <a:schemeClr val="accent4">
                    <a:lumMod val="50000"/>
                  </a:schemeClr>
                </a:solidFill>
                <a:latin typeface="Berlin Sans FB Demi" pitchFamily="34" charset="0"/>
              </a:rPr>
              <a:t>Mengaitkan kesesuaian hasil riset dengan hasil-hasil riset sebelumnya (mendukung atau tidak mendukung hasil riset siapa saja).</a:t>
            </a:r>
          </a:p>
          <a:p>
            <a:pPr marL="514350" indent="-514350">
              <a:buAutoNum type="arabicPeriod" startAt="4"/>
            </a:pPr>
            <a:endParaRPr lang="id-ID" dirty="0" smtClean="0">
              <a:solidFill>
                <a:schemeClr val="accent4">
                  <a:lumMod val="50000"/>
                </a:schemeClr>
              </a:solidFill>
              <a:latin typeface="Berlin Sans FB Demi" pitchFamily="34" charset="0"/>
            </a:endParaRPr>
          </a:p>
          <a:p>
            <a:pPr marL="514350" indent="-514350">
              <a:buAutoNum type="arabicPeriod" startAt="4"/>
            </a:pPr>
            <a:r>
              <a:rPr lang="id-ID" dirty="0" smtClean="0">
                <a:solidFill>
                  <a:schemeClr val="accent4">
                    <a:lumMod val="50000"/>
                  </a:schemeClr>
                </a:solidFill>
                <a:latin typeface="Berlin Sans FB Demi" pitchFamily="34" charset="0"/>
              </a:rPr>
              <a:t>Mendiskusikan hasil riset  yang bertentangan dengan prediksi  dari teori-teori empiris/normatif,  atau  bertentangan dengan hasil-hasil riset sebelumnya. </a:t>
            </a:r>
          </a:p>
          <a:p>
            <a:pPr marL="514350" indent="-514350">
              <a:buNone/>
            </a:pPr>
            <a:r>
              <a:rPr lang="id-ID" dirty="0" smtClean="0">
                <a:solidFill>
                  <a:schemeClr val="accent4">
                    <a:lumMod val="50000"/>
                  </a:schemeClr>
                </a:solidFill>
                <a:latin typeface="Berlin Sans FB Demi" pitchFamily="34" charset="0"/>
                <a:sym typeface="Wingdings 2"/>
              </a:rPr>
              <a:t>    </a:t>
            </a:r>
            <a:r>
              <a:rPr lang="id-ID" dirty="0" smtClean="0">
                <a:solidFill>
                  <a:schemeClr val="accent4">
                    <a:lumMod val="50000"/>
                  </a:schemeClr>
                </a:solidFill>
                <a:latin typeface="Berlin Sans FB Demi" pitchFamily="34" charset="0"/>
              </a:rPr>
              <a:t>Perlu dibahas secara  mendalam dan logis apa saja kemungkinan faktor-faktor penyebabnya terjadinya hasil yang bertentangan (anomali) tersebut dan bagaimana kemungkinan solusinya. </a:t>
            </a:r>
          </a:p>
          <a:p>
            <a:pPr marL="514350" indent="-514350">
              <a:buNone/>
            </a:pPr>
            <a:r>
              <a:rPr lang="id-ID" dirty="0" smtClean="0">
                <a:solidFill>
                  <a:schemeClr val="accent4">
                    <a:lumMod val="50000"/>
                  </a:schemeClr>
                </a:solidFill>
                <a:latin typeface="Berlin Sans FB Demi" pitchFamily="34" charset="0"/>
              </a:rPr>
              <a:t>      </a:t>
            </a:r>
            <a:r>
              <a:rPr lang="id-ID" dirty="0" smtClean="0">
                <a:solidFill>
                  <a:schemeClr val="accent4">
                    <a:lumMod val="50000"/>
                  </a:schemeClr>
                </a:solidFill>
                <a:latin typeface="Berlin Sans FB Demi" pitchFamily="34" charset="0"/>
                <a:sym typeface="Wingdings 2"/>
              </a:rPr>
              <a:t> </a:t>
            </a:r>
            <a:r>
              <a:rPr lang="id-ID" dirty="0" smtClean="0">
                <a:solidFill>
                  <a:schemeClr val="accent4">
                    <a:lumMod val="50000"/>
                  </a:schemeClr>
                </a:solidFill>
                <a:latin typeface="Berlin Sans FB Demi" pitchFamily="34" charset="0"/>
              </a:rPr>
              <a:t>Apakah ada keterbatasan-keterbatasan dengan dengan variabel, data , model pengujian dan basis teoritis yang digunakan peneliti dalam penelitian sehingga menyebabkan hasil penelitian bertentangan dengan prediksi teori atau hasil-hasil riset sebelumnya?</a:t>
            </a:r>
          </a:p>
          <a:p>
            <a:pPr marL="514350" indent="-514350">
              <a:buAutoNum type="arabicPeriod" startAt="4"/>
            </a:pPr>
            <a:endParaRPr lang="id-ID" dirty="0" smtClean="0">
              <a:solidFill>
                <a:schemeClr val="accent4">
                  <a:lumMod val="50000"/>
                </a:schemeClr>
              </a:solidFill>
              <a:latin typeface="Berlin Sans FB Demi" pitchFamily="34" charset="0"/>
            </a:endParaRPr>
          </a:p>
          <a:p>
            <a:endParaRPr lang="id-ID" dirty="0">
              <a:solidFill>
                <a:schemeClr val="accent4">
                  <a:lumMod val="50000"/>
                </a:schemeClr>
              </a:solidFill>
              <a:latin typeface="Berlin Sans FB Demi"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929354"/>
          </a:xfrm>
        </p:spPr>
        <p:style>
          <a:lnRef idx="1">
            <a:schemeClr val="accent6"/>
          </a:lnRef>
          <a:fillRef idx="2">
            <a:schemeClr val="accent6"/>
          </a:fillRef>
          <a:effectRef idx="1">
            <a:schemeClr val="accent6"/>
          </a:effectRef>
          <a:fontRef idx="minor">
            <a:schemeClr val="dk1"/>
          </a:fontRef>
        </p:style>
        <p:txBody>
          <a:bodyPr>
            <a:normAutofit fontScale="92500" lnSpcReduction="10000"/>
          </a:bodyPr>
          <a:lstStyle/>
          <a:p>
            <a:pPr>
              <a:buNone/>
            </a:pPr>
            <a:r>
              <a:rPr lang="id-ID" dirty="0" smtClean="0">
                <a:solidFill>
                  <a:srgbClr val="7030A0"/>
                </a:solidFill>
                <a:latin typeface="Berlin Sans FB Demi" pitchFamily="34" charset="0"/>
              </a:rPr>
              <a:t>6.  Menjelaskan implikasi lain dari hasil penelitian terhadap basis teoritis dan temuan-temuan sebelumnya, kebijakan yang sudah dilakukan dan praktik yang dijalankan.</a:t>
            </a:r>
          </a:p>
          <a:p>
            <a:pPr>
              <a:buNone/>
            </a:pPr>
            <a:endParaRPr lang="id-ID" dirty="0" smtClean="0">
              <a:solidFill>
                <a:srgbClr val="7030A0"/>
              </a:solidFill>
              <a:latin typeface="Berlin Sans FB Demi" pitchFamily="34" charset="0"/>
            </a:endParaRPr>
          </a:p>
          <a:p>
            <a:pPr>
              <a:buNone/>
            </a:pPr>
            <a:r>
              <a:rPr lang="id-ID" dirty="0" smtClean="0">
                <a:solidFill>
                  <a:srgbClr val="7030A0"/>
                </a:solidFill>
                <a:latin typeface="Berlin Sans FB Demi" pitchFamily="34" charset="0"/>
              </a:rPr>
              <a:t>7. Bila memang hasil penelitian dinilai  akurat dan sangat krusial , peneliti dapat mengajukan modifikasi teori atau model   yang sudah ada atau mengajukan teori atau model baru  yang relevan yang disertai dengan asumsi-asumsinya dan penalaran logis yang kuat.</a:t>
            </a:r>
          </a:p>
          <a:p>
            <a:endParaRPr lang="id-ID" dirty="0">
              <a:solidFill>
                <a:srgbClr val="7030A0"/>
              </a:solidFill>
              <a:latin typeface="Berlin Sans FB Demi"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1851497"/>
          <a:ext cx="9144000" cy="5364480"/>
        </p:xfrm>
        <a:graphic>
          <a:graphicData uri="http://schemas.openxmlformats.org/drawingml/2006/table">
            <a:tbl>
              <a:tblPr/>
              <a:tblGrid>
                <a:gridCol w="2286000"/>
                <a:gridCol w="2286000"/>
                <a:gridCol w="2286000"/>
                <a:gridCol w="2286000"/>
              </a:tblGrid>
              <a:tr h="455137">
                <a:tc>
                  <a:txBody>
                    <a:bodyPr/>
                    <a:lstStyle/>
                    <a:p>
                      <a:pPr indent="457200" algn="just">
                        <a:lnSpc>
                          <a:spcPct val="200000"/>
                        </a:lnSpc>
                        <a:spcAft>
                          <a:spcPts val="0"/>
                        </a:spcAft>
                      </a:pPr>
                      <a:r>
                        <a:rPr lang="id-ID" sz="1600" dirty="0" smtClean="0">
                          <a:latin typeface="TimesNewRomanPS-ItalicMT"/>
                          <a:ea typeface="Times New Roman"/>
                          <a:cs typeface="Times New Roman"/>
                        </a:rPr>
                        <a:t>Variabel</a:t>
                      </a:r>
                      <a:endParaRPr lang="id-ID" sz="1600" dirty="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7200" algn="ctr">
                        <a:lnSpc>
                          <a:spcPct val="200000"/>
                        </a:lnSpc>
                        <a:spcAft>
                          <a:spcPts val="0"/>
                        </a:spcAft>
                      </a:pPr>
                      <a:r>
                        <a:rPr lang="id-ID" sz="1600" b="1" dirty="0">
                          <a:latin typeface="Calibri"/>
                          <a:ea typeface="Times New Roman"/>
                          <a:cs typeface="Times New Roman"/>
                        </a:rPr>
                        <a:t>B</a:t>
                      </a:r>
                      <a:endParaRPr lang="id-ID" sz="1600" dirty="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indent="457200" algn="ctr">
                        <a:lnSpc>
                          <a:spcPct val="200000"/>
                        </a:lnSpc>
                        <a:spcAft>
                          <a:spcPts val="0"/>
                        </a:spcAft>
                      </a:pPr>
                      <a:r>
                        <a:rPr lang="id-ID" sz="1600" b="1" dirty="0">
                          <a:latin typeface="Calibri"/>
                          <a:ea typeface="Times New Roman"/>
                          <a:cs typeface="Times New Roman"/>
                        </a:rPr>
                        <a:t>t</a:t>
                      </a:r>
                      <a:endParaRPr lang="id-ID" sz="1600" dirty="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indent="457200" algn="ctr">
                        <a:lnSpc>
                          <a:spcPct val="200000"/>
                        </a:lnSpc>
                        <a:spcAft>
                          <a:spcPts val="0"/>
                        </a:spcAft>
                      </a:pPr>
                      <a:r>
                        <a:rPr lang="id-ID" sz="1600" b="1" dirty="0">
                          <a:latin typeface="Calibri"/>
                          <a:ea typeface="Times New Roman"/>
                          <a:cs typeface="Times New Roman"/>
                        </a:rPr>
                        <a:t>Sig.</a:t>
                      </a:r>
                      <a:endParaRPr lang="id-ID" sz="1600" dirty="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455137">
                <a:tc>
                  <a:txBody>
                    <a:bodyPr/>
                    <a:lstStyle/>
                    <a:p>
                      <a:pPr indent="457200" algn="just">
                        <a:lnSpc>
                          <a:spcPct val="200000"/>
                        </a:lnSpc>
                        <a:spcAft>
                          <a:spcPts val="0"/>
                        </a:spcAft>
                      </a:pPr>
                      <a:r>
                        <a:rPr lang="id-ID" sz="1600">
                          <a:latin typeface="Calibri"/>
                          <a:ea typeface="Times New Roman"/>
                          <a:cs typeface="Times New Roman"/>
                        </a:rPr>
                        <a:t>Constant (</a:t>
                      </a:r>
                      <a:r>
                        <a:rPr lang="es-ES" sz="1600">
                          <a:latin typeface="TimesNewRomanPS-ItalicMT"/>
                          <a:ea typeface="Times New Roman"/>
                          <a:cs typeface="Times New Roman"/>
                        </a:rPr>
                        <a:t>θ</a:t>
                      </a:r>
                      <a:r>
                        <a:rPr lang="es-ES" sz="1600" baseline="-25000">
                          <a:latin typeface="Calibri"/>
                          <a:ea typeface="Times New Roman"/>
                          <a:cs typeface="Arial"/>
                        </a:rPr>
                        <a:t>0</a:t>
                      </a:r>
                      <a:r>
                        <a:rPr lang="es-ES" sz="1600">
                          <a:latin typeface="Calibri"/>
                          <a:ea typeface="Times New Roman"/>
                          <a:cs typeface="Arial"/>
                        </a:rPr>
                        <a:t>)</a:t>
                      </a:r>
                      <a:endParaRPr lang="id-ID" sz="160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7200" algn="ctr">
                        <a:lnSpc>
                          <a:spcPct val="200000"/>
                        </a:lnSpc>
                        <a:spcAft>
                          <a:spcPts val="0"/>
                        </a:spcAft>
                      </a:pPr>
                      <a:r>
                        <a:rPr lang="id-ID" sz="1600" dirty="0">
                          <a:latin typeface="Calibri"/>
                          <a:ea typeface="Times New Roman"/>
                          <a:cs typeface="Times New Roman"/>
                        </a:rPr>
                        <a:t>-0.014</a:t>
                      </a:r>
                      <a:endParaRPr lang="id-ID" sz="1600" dirty="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indent="457200" algn="ctr">
                        <a:lnSpc>
                          <a:spcPct val="200000"/>
                        </a:lnSpc>
                        <a:spcAft>
                          <a:spcPts val="0"/>
                        </a:spcAft>
                      </a:pPr>
                      <a:r>
                        <a:rPr lang="id-ID" sz="1600" dirty="0">
                          <a:latin typeface="Calibri"/>
                          <a:ea typeface="Times New Roman"/>
                          <a:cs typeface="Times New Roman"/>
                        </a:rPr>
                        <a:t>-3.928</a:t>
                      </a:r>
                      <a:endParaRPr lang="id-ID" sz="1600" dirty="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indent="457200" algn="ctr">
                        <a:lnSpc>
                          <a:spcPct val="200000"/>
                        </a:lnSpc>
                        <a:spcAft>
                          <a:spcPts val="0"/>
                        </a:spcAft>
                      </a:pPr>
                      <a:r>
                        <a:rPr lang="id-ID" sz="1600" dirty="0">
                          <a:latin typeface="Calibri"/>
                          <a:ea typeface="Times New Roman"/>
                          <a:cs typeface="Times New Roman"/>
                        </a:rPr>
                        <a:t>0.000</a:t>
                      </a:r>
                      <a:endParaRPr lang="id-ID" sz="1600" dirty="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455137">
                <a:tc>
                  <a:txBody>
                    <a:bodyPr/>
                    <a:lstStyle/>
                    <a:p>
                      <a:pPr indent="457200" algn="just">
                        <a:lnSpc>
                          <a:spcPct val="200000"/>
                        </a:lnSpc>
                        <a:spcAft>
                          <a:spcPts val="0"/>
                        </a:spcAft>
                      </a:pPr>
                      <a:r>
                        <a:rPr lang="id-ID" sz="1600">
                          <a:latin typeface="Calibri"/>
                          <a:ea typeface="Times New Roman"/>
                          <a:cs typeface="Times New Roman"/>
                        </a:rPr>
                        <a:t>LABA (</a:t>
                      </a:r>
                      <a:r>
                        <a:rPr lang="es-ES" sz="1600">
                          <a:latin typeface="TimesNewRomanPS-ItalicMT"/>
                          <a:ea typeface="Times New Roman"/>
                          <a:cs typeface="Times New Roman"/>
                        </a:rPr>
                        <a:t>θ</a:t>
                      </a:r>
                      <a:r>
                        <a:rPr lang="es-ES" sz="1600" baseline="-25000">
                          <a:latin typeface="Calibri"/>
                          <a:ea typeface="Times New Roman"/>
                          <a:cs typeface="Arial"/>
                        </a:rPr>
                        <a:t>1</a:t>
                      </a:r>
                      <a:r>
                        <a:rPr lang="id-ID" sz="1600">
                          <a:latin typeface="Calibri"/>
                          <a:ea typeface="Times New Roman"/>
                          <a:cs typeface="Times New Roman"/>
                        </a:rPr>
                        <a:t>)</a:t>
                      </a:r>
                      <a:endParaRPr lang="id-ID" sz="160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7200" algn="ctr">
                        <a:lnSpc>
                          <a:spcPct val="200000"/>
                        </a:lnSpc>
                        <a:spcAft>
                          <a:spcPts val="0"/>
                        </a:spcAft>
                      </a:pPr>
                      <a:r>
                        <a:rPr lang="id-ID" sz="1600" dirty="0">
                          <a:latin typeface="Calibri"/>
                          <a:ea typeface="Times New Roman"/>
                          <a:cs typeface="Times New Roman"/>
                        </a:rPr>
                        <a:t>0.154</a:t>
                      </a:r>
                      <a:endParaRPr lang="id-ID" sz="1600" dirty="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indent="457200" algn="ctr">
                        <a:lnSpc>
                          <a:spcPct val="200000"/>
                        </a:lnSpc>
                        <a:spcAft>
                          <a:spcPts val="0"/>
                        </a:spcAft>
                      </a:pPr>
                      <a:r>
                        <a:rPr lang="id-ID" sz="1600" dirty="0">
                          <a:latin typeface="Calibri"/>
                          <a:ea typeface="Times New Roman"/>
                          <a:cs typeface="Times New Roman"/>
                        </a:rPr>
                        <a:t>1.945</a:t>
                      </a:r>
                      <a:endParaRPr lang="id-ID" sz="1600" dirty="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indent="457200" algn="ctr">
                        <a:lnSpc>
                          <a:spcPct val="200000"/>
                        </a:lnSpc>
                        <a:spcAft>
                          <a:spcPts val="0"/>
                        </a:spcAft>
                      </a:pPr>
                      <a:r>
                        <a:rPr lang="id-ID" sz="1600" dirty="0" smtClean="0">
                          <a:latin typeface="Calibri"/>
                          <a:ea typeface="Times New Roman"/>
                          <a:cs typeface="Times New Roman"/>
                        </a:rPr>
                        <a:t>0.053 (2)</a:t>
                      </a:r>
                      <a:endParaRPr lang="id-ID" sz="1600" dirty="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455137">
                <a:tc>
                  <a:txBody>
                    <a:bodyPr/>
                    <a:lstStyle/>
                    <a:p>
                      <a:pPr indent="457200" algn="just">
                        <a:lnSpc>
                          <a:spcPct val="200000"/>
                        </a:lnSpc>
                        <a:spcAft>
                          <a:spcPts val="0"/>
                        </a:spcAft>
                      </a:pPr>
                      <a:r>
                        <a:rPr lang="es-ES" sz="1600" dirty="0">
                          <a:latin typeface="Calibri"/>
                          <a:ea typeface="Times New Roman"/>
                          <a:cs typeface="Arial"/>
                        </a:rPr>
                        <a:t>D</a:t>
                      </a:r>
                      <a:r>
                        <a:rPr lang="es-ES" sz="1600" baseline="-25000" dirty="0">
                          <a:latin typeface="Calibri"/>
                          <a:ea typeface="Times New Roman"/>
                          <a:cs typeface="Arial"/>
                        </a:rPr>
                        <a:t>1</a:t>
                      </a:r>
                      <a:r>
                        <a:rPr lang="es-ES" sz="1600" dirty="0">
                          <a:latin typeface="Calibri"/>
                          <a:ea typeface="Times New Roman"/>
                          <a:cs typeface="Arial"/>
                        </a:rPr>
                        <a:t> (</a:t>
                      </a:r>
                      <a:r>
                        <a:rPr lang="es-ES" sz="1600" dirty="0">
                          <a:latin typeface="TimesNewRomanPS-ItalicMT"/>
                          <a:ea typeface="Times New Roman"/>
                          <a:cs typeface="Times New Roman"/>
                        </a:rPr>
                        <a:t>θ</a:t>
                      </a:r>
                      <a:r>
                        <a:rPr lang="es-ES" sz="1600" baseline="-25000" dirty="0">
                          <a:latin typeface="Calibri"/>
                          <a:ea typeface="Times New Roman"/>
                          <a:cs typeface="Arial"/>
                        </a:rPr>
                        <a:t>2</a:t>
                      </a:r>
                      <a:r>
                        <a:rPr lang="es-ES" sz="1600" dirty="0">
                          <a:latin typeface="Calibri"/>
                          <a:ea typeface="Times New Roman"/>
                          <a:cs typeface="Arial"/>
                        </a:rPr>
                        <a:t>)</a:t>
                      </a:r>
                      <a:endParaRPr lang="id-ID" sz="1600" dirty="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7200" algn="ctr">
                        <a:lnSpc>
                          <a:spcPct val="200000"/>
                        </a:lnSpc>
                        <a:spcAft>
                          <a:spcPts val="0"/>
                        </a:spcAft>
                      </a:pPr>
                      <a:r>
                        <a:rPr lang="id-ID" sz="1600" dirty="0">
                          <a:latin typeface="Calibri"/>
                          <a:ea typeface="Times New Roman"/>
                          <a:cs typeface="Times New Roman"/>
                        </a:rPr>
                        <a:t>0.067</a:t>
                      </a:r>
                      <a:endParaRPr lang="id-ID" sz="1600" dirty="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indent="457200" algn="ctr">
                        <a:lnSpc>
                          <a:spcPct val="200000"/>
                        </a:lnSpc>
                        <a:spcAft>
                          <a:spcPts val="0"/>
                        </a:spcAft>
                      </a:pPr>
                      <a:r>
                        <a:rPr lang="id-ID" sz="1600" dirty="0">
                          <a:latin typeface="Calibri"/>
                          <a:ea typeface="Times New Roman"/>
                          <a:cs typeface="Times New Roman"/>
                        </a:rPr>
                        <a:t>0.818</a:t>
                      </a:r>
                      <a:endParaRPr lang="id-ID" sz="1600" dirty="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indent="457200" algn="ctr">
                        <a:lnSpc>
                          <a:spcPct val="200000"/>
                        </a:lnSpc>
                        <a:spcAft>
                          <a:spcPts val="0"/>
                        </a:spcAft>
                      </a:pPr>
                      <a:r>
                        <a:rPr lang="id-ID" sz="1600" dirty="0" smtClean="0">
                          <a:latin typeface="Calibri"/>
                          <a:ea typeface="Times New Roman"/>
                          <a:cs typeface="Times New Roman"/>
                        </a:rPr>
                        <a:t>0.414 (3)</a:t>
                      </a:r>
                      <a:endParaRPr lang="id-ID" sz="1600" dirty="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455137">
                <a:tc>
                  <a:txBody>
                    <a:bodyPr/>
                    <a:lstStyle/>
                    <a:p>
                      <a:pPr indent="457200" algn="just">
                        <a:lnSpc>
                          <a:spcPct val="200000"/>
                        </a:lnSpc>
                        <a:spcAft>
                          <a:spcPts val="0"/>
                        </a:spcAft>
                      </a:pPr>
                      <a:r>
                        <a:rPr lang="es-ES" sz="1600">
                          <a:latin typeface="Calibri"/>
                          <a:ea typeface="Times New Roman"/>
                          <a:cs typeface="Arial"/>
                        </a:rPr>
                        <a:t>D</a:t>
                      </a:r>
                      <a:r>
                        <a:rPr lang="es-ES" sz="1600" baseline="-25000">
                          <a:latin typeface="Calibri"/>
                          <a:ea typeface="Times New Roman"/>
                          <a:cs typeface="Arial"/>
                        </a:rPr>
                        <a:t>2 </a:t>
                      </a:r>
                      <a:r>
                        <a:rPr lang="es-ES" sz="1600">
                          <a:latin typeface="Calibri"/>
                          <a:ea typeface="Times New Roman"/>
                          <a:cs typeface="Arial"/>
                        </a:rPr>
                        <a:t>(</a:t>
                      </a:r>
                      <a:r>
                        <a:rPr lang="es-ES" sz="1600">
                          <a:latin typeface="TimesNewRomanPS-ItalicMT"/>
                          <a:ea typeface="Times New Roman"/>
                          <a:cs typeface="Times New Roman"/>
                        </a:rPr>
                        <a:t>θ</a:t>
                      </a:r>
                      <a:r>
                        <a:rPr lang="es-ES" sz="1600" baseline="-25000">
                          <a:latin typeface="Calibri"/>
                          <a:ea typeface="Times New Roman"/>
                          <a:cs typeface="Arial"/>
                        </a:rPr>
                        <a:t>3</a:t>
                      </a:r>
                      <a:r>
                        <a:rPr lang="es-ES" sz="1600">
                          <a:latin typeface="Calibri"/>
                          <a:ea typeface="Times New Roman"/>
                          <a:cs typeface="Arial"/>
                        </a:rPr>
                        <a:t>)</a:t>
                      </a:r>
                      <a:endParaRPr lang="id-ID" sz="160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7200" algn="ctr">
                        <a:lnSpc>
                          <a:spcPct val="200000"/>
                        </a:lnSpc>
                        <a:spcAft>
                          <a:spcPts val="0"/>
                        </a:spcAft>
                      </a:pPr>
                      <a:r>
                        <a:rPr lang="id-ID" sz="1600" dirty="0">
                          <a:latin typeface="Calibri"/>
                          <a:ea typeface="Times New Roman"/>
                          <a:cs typeface="Times New Roman"/>
                        </a:rPr>
                        <a:t>0.175</a:t>
                      </a:r>
                      <a:endParaRPr lang="id-ID" sz="1600" dirty="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indent="457200" algn="ctr">
                        <a:lnSpc>
                          <a:spcPct val="200000"/>
                        </a:lnSpc>
                        <a:spcAft>
                          <a:spcPts val="0"/>
                        </a:spcAft>
                      </a:pPr>
                      <a:r>
                        <a:rPr lang="id-ID" sz="1600" dirty="0">
                          <a:latin typeface="Calibri"/>
                          <a:ea typeface="Times New Roman"/>
                          <a:cs typeface="Times New Roman"/>
                        </a:rPr>
                        <a:t>2.517</a:t>
                      </a:r>
                      <a:endParaRPr lang="id-ID" sz="1600" dirty="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indent="457200" algn="ctr">
                        <a:lnSpc>
                          <a:spcPct val="200000"/>
                        </a:lnSpc>
                        <a:spcAft>
                          <a:spcPts val="0"/>
                        </a:spcAft>
                      </a:pPr>
                      <a:r>
                        <a:rPr lang="id-ID" sz="1600" dirty="0">
                          <a:latin typeface="Calibri"/>
                          <a:ea typeface="Times New Roman"/>
                          <a:cs typeface="Times New Roman"/>
                        </a:rPr>
                        <a:t>0.013</a:t>
                      </a:r>
                      <a:endParaRPr lang="id-ID" sz="1600" dirty="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455137">
                <a:tc>
                  <a:txBody>
                    <a:bodyPr/>
                    <a:lstStyle/>
                    <a:p>
                      <a:pPr indent="457200" algn="just">
                        <a:lnSpc>
                          <a:spcPct val="200000"/>
                        </a:lnSpc>
                        <a:spcAft>
                          <a:spcPts val="0"/>
                        </a:spcAft>
                      </a:pPr>
                      <a:r>
                        <a:rPr lang="es-ES" sz="1600" dirty="0">
                          <a:latin typeface="Calibri"/>
                          <a:ea typeface="Times New Roman"/>
                          <a:cs typeface="Arial"/>
                        </a:rPr>
                        <a:t>D</a:t>
                      </a:r>
                      <a:r>
                        <a:rPr lang="es-ES" sz="1600" baseline="-25000" dirty="0">
                          <a:latin typeface="Calibri"/>
                          <a:ea typeface="Times New Roman"/>
                          <a:cs typeface="Arial"/>
                        </a:rPr>
                        <a:t>3 </a:t>
                      </a:r>
                      <a:r>
                        <a:rPr lang="es-ES" sz="1600" dirty="0">
                          <a:latin typeface="Calibri"/>
                          <a:ea typeface="Times New Roman"/>
                          <a:cs typeface="Arial"/>
                        </a:rPr>
                        <a:t>(</a:t>
                      </a:r>
                      <a:r>
                        <a:rPr lang="es-ES" sz="1600" dirty="0">
                          <a:latin typeface="TimesNewRomanPS-ItalicMT"/>
                          <a:ea typeface="Times New Roman"/>
                          <a:cs typeface="Times New Roman"/>
                        </a:rPr>
                        <a:t>θ</a:t>
                      </a:r>
                      <a:r>
                        <a:rPr lang="es-ES" sz="1600" baseline="-25000" dirty="0">
                          <a:latin typeface="Calibri"/>
                          <a:ea typeface="Times New Roman"/>
                          <a:cs typeface="Arial"/>
                        </a:rPr>
                        <a:t>4</a:t>
                      </a:r>
                      <a:r>
                        <a:rPr lang="es-ES" sz="1600" dirty="0">
                          <a:latin typeface="Calibri"/>
                          <a:ea typeface="Times New Roman"/>
                          <a:cs typeface="Arial"/>
                        </a:rPr>
                        <a:t>)</a:t>
                      </a:r>
                      <a:endParaRPr lang="id-ID" sz="1600" dirty="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7200" algn="ctr">
                        <a:lnSpc>
                          <a:spcPct val="200000"/>
                        </a:lnSpc>
                        <a:spcAft>
                          <a:spcPts val="0"/>
                        </a:spcAft>
                      </a:pPr>
                      <a:r>
                        <a:rPr lang="id-ID" sz="1600" dirty="0">
                          <a:latin typeface="Calibri"/>
                          <a:ea typeface="Times New Roman"/>
                          <a:cs typeface="Times New Roman"/>
                        </a:rPr>
                        <a:t>-0.080</a:t>
                      </a:r>
                      <a:endParaRPr lang="id-ID" sz="1600" dirty="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indent="457200" algn="ctr">
                        <a:lnSpc>
                          <a:spcPct val="200000"/>
                        </a:lnSpc>
                        <a:spcAft>
                          <a:spcPts val="0"/>
                        </a:spcAft>
                      </a:pPr>
                      <a:r>
                        <a:rPr lang="id-ID" sz="1600" dirty="0">
                          <a:latin typeface="Calibri"/>
                          <a:ea typeface="Times New Roman"/>
                          <a:cs typeface="Times New Roman"/>
                        </a:rPr>
                        <a:t>-1.114</a:t>
                      </a:r>
                      <a:endParaRPr lang="id-ID" sz="1600" dirty="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indent="457200" algn="ctr">
                        <a:lnSpc>
                          <a:spcPct val="200000"/>
                        </a:lnSpc>
                        <a:spcAft>
                          <a:spcPts val="0"/>
                        </a:spcAft>
                      </a:pPr>
                      <a:r>
                        <a:rPr lang="id-ID" sz="1600" dirty="0">
                          <a:latin typeface="Calibri"/>
                          <a:ea typeface="Times New Roman"/>
                          <a:cs typeface="Times New Roman"/>
                        </a:rPr>
                        <a:t>0.267</a:t>
                      </a:r>
                      <a:endParaRPr lang="id-ID" sz="1600" dirty="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455137">
                <a:tc>
                  <a:txBody>
                    <a:bodyPr/>
                    <a:lstStyle/>
                    <a:p>
                      <a:pPr indent="457200" algn="just">
                        <a:lnSpc>
                          <a:spcPct val="200000"/>
                        </a:lnSpc>
                        <a:spcAft>
                          <a:spcPts val="0"/>
                        </a:spcAft>
                      </a:pPr>
                      <a:r>
                        <a:rPr lang="es-ES" sz="1600">
                          <a:latin typeface="Calibri"/>
                          <a:ea typeface="Times New Roman"/>
                          <a:cs typeface="Arial"/>
                        </a:rPr>
                        <a:t>LD (</a:t>
                      </a:r>
                      <a:r>
                        <a:rPr lang="es-ES" sz="1600">
                          <a:latin typeface="TimesNewRomanPS-ItalicMT"/>
                          <a:ea typeface="Times New Roman"/>
                          <a:cs typeface="Times New Roman"/>
                        </a:rPr>
                        <a:t>θ</a:t>
                      </a:r>
                      <a:r>
                        <a:rPr lang="es-ES" sz="1600" baseline="-25000">
                          <a:latin typeface="TimesNewRomanPS-ItalicMT"/>
                          <a:ea typeface="Times New Roman"/>
                          <a:cs typeface="Times New Roman"/>
                        </a:rPr>
                        <a:t>5</a:t>
                      </a:r>
                      <a:r>
                        <a:rPr lang="es-ES" sz="1600">
                          <a:latin typeface="TimesNewRomanPS-ItalicMT"/>
                          <a:ea typeface="Times New Roman"/>
                          <a:cs typeface="Times New Roman"/>
                        </a:rPr>
                        <a:t>)</a:t>
                      </a:r>
                      <a:endParaRPr lang="id-ID" sz="160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7200" algn="ctr">
                        <a:lnSpc>
                          <a:spcPct val="200000"/>
                        </a:lnSpc>
                        <a:spcAft>
                          <a:spcPts val="0"/>
                        </a:spcAft>
                      </a:pPr>
                      <a:r>
                        <a:rPr lang="id-ID" sz="1600" dirty="0">
                          <a:latin typeface="Calibri"/>
                          <a:ea typeface="Times New Roman"/>
                          <a:cs typeface="Times New Roman"/>
                        </a:rPr>
                        <a:t>-0.161</a:t>
                      </a:r>
                      <a:endParaRPr lang="id-ID" sz="1600" dirty="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indent="457200" algn="ctr">
                        <a:lnSpc>
                          <a:spcPct val="200000"/>
                        </a:lnSpc>
                        <a:spcAft>
                          <a:spcPts val="0"/>
                        </a:spcAft>
                      </a:pPr>
                      <a:r>
                        <a:rPr lang="id-ID" sz="1600" dirty="0">
                          <a:latin typeface="Calibri"/>
                          <a:ea typeface="Times New Roman"/>
                          <a:cs typeface="Times New Roman"/>
                        </a:rPr>
                        <a:t>-2.311</a:t>
                      </a:r>
                      <a:endParaRPr lang="id-ID" sz="1600" dirty="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indent="457200" algn="ctr">
                        <a:lnSpc>
                          <a:spcPct val="200000"/>
                        </a:lnSpc>
                        <a:spcAft>
                          <a:spcPts val="0"/>
                        </a:spcAft>
                      </a:pPr>
                      <a:r>
                        <a:rPr lang="id-ID" sz="1600" dirty="0" smtClean="0">
                          <a:latin typeface="Calibri"/>
                          <a:ea typeface="Times New Roman"/>
                          <a:cs typeface="Times New Roman"/>
                        </a:rPr>
                        <a:t>0.022 (4)</a:t>
                      </a:r>
                      <a:endParaRPr lang="id-ID" sz="1600" dirty="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455137">
                <a:tc>
                  <a:txBody>
                    <a:bodyPr/>
                    <a:lstStyle/>
                    <a:p>
                      <a:pPr indent="457200" algn="just">
                        <a:lnSpc>
                          <a:spcPct val="200000"/>
                        </a:lnSpc>
                        <a:spcAft>
                          <a:spcPts val="0"/>
                        </a:spcAft>
                      </a:pPr>
                      <a:r>
                        <a:rPr lang="es-ES" sz="1600">
                          <a:latin typeface="Calibri"/>
                          <a:ea typeface="Times New Roman"/>
                          <a:cs typeface="Arial"/>
                        </a:rPr>
                        <a:t>AKB (</a:t>
                      </a:r>
                      <a:r>
                        <a:rPr lang="es-ES" sz="1600">
                          <a:latin typeface="TimesNewRomanPS-ItalicMT"/>
                          <a:ea typeface="Times New Roman"/>
                          <a:cs typeface="Times New Roman"/>
                        </a:rPr>
                        <a:t>θ</a:t>
                      </a:r>
                      <a:r>
                        <a:rPr lang="es-ES" sz="1600" baseline="-25000">
                          <a:latin typeface="TimesNewRomanPS-ItalicMT"/>
                          <a:ea typeface="Times New Roman"/>
                          <a:cs typeface="Times New Roman"/>
                        </a:rPr>
                        <a:t>6</a:t>
                      </a:r>
                      <a:r>
                        <a:rPr lang="es-ES" sz="1600">
                          <a:latin typeface="TimesNewRomanPS-ItalicMT"/>
                          <a:ea typeface="Times New Roman"/>
                          <a:cs typeface="Times New Roman"/>
                        </a:rPr>
                        <a:t>)</a:t>
                      </a:r>
                      <a:endParaRPr lang="id-ID" sz="160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7200" algn="ctr">
                        <a:lnSpc>
                          <a:spcPct val="200000"/>
                        </a:lnSpc>
                        <a:spcAft>
                          <a:spcPts val="0"/>
                        </a:spcAft>
                      </a:pPr>
                      <a:r>
                        <a:rPr lang="id-ID" sz="1600" dirty="0">
                          <a:latin typeface="Calibri"/>
                          <a:ea typeface="Times New Roman"/>
                          <a:cs typeface="Times New Roman"/>
                        </a:rPr>
                        <a:t>0.043</a:t>
                      </a:r>
                      <a:endParaRPr lang="id-ID" sz="1600" dirty="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indent="457200" algn="ctr">
                        <a:lnSpc>
                          <a:spcPct val="200000"/>
                        </a:lnSpc>
                        <a:spcAft>
                          <a:spcPts val="0"/>
                        </a:spcAft>
                      </a:pPr>
                      <a:r>
                        <a:rPr lang="id-ID" sz="1600" dirty="0">
                          <a:latin typeface="Calibri"/>
                          <a:ea typeface="Times New Roman"/>
                          <a:cs typeface="Times New Roman"/>
                        </a:rPr>
                        <a:t>0.626</a:t>
                      </a:r>
                      <a:endParaRPr lang="id-ID" sz="1600" dirty="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indent="457200" algn="ctr">
                        <a:lnSpc>
                          <a:spcPct val="200000"/>
                        </a:lnSpc>
                        <a:spcAft>
                          <a:spcPts val="0"/>
                        </a:spcAft>
                      </a:pPr>
                      <a:r>
                        <a:rPr lang="id-ID" sz="1600" dirty="0" smtClean="0">
                          <a:latin typeface="Calibri"/>
                          <a:ea typeface="Times New Roman"/>
                          <a:cs typeface="Times New Roman"/>
                        </a:rPr>
                        <a:t>0.532 </a:t>
                      </a:r>
                      <a:endParaRPr lang="id-ID" sz="1600" dirty="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455137">
                <a:tc>
                  <a:txBody>
                    <a:bodyPr/>
                    <a:lstStyle/>
                    <a:p>
                      <a:pPr indent="457200" algn="just">
                        <a:lnSpc>
                          <a:spcPct val="200000"/>
                        </a:lnSpc>
                        <a:spcAft>
                          <a:spcPts val="0"/>
                        </a:spcAft>
                      </a:pPr>
                      <a:r>
                        <a:rPr lang="id-ID" sz="1600" dirty="0">
                          <a:latin typeface="Calibri"/>
                          <a:ea typeface="Times New Roman"/>
                          <a:cs typeface="Times New Roman"/>
                        </a:rPr>
                        <a:t>F-test</a:t>
                      </a:r>
                      <a:endParaRPr lang="id-ID" sz="1600" dirty="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gridSpan="3">
                  <a:txBody>
                    <a:bodyPr/>
                    <a:lstStyle/>
                    <a:p>
                      <a:pPr indent="457200" algn="ctr">
                        <a:lnSpc>
                          <a:spcPct val="200000"/>
                        </a:lnSpc>
                        <a:spcAft>
                          <a:spcPts val="0"/>
                        </a:spcAft>
                      </a:pPr>
                      <a:r>
                        <a:rPr lang="id-ID" sz="1600" dirty="0" smtClean="0">
                          <a:latin typeface="Calibri"/>
                          <a:ea typeface="Times New Roman"/>
                          <a:cs typeface="Times New Roman"/>
                        </a:rPr>
                        <a:t>4.509 (1)</a:t>
                      </a:r>
                      <a:endParaRPr lang="id-ID" sz="1600" dirty="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id-ID"/>
                    </a:p>
                  </a:txBody>
                  <a:tcPr/>
                </a:tc>
                <a:tc hMerge="1">
                  <a:txBody>
                    <a:bodyPr/>
                    <a:lstStyle/>
                    <a:p>
                      <a:endParaRPr lang="id-ID"/>
                    </a:p>
                  </a:txBody>
                  <a:tcPr/>
                </a:tc>
              </a:tr>
              <a:tr h="455137">
                <a:tc>
                  <a:txBody>
                    <a:bodyPr/>
                    <a:lstStyle/>
                    <a:p>
                      <a:pPr indent="457200" algn="just">
                        <a:lnSpc>
                          <a:spcPct val="200000"/>
                        </a:lnSpc>
                        <a:spcAft>
                          <a:spcPts val="0"/>
                        </a:spcAft>
                      </a:pPr>
                      <a:r>
                        <a:rPr lang="id-ID" sz="1600">
                          <a:latin typeface="Calibri"/>
                          <a:ea typeface="Times New Roman"/>
                          <a:cs typeface="Times New Roman"/>
                        </a:rPr>
                        <a:t>Sig. F</a:t>
                      </a:r>
                      <a:endParaRPr lang="id-ID" sz="160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gridSpan="3">
                  <a:txBody>
                    <a:bodyPr/>
                    <a:lstStyle/>
                    <a:p>
                      <a:pPr indent="457200" algn="ctr">
                        <a:lnSpc>
                          <a:spcPct val="200000"/>
                        </a:lnSpc>
                        <a:spcAft>
                          <a:spcPts val="0"/>
                        </a:spcAft>
                      </a:pPr>
                      <a:r>
                        <a:rPr lang="id-ID" sz="1600" dirty="0">
                          <a:latin typeface="Calibri"/>
                          <a:ea typeface="Times New Roman"/>
                          <a:cs typeface="Times New Roman"/>
                        </a:rPr>
                        <a:t>0.000</a:t>
                      </a:r>
                      <a:endParaRPr lang="id-ID" sz="1600" dirty="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id-ID"/>
                    </a:p>
                  </a:txBody>
                  <a:tcPr/>
                </a:tc>
                <a:tc hMerge="1">
                  <a:txBody>
                    <a:bodyPr/>
                    <a:lstStyle/>
                    <a:p>
                      <a:endParaRPr lang="id-ID"/>
                    </a:p>
                  </a:txBody>
                  <a:tcPr/>
                </a:tc>
              </a:tr>
              <a:tr h="455137">
                <a:tc>
                  <a:txBody>
                    <a:bodyPr/>
                    <a:lstStyle/>
                    <a:p>
                      <a:pPr indent="457200" algn="just">
                        <a:lnSpc>
                          <a:spcPct val="200000"/>
                        </a:lnSpc>
                        <a:spcAft>
                          <a:spcPts val="0"/>
                        </a:spcAft>
                      </a:pPr>
                      <a:r>
                        <a:rPr lang="id-ID" sz="1600">
                          <a:latin typeface="Calibri"/>
                          <a:ea typeface="Times New Roman"/>
                          <a:cs typeface="Times New Roman"/>
                        </a:rPr>
                        <a:t>Adj. R</a:t>
                      </a:r>
                      <a:r>
                        <a:rPr lang="id-ID" sz="1600" baseline="30000">
                          <a:latin typeface="Calibri"/>
                          <a:ea typeface="Times New Roman"/>
                          <a:cs typeface="Times New Roman"/>
                        </a:rPr>
                        <a:t>2</a:t>
                      </a:r>
                      <a:endParaRPr lang="id-ID" sz="160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gridSpan="3">
                  <a:txBody>
                    <a:bodyPr/>
                    <a:lstStyle/>
                    <a:p>
                      <a:pPr indent="457200" algn="ctr">
                        <a:lnSpc>
                          <a:spcPct val="200000"/>
                        </a:lnSpc>
                        <a:spcAft>
                          <a:spcPts val="0"/>
                        </a:spcAft>
                      </a:pPr>
                      <a:r>
                        <a:rPr lang="id-ID" sz="1600" dirty="0">
                          <a:latin typeface="Calibri"/>
                          <a:ea typeface="Times New Roman"/>
                          <a:cs typeface="Times New Roman"/>
                        </a:rPr>
                        <a:t>0.099</a:t>
                      </a:r>
                      <a:endParaRPr lang="id-ID" sz="1600" dirty="0">
                        <a:latin typeface="TimesNewRomanPS-Italic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id-ID"/>
                    </a:p>
                  </a:txBody>
                  <a:tcPr/>
                </a:tc>
                <a:tc hMerge="1">
                  <a:txBody>
                    <a:bodyPr/>
                    <a:lstStyle/>
                    <a:p>
                      <a:endParaRPr lang="id-ID"/>
                    </a:p>
                  </a:txBody>
                  <a:tcPr/>
                </a:tc>
              </a:tr>
            </a:tbl>
          </a:graphicData>
        </a:graphic>
      </p:graphicFrame>
      <p:sp>
        <p:nvSpPr>
          <p:cNvPr id="55297" name="Rectangle 1"/>
          <p:cNvSpPr>
            <a:spLocks noChangeArrowheads="1"/>
          </p:cNvSpPr>
          <p:nvPr/>
        </p:nvSpPr>
        <p:spPr bwMode="auto">
          <a:xfrm>
            <a:off x="0" y="1285860"/>
            <a:ext cx="9144000" cy="646331"/>
          </a:xfrm>
          <a:prstGeom prst="rect">
            <a:avLst/>
          </a:prstGeom>
          <a:ln>
            <a:headEnd/>
            <a:tailEnd/>
          </a:ln>
        </p:spPr>
        <p:style>
          <a:lnRef idx="3">
            <a:schemeClr val="lt1"/>
          </a:lnRef>
          <a:fillRef idx="1">
            <a:schemeClr val="accent6"/>
          </a:fillRef>
          <a:effectRef idx="1">
            <a:schemeClr val="accent6"/>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s-ES"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CAR = θ</a:t>
            </a:r>
            <a:r>
              <a:rPr kumimoji="0" lang="es-ES" b="1" i="0" u="none" strike="noStrike" cap="none" normalizeH="0" baseline="-30000" dirty="0" smtClean="0">
                <a:ln>
                  <a:noFill/>
                </a:ln>
                <a:solidFill>
                  <a:schemeClr val="tx1"/>
                </a:solidFill>
                <a:effectLst/>
                <a:latin typeface="Calibri" pitchFamily="34" charset="0"/>
                <a:ea typeface="Times New Roman" pitchFamily="18" charset="0"/>
                <a:cs typeface="Times New Roman" pitchFamily="18" charset="0"/>
              </a:rPr>
              <a:t>0</a:t>
            </a:r>
            <a:r>
              <a:rPr kumimoji="0" lang="es-ES"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θ</a:t>
            </a:r>
            <a:r>
              <a:rPr kumimoji="0" lang="es-ES" b="1" i="0" u="none" strike="noStrike" cap="none" normalizeH="0" baseline="-30000" dirty="0" smtClean="0">
                <a:ln>
                  <a:noFill/>
                </a:ln>
                <a:solidFill>
                  <a:schemeClr val="tx1"/>
                </a:solidFill>
                <a:effectLst/>
                <a:latin typeface="Calibri" pitchFamily="34" charset="0"/>
                <a:ea typeface="Times New Roman" pitchFamily="18" charset="0"/>
                <a:cs typeface="Times New Roman" pitchFamily="18" charset="0"/>
              </a:rPr>
              <a:t>1</a:t>
            </a:r>
            <a:r>
              <a:rPr kumimoji="0" lang="es-ES"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LABA</a:t>
            </a:r>
            <a:r>
              <a:rPr kumimoji="0" lang="es-ES" b="1" i="0" u="none" strike="noStrike" cap="none" normalizeH="0" baseline="-30000" dirty="0" smtClean="0">
                <a:ln>
                  <a:noFill/>
                </a:ln>
                <a:solidFill>
                  <a:schemeClr val="tx1"/>
                </a:solidFill>
                <a:effectLst/>
                <a:latin typeface="Calibri" pitchFamily="34" charset="0"/>
                <a:ea typeface="Times New Roman" pitchFamily="18" charset="0"/>
                <a:cs typeface="Times New Roman" pitchFamily="18" charset="0"/>
              </a:rPr>
              <a:t>it</a:t>
            </a:r>
            <a:r>
              <a:rPr kumimoji="0" lang="es-ES"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θ</a:t>
            </a:r>
            <a:r>
              <a:rPr kumimoji="0" lang="es-ES" b="1" i="0" u="none" strike="noStrike" cap="none" normalizeH="0" baseline="-30000" dirty="0" smtClean="0">
                <a:ln>
                  <a:noFill/>
                </a:ln>
                <a:solidFill>
                  <a:schemeClr val="tx1"/>
                </a:solidFill>
                <a:effectLst/>
                <a:latin typeface="Calibri" pitchFamily="34" charset="0"/>
                <a:ea typeface="Times New Roman" pitchFamily="18" charset="0"/>
                <a:cs typeface="Times New Roman" pitchFamily="18" charset="0"/>
              </a:rPr>
              <a:t>2</a:t>
            </a:r>
            <a:r>
              <a:rPr kumimoji="0" lang="es-ES"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D</a:t>
            </a:r>
            <a:r>
              <a:rPr kumimoji="0" lang="es-ES" b="1" i="0" u="none" strike="noStrike" cap="none" normalizeH="0" baseline="-30000" dirty="0" smtClean="0">
                <a:ln>
                  <a:noFill/>
                </a:ln>
                <a:solidFill>
                  <a:schemeClr val="tx1"/>
                </a:solidFill>
                <a:effectLst/>
                <a:latin typeface="Calibri" pitchFamily="34" charset="0"/>
                <a:ea typeface="Times New Roman" pitchFamily="18" charset="0"/>
                <a:cs typeface="Times New Roman" pitchFamily="18" charset="0"/>
              </a:rPr>
              <a:t>1</a:t>
            </a:r>
            <a:r>
              <a:rPr kumimoji="0" lang="es-ES"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θ</a:t>
            </a:r>
            <a:r>
              <a:rPr kumimoji="0" lang="es-ES" b="1" i="0" u="none" strike="noStrike" cap="none" normalizeH="0" baseline="-30000" dirty="0" smtClean="0">
                <a:ln>
                  <a:noFill/>
                </a:ln>
                <a:solidFill>
                  <a:schemeClr val="tx1"/>
                </a:solidFill>
                <a:effectLst/>
                <a:latin typeface="Calibri" pitchFamily="34" charset="0"/>
                <a:ea typeface="Times New Roman" pitchFamily="18" charset="0"/>
                <a:cs typeface="Times New Roman" pitchFamily="18" charset="0"/>
              </a:rPr>
              <a:t>3</a:t>
            </a:r>
            <a:r>
              <a:rPr kumimoji="0" lang="es-ES"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D</a:t>
            </a:r>
            <a:r>
              <a:rPr kumimoji="0" lang="es-ES" b="1" i="0" u="none" strike="noStrike" cap="none" normalizeH="0" baseline="-30000" dirty="0" smtClean="0">
                <a:ln>
                  <a:noFill/>
                </a:ln>
                <a:solidFill>
                  <a:schemeClr val="tx1"/>
                </a:solidFill>
                <a:effectLst/>
                <a:latin typeface="Calibri" pitchFamily="34" charset="0"/>
                <a:ea typeface="Times New Roman" pitchFamily="18" charset="0"/>
                <a:cs typeface="Times New Roman" pitchFamily="18" charset="0"/>
              </a:rPr>
              <a:t>2</a:t>
            </a:r>
            <a:r>
              <a:rPr kumimoji="0" lang="es-ES"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θ</a:t>
            </a:r>
            <a:r>
              <a:rPr kumimoji="0" lang="es-ES" b="1" i="0" u="none" strike="noStrike" cap="none" normalizeH="0" baseline="-30000" dirty="0" smtClean="0">
                <a:ln>
                  <a:noFill/>
                </a:ln>
                <a:solidFill>
                  <a:schemeClr val="tx1"/>
                </a:solidFill>
                <a:effectLst/>
                <a:latin typeface="Calibri" pitchFamily="34" charset="0"/>
                <a:ea typeface="Times New Roman" pitchFamily="18" charset="0"/>
                <a:cs typeface="Times New Roman" pitchFamily="18" charset="0"/>
              </a:rPr>
              <a:t>4</a:t>
            </a:r>
            <a:r>
              <a:rPr kumimoji="0" lang="es-ES"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D</a:t>
            </a:r>
            <a:r>
              <a:rPr kumimoji="0" lang="es-ES" b="1" i="0" u="none" strike="noStrike" cap="none" normalizeH="0" baseline="-30000" dirty="0" smtClean="0">
                <a:ln>
                  <a:noFill/>
                </a:ln>
                <a:solidFill>
                  <a:schemeClr val="tx1"/>
                </a:solidFill>
                <a:effectLst/>
                <a:latin typeface="Calibri" pitchFamily="34" charset="0"/>
                <a:ea typeface="Times New Roman" pitchFamily="18" charset="0"/>
                <a:cs typeface="Times New Roman" pitchFamily="18" charset="0"/>
              </a:rPr>
              <a:t>3</a:t>
            </a:r>
            <a:r>
              <a:rPr kumimoji="0" lang="es-ES"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θ</a:t>
            </a:r>
            <a:r>
              <a:rPr kumimoji="0" lang="es-ES" b="1" i="0" u="none" strike="noStrike" cap="none" normalizeH="0" baseline="-30000" dirty="0" smtClean="0">
                <a:ln>
                  <a:noFill/>
                </a:ln>
                <a:solidFill>
                  <a:schemeClr val="tx1"/>
                </a:solidFill>
                <a:effectLst/>
                <a:latin typeface="Calibri" pitchFamily="34" charset="0"/>
                <a:ea typeface="Times New Roman" pitchFamily="18" charset="0"/>
                <a:cs typeface="Times New Roman" pitchFamily="18" charset="0"/>
              </a:rPr>
              <a:t>5</a:t>
            </a:r>
            <a:r>
              <a:rPr kumimoji="0" lang="es-ES"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LD + θ</a:t>
            </a:r>
            <a:r>
              <a:rPr kumimoji="0" lang="es-ES" b="1" i="0" u="none" strike="noStrike" cap="none" normalizeH="0" baseline="-30000" dirty="0" smtClean="0">
                <a:ln>
                  <a:noFill/>
                </a:ln>
                <a:solidFill>
                  <a:schemeClr val="tx1"/>
                </a:solidFill>
                <a:effectLst/>
                <a:latin typeface="Calibri" pitchFamily="34" charset="0"/>
                <a:ea typeface="Times New Roman" pitchFamily="18" charset="0"/>
                <a:cs typeface="Times New Roman" pitchFamily="18" charset="0"/>
              </a:rPr>
              <a:t>6</a:t>
            </a:r>
            <a:r>
              <a:rPr kumimoji="0" lang="es-ES"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AKB + ε .….(14)</a:t>
            </a:r>
            <a:endParaRPr kumimoji="0" lang="id-ID"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id-ID"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0" y="0"/>
            <a:ext cx="9144000" cy="12858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2000" b="1" dirty="0" smtClean="0"/>
          </a:p>
          <a:p>
            <a:pPr algn="ctr"/>
            <a:r>
              <a:rPr lang="id-ID" sz="2000" b="1" u="sng" dirty="0" smtClean="0"/>
              <a:t>Contoh penelitian empiris</a:t>
            </a:r>
          </a:p>
          <a:p>
            <a:pPr algn="ctr"/>
            <a:r>
              <a:rPr lang="id-ID" sz="2000" b="1" dirty="0" smtClean="0"/>
              <a:t>Ha1:  P</a:t>
            </a:r>
            <a:r>
              <a:rPr lang="en-US" sz="2000" b="1" dirty="0" err="1" smtClean="0"/>
              <a:t>engaruh</a:t>
            </a:r>
            <a:r>
              <a:rPr lang="en-US" sz="2000" b="1" dirty="0" smtClean="0"/>
              <a:t> </a:t>
            </a:r>
            <a:r>
              <a:rPr lang="id-ID" sz="2000" b="1" dirty="0" smtClean="0"/>
              <a:t>kandungan laba (LABA), </a:t>
            </a:r>
            <a:r>
              <a:rPr lang="id-ID" sz="2000" b="1" i="1" dirty="0" smtClean="0"/>
              <a:t>timeliness </a:t>
            </a:r>
            <a:r>
              <a:rPr lang="id-ID" sz="2000" b="1" dirty="0" smtClean="0"/>
              <a:t>publikasi laba (</a:t>
            </a:r>
            <a:r>
              <a:rPr lang="es-ES" sz="2000" dirty="0" smtClean="0">
                <a:ea typeface="Times New Roman"/>
                <a:cs typeface="Arial"/>
              </a:rPr>
              <a:t>D</a:t>
            </a:r>
            <a:r>
              <a:rPr lang="es-ES" sz="2000" baseline="-25000" dirty="0" smtClean="0">
                <a:ea typeface="Times New Roman"/>
                <a:cs typeface="Arial"/>
              </a:rPr>
              <a:t>1</a:t>
            </a:r>
            <a:r>
              <a:rPr lang="id-ID" sz="2000" b="1" dirty="0" smtClean="0"/>
              <a:t>), kualitas laba (</a:t>
            </a:r>
            <a:r>
              <a:rPr lang="es-ES" sz="2000" dirty="0" smtClean="0">
                <a:ea typeface="Times New Roman"/>
                <a:cs typeface="Arial"/>
              </a:rPr>
              <a:t>D</a:t>
            </a:r>
            <a:r>
              <a:rPr lang="es-ES" sz="2000" baseline="-25000" dirty="0" smtClean="0">
                <a:ea typeface="Times New Roman"/>
                <a:cs typeface="Arial"/>
              </a:rPr>
              <a:t>3</a:t>
            </a:r>
            <a:r>
              <a:rPr lang="id-ID" sz="2000" b="1" dirty="0" smtClean="0"/>
              <a:t>), laba ditahan (LD) dan arus kas bersih (AKB)  terhadap relevansi nilai laba untuk pasar saham</a:t>
            </a:r>
          </a:p>
          <a:p>
            <a:pPr algn="ctr"/>
            <a:endParaRPr lang="id-ID" sz="2000" dirty="0"/>
          </a:p>
        </p:txBody>
      </p:sp>
      <p:sp>
        <p:nvSpPr>
          <p:cNvPr id="9" name="Cloud Callout 8"/>
          <p:cNvSpPr/>
          <p:nvPr/>
        </p:nvSpPr>
        <p:spPr>
          <a:xfrm>
            <a:off x="1285852" y="4214818"/>
            <a:ext cx="1714512" cy="928694"/>
          </a:xfrm>
          <a:prstGeom prst="cloudCallout">
            <a:avLst>
              <a:gd name="adj1" fmla="val 73048"/>
              <a:gd name="adj2" fmla="val 97228"/>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id-ID" sz="2000" dirty="0" smtClean="0"/>
              <a:t>anomali</a:t>
            </a:r>
            <a:endParaRPr lang="id-ID" sz="2000" dirty="0"/>
          </a:p>
        </p:txBody>
      </p:sp>
      <p:cxnSp>
        <p:nvCxnSpPr>
          <p:cNvPr id="11" name="Elbow Connector 10"/>
          <p:cNvCxnSpPr>
            <a:stCxn id="9" idx="2"/>
          </p:cNvCxnSpPr>
          <p:nvPr/>
        </p:nvCxnSpPr>
        <p:spPr>
          <a:xfrm>
            <a:off x="2998935" y="4679165"/>
            <a:ext cx="358619" cy="392909"/>
          </a:xfrm>
          <a:prstGeom prst="bentConnector2">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39784"/>
          </a:xfrm>
        </p:spPr>
        <p:style>
          <a:lnRef idx="1">
            <a:schemeClr val="accent5"/>
          </a:lnRef>
          <a:fillRef idx="2">
            <a:schemeClr val="accent5"/>
          </a:fillRef>
          <a:effectRef idx="1">
            <a:schemeClr val="accent5"/>
          </a:effectRef>
          <a:fontRef idx="minor">
            <a:schemeClr val="dk1"/>
          </a:fontRef>
        </p:style>
        <p:txBody>
          <a:bodyPr/>
          <a:lstStyle/>
          <a:p>
            <a:r>
              <a:rPr lang="id-ID" dirty="0" smtClean="0"/>
              <a:t>Penjelasan</a:t>
            </a:r>
            <a:endParaRPr lang="id-ID" dirty="0"/>
          </a:p>
        </p:txBody>
      </p:sp>
      <p:sp>
        <p:nvSpPr>
          <p:cNvPr id="3" name="Content Placeholder 2"/>
          <p:cNvSpPr>
            <a:spLocks noGrp="1"/>
          </p:cNvSpPr>
          <p:nvPr>
            <p:ph idx="1"/>
          </p:nvPr>
        </p:nvSpPr>
        <p:spPr>
          <a:xfrm>
            <a:off x="285720" y="1285860"/>
            <a:ext cx="8572560" cy="5286412"/>
          </a:xfrm>
        </p:spPr>
        <p:style>
          <a:lnRef idx="1">
            <a:schemeClr val="accent2"/>
          </a:lnRef>
          <a:fillRef idx="2">
            <a:schemeClr val="accent2"/>
          </a:fillRef>
          <a:effectRef idx="1">
            <a:schemeClr val="accent2"/>
          </a:effectRef>
          <a:fontRef idx="minor">
            <a:schemeClr val="dk1"/>
          </a:fontRef>
        </p:style>
        <p:txBody>
          <a:bodyPr>
            <a:normAutofit/>
          </a:bodyPr>
          <a:lstStyle/>
          <a:p>
            <a:pPr marL="457200" indent="-457200">
              <a:buAutoNum type="arabicParenBoth"/>
            </a:pPr>
            <a:r>
              <a:rPr lang="id-ID" sz="2200" dirty="0" smtClean="0"/>
              <a:t>Nilai F-test dari model (14) adalah 4,509 dengan nilai Sig-F sebesar 0,000. Dengan demikian, modal (14) dpt digunakan sebagai model empiris utk menguji hipotesis. Nilai Adj.R</a:t>
            </a:r>
            <a:r>
              <a:rPr lang="id-ID" sz="2200" baseline="30000" dirty="0" smtClean="0"/>
              <a:t>2</a:t>
            </a:r>
            <a:r>
              <a:rPr lang="id-ID" sz="2200" dirty="0" smtClean="0"/>
              <a:t> sebesar 0,099 menunjukkan bahwa daya penjelasan dari variabel kandungan laba (LABA), </a:t>
            </a:r>
            <a:r>
              <a:rPr lang="id-ID" sz="2200" i="1" dirty="0" smtClean="0"/>
              <a:t>timeliness </a:t>
            </a:r>
            <a:r>
              <a:rPr lang="id-ID" sz="2200" dirty="0" smtClean="0"/>
              <a:t>publikasi laba (</a:t>
            </a:r>
            <a:r>
              <a:rPr lang="es-ES" sz="2200" dirty="0" smtClean="0">
                <a:ea typeface="Times New Roman"/>
                <a:cs typeface="Arial"/>
              </a:rPr>
              <a:t>D</a:t>
            </a:r>
            <a:r>
              <a:rPr lang="es-ES" sz="2200" baseline="-25000" dirty="0" smtClean="0">
                <a:ea typeface="Times New Roman"/>
                <a:cs typeface="Arial"/>
              </a:rPr>
              <a:t>1</a:t>
            </a:r>
            <a:r>
              <a:rPr lang="id-ID" sz="2200" dirty="0" smtClean="0"/>
              <a:t>), kualitas laba (</a:t>
            </a:r>
            <a:r>
              <a:rPr lang="es-ES" sz="2200" dirty="0" smtClean="0">
                <a:ea typeface="Times New Roman"/>
                <a:cs typeface="Arial"/>
              </a:rPr>
              <a:t>D</a:t>
            </a:r>
            <a:r>
              <a:rPr lang="es-ES" sz="2200" baseline="-25000" dirty="0" smtClean="0">
                <a:ea typeface="Times New Roman"/>
                <a:cs typeface="Arial"/>
              </a:rPr>
              <a:t>3</a:t>
            </a:r>
            <a:r>
              <a:rPr lang="id-ID" sz="2200" dirty="0" smtClean="0"/>
              <a:t>), laba ditahan (LD) dan arus kas bersih (AKB)  terhadap relevansi nilai laba untuk pasar saham (VD) adalah 9,9%; sementara selebihnya (90,1%) dijelaskan oleh faktor-faktor lain.</a:t>
            </a:r>
          </a:p>
          <a:p>
            <a:pPr marL="457200" indent="-457200">
              <a:buAutoNum type="arabicParenBoth"/>
            </a:pPr>
            <a:endParaRPr lang="id-ID" sz="2200" dirty="0" smtClean="0"/>
          </a:p>
          <a:p>
            <a:pPr marL="457200" indent="-457200">
              <a:buAutoNum type="arabicParenBoth"/>
            </a:pPr>
            <a:r>
              <a:rPr lang="id-ID" sz="2200" dirty="0" smtClean="0"/>
              <a:t>Kandungan laba (Laba) memiliki nilai koefisien 0,154 dengan besaran nilai t adalah 1,945 dan Sig sebesar 0,053.  Hasil tersebut menunjukkan kandungan laba </a:t>
            </a:r>
            <a:r>
              <a:rPr lang="id-ID" sz="2200" u="sng" dirty="0" smtClean="0"/>
              <a:t>berpengaruh positif </a:t>
            </a:r>
            <a:r>
              <a:rPr lang="id-ID" sz="2200" dirty="0" smtClean="0"/>
              <a:t>terhadap relevansi nilai laba untuk pasar saham dan secara </a:t>
            </a:r>
            <a:r>
              <a:rPr lang="id-ID" sz="2200" u="sng" dirty="0" smtClean="0"/>
              <a:t>statistik signifikan pada level 10%</a:t>
            </a:r>
          </a:p>
          <a:p>
            <a:pPr marL="457200" indent="-457200">
              <a:buAutoNum type="arabicParenBoth"/>
            </a:pPr>
            <a:endParaRPr lang="id-ID" sz="22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215106"/>
          </a:xfrm>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pPr>
              <a:buNone/>
            </a:pPr>
            <a:r>
              <a:rPr lang="id-ID" dirty="0" smtClean="0"/>
              <a:t>(3)</a:t>
            </a:r>
            <a:r>
              <a:rPr lang="id-ID" i="1" dirty="0" smtClean="0"/>
              <a:t> Timeliness </a:t>
            </a:r>
            <a:r>
              <a:rPr lang="id-ID" dirty="0" smtClean="0"/>
              <a:t>publikasi laba </a:t>
            </a:r>
            <a:r>
              <a:rPr lang="id-ID" b="1" dirty="0" smtClean="0"/>
              <a:t>(</a:t>
            </a:r>
            <a:r>
              <a:rPr lang="es-ES" dirty="0" smtClean="0">
                <a:ea typeface="Times New Roman"/>
                <a:cs typeface="Arial"/>
              </a:rPr>
              <a:t>D</a:t>
            </a:r>
            <a:r>
              <a:rPr lang="id-ID" baseline="-25000" dirty="0" smtClean="0">
                <a:ea typeface="Times New Roman"/>
                <a:cs typeface="Arial"/>
              </a:rPr>
              <a:t>1</a:t>
            </a:r>
            <a:r>
              <a:rPr lang="id-ID" dirty="0" smtClean="0">
                <a:ea typeface="Times New Roman"/>
                <a:cs typeface="Arial"/>
              </a:rPr>
              <a:t>)</a:t>
            </a:r>
            <a:r>
              <a:rPr lang="es-ES" baseline="-25000" dirty="0" smtClean="0">
                <a:ea typeface="Times New Roman"/>
                <a:cs typeface="Arial"/>
              </a:rPr>
              <a:t> </a:t>
            </a:r>
            <a:r>
              <a:rPr lang="id-ID" dirty="0" smtClean="0"/>
              <a:t> memiliki nilai koefisien 0,067 dengan besaran nilai t adalah 0,818 dan nilai Sig sebesar 0,414.  </a:t>
            </a:r>
          </a:p>
          <a:p>
            <a:pPr>
              <a:buNone/>
            </a:pPr>
            <a:r>
              <a:rPr lang="id-ID" dirty="0" smtClean="0"/>
              <a:t>   </a:t>
            </a:r>
            <a:r>
              <a:rPr lang="id-ID" dirty="0" smtClean="0">
                <a:sym typeface="Wingdings 2"/>
              </a:rPr>
              <a:t> </a:t>
            </a:r>
            <a:r>
              <a:rPr lang="id-ID" dirty="0" smtClean="0"/>
              <a:t>Hasil tersebut menunjukkan timeliness publikasi  laba </a:t>
            </a:r>
            <a:r>
              <a:rPr lang="id-ID" u="sng" dirty="0" smtClean="0"/>
              <a:t>berpengaruh positif </a:t>
            </a:r>
            <a:r>
              <a:rPr lang="id-ID" dirty="0" smtClean="0"/>
              <a:t>terhadap relevansi nilai laba untuk pasar saham, tapi secara </a:t>
            </a:r>
            <a:r>
              <a:rPr lang="id-ID" u="sng" dirty="0" smtClean="0"/>
              <a:t>statistik tidak signifikan</a:t>
            </a:r>
          </a:p>
          <a:p>
            <a:pPr>
              <a:buNone/>
            </a:pPr>
            <a:endParaRPr lang="id-ID" u="sng" dirty="0" smtClean="0"/>
          </a:p>
          <a:p>
            <a:pPr>
              <a:buNone/>
            </a:pPr>
            <a:r>
              <a:rPr lang="id-ID" dirty="0" smtClean="0"/>
              <a:t>(4) </a:t>
            </a:r>
            <a:r>
              <a:rPr lang="id-ID" i="1" dirty="0" smtClean="0"/>
              <a:t>Laba ditahan </a:t>
            </a:r>
            <a:r>
              <a:rPr lang="id-ID" b="1" dirty="0" smtClean="0"/>
              <a:t>(L</a:t>
            </a:r>
            <a:r>
              <a:rPr lang="es-ES" dirty="0" smtClean="0">
                <a:ea typeface="Times New Roman"/>
                <a:cs typeface="Arial"/>
              </a:rPr>
              <a:t>D</a:t>
            </a:r>
            <a:r>
              <a:rPr lang="id-ID" dirty="0" smtClean="0">
                <a:ea typeface="Times New Roman"/>
                <a:cs typeface="Arial"/>
              </a:rPr>
              <a:t>)</a:t>
            </a:r>
            <a:r>
              <a:rPr lang="es-ES" baseline="-25000" dirty="0" smtClean="0">
                <a:ea typeface="Times New Roman"/>
                <a:cs typeface="Arial"/>
              </a:rPr>
              <a:t> </a:t>
            </a:r>
            <a:r>
              <a:rPr lang="id-ID" dirty="0" smtClean="0"/>
              <a:t> memiliki nilai koefisien -0,161 dengan besaran nilai t adalah -2, 311 dan nilai Sig sebesar 0,022.  </a:t>
            </a:r>
          </a:p>
          <a:p>
            <a:pPr>
              <a:buNone/>
            </a:pPr>
            <a:r>
              <a:rPr lang="id-ID" dirty="0" smtClean="0"/>
              <a:t>   </a:t>
            </a:r>
            <a:r>
              <a:rPr lang="id-ID" dirty="0" smtClean="0">
                <a:sym typeface="Wingdings 2"/>
              </a:rPr>
              <a:t> </a:t>
            </a:r>
            <a:r>
              <a:rPr lang="id-ID" dirty="0" smtClean="0"/>
              <a:t>Hasil tersebut menunjukkan Laba ditahan </a:t>
            </a:r>
            <a:r>
              <a:rPr lang="id-ID" u="sng" dirty="0" smtClean="0"/>
              <a:t>berpengaruh negatif </a:t>
            </a:r>
            <a:r>
              <a:rPr lang="id-ID" dirty="0" smtClean="0"/>
              <a:t>terhadap relevansi nilai laba untuk pasar saham, tapi secara </a:t>
            </a:r>
            <a:r>
              <a:rPr lang="id-ID" u="sng" dirty="0" smtClean="0"/>
              <a:t>statistik  signifikan pada level 5%. </a:t>
            </a:r>
          </a:p>
          <a:p>
            <a:pPr>
              <a:buNone/>
            </a:pPr>
            <a:r>
              <a:rPr lang="id-ID" dirty="0" smtClean="0">
                <a:sym typeface="Wingdings 3"/>
              </a:rPr>
              <a:t>    </a:t>
            </a:r>
            <a:r>
              <a:rPr lang="id-ID" i="1" dirty="0" smtClean="0"/>
              <a:t>Hasil ini anomali atau bertentangan dengan prediksi teori relevansi nilai yang menyatakan bahwa Laba di tahan berpengaruh positif meningkatkan relevansi nilai laba untuk pasar saham</a:t>
            </a:r>
          </a:p>
          <a:p>
            <a:pPr>
              <a:buNone/>
            </a:pPr>
            <a:endParaRPr lang="id-ID" u="sng" dirty="0" smtClean="0"/>
          </a:p>
          <a:p>
            <a:endParaRPr lang="id-ID"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74638"/>
            <a:ext cx="8401080" cy="1143000"/>
          </a:xfrm>
        </p:spPr>
        <p:style>
          <a:lnRef idx="1">
            <a:schemeClr val="accent3"/>
          </a:lnRef>
          <a:fillRef idx="3">
            <a:schemeClr val="accent3"/>
          </a:fillRef>
          <a:effectRef idx="2">
            <a:schemeClr val="accent3"/>
          </a:effectRef>
          <a:fontRef idx="minor">
            <a:schemeClr val="lt1"/>
          </a:fontRef>
        </p:style>
        <p:txBody>
          <a:bodyPr>
            <a:normAutofit/>
          </a:bodyPr>
          <a:lstStyle/>
          <a:p>
            <a:r>
              <a:rPr lang="id-ID" dirty="0" smtClean="0"/>
              <a:t>Penyajian Hasil Riset  Preskriptif</a:t>
            </a:r>
            <a:endParaRPr lang="id-ID" dirty="0"/>
          </a:p>
        </p:txBody>
      </p:sp>
      <p:sp>
        <p:nvSpPr>
          <p:cNvPr id="3" name="Content Placeholder 2"/>
          <p:cNvSpPr>
            <a:spLocks noGrp="1"/>
          </p:cNvSpPr>
          <p:nvPr>
            <p:ph idx="1"/>
          </p:nvPr>
        </p:nvSpPr>
        <p:spPr>
          <a:xfrm>
            <a:off x="0" y="1600200"/>
            <a:ext cx="9144000" cy="5257800"/>
          </a:xfrm>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marL="514350" indent="-514350"/>
            <a:r>
              <a:rPr lang="id-ID" b="1" dirty="0" smtClean="0">
                <a:latin typeface="Berlin Sans FB Demi" pitchFamily="34" charset="0"/>
              </a:rPr>
              <a:t>Riset yang bertujuan memaparkan data-data hasil penelitian yang telah diolah tanpa melalui pengujian asosiasi, relasi atau kausalitas statistikal atau ekonometrika...</a:t>
            </a:r>
          </a:p>
          <a:p>
            <a:pPr marL="514350" indent="-514350"/>
            <a:r>
              <a:rPr lang="id-ID" b="1" dirty="0" smtClean="0">
                <a:latin typeface="Berlin Sans FB Demi" pitchFamily="34" charset="0"/>
              </a:rPr>
              <a:t>Data yang disajikan bisa hanya bersifat statistik deskriptif (Min, Max, Mean dan Deviasi Standar)</a:t>
            </a:r>
          </a:p>
          <a:p>
            <a:pPr marL="514350" indent="-514350"/>
            <a:r>
              <a:rPr lang="id-ID" b="1" dirty="0" smtClean="0">
                <a:latin typeface="Berlin Sans FB Demi" pitchFamily="34" charset="0"/>
              </a:rPr>
              <a:t>Hasil analisis disajikan dalam bentuk </a:t>
            </a:r>
            <a:r>
              <a:rPr lang="id-ID" b="1" dirty="0" smtClean="0">
                <a:latin typeface="Berlin Sans FB Demi" pitchFamily="34" charset="0"/>
              </a:rPr>
              <a:t>visualisasi seperti </a:t>
            </a:r>
            <a:r>
              <a:rPr lang="id-ID" b="1" dirty="0" smtClean="0">
                <a:latin typeface="Berlin Sans FB Demi" pitchFamily="34" charset="0"/>
              </a:rPr>
              <a:t>tabel, grafik, gambar, diagram, bagan alir, dll </a:t>
            </a:r>
          </a:p>
          <a:p>
            <a:pPr marL="514350" indent="-514350"/>
            <a:r>
              <a:rPr lang="id-ID" b="1" dirty="0" smtClean="0">
                <a:latin typeface="Berlin Sans FB Demi" pitchFamily="34" charset="0"/>
              </a:rPr>
              <a:t>Visualisasi hasil penelitian harus diinterpretasikan dan dibahas sesuai dengan permasalahan dan tujuan penelitian, atau proposisi. </a:t>
            </a:r>
            <a:endParaRPr lang="id-ID" b="1" dirty="0">
              <a:latin typeface="Berlin Sans FB Demi"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2">
            <a:schemeClr val="accent4">
              <a:shade val="50000"/>
            </a:schemeClr>
          </a:lnRef>
          <a:fillRef idx="1">
            <a:schemeClr val="accent4"/>
          </a:fillRef>
          <a:effectRef idx="0">
            <a:schemeClr val="accent4"/>
          </a:effectRef>
          <a:fontRef idx="minor">
            <a:schemeClr val="lt1"/>
          </a:fontRef>
        </p:style>
        <p:txBody>
          <a:bodyPr/>
          <a:lstStyle/>
          <a:p>
            <a:r>
              <a:rPr lang="id-ID" dirty="0" smtClean="0"/>
              <a:t>Contoh Hasil Riset Preskriptif</a:t>
            </a:r>
            <a:endParaRPr lang="id-ID" dirty="0"/>
          </a:p>
        </p:txBody>
      </p:sp>
      <p:sp>
        <p:nvSpPr>
          <p:cNvPr id="3" name="Content Placeholder 2"/>
          <p:cNvSpPr>
            <a:spLocks noGrp="1"/>
          </p:cNvSpPr>
          <p:nvPr>
            <p:ph idx="1"/>
          </p:nvPr>
        </p:nvSpPr>
        <p:spPr>
          <a:xfrm>
            <a:off x="0" y="1600200"/>
            <a:ext cx="9144000" cy="5257800"/>
          </a:xfrm>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pPr marL="514350" indent="-514350">
              <a:buAutoNum type="arabicPeriod"/>
            </a:pPr>
            <a:r>
              <a:rPr lang="id-ID" sz="4000" dirty="0" smtClean="0"/>
              <a:t>Judul:  </a:t>
            </a:r>
          </a:p>
          <a:p>
            <a:pPr marL="514350" indent="-514350" algn="ctr">
              <a:buNone/>
            </a:pPr>
            <a:r>
              <a:rPr lang="id-ID" sz="4000" b="1" dirty="0" smtClean="0"/>
              <a:t>Analisis Tren Pertumbuhan Ekonomi Jawa Tengah dan Implikasinya Terhadap Kesejahteraan Rakyat</a:t>
            </a:r>
          </a:p>
          <a:p>
            <a:pPr marL="514350" indent="-514350">
              <a:buNone/>
            </a:pPr>
            <a:endParaRPr lang="id-ID" b="1" dirty="0" smtClean="0"/>
          </a:p>
          <a:p>
            <a:pPr marL="514350" indent="-514350">
              <a:buNone/>
            </a:pPr>
            <a:r>
              <a:rPr lang="id-ID" b="1" dirty="0" smtClean="0"/>
              <a:t>2. Pertanyaan penelitian:</a:t>
            </a:r>
          </a:p>
          <a:p>
            <a:pPr marL="514350" indent="-514350">
              <a:buNone/>
            </a:pPr>
            <a:r>
              <a:rPr lang="id-ID" b="1" dirty="0" smtClean="0"/>
              <a:t>(1). Bagaimana tren kinerja perekonomian Jateng  dalam 10 tahun terakhir?</a:t>
            </a:r>
          </a:p>
          <a:p>
            <a:pPr marL="514350" indent="-514350">
              <a:buNone/>
            </a:pPr>
            <a:r>
              <a:rPr lang="id-ID" b="1" dirty="0" smtClean="0"/>
              <a:t>(2) Bagaimana tren kinerja pertumbuhan ekonomi Jateng dalam 10 tahun terakhir?</a:t>
            </a:r>
          </a:p>
          <a:p>
            <a:pPr marL="514350" indent="-514350">
              <a:buNone/>
            </a:pPr>
            <a:r>
              <a:rPr lang="id-ID" b="1" dirty="0" smtClean="0"/>
              <a:t>(3) Bagaimana kontribusi dari masing-masing sektor perekonomian (usaha) terhadap kinerja dan pertumbuhan ekonomi Jateng selama 10 tahun terakhir?</a:t>
            </a:r>
          </a:p>
          <a:p>
            <a:pPr marL="514350" indent="-514350">
              <a:buAutoNum type="arabicParenBoth" startAt="4"/>
            </a:pPr>
            <a:r>
              <a:rPr lang="id-ID" b="1" dirty="0" smtClean="0"/>
              <a:t>Bagaimana implikasi kinerja perekonomian  terhadap kemiskinan dan pengangguran?</a:t>
            </a:r>
          </a:p>
          <a:p>
            <a:pPr marL="514350" indent="-514350">
              <a:buAutoNum type="arabicParenBoth" startAt="4"/>
            </a:pPr>
            <a:r>
              <a:rPr lang="id-ID" b="1" dirty="0" smtClean="0"/>
              <a:t>Bagaimana implikasi pertumbuhan ekonomi terhadap kesenjangan ekonomi antarkelompok masyarakat?</a:t>
            </a:r>
          </a:p>
          <a:p>
            <a:endParaRPr lang="id-ID"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357166"/>
            <a:ext cx="8572560" cy="6215106"/>
          </a:xfrm>
        </p:spPr>
        <p:style>
          <a:lnRef idx="1">
            <a:schemeClr val="accent6"/>
          </a:lnRef>
          <a:fillRef idx="2">
            <a:schemeClr val="accent6"/>
          </a:fillRef>
          <a:effectRef idx="1">
            <a:schemeClr val="accent6"/>
          </a:effectRef>
          <a:fontRef idx="minor">
            <a:schemeClr val="dk1"/>
          </a:fontRef>
        </p:style>
        <p:txBody>
          <a:bodyPr>
            <a:normAutofit fontScale="85000" lnSpcReduction="20000"/>
          </a:bodyPr>
          <a:lstStyle/>
          <a:p>
            <a:pPr>
              <a:buNone/>
            </a:pPr>
            <a:r>
              <a:rPr lang="id-ID" dirty="0" smtClean="0"/>
              <a:t>3. Variabel penelitian</a:t>
            </a:r>
          </a:p>
          <a:p>
            <a:pPr>
              <a:buNone/>
            </a:pPr>
            <a:r>
              <a:rPr lang="id-ID" dirty="0" smtClean="0">
                <a:sym typeface="Wingdings 3"/>
              </a:rPr>
              <a:t></a:t>
            </a:r>
            <a:r>
              <a:rPr lang="id-ID" dirty="0" smtClean="0"/>
              <a:t>Kinerja perekonomian diproksikan dengan besaran nilai PDRB setiap tahun</a:t>
            </a:r>
          </a:p>
          <a:p>
            <a:pPr>
              <a:buNone/>
            </a:pPr>
            <a:r>
              <a:rPr lang="id-ID" dirty="0" smtClean="0">
                <a:sym typeface="Wingdings 3"/>
              </a:rPr>
              <a:t></a:t>
            </a:r>
            <a:r>
              <a:rPr lang="id-ID" dirty="0" smtClean="0"/>
              <a:t>Tren pertumbuhan ekonomi diproksikan dengan tingkat  pertumbuhan dari nilai PDRB tahun sekarang (t.0) dikurangi nilai PDRB tahun sebelumnya (t-1) dibagi nilai PDRB tahun sebelumnya (t-1)</a:t>
            </a:r>
          </a:p>
          <a:p>
            <a:pPr>
              <a:buNone/>
            </a:pPr>
            <a:r>
              <a:rPr lang="id-ID" dirty="0" smtClean="0">
                <a:sym typeface="Wingdings 3"/>
              </a:rPr>
              <a:t></a:t>
            </a:r>
            <a:r>
              <a:rPr lang="id-ID" dirty="0" smtClean="0"/>
              <a:t>Kontribusi dari masing-masing sektor usaha dilihat dari nilai PDRB per sektor dan tingkat pertumbuhannya</a:t>
            </a:r>
          </a:p>
          <a:p>
            <a:pPr>
              <a:buNone/>
            </a:pPr>
            <a:r>
              <a:rPr lang="id-ID" dirty="0" smtClean="0">
                <a:sym typeface="Wingdings 3"/>
              </a:rPr>
              <a:t></a:t>
            </a:r>
            <a:r>
              <a:rPr lang="id-ID" dirty="0" smtClean="0"/>
              <a:t>Kemiskinan diproksikan dengan jumlah penduduk miskin, tingkat keparahan kemiskinan (P1) dan tingkat kedalaman kemiskinan (P2)</a:t>
            </a:r>
          </a:p>
          <a:p>
            <a:pPr>
              <a:buNone/>
            </a:pPr>
            <a:r>
              <a:rPr lang="id-ID" dirty="0" smtClean="0">
                <a:sym typeface="Wingdings 3"/>
              </a:rPr>
              <a:t></a:t>
            </a:r>
            <a:r>
              <a:rPr lang="id-ID" dirty="0" smtClean="0"/>
              <a:t>Pengangguran diproksikan dengan jumlah pengangguran terbuka</a:t>
            </a:r>
          </a:p>
          <a:p>
            <a:pPr>
              <a:buNone/>
            </a:pPr>
            <a:r>
              <a:rPr lang="id-ID" dirty="0" smtClean="0">
                <a:sym typeface="Wingdings 3"/>
              </a:rPr>
              <a:t> </a:t>
            </a:r>
            <a:r>
              <a:rPr lang="id-ID" dirty="0" smtClean="0"/>
              <a:t>Kesenjangan ekonomi antarkelompok masyarakat diproksikan dengan nilai Indeks Koefisien Gini (IKG) yang diterbitkan BPS</a:t>
            </a:r>
          </a:p>
          <a:p>
            <a:pPr>
              <a:buNone/>
            </a:pPr>
            <a:endParaRPr lang="id-ID" dirty="0" smtClean="0"/>
          </a:p>
          <a:p>
            <a:pPr>
              <a:buNone/>
            </a:pPr>
            <a:endParaRPr lang="id-ID" dirty="0" smtClean="0"/>
          </a:p>
          <a:p>
            <a:pPr>
              <a:buNone/>
            </a:pPr>
            <a:endParaRPr lang="id-ID" dirty="0" smtClean="0"/>
          </a:p>
          <a:p>
            <a:pPr>
              <a:buNone/>
            </a:pPr>
            <a:endParaRPr lang="id-ID"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71612"/>
            <a:ext cx="9144000" cy="3929090"/>
          </a:xfrm>
        </p:spPr>
        <p:style>
          <a:lnRef idx="0">
            <a:schemeClr val="accent2"/>
          </a:lnRef>
          <a:fillRef idx="3">
            <a:schemeClr val="accent2"/>
          </a:fillRef>
          <a:effectRef idx="3">
            <a:schemeClr val="accent2"/>
          </a:effectRef>
          <a:fontRef idx="minor">
            <a:schemeClr val="lt1"/>
          </a:fontRef>
        </p:style>
        <p:txBody>
          <a:bodyPr>
            <a:normAutofit/>
          </a:bodyPr>
          <a:lstStyle/>
          <a:p>
            <a:pPr algn="ctr"/>
            <a:r>
              <a:rPr lang="id-ID" sz="4400" b="1" cap="none"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Aharoni" pitchFamily="2" charset="-79"/>
                <a:cs typeface="Aharoni" pitchFamily="2" charset="-79"/>
              </a:rPr>
              <a:t/>
            </a:r>
            <a:br>
              <a:rPr lang="id-ID" sz="4400" b="1" cap="none"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Aharoni" pitchFamily="2" charset="-79"/>
                <a:cs typeface="Aharoni" pitchFamily="2" charset="-79"/>
              </a:rPr>
            </a:br>
            <a:r>
              <a:rPr lang="id-ID" sz="4400" b="1" cap="none"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Aharoni" pitchFamily="2" charset="-79"/>
                <a:cs typeface="Aharoni" pitchFamily="2" charset="-79"/>
              </a:rPr>
              <a:t>ISU-ISU PENTING DALAM PENYAJIAN DAN PEMBAHASAN HASIL PENELITIAN </a:t>
            </a:r>
            <a:endParaRPr lang="id-ID" sz="4400" b="1" cap="none"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0" y="2143116"/>
          <a:ext cx="9144000" cy="4714884"/>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4"/>
          <p:cNvSpPr>
            <a:spLocks noGrp="1"/>
          </p:cNvSpPr>
          <p:nvPr>
            <p:ph type="title"/>
          </p:nvPr>
        </p:nvSpPr>
        <p:spPr>
          <a:xfrm>
            <a:off x="285720" y="0"/>
            <a:ext cx="8572560" cy="1000108"/>
          </a:xfrm>
          <a:effectLst>
            <a:glow rad="228600">
              <a:schemeClr val="accent5">
                <a:satMod val="175000"/>
                <a:alpha val="40000"/>
              </a:schemeClr>
            </a:glow>
            <a:outerShdw blurRad="40000" dist="20000" dir="5400000" rotWithShape="0">
              <a:srgbClr val="000000">
                <a:alpha val="38000"/>
              </a:srgbClr>
            </a:outerShdw>
          </a:effectLst>
        </p:spPr>
        <p:style>
          <a:lnRef idx="1">
            <a:schemeClr val="accent6"/>
          </a:lnRef>
          <a:fillRef idx="2">
            <a:schemeClr val="accent6"/>
          </a:fillRef>
          <a:effectRef idx="1">
            <a:schemeClr val="accent6"/>
          </a:effectRef>
          <a:fontRef idx="minor">
            <a:schemeClr val="dk1"/>
          </a:fontRef>
        </p:style>
        <p:txBody>
          <a:bodyPr>
            <a:normAutofit fontScale="90000"/>
          </a:bodyPr>
          <a:lstStyle/>
          <a:p>
            <a:r>
              <a:rPr lang="id-ID" dirty="0" smtClean="0">
                <a:solidFill>
                  <a:srgbClr val="7030A0"/>
                </a:solidFill>
                <a:latin typeface="Berlin Sans FB Demi" pitchFamily="34" charset="0"/>
              </a:rPr>
              <a:t>4. Penyajian Hasil Penelitian:</a:t>
            </a:r>
            <a:br>
              <a:rPr lang="id-ID" dirty="0" smtClean="0">
                <a:solidFill>
                  <a:srgbClr val="7030A0"/>
                </a:solidFill>
                <a:latin typeface="Berlin Sans FB Demi" pitchFamily="34" charset="0"/>
              </a:rPr>
            </a:br>
            <a:endParaRPr lang="id-ID" sz="2200" dirty="0">
              <a:solidFill>
                <a:srgbClr val="7030A0"/>
              </a:solidFill>
              <a:latin typeface="Berlin Sans FB Demi" pitchFamily="34" charset="0"/>
            </a:endParaRPr>
          </a:p>
        </p:txBody>
      </p:sp>
      <p:sp>
        <p:nvSpPr>
          <p:cNvPr id="6" name="Right Arrow 5"/>
          <p:cNvSpPr/>
          <p:nvPr/>
        </p:nvSpPr>
        <p:spPr>
          <a:xfrm>
            <a:off x="1071538" y="2000240"/>
            <a:ext cx="3643338" cy="164307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d-ID" sz="2400" b="1" dirty="0" smtClean="0">
                <a:latin typeface="Agency FB" pitchFamily="34" charset="0"/>
              </a:rPr>
              <a:t>Nilai PDRB  terus meningkat dari tahun ke tahun</a:t>
            </a:r>
            <a:endParaRPr lang="id-ID" sz="2400" b="1" dirty="0">
              <a:latin typeface="Agency FB" pitchFamily="34" charset="0"/>
            </a:endParaRPr>
          </a:p>
        </p:txBody>
      </p:sp>
      <p:sp>
        <p:nvSpPr>
          <p:cNvPr id="7" name="Rectangle 6"/>
          <p:cNvSpPr/>
          <p:nvPr/>
        </p:nvSpPr>
        <p:spPr>
          <a:xfrm>
            <a:off x="0" y="1428736"/>
            <a:ext cx="9144000" cy="642942"/>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id-ID" sz="2400" dirty="0" smtClean="0">
                <a:solidFill>
                  <a:srgbClr val="7030A0"/>
                </a:solidFill>
                <a:latin typeface="Berlin Sans FB Demi" pitchFamily="34" charset="0"/>
              </a:rPr>
              <a:t>1. Tren  kinerja perekonomian  ( PDRB Harga Berlaku) Jateng  periode 2002-2012 (dalam trilyun Rp)</a:t>
            </a:r>
            <a:endParaRPr lang="id-ID" sz="24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0"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0"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5" name="Oval Callout 4"/>
          <p:cNvSpPr/>
          <p:nvPr/>
        </p:nvSpPr>
        <p:spPr>
          <a:xfrm>
            <a:off x="2500298" y="4429132"/>
            <a:ext cx="500066" cy="357190"/>
          </a:xfrm>
          <a:prstGeom prst="wedgeEllipseCallou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id-ID" sz="2000" dirty="0" smtClean="0"/>
              <a:t>1</a:t>
            </a:r>
            <a:endParaRPr lang="id-ID" sz="2000" dirty="0"/>
          </a:p>
        </p:txBody>
      </p:sp>
      <p:sp>
        <p:nvSpPr>
          <p:cNvPr id="6" name="Oval 5"/>
          <p:cNvSpPr/>
          <p:nvPr/>
        </p:nvSpPr>
        <p:spPr>
          <a:xfrm>
            <a:off x="2071670" y="3786190"/>
            <a:ext cx="428628" cy="285752"/>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id-ID" dirty="0" smtClean="0"/>
              <a:t>3</a:t>
            </a:r>
            <a:endParaRPr lang="id-ID" dirty="0"/>
          </a:p>
        </p:txBody>
      </p:sp>
      <p:sp>
        <p:nvSpPr>
          <p:cNvPr id="7" name="Oval Callout 6"/>
          <p:cNvSpPr/>
          <p:nvPr/>
        </p:nvSpPr>
        <p:spPr>
          <a:xfrm>
            <a:off x="2214546" y="6500834"/>
            <a:ext cx="285752" cy="357166"/>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4</a:t>
            </a:r>
            <a:endParaRPr lang="id-ID"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0"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5" name="Cloud Callout 4"/>
          <p:cNvSpPr/>
          <p:nvPr/>
        </p:nvSpPr>
        <p:spPr>
          <a:xfrm>
            <a:off x="6643702" y="3714752"/>
            <a:ext cx="1857388" cy="1000132"/>
          </a:xfrm>
          <a:prstGeom prst="cloudCallout">
            <a:avLst>
              <a:gd name="adj1" fmla="val -41540"/>
              <a:gd name="adj2" fmla="val -145871"/>
            </a:avLst>
          </a:prstGeom>
          <a:solidFill>
            <a:srgbClr val="FF0000"/>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lang="id-ID" sz="2000" dirty="0" smtClean="0"/>
              <a:t>Krisis ekonomi </a:t>
            </a:r>
            <a:endParaRPr lang="id-ID" sz="2000" dirty="0"/>
          </a:p>
        </p:txBody>
      </p:sp>
      <p:sp>
        <p:nvSpPr>
          <p:cNvPr id="6" name="Oval Callout 5"/>
          <p:cNvSpPr/>
          <p:nvPr/>
        </p:nvSpPr>
        <p:spPr>
          <a:xfrm>
            <a:off x="5072066" y="3214686"/>
            <a:ext cx="1285884" cy="928694"/>
          </a:xfrm>
          <a:prstGeom prst="wedgeEllipseCallout">
            <a:avLst>
              <a:gd name="adj1" fmla="val 30433"/>
              <a:gd name="adj2" fmla="val -157320"/>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d-ID" dirty="0" smtClean="0"/>
              <a:t>Pilgub</a:t>
            </a:r>
            <a:endParaRPr lang="id-ID"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0"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5" name="Oval 4"/>
          <p:cNvSpPr/>
          <p:nvPr/>
        </p:nvSpPr>
        <p:spPr>
          <a:xfrm>
            <a:off x="4071934" y="3500438"/>
            <a:ext cx="214314" cy="2143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Line Callout 3 5"/>
          <p:cNvSpPr/>
          <p:nvPr/>
        </p:nvSpPr>
        <p:spPr>
          <a:xfrm>
            <a:off x="571472" y="1214422"/>
            <a:ext cx="2643206" cy="1000132"/>
          </a:xfrm>
          <a:prstGeom prst="borderCallout3">
            <a:avLst>
              <a:gd name="adj1" fmla="val 18750"/>
              <a:gd name="adj2" fmla="val -8333"/>
              <a:gd name="adj3" fmla="val 18750"/>
              <a:gd name="adj4" fmla="val -16667"/>
              <a:gd name="adj5" fmla="val 100000"/>
              <a:gd name="adj6" fmla="val -16667"/>
              <a:gd name="adj7" fmla="val 236285"/>
              <a:gd name="adj8" fmla="val 131128"/>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id-ID" dirty="0" smtClean="0"/>
              <a:t>Ada pola kenaikan  signifikan  3 tahunan  pada Industri Pengolahan</a:t>
            </a:r>
            <a:endParaRPr lang="id-ID"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0"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5" name="Oval Callout 4"/>
          <p:cNvSpPr/>
          <p:nvPr/>
        </p:nvSpPr>
        <p:spPr>
          <a:xfrm>
            <a:off x="6500826" y="1214422"/>
            <a:ext cx="2357454" cy="1285884"/>
          </a:xfrm>
          <a:prstGeom prst="wedgeEllipseCallout">
            <a:avLst>
              <a:gd name="adj1" fmla="val 45649"/>
              <a:gd name="adj2" fmla="val 69115"/>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d-ID" dirty="0" smtClean="0"/>
              <a:t>PHR trennya bertumbuh dalam  5 tahun terakhir</a:t>
            </a:r>
            <a:endParaRPr lang="id-ID"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0" y="0"/>
          <a:ext cx="9143999" cy="6858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0"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5" name="Cloud Callout 4"/>
          <p:cNvSpPr/>
          <p:nvPr/>
        </p:nvSpPr>
        <p:spPr>
          <a:xfrm>
            <a:off x="0" y="1000108"/>
            <a:ext cx="2714612" cy="3500462"/>
          </a:xfrm>
          <a:prstGeom prst="cloudCallout">
            <a:avLst>
              <a:gd name="adj1" fmla="val 74223"/>
              <a:gd name="adj2" fmla="val 1868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id-ID" sz="2000" dirty="0" smtClean="0">
                <a:latin typeface="Agency FB" pitchFamily="34" charset="0"/>
              </a:rPr>
              <a:t>Pertumbuhan ekonomi  berimplikasi positif  menurunkan  jumlah  kemiskinan dan pengangguran terbuka dlm 5 tahun terakhir</a:t>
            </a:r>
            <a:endParaRPr lang="id-ID" sz="2000" dirty="0">
              <a:latin typeface="Agency FB"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4422"/>
          </a:xfrm>
          <a:ln/>
        </p:spPr>
        <p:style>
          <a:lnRef idx="0">
            <a:schemeClr val="accent2"/>
          </a:lnRef>
          <a:fillRef idx="3">
            <a:schemeClr val="accent2"/>
          </a:fillRef>
          <a:effectRef idx="3">
            <a:schemeClr val="accent2"/>
          </a:effectRef>
          <a:fontRef idx="minor">
            <a:schemeClr val="lt1"/>
          </a:fontRef>
        </p:style>
        <p:txBody>
          <a:bodyPr>
            <a:normAutofit/>
          </a:bodyPr>
          <a:lstStyle/>
          <a:p>
            <a:r>
              <a:rPr lang="id-ID" sz="2000" dirty="0" smtClean="0">
                <a:solidFill>
                  <a:srgbClr val="FFFF00"/>
                </a:solidFill>
                <a:latin typeface="Arial Black" pitchFamily="34" charset="0"/>
              </a:rPr>
              <a:t>6b. Jumlah Penduduk Miskin, Indeks Kedalaman Kemiskinan (P1), dan Indeks Keparahan Kemiskinan (P2)  Jateng 2007-2012</a:t>
            </a:r>
            <a:endParaRPr lang="id-ID" sz="2000" dirty="0">
              <a:solidFill>
                <a:srgbClr val="FFFF00"/>
              </a:solidFill>
            </a:endParaRPr>
          </a:p>
        </p:txBody>
      </p:sp>
      <p:graphicFrame>
        <p:nvGraphicFramePr>
          <p:cNvPr id="4" name="Chart 3"/>
          <p:cNvGraphicFramePr/>
          <p:nvPr/>
        </p:nvGraphicFramePr>
        <p:xfrm>
          <a:off x="0" y="2285992"/>
          <a:ext cx="9144000" cy="4572008"/>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0" y="1285860"/>
            <a:ext cx="9144000" cy="1015663"/>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id-ID" sz="2000" b="1" dirty="0" smtClean="0">
                <a:latin typeface="Arial" pitchFamily="34" charset="0"/>
                <a:cs typeface="Arial" pitchFamily="34" charset="0"/>
              </a:rPr>
              <a:t>Pertumbuhan ekonomi  berdampak positif  menurunakan indeks keparahan dan kedalaman kemisikinan</a:t>
            </a:r>
          </a:p>
          <a:p>
            <a:pPr algn="ctr"/>
            <a:endParaRPr lang="id-ID" sz="2000" b="1"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4422"/>
          </a:xfrm>
        </p:spPr>
        <p:style>
          <a:lnRef idx="0">
            <a:schemeClr val="accent3"/>
          </a:lnRef>
          <a:fillRef idx="3">
            <a:schemeClr val="accent3"/>
          </a:fillRef>
          <a:effectRef idx="3">
            <a:schemeClr val="accent3"/>
          </a:effectRef>
          <a:fontRef idx="minor">
            <a:schemeClr val="lt1"/>
          </a:fontRef>
        </p:style>
        <p:txBody>
          <a:bodyPr>
            <a:normAutofit/>
          </a:bodyPr>
          <a:lstStyle/>
          <a:p>
            <a:r>
              <a:rPr lang="id-ID" sz="3200" dirty="0" smtClean="0">
                <a:latin typeface="Berlin Sans FB Demi" pitchFamily="34" charset="0"/>
              </a:rPr>
              <a:t>7. Tren Rasio Gini Jateng dibanding</a:t>
            </a:r>
            <a:br>
              <a:rPr lang="id-ID" sz="3200" dirty="0" smtClean="0">
                <a:latin typeface="Berlin Sans FB Demi" pitchFamily="34" charset="0"/>
              </a:rPr>
            </a:br>
            <a:r>
              <a:rPr lang="id-ID" sz="3200" dirty="0" smtClean="0">
                <a:latin typeface="Berlin Sans FB Demi" pitchFamily="34" charset="0"/>
              </a:rPr>
              <a:t>Propinsi lain di Jawa  Periode 2008- Juni 2012</a:t>
            </a:r>
            <a:endParaRPr lang="id-ID" sz="3200" dirty="0">
              <a:latin typeface="Berlin Sans FB Demi" pitchFamily="34" charset="0"/>
            </a:endParaRPr>
          </a:p>
        </p:txBody>
      </p:sp>
      <p:graphicFrame>
        <p:nvGraphicFramePr>
          <p:cNvPr id="5" name="Content Placeholder 3"/>
          <p:cNvGraphicFramePr>
            <a:graphicFrameLocks/>
          </p:cNvGraphicFramePr>
          <p:nvPr/>
        </p:nvGraphicFramePr>
        <p:xfrm>
          <a:off x="0" y="1214425"/>
          <a:ext cx="9144000" cy="5693780"/>
        </p:xfrm>
        <a:graphic>
          <a:graphicData uri="http://schemas.openxmlformats.org/drawingml/2006/table">
            <a:tbl>
              <a:tblPr firstRow="1" bandRow="1">
                <a:tableStyleId>{8A107856-5554-42FB-B03E-39F5DBC370BA}</a:tableStyleId>
              </a:tblPr>
              <a:tblGrid>
                <a:gridCol w="1524000"/>
                <a:gridCol w="1524000"/>
                <a:gridCol w="1524000"/>
                <a:gridCol w="1524000"/>
                <a:gridCol w="1524000"/>
                <a:gridCol w="1524000"/>
              </a:tblGrid>
              <a:tr h="806225">
                <a:tc>
                  <a:txBody>
                    <a:bodyPr/>
                    <a:lstStyle/>
                    <a:p>
                      <a:r>
                        <a:rPr lang="id-ID" sz="2400" dirty="0" smtClean="0"/>
                        <a:t>Propinsi</a:t>
                      </a:r>
                      <a:endParaRPr lang="id-ID" sz="2400" dirty="0"/>
                    </a:p>
                  </a:txBody>
                  <a:tcPr/>
                </a:tc>
                <a:tc>
                  <a:txBody>
                    <a:bodyPr/>
                    <a:lstStyle/>
                    <a:p>
                      <a:r>
                        <a:rPr lang="id-ID" sz="2400" dirty="0" smtClean="0"/>
                        <a:t>2008</a:t>
                      </a:r>
                      <a:endParaRPr lang="id-ID" sz="2400" dirty="0"/>
                    </a:p>
                  </a:txBody>
                  <a:tcPr/>
                </a:tc>
                <a:tc>
                  <a:txBody>
                    <a:bodyPr/>
                    <a:lstStyle/>
                    <a:p>
                      <a:r>
                        <a:rPr lang="id-ID" sz="2400" dirty="0" smtClean="0"/>
                        <a:t>2009</a:t>
                      </a:r>
                      <a:endParaRPr lang="id-ID" sz="2400" dirty="0"/>
                    </a:p>
                  </a:txBody>
                  <a:tcPr/>
                </a:tc>
                <a:tc>
                  <a:txBody>
                    <a:bodyPr/>
                    <a:lstStyle/>
                    <a:p>
                      <a:r>
                        <a:rPr lang="id-ID" sz="2400" dirty="0" smtClean="0"/>
                        <a:t>2010</a:t>
                      </a:r>
                      <a:endParaRPr lang="id-ID" sz="2400" dirty="0"/>
                    </a:p>
                  </a:txBody>
                  <a:tcPr/>
                </a:tc>
                <a:tc>
                  <a:txBody>
                    <a:bodyPr/>
                    <a:lstStyle/>
                    <a:p>
                      <a:r>
                        <a:rPr lang="id-ID" sz="2400" dirty="0" smtClean="0"/>
                        <a:t>2011</a:t>
                      </a:r>
                      <a:endParaRPr lang="id-ID" sz="2400" dirty="0"/>
                    </a:p>
                  </a:txBody>
                  <a:tcPr/>
                </a:tc>
                <a:tc>
                  <a:txBody>
                    <a:bodyPr/>
                    <a:lstStyle/>
                    <a:p>
                      <a:r>
                        <a:rPr lang="id-ID" sz="2400" dirty="0" smtClean="0"/>
                        <a:t>Juni-2012</a:t>
                      </a:r>
                      <a:endParaRPr lang="id-ID" sz="2400" dirty="0"/>
                    </a:p>
                  </a:txBody>
                  <a:tcPr/>
                </a:tc>
              </a:tr>
              <a:tr h="806225">
                <a:tc>
                  <a:txBody>
                    <a:bodyPr/>
                    <a:lstStyle/>
                    <a:p>
                      <a:r>
                        <a:rPr lang="id-ID" sz="2400" kern="1200" baseline="0" dirty="0" smtClean="0"/>
                        <a:t>DKI Jakarta</a:t>
                      </a:r>
                      <a:endParaRPr lang="id-ID" sz="2400" dirty="0"/>
                    </a:p>
                  </a:txBody>
                  <a:tcPr/>
                </a:tc>
                <a:tc>
                  <a:txBody>
                    <a:bodyPr/>
                    <a:lstStyle/>
                    <a:p>
                      <a:r>
                        <a:rPr lang="id-ID" sz="2400" kern="1200" baseline="0" dirty="0" smtClean="0"/>
                        <a:t>0,33</a:t>
                      </a:r>
                      <a:endParaRPr lang="id-ID" sz="2400" dirty="0"/>
                    </a:p>
                  </a:txBody>
                  <a:tcPr/>
                </a:tc>
                <a:tc>
                  <a:txBody>
                    <a:bodyPr/>
                    <a:lstStyle/>
                    <a:p>
                      <a:r>
                        <a:rPr lang="id-ID" sz="2400" kern="1200" baseline="0" dirty="0" smtClean="0"/>
                        <a:t>0,36</a:t>
                      </a:r>
                      <a:endParaRPr lang="id-ID" sz="2400" dirty="0"/>
                    </a:p>
                  </a:txBody>
                  <a:tcPr/>
                </a:tc>
                <a:tc>
                  <a:txBody>
                    <a:bodyPr/>
                    <a:lstStyle/>
                    <a:p>
                      <a:r>
                        <a:rPr lang="id-ID" sz="2400" dirty="0" smtClean="0"/>
                        <a:t>0,36</a:t>
                      </a:r>
                      <a:endParaRPr lang="id-ID" sz="2400" dirty="0"/>
                    </a:p>
                  </a:txBody>
                  <a:tcPr/>
                </a:tc>
                <a:tc>
                  <a:txBody>
                    <a:bodyPr/>
                    <a:lstStyle/>
                    <a:p>
                      <a:r>
                        <a:rPr lang="id-ID" sz="2400" dirty="0" smtClean="0"/>
                        <a:t>0,44</a:t>
                      </a:r>
                      <a:endParaRPr lang="id-ID" sz="2400" dirty="0"/>
                    </a:p>
                  </a:txBody>
                  <a:tcPr/>
                </a:tc>
                <a:tc>
                  <a:txBody>
                    <a:bodyPr/>
                    <a:lstStyle/>
                    <a:p>
                      <a:r>
                        <a:rPr lang="id-ID" sz="2400" dirty="0" smtClean="0"/>
                        <a:t>0,42</a:t>
                      </a:r>
                      <a:endParaRPr lang="id-ID" sz="2400" dirty="0"/>
                    </a:p>
                  </a:txBody>
                  <a:tcPr/>
                </a:tc>
              </a:tr>
              <a:tr h="806225">
                <a:tc>
                  <a:txBody>
                    <a:bodyPr/>
                    <a:lstStyle/>
                    <a:p>
                      <a:r>
                        <a:rPr lang="id-ID" sz="2400" kern="1200" baseline="0" dirty="0" smtClean="0"/>
                        <a:t>Jawa Barat</a:t>
                      </a:r>
                      <a:endParaRPr lang="id-ID" sz="2400" dirty="0"/>
                    </a:p>
                  </a:txBody>
                  <a:tcPr/>
                </a:tc>
                <a:tc>
                  <a:txBody>
                    <a:bodyPr/>
                    <a:lstStyle/>
                    <a:p>
                      <a:r>
                        <a:rPr lang="id-ID" sz="2400" dirty="0" smtClean="0"/>
                        <a:t>0,35</a:t>
                      </a:r>
                      <a:endParaRPr lang="id-ID" sz="2400" dirty="0"/>
                    </a:p>
                  </a:txBody>
                  <a:tcPr/>
                </a:tc>
                <a:tc>
                  <a:txBody>
                    <a:bodyPr/>
                    <a:lstStyle/>
                    <a:p>
                      <a:r>
                        <a:rPr lang="id-ID" sz="2400" dirty="0" smtClean="0"/>
                        <a:t>0,36</a:t>
                      </a:r>
                      <a:endParaRPr lang="id-ID" sz="2400" dirty="0"/>
                    </a:p>
                  </a:txBody>
                  <a:tcPr/>
                </a:tc>
                <a:tc>
                  <a:txBody>
                    <a:bodyPr/>
                    <a:lstStyle/>
                    <a:p>
                      <a:r>
                        <a:rPr lang="id-ID" sz="2400" dirty="0" smtClean="0"/>
                        <a:t>0,36</a:t>
                      </a:r>
                      <a:endParaRPr lang="id-ID" sz="2400" dirty="0"/>
                    </a:p>
                  </a:txBody>
                  <a:tcPr/>
                </a:tc>
                <a:tc>
                  <a:txBody>
                    <a:bodyPr/>
                    <a:lstStyle/>
                    <a:p>
                      <a:r>
                        <a:rPr lang="id-ID" sz="2400" dirty="0" smtClean="0"/>
                        <a:t>0,41</a:t>
                      </a:r>
                      <a:endParaRPr lang="id-ID" sz="2400" dirty="0"/>
                    </a:p>
                  </a:txBody>
                  <a:tcPr/>
                </a:tc>
                <a:tc>
                  <a:txBody>
                    <a:bodyPr/>
                    <a:lstStyle/>
                    <a:p>
                      <a:r>
                        <a:rPr lang="id-ID" sz="2400" dirty="0" smtClean="0"/>
                        <a:t>0,41</a:t>
                      </a:r>
                      <a:endParaRPr lang="id-ID" sz="2400" dirty="0"/>
                    </a:p>
                  </a:txBody>
                  <a:tcPr/>
                </a:tc>
              </a:tr>
              <a:tr h="806225">
                <a:tc>
                  <a:txBody>
                    <a:bodyPr/>
                    <a:lstStyle/>
                    <a:p>
                      <a:r>
                        <a:rPr lang="id-ID" sz="2400" kern="1200" baseline="0" dirty="0" smtClean="0"/>
                        <a:t>Banten</a:t>
                      </a:r>
                      <a:endParaRPr lang="id-ID" sz="2400" dirty="0"/>
                    </a:p>
                  </a:txBody>
                  <a:tcPr/>
                </a:tc>
                <a:tc>
                  <a:txBody>
                    <a:bodyPr/>
                    <a:lstStyle/>
                    <a:p>
                      <a:r>
                        <a:rPr lang="id-ID" sz="2400" dirty="0" smtClean="0"/>
                        <a:t>0,34</a:t>
                      </a:r>
                      <a:endParaRPr lang="id-ID" sz="2400" dirty="0"/>
                    </a:p>
                  </a:txBody>
                  <a:tcPr/>
                </a:tc>
                <a:tc>
                  <a:txBody>
                    <a:bodyPr/>
                    <a:lstStyle/>
                    <a:p>
                      <a:r>
                        <a:rPr lang="id-ID" sz="2400" dirty="0" smtClean="0"/>
                        <a:t>0,37</a:t>
                      </a:r>
                      <a:endParaRPr lang="id-ID" sz="2400" dirty="0"/>
                    </a:p>
                  </a:txBody>
                  <a:tcPr/>
                </a:tc>
                <a:tc>
                  <a:txBody>
                    <a:bodyPr/>
                    <a:lstStyle/>
                    <a:p>
                      <a:r>
                        <a:rPr lang="id-ID" sz="2400" dirty="0" smtClean="0"/>
                        <a:t>0,42</a:t>
                      </a:r>
                      <a:endParaRPr lang="id-ID" sz="2400" dirty="0"/>
                    </a:p>
                  </a:txBody>
                  <a:tcPr/>
                </a:tc>
                <a:tc>
                  <a:txBody>
                    <a:bodyPr/>
                    <a:lstStyle/>
                    <a:p>
                      <a:r>
                        <a:rPr lang="id-ID" sz="2400" dirty="0" smtClean="0"/>
                        <a:t>0,40</a:t>
                      </a:r>
                      <a:endParaRPr lang="id-ID" sz="2400" dirty="0"/>
                    </a:p>
                  </a:txBody>
                  <a:tcPr/>
                </a:tc>
                <a:tc>
                  <a:txBody>
                    <a:bodyPr/>
                    <a:lstStyle/>
                    <a:p>
                      <a:r>
                        <a:rPr lang="id-ID" sz="2400" dirty="0" smtClean="0"/>
                        <a:t>0,39</a:t>
                      </a:r>
                      <a:endParaRPr lang="id-ID" sz="2400" dirty="0"/>
                    </a:p>
                  </a:txBody>
                  <a:tcPr/>
                </a:tc>
              </a:tr>
              <a:tr h="806225">
                <a:tc>
                  <a:txBody>
                    <a:bodyPr/>
                    <a:lstStyle/>
                    <a:p>
                      <a:r>
                        <a:rPr lang="id-ID" sz="2400" kern="1200" baseline="0" dirty="0" smtClean="0"/>
                        <a:t>Jawa Tengah</a:t>
                      </a:r>
                      <a:endParaRPr lang="id-ID" sz="2400" dirty="0"/>
                    </a:p>
                  </a:txBody>
                  <a:tcPr>
                    <a:solidFill>
                      <a:srgbClr val="FFFF00"/>
                    </a:solidFill>
                  </a:tcPr>
                </a:tc>
                <a:tc>
                  <a:txBody>
                    <a:bodyPr/>
                    <a:lstStyle/>
                    <a:p>
                      <a:r>
                        <a:rPr lang="id-ID" sz="2400" dirty="0" smtClean="0"/>
                        <a:t>0,31</a:t>
                      </a:r>
                      <a:endParaRPr lang="id-ID" sz="2400" dirty="0"/>
                    </a:p>
                  </a:txBody>
                  <a:tcPr>
                    <a:solidFill>
                      <a:srgbClr val="FFFF00"/>
                    </a:solidFill>
                  </a:tcPr>
                </a:tc>
                <a:tc>
                  <a:txBody>
                    <a:bodyPr/>
                    <a:lstStyle/>
                    <a:p>
                      <a:r>
                        <a:rPr lang="id-ID" sz="2400" dirty="0" smtClean="0"/>
                        <a:t>0,32</a:t>
                      </a:r>
                      <a:endParaRPr lang="id-ID" sz="2400" dirty="0"/>
                    </a:p>
                  </a:txBody>
                  <a:tcPr>
                    <a:solidFill>
                      <a:srgbClr val="FFFF00"/>
                    </a:solidFill>
                  </a:tcPr>
                </a:tc>
                <a:tc>
                  <a:txBody>
                    <a:bodyPr/>
                    <a:lstStyle/>
                    <a:p>
                      <a:r>
                        <a:rPr lang="id-ID" sz="2400" dirty="0" smtClean="0"/>
                        <a:t>0,34</a:t>
                      </a:r>
                      <a:endParaRPr lang="id-ID" sz="2400" dirty="0"/>
                    </a:p>
                  </a:txBody>
                  <a:tcPr>
                    <a:solidFill>
                      <a:srgbClr val="FFFF00"/>
                    </a:solidFill>
                  </a:tcPr>
                </a:tc>
                <a:tc>
                  <a:txBody>
                    <a:bodyPr/>
                    <a:lstStyle/>
                    <a:p>
                      <a:r>
                        <a:rPr lang="id-ID" sz="2400" dirty="0" smtClean="0"/>
                        <a:t>0,38</a:t>
                      </a:r>
                      <a:endParaRPr lang="id-ID" sz="2400" dirty="0"/>
                    </a:p>
                  </a:txBody>
                  <a:tcPr>
                    <a:solidFill>
                      <a:srgbClr val="FFFF00"/>
                    </a:solidFill>
                  </a:tcPr>
                </a:tc>
                <a:tc>
                  <a:txBody>
                    <a:bodyPr/>
                    <a:lstStyle/>
                    <a:p>
                      <a:r>
                        <a:rPr lang="id-ID" sz="2400" dirty="0" smtClean="0"/>
                        <a:t>0,38</a:t>
                      </a:r>
                      <a:endParaRPr lang="id-ID" sz="2400" dirty="0"/>
                    </a:p>
                  </a:txBody>
                  <a:tcPr>
                    <a:solidFill>
                      <a:srgbClr val="FFFF00"/>
                    </a:solidFill>
                  </a:tcPr>
                </a:tc>
              </a:tr>
              <a:tr h="806225">
                <a:tc>
                  <a:txBody>
                    <a:bodyPr/>
                    <a:lstStyle/>
                    <a:p>
                      <a:r>
                        <a:rPr lang="id-ID" sz="2400" kern="1200" baseline="0" dirty="0" smtClean="0"/>
                        <a:t>DIY</a:t>
                      </a:r>
                      <a:endParaRPr lang="id-ID" sz="2400" dirty="0"/>
                    </a:p>
                  </a:txBody>
                  <a:tcPr/>
                </a:tc>
                <a:tc>
                  <a:txBody>
                    <a:bodyPr/>
                    <a:lstStyle/>
                    <a:p>
                      <a:r>
                        <a:rPr lang="id-ID" sz="2400" dirty="0" smtClean="0"/>
                        <a:t>0,36</a:t>
                      </a:r>
                      <a:endParaRPr lang="id-ID" sz="2400" dirty="0"/>
                    </a:p>
                  </a:txBody>
                  <a:tcPr/>
                </a:tc>
                <a:tc>
                  <a:txBody>
                    <a:bodyPr/>
                    <a:lstStyle/>
                    <a:p>
                      <a:r>
                        <a:rPr lang="id-ID" sz="2400" dirty="0" smtClean="0"/>
                        <a:t>0,38</a:t>
                      </a:r>
                      <a:endParaRPr lang="id-ID" sz="2400" dirty="0"/>
                    </a:p>
                  </a:txBody>
                  <a:tcPr/>
                </a:tc>
                <a:tc>
                  <a:txBody>
                    <a:bodyPr/>
                    <a:lstStyle/>
                    <a:p>
                      <a:r>
                        <a:rPr lang="id-ID" sz="2400" dirty="0" smtClean="0"/>
                        <a:t>0,41</a:t>
                      </a:r>
                      <a:endParaRPr lang="id-ID" sz="2400" dirty="0"/>
                    </a:p>
                  </a:txBody>
                  <a:tcPr/>
                </a:tc>
                <a:tc>
                  <a:txBody>
                    <a:bodyPr/>
                    <a:lstStyle/>
                    <a:p>
                      <a:r>
                        <a:rPr lang="id-ID" sz="2400" dirty="0" smtClean="0"/>
                        <a:t>0,40</a:t>
                      </a:r>
                      <a:endParaRPr lang="id-ID" sz="2400" dirty="0"/>
                    </a:p>
                  </a:txBody>
                  <a:tcPr/>
                </a:tc>
                <a:tc>
                  <a:txBody>
                    <a:bodyPr/>
                    <a:lstStyle/>
                    <a:p>
                      <a:r>
                        <a:rPr lang="id-ID" sz="2400" dirty="0" smtClean="0"/>
                        <a:t>0,43</a:t>
                      </a:r>
                      <a:endParaRPr lang="id-ID" sz="2400" dirty="0"/>
                    </a:p>
                  </a:txBody>
                  <a:tcPr/>
                </a:tc>
              </a:tr>
              <a:tr h="806225">
                <a:tc>
                  <a:txBody>
                    <a:bodyPr/>
                    <a:lstStyle/>
                    <a:p>
                      <a:r>
                        <a:rPr lang="id-ID" sz="2400" kern="1200" baseline="0" dirty="0" smtClean="0"/>
                        <a:t>Jawa Timur</a:t>
                      </a:r>
                      <a:endParaRPr lang="id-ID" sz="2400" dirty="0"/>
                    </a:p>
                  </a:txBody>
                  <a:tcPr/>
                </a:tc>
                <a:tc>
                  <a:txBody>
                    <a:bodyPr/>
                    <a:lstStyle/>
                    <a:p>
                      <a:r>
                        <a:rPr lang="id-ID" sz="2400" dirty="0" smtClean="0"/>
                        <a:t>0,33</a:t>
                      </a:r>
                      <a:endParaRPr lang="id-ID" sz="2400" dirty="0"/>
                    </a:p>
                  </a:txBody>
                  <a:tcPr/>
                </a:tc>
                <a:tc>
                  <a:txBody>
                    <a:bodyPr/>
                    <a:lstStyle/>
                    <a:p>
                      <a:r>
                        <a:rPr lang="id-ID" sz="2400" dirty="0" smtClean="0"/>
                        <a:t>0,33</a:t>
                      </a:r>
                      <a:endParaRPr lang="id-ID" sz="2400" dirty="0"/>
                    </a:p>
                  </a:txBody>
                  <a:tcPr/>
                </a:tc>
                <a:tc>
                  <a:txBody>
                    <a:bodyPr/>
                    <a:lstStyle/>
                    <a:p>
                      <a:r>
                        <a:rPr lang="id-ID" sz="2400" dirty="0" smtClean="0"/>
                        <a:t>0,34</a:t>
                      </a:r>
                      <a:endParaRPr lang="id-ID" sz="2400" dirty="0"/>
                    </a:p>
                  </a:txBody>
                  <a:tcPr/>
                </a:tc>
                <a:tc>
                  <a:txBody>
                    <a:bodyPr/>
                    <a:lstStyle/>
                    <a:p>
                      <a:r>
                        <a:rPr lang="id-ID" sz="2400" dirty="0" smtClean="0"/>
                        <a:t>0,37</a:t>
                      </a:r>
                      <a:endParaRPr lang="id-ID" sz="2400" dirty="0"/>
                    </a:p>
                  </a:txBody>
                  <a:tcPr/>
                </a:tc>
                <a:tc>
                  <a:txBody>
                    <a:bodyPr/>
                    <a:lstStyle/>
                    <a:p>
                      <a:r>
                        <a:rPr lang="id-ID" sz="2400" dirty="0" smtClean="0"/>
                        <a:t>0,36</a:t>
                      </a:r>
                      <a:endParaRPr lang="id-ID" sz="2400" dirty="0"/>
                    </a:p>
                  </a:txBody>
                  <a:tcPr/>
                </a:tc>
              </a:tr>
            </a:tbl>
          </a:graphicData>
        </a:graphic>
      </p:graphicFrame>
      <p:sp>
        <p:nvSpPr>
          <p:cNvPr id="9" name="Curved Up Arrow 8"/>
          <p:cNvSpPr/>
          <p:nvPr/>
        </p:nvSpPr>
        <p:spPr>
          <a:xfrm>
            <a:off x="3500430" y="4786322"/>
            <a:ext cx="1428760" cy="35719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10" name="Curved Up Arrow 9"/>
          <p:cNvSpPr/>
          <p:nvPr/>
        </p:nvSpPr>
        <p:spPr>
          <a:xfrm>
            <a:off x="5143504" y="4857760"/>
            <a:ext cx="1285884" cy="285752"/>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85728"/>
            <a:ext cx="8572560" cy="6286544"/>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marL="514350" indent="-514350">
              <a:buAutoNum type="arabicPeriod"/>
            </a:pPr>
            <a:r>
              <a:rPr lang="id-ID" sz="3500" dirty="0" smtClean="0">
                <a:solidFill>
                  <a:srgbClr val="00B050"/>
                </a:solidFill>
                <a:latin typeface="Berlin Sans FB Demi" pitchFamily="34" charset="0"/>
              </a:rPr>
              <a:t>Penyajian dan pembahasan hasil penelitian merupakan bagian terpenting dan tak terpisahkan dari suatu Struktur Proyek Penelitian (Bagian IV).</a:t>
            </a:r>
          </a:p>
          <a:p>
            <a:pPr marL="514350" indent="-514350">
              <a:buNone/>
            </a:pPr>
            <a:endParaRPr lang="id-ID" dirty="0" smtClean="0">
              <a:solidFill>
                <a:schemeClr val="accent5">
                  <a:lumMod val="50000"/>
                </a:schemeClr>
              </a:solidFill>
              <a:latin typeface="Berlin Sans FB Demi" pitchFamily="34" charset="0"/>
            </a:endParaRPr>
          </a:p>
          <a:p>
            <a:pPr marL="514350" indent="-514350">
              <a:buNone/>
            </a:pPr>
            <a:r>
              <a:rPr lang="id-ID" dirty="0" smtClean="0">
                <a:solidFill>
                  <a:schemeClr val="accent5">
                    <a:lumMod val="50000"/>
                  </a:schemeClr>
                </a:solidFill>
                <a:latin typeface="Berlin Sans FB Demi" pitchFamily="34" charset="0"/>
              </a:rPr>
              <a:t>      </a:t>
            </a:r>
            <a:r>
              <a:rPr lang="id-ID" dirty="0" smtClean="0">
                <a:solidFill>
                  <a:schemeClr val="accent5">
                    <a:lumMod val="50000"/>
                  </a:schemeClr>
                </a:solidFill>
                <a:latin typeface="Berlin Sans FB Demi" pitchFamily="34" charset="0"/>
                <a:sym typeface="Wingdings 3"/>
              </a:rPr>
              <a:t> Bagian ini </a:t>
            </a:r>
            <a:r>
              <a:rPr lang="id-ID" dirty="0" smtClean="0">
                <a:solidFill>
                  <a:schemeClr val="accent5">
                    <a:lumMod val="50000"/>
                  </a:schemeClr>
                </a:solidFill>
                <a:latin typeface="Berlin Sans FB Demi" pitchFamily="34" charset="0"/>
              </a:rPr>
              <a:t>sangat krusial menentukan keberhasilan suatu proyek penelitian karena menyajikan, menginterpretasikan dan membahas hasil penelitian berdasarkan atau merujuk pada rumusan masalah dan tujuan penelitian, pernyataan atau hipotesis, basis teoritis dan model penelitian, serta desain penelitian yang telah diajukan  pada bab-bab (bagian) sebelumnya  </a:t>
            </a:r>
            <a:endParaRPr lang="id-ID" dirty="0">
              <a:solidFill>
                <a:schemeClr val="accent5">
                  <a:lumMod val="50000"/>
                </a:schemeClr>
              </a:solidFill>
              <a:latin typeface="Berlin Sans FB Demi"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0"/>
            <a:ext cx="8572560" cy="1143000"/>
          </a:xfrm>
        </p:spPr>
        <p:style>
          <a:lnRef idx="1">
            <a:schemeClr val="accent2"/>
          </a:lnRef>
          <a:fillRef idx="3">
            <a:schemeClr val="accent2"/>
          </a:fillRef>
          <a:effectRef idx="2">
            <a:schemeClr val="accent2"/>
          </a:effectRef>
          <a:fontRef idx="minor">
            <a:schemeClr val="lt1"/>
          </a:fontRef>
        </p:style>
        <p:txBody>
          <a:bodyPr>
            <a:normAutofit/>
          </a:bodyPr>
          <a:lstStyle/>
          <a:p>
            <a:r>
              <a:rPr lang="id-ID" dirty="0" smtClean="0"/>
              <a:t>Pembahasan Hasil Penelitian </a:t>
            </a:r>
            <a:endParaRPr lang="id-ID" dirty="0"/>
          </a:p>
        </p:txBody>
      </p:sp>
      <p:sp>
        <p:nvSpPr>
          <p:cNvPr id="3" name="Content Placeholder 2"/>
          <p:cNvSpPr>
            <a:spLocks noGrp="1"/>
          </p:cNvSpPr>
          <p:nvPr>
            <p:ph idx="1"/>
          </p:nvPr>
        </p:nvSpPr>
        <p:spPr>
          <a:xfrm>
            <a:off x="0" y="1428736"/>
            <a:ext cx="9144000" cy="5429264"/>
          </a:xfrm>
          <a:blipFill>
            <a:blip r:embed="rId2"/>
            <a:tile tx="0" ty="0" sx="100000" sy="100000" flip="none" algn="tl"/>
          </a:blipFill>
          <a:ln>
            <a:solidFill>
              <a:schemeClr val="accent6">
                <a:lumMod val="60000"/>
                <a:lumOff val="40000"/>
              </a:schemeClr>
            </a:solidFill>
          </a:ln>
        </p:spPr>
        <p:txBody>
          <a:bodyPr>
            <a:normAutofit fontScale="85000" lnSpcReduction="10000"/>
          </a:bodyPr>
          <a:lstStyle/>
          <a:p>
            <a:pPr marL="514350" indent="-514350">
              <a:lnSpc>
                <a:spcPct val="110000"/>
              </a:lnSpc>
              <a:spcAft>
                <a:spcPts val="600"/>
              </a:spcAft>
              <a:buAutoNum type="arabicPeriod"/>
            </a:pPr>
            <a:r>
              <a:rPr lang="id-ID" dirty="0" smtClean="0">
                <a:solidFill>
                  <a:srgbClr val="FFFF00"/>
                </a:solidFill>
                <a:latin typeface="Berlin Sans FB Demi" pitchFamily="34" charset="0"/>
              </a:rPr>
              <a:t>Nilai PDRB Jateng terus meningkat selama 10 tahun terakhir sehingga dapat disimpulkan bahwa tren kinerja perekonomian Jateng terus meningkat   </a:t>
            </a:r>
          </a:p>
          <a:p>
            <a:pPr marL="514350" indent="-514350">
              <a:lnSpc>
                <a:spcPct val="110000"/>
              </a:lnSpc>
              <a:spcAft>
                <a:spcPts val="600"/>
              </a:spcAft>
              <a:buAutoNum type="arabicPeriod"/>
            </a:pPr>
            <a:r>
              <a:rPr lang="id-ID" dirty="0" smtClean="0">
                <a:solidFill>
                  <a:srgbClr val="FFFF00"/>
                </a:solidFill>
                <a:latin typeface="Berlin Sans FB Demi" pitchFamily="34" charset="0"/>
              </a:rPr>
              <a:t>Kecuali  sektor pertambangan dan penggalian, listrik, gas dan air, dan sektor keuangan dan real estat yang berfluktuasi nilainya, nilai dari enam sektor usaha lainnya  terus meningkat dari tahun ke tahun.</a:t>
            </a:r>
          </a:p>
          <a:p>
            <a:pPr marL="514350" indent="-514350">
              <a:lnSpc>
                <a:spcPct val="110000"/>
              </a:lnSpc>
              <a:spcAft>
                <a:spcPts val="600"/>
              </a:spcAft>
              <a:buAutoNum type="arabicPeriod"/>
            </a:pPr>
            <a:r>
              <a:rPr lang="id-ID" dirty="0" smtClean="0">
                <a:solidFill>
                  <a:srgbClr val="FFFF00"/>
                </a:solidFill>
                <a:latin typeface="Berlin Sans FB Demi" pitchFamily="34" charset="0"/>
              </a:rPr>
              <a:t>Sektor Industri pengolahan, PHR dan Pertanian memberi kontribusi terbesar dalam pembentukan PDRB Jateng  dari tahun ke tahun, disusul sektor jasa</a:t>
            </a:r>
          </a:p>
          <a:p>
            <a:pPr marL="514350" indent="-514350">
              <a:lnSpc>
                <a:spcPct val="110000"/>
              </a:lnSpc>
              <a:spcAft>
                <a:spcPts val="600"/>
              </a:spcAft>
              <a:buAutoNum type="arabicPeriod"/>
            </a:pPr>
            <a:endParaRPr lang="id-ID" dirty="0" smtClean="0">
              <a:solidFill>
                <a:srgbClr val="FFFF00"/>
              </a:solidFill>
              <a:latin typeface="Berlin Sans FB Demi" pitchFamily="34" charset="0"/>
            </a:endParaRPr>
          </a:p>
          <a:p>
            <a:pPr marL="514350" indent="-514350">
              <a:lnSpc>
                <a:spcPct val="110000"/>
              </a:lnSpc>
              <a:spcAft>
                <a:spcPts val="600"/>
              </a:spcAft>
              <a:buAutoNum type="arabicPeriod"/>
            </a:pPr>
            <a:endParaRPr lang="id-ID" dirty="0">
              <a:solidFill>
                <a:srgbClr val="FFFF00"/>
              </a:solidFill>
              <a:latin typeface="Berlin Sans FB Demi"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85728"/>
            <a:ext cx="9144000" cy="6572272"/>
          </a:xfrm>
          <a:blipFill>
            <a:blip r:embed="rId2"/>
            <a:tile tx="0" ty="0" sx="100000" sy="100000" flip="none" algn="tl"/>
          </a:blipFill>
        </p:spPr>
        <p:txBody>
          <a:bodyPr>
            <a:normAutofit/>
          </a:bodyPr>
          <a:lstStyle/>
          <a:p>
            <a:pPr marL="514350" indent="-514350">
              <a:spcAft>
                <a:spcPts val="600"/>
              </a:spcAft>
              <a:buNone/>
            </a:pPr>
            <a:r>
              <a:rPr lang="id-ID" dirty="0" smtClean="0">
                <a:solidFill>
                  <a:srgbClr val="FFFF00"/>
                </a:solidFill>
                <a:latin typeface="Berlin Sans FB Demi" pitchFamily="34" charset="0"/>
              </a:rPr>
              <a:t>4. Semua sektor usaha mengalami tren pertumbuhan positif di atas 4% per tahun. Sektor Pertanian terindikasi mengalami siklus tren  kenaikan/penurunan dalam 4 tahunan</a:t>
            </a:r>
          </a:p>
          <a:p>
            <a:pPr marL="514350" indent="-514350">
              <a:spcAft>
                <a:spcPts val="600"/>
              </a:spcAft>
              <a:buNone/>
            </a:pPr>
            <a:endParaRPr lang="id-ID" dirty="0" smtClean="0">
              <a:solidFill>
                <a:srgbClr val="FFFF00"/>
              </a:solidFill>
              <a:latin typeface="Berlin Sans FB Demi" pitchFamily="34" charset="0"/>
            </a:endParaRPr>
          </a:p>
          <a:p>
            <a:pPr marL="514350" indent="-514350">
              <a:spcAft>
                <a:spcPts val="600"/>
              </a:spcAft>
              <a:buNone/>
            </a:pPr>
            <a:r>
              <a:rPr lang="id-ID" dirty="0" smtClean="0">
                <a:solidFill>
                  <a:srgbClr val="FFFF00"/>
                </a:solidFill>
                <a:latin typeface="Berlin Sans FB Demi" pitchFamily="34" charset="0"/>
              </a:rPr>
              <a:t>5. </a:t>
            </a:r>
            <a:r>
              <a:rPr lang="id-ID" b="1" dirty="0" smtClean="0">
                <a:solidFill>
                  <a:srgbClr val="FFFF00"/>
                </a:solidFill>
              </a:rPr>
              <a:t>Kecuali pada tahun terjadinya krisis ekonomi, tren kinerja  perekonomian dan pertumbuhan ekonomi Jateng  cenderung meningkat dalam 10 tahun terakhir </a:t>
            </a:r>
            <a:endParaRPr lang="id-ID" dirty="0" smtClean="0">
              <a:solidFill>
                <a:srgbClr val="FFFF00"/>
              </a:solidFill>
              <a:latin typeface="Berlin Sans FB Demi" pitchFamily="34"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215106"/>
          </a:xfrm>
          <a:blipFill>
            <a:blip r:embed="rId2"/>
            <a:tile tx="0" ty="0" sx="100000" sy="100000" flip="none" algn="tl"/>
          </a:blipFill>
        </p:spPr>
        <p:txBody>
          <a:bodyPr>
            <a:normAutofit/>
          </a:bodyPr>
          <a:lstStyle/>
          <a:p>
            <a:pPr marL="514350" indent="-514350">
              <a:buNone/>
            </a:pPr>
            <a:r>
              <a:rPr lang="id-ID" b="1" dirty="0" smtClean="0">
                <a:solidFill>
                  <a:srgbClr val="FFFF00"/>
                </a:solidFill>
              </a:rPr>
              <a:t>    </a:t>
            </a:r>
          </a:p>
          <a:p>
            <a:pPr marL="514350" indent="-514350">
              <a:buNone/>
            </a:pPr>
            <a:r>
              <a:rPr lang="id-ID" b="1" dirty="0" smtClean="0">
                <a:solidFill>
                  <a:srgbClr val="FFFF00"/>
                </a:solidFill>
              </a:rPr>
              <a:t>6.  Tren kinerja perekonomian  dan pertumbuhan  ekonomi yang terus meningkat berdampak positif menurunkan kemiskinan dan pengangguran terbuka</a:t>
            </a:r>
          </a:p>
          <a:p>
            <a:pPr marL="514350" indent="-514350">
              <a:buNone/>
            </a:pPr>
            <a:endParaRPr lang="id-ID" b="1" dirty="0" smtClean="0">
              <a:solidFill>
                <a:srgbClr val="FFFF00"/>
              </a:solidFill>
            </a:endParaRPr>
          </a:p>
          <a:p>
            <a:pPr marL="514350" indent="-514350">
              <a:buNone/>
            </a:pPr>
            <a:r>
              <a:rPr lang="id-ID" b="1" dirty="0" smtClean="0">
                <a:solidFill>
                  <a:srgbClr val="FFFF00"/>
                </a:solidFill>
              </a:rPr>
              <a:t>7.  Tren kinerja dan pertumbuhan ekonomi yang cenderung meningkat ternyata meningkatkan  kesenjangan ekonomi antarkelompok masyarakat di Jateng.</a:t>
            </a:r>
          </a:p>
          <a:p>
            <a:endParaRPr lang="id-ID" dirty="0">
              <a:solidFill>
                <a:srgbClr val="FFFF00"/>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500042"/>
            <a:ext cx="8515352" cy="5786478"/>
          </a:xfrm>
        </p:spPr>
        <p:style>
          <a:lnRef idx="1">
            <a:schemeClr val="accent3"/>
          </a:lnRef>
          <a:fillRef idx="2">
            <a:schemeClr val="accent3"/>
          </a:fillRef>
          <a:effectRef idx="1">
            <a:schemeClr val="accent3"/>
          </a:effectRef>
          <a:fontRef idx="minor">
            <a:schemeClr val="dk1"/>
          </a:fontRef>
        </p:style>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r>
              <a:rPr lang="id-ID"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ernard MT Condensed" pitchFamily="18" charset="0"/>
              </a:rPr>
              <a:t>ASPEK-ASPEK KRUSIAL  dan SALAH KAPRAH DALAM PEMBAHASAN </a:t>
            </a:r>
            <a:br>
              <a:rPr lang="id-ID"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ernard MT Condensed" pitchFamily="18" charset="0"/>
              </a:rPr>
            </a:br>
            <a:r>
              <a:rPr lang="id-ID"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ernard MT Condensed" pitchFamily="18" charset="0"/>
              </a:rPr>
              <a:t>HASIL PENELITIAN</a:t>
            </a:r>
            <a:br>
              <a:rPr lang="id-ID"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ernard MT Condensed" pitchFamily="18" charset="0"/>
              </a:rPr>
            </a:br>
            <a:endParaRPr lang="id-ID"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85728"/>
            <a:ext cx="8572560" cy="6286544"/>
          </a:xfrm>
        </p:spPr>
        <p:style>
          <a:lnRef idx="1">
            <a:schemeClr val="accent6"/>
          </a:lnRef>
          <a:fillRef idx="2">
            <a:schemeClr val="accent6"/>
          </a:fillRef>
          <a:effectRef idx="1">
            <a:schemeClr val="accent6"/>
          </a:effectRef>
          <a:fontRef idx="minor">
            <a:schemeClr val="dk1"/>
          </a:fontRef>
        </p:style>
        <p:txBody>
          <a:bodyPr>
            <a:normAutofit fontScale="62500" lnSpcReduction="20000"/>
          </a:bodyPr>
          <a:lstStyle/>
          <a:p>
            <a:pPr marL="514350" indent="-514350">
              <a:buAutoNum type="arabicPeriod"/>
            </a:pPr>
            <a:r>
              <a:rPr lang="id-ID" sz="4000" dirty="0" smtClean="0">
                <a:latin typeface="Berlin Sans FB Demi" pitchFamily="34" charset="0"/>
              </a:rPr>
              <a:t>Dalam penelitian empiris yang menguji atau menganalisis pengaruh  atau dampak dari variabel-variabel tertentu yang secara teoritis diprediksikan berpengaruh positif/negatif terhadap suatu variabel dependen, fokus pembahasannya terutama diarahkan pada nilai koefisien Beta (</a:t>
            </a:r>
            <a:r>
              <a:rPr lang="id-ID" sz="4000" dirty="0" smtClean="0">
                <a:latin typeface="Berlin Sans FB Demi" pitchFamily="34" charset="0"/>
                <a:sym typeface="Symbol"/>
              </a:rPr>
              <a:t>) variabel, setelah itu baru dilihat nilai signifikansinya. </a:t>
            </a:r>
          </a:p>
          <a:p>
            <a:pPr marL="514350" indent="-514350">
              <a:buAutoNum type="arabicPeriod"/>
            </a:pPr>
            <a:endParaRPr lang="id-ID" sz="3400" dirty="0" smtClean="0">
              <a:latin typeface="Berlin Sans FB Demi" pitchFamily="34" charset="0"/>
              <a:sym typeface="Symbol"/>
            </a:endParaRPr>
          </a:p>
          <a:p>
            <a:pPr marL="514350" indent="-514350">
              <a:buNone/>
            </a:pPr>
            <a:r>
              <a:rPr lang="id-ID" dirty="0" smtClean="0">
                <a:latin typeface="Berlin Sans FB Demi" pitchFamily="34" charset="0"/>
                <a:sym typeface="Wingdings 3"/>
              </a:rPr>
              <a:t> </a:t>
            </a:r>
            <a:r>
              <a:rPr lang="id-ID" dirty="0" smtClean="0">
                <a:latin typeface="Berlin Sans FB Demi" pitchFamily="34" charset="0"/>
                <a:sym typeface="Symbol"/>
              </a:rPr>
              <a:t>Perumusan hipotesis, pembahasan dan pengambilan kesimpulan menerima/menolak suatu  hipotesis mesti didasarkan pada arah dari nilai koefisien  (positif atau negatif) yang dihasilkan, setelah itu baru dikaitkan dengan tingkat signifikansinya.</a:t>
            </a:r>
          </a:p>
          <a:p>
            <a:pPr marL="514350" indent="-514350">
              <a:buNone/>
            </a:pPr>
            <a:endParaRPr lang="id-ID" dirty="0" smtClean="0">
              <a:latin typeface="Berlin Sans FB Demi" pitchFamily="34" charset="0"/>
              <a:sym typeface="Symbol"/>
            </a:endParaRPr>
          </a:p>
          <a:p>
            <a:pPr marL="514350" indent="-514350">
              <a:buNone/>
            </a:pPr>
            <a:r>
              <a:rPr lang="id-ID" dirty="0" smtClean="0">
                <a:latin typeface="Berlin Sans FB Demi" pitchFamily="34" charset="0"/>
                <a:sym typeface="Symbol"/>
              </a:rPr>
              <a:t>Misalnya:</a:t>
            </a:r>
          </a:p>
          <a:p>
            <a:pPr marL="514350" indent="-514350">
              <a:buNone/>
            </a:pPr>
            <a:r>
              <a:rPr lang="id-ID" dirty="0" smtClean="0">
                <a:latin typeface="Berlin Sans FB Demi" pitchFamily="34" charset="0"/>
                <a:sym typeface="Symbol"/>
              </a:rPr>
              <a:t>Ha1   Gizi yang terjamin sejak kecil berpengaruh positif terhadap  indeks prestasi siswa.</a:t>
            </a:r>
          </a:p>
          <a:p>
            <a:pPr marL="514350" indent="-514350">
              <a:buNone/>
            </a:pPr>
            <a:r>
              <a:rPr lang="id-ID" dirty="0" smtClean="0">
                <a:latin typeface="Berlin Sans FB Demi" pitchFamily="34" charset="0"/>
                <a:sym typeface="Symbol"/>
              </a:rPr>
              <a:t>Ha2 : Gizi yang kurang terjamin sejak anak-anak masih kecil berpengaruh negatif  terhadap tingkat prestasi mahasiswa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85728"/>
            <a:ext cx="9144000" cy="6572272"/>
          </a:xfrm>
        </p:spPr>
        <p:style>
          <a:lnRef idx="1">
            <a:schemeClr val="accent5"/>
          </a:lnRef>
          <a:fillRef idx="2">
            <a:schemeClr val="accent5"/>
          </a:fillRef>
          <a:effectRef idx="1">
            <a:schemeClr val="accent5"/>
          </a:effectRef>
          <a:fontRef idx="minor">
            <a:schemeClr val="dk1"/>
          </a:fontRef>
        </p:style>
        <p:txBody>
          <a:bodyPr>
            <a:normAutofit fontScale="70000" lnSpcReduction="20000"/>
          </a:bodyPr>
          <a:lstStyle/>
          <a:p>
            <a:pPr marL="514350" indent="-514350">
              <a:buNone/>
            </a:pPr>
            <a:r>
              <a:rPr lang="id-ID" dirty="0" smtClean="0">
                <a:latin typeface="Berlin Sans FB Demi" pitchFamily="34" charset="0"/>
              </a:rPr>
              <a:t>2</a:t>
            </a:r>
            <a:r>
              <a:rPr lang="id-ID" sz="4000" dirty="0" smtClean="0">
                <a:latin typeface="Berlin Sans FB Demi" pitchFamily="34" charset="0"/>
              </a:rPr>
              <a:t>. Dalam penelitian empiris yang menguji atau menganalisis pengaruh  atau dampak dari variabel-variabel tertentu yang secara  regulasi/kebijakan  dan praktik diprediksikan berpengaruh positif/negatif secara signifikan terhadap suatu variabel dependen, fokus pembahasannya terutama diarahkan pada nilai koefisien Beta (</a:t>
            </a:r>
            <a:r>
              <a:rPr lang="id-ID" sz="4000" dirty="0" smtClean="0">
                <a:latin typeface="Berlin Sans FB Demi" pitchFamily="34" charset="0"/>
                <a:sym typeface="Symbol"/>
              </a:rPr>
              <a:t>) variabel dan tingkat signifikansinya. </a:t>
            </a:r>
          </a:p>
          <a:p>
            <a:pPr marL="514350" indent="-514350">
              <a:buNone/>
            </a:pPr>
            <a:endParaRPr lang="id-ID" dirty="0" smtClean="0">
              <a:latin typeface="Berlin Sans FB Demi" pitchFamily="34" charset="0"/>
              <a:sym typeface="Symbol"/>
            </a:endParaRPr>
          </a:p>
          <a:p>
            <a:pPr marL="514350" indent="-514350">
              <a:buNone/>
            </a:pPr>
            <a:r>
              <a:rPr lang="id-ID" dirty="0" smtClean="0">
                <a:latin typeface="Berlin Sans FB Demi" pitchFamily="34" charset="0"/>
                <a:sym typeface="Wingdings 3"/>
              </a:rPr>
              <a:t> </a:t>
            </a:r>
            <a:r>
              <a:rPr lang="id-ID" dirty="0" smtClean="0">
                <a:latin typeface="Berlin Sans FB Demi" pitchFamily="34" charset="0"/>
                <a:sym typeface="Symbol"/>
              </a:rPr>
              <a:t>Perumusan hipotesis, pembahasan dan pengambilan kesimpulan menerima/menolak suatu  hipotesis mesti didasarkan pada arah dari nilai koefisien  (positif atau negatif) dan tingkat signifikansinya.</a:t>
            </a:r>
          </a:p>
          <a:p>
            <a:pPr marL="514350" indent="-514350">
              <a:buNone/>
            </a:pPr>
            <a:endParaRPr lang="id-ID" dirty="0" smtClean="0">
              <a:latin typeface="Berlin Sans FB Demi" pitchFamily="34" charset="0"/>
              <a:sym typeface="Symbol"/>
            </a:endParaRPr>
          </a:p>
          <a:p>
            <a:pPr marL="514350" indent="-514350">
              <a:buNone/>
            </a:pPr>
            <a:r>
              <a:rPr lang="id-ID" dirty="0" smtClean="0">
                <a:latin typeface="Berlin Sans FB Demi" pitchFamily="34" charset="0"/>
                <a:sym typeface="Symbol"/>
              </a:rPr>
              <a:t>Misalnya:</a:t>
            </a:r>
          </a:p>
          <a:p>
            <a:pPr marL="514350" indent="-514350">
              <a:buNone/>
            </a:pPr>
            <a:r>
              <a:rPr lang="id-ID" dirty="0" smtClean="0">
                <a:latin typeface="Berlin Sans FB Demi" pitchFamily="34" charset="0"/>
                <a:sym typeface="Symbol"/>
              </a:rPr>
              <a:t>Ha1   Kenaikan dana bantuan sosial (Bansos) dan penanggulangan kemiskinan berpengaruh positif secara signifikan menurunkan jumlah penduduk miskin dan tingkat keparahan kemiskinan </a:t>
            </a:r>
          </a:p>
          <a:p>
            <a:pPr marL="514350" indent="-514350">
              <a:buNone/>
            </a:pPr>
            <a:endParaRPr lang="id-ID" dirty="0" smtClean="0">
              <a:latin typeface="Berlin Sans FB Demi" pitchFamily="34" charset="0"/>
              <a:sym typeface="Symbol"/>
            </a:endParaRPr>
          </a:p>
          <a:p>
            <a:pPr>
              <a:buNone/>
            </a:pPr>
            <a:r>
              <a:rPr lang="id-ID" dirty="0" smtClean="0">
                <a:latin typeface="Berlin Sans FB Demi" pitchFamily="34" charset="0"/>
              </a:rPr>
              <a:t> </a:t>
            </a:r>
            <a:endParaRPr lang="id-ID" dirty="0">
              <a:latin typeface="Berlin Sans FB Demi" pitchFamily="34"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pPr>
              <a:buNone/>
            </a:pPr>
            <a:r>
              <a:rPr lang="id-ID" sz="3400" dirty="0" smtClean="0">
                <a:latin typeface="Berlin Sans FB Demi" pitchFamily="34" charset="0"/>
              </a:rPr>
              <a:t>3. Dalam menginterpretasikan hasil penelitian dan pembahasannya, yang harus dicermati peneliti adalah arah (sign) dari nilai koefisien </a:t>
            </a:r>
            <a:r>
              <a:rPr lang="id-ID" sz="3400" dirty="0" smtClean="0">
                <a:latin typeface="Berlin Sans FB Demi" pitchFamily="34" charset="0"/>
                <a:sym typeface="Symbol"/>
              </a:rPr>
              <a:t> variabel (positif/negatif) dan level signifikansinya. Suatu variabel penelitian dikatakan berpengaruh signifikan apabila nilai p-value atau Sig.-nya berada pada level 0,01, 0,05 atau 0,1. Apabila nilai Sig-nya lebih besar dari level itu, maka tidak signifikan.</a:t>
            </a:r>
          </a:p>
          <a:p>
            <a:pPr>
              <a:buNone/>
            </a:pPr>
            <a:endParaRPr lang="id-ID" dirty="0" smtClean="0">
              <a:sym typeface="Symbol"/>
            </a:endParaRPr>
          </a:p>
          <a:p>
            <a:pPr>
              <a:buNone/>
            </a:pPr>
            <a:r>
              <a:rPr lang="id-ID" dirty="0" smtClean="0">
                <a:sym typeface="Symbol"/>
              </a:rPr>
              <a:t>Salah kaprah:</a:t>
            </a:r>
          </a:p>
          <a:p>
            <a:pPr marL="514350" indent="-514350">
              <a:buAutoNum type="arabicPeriod"/>
            </a:pPr>
            <a:r>
              <a:rPr lang="id-ID" dirty="0" smtClean="0">
                <a:sym typeface="Symbol"/>
              </a:rPr>
              <a:t>Seringkali banyak peneliti tidak membaca besaran nilai koefisien variabel, tapi langsung melihat nilai Sig dari variabel, sehingga kesimpulkan yang diambil seringkali salah</a:t>
            </a:r>
          </a:p>
          <a:p>
            <a:pPr marL="514350" indent="-514350">
              <a:buAutoNum type="arabicPeriod"/>
            </a:pPr>
            <a:r>
              <a:rPr lang="id-ID" dirty="0" smtClean="0">
                <a:sym typeface="Symbol"/>
              </a:rPr>
              <a:t>Seringkali banyak peneliti menggunakan tolok ukur tingkat signifikansi dengan  = 0,05 atau  5%. Akibatnya, bila tingkat signifikansi variabel di atas 0,05, misalnya, 0,06 maka dikatakan tidak signifikan. Akibatnya, kesimpulan salah. Harus disadari bahwa  = 0,05 merupakan level of confidence atau tingkat keyakinan  yang moderat terhadap data yang digunakan dalam penelitian, bukan merupakan tolok ukur level signifikansi (Sig.) variabel </a:t>
            </a:r>
            <a:endParaRPr lang="id-ID"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85728"/>
            <a:ext cx="9144000" cy="6572272"/>
          </a:xfrm>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pPr marL="514350" indent="-514350">
              <a:buAutoNum type="arabicPeriod" startAt="4"/>
            </a:pPr>
            <a:r>
              <a:rPr lang="id-ID" dirty="0" smtClean="0">
                <a:latin typeface="Berlin Sans FB Demi" pitchFamily="34" charset="0"/>
              </a:rPr>
              <a:t>Apabila </a:t>
            </a:r>
            <a:r>
              <a:rPr lang="id-ID" smtClean="0">
                <a:latin typeface="Berlin Sans FB Demi" pitchFamily="34" charset="0"/>
              </a:rPr>
              <a:t>hasil pengujian hipotesis </a:t>
            </a:r>
            <a:r>
              <a:rPr lang="id-ID" dirty="0" smtClean="0">
                <a:latin typeface="Berlin Sans FB Demi" pitchFamily="34" charset="0"/>
              </a:rPr>
              <a:t>ditolak atau tidak didukung secara empiris, maka perlu dicermati secara mendalam apakah terjadi kekeliruan dalam:</a:t>
            </a:r>
          </a:p>
          <a:p>
            <a:pPr marL="514350" indent="-514350">
              <a:buNone/>
            </a:pPr>
            <a:r>
              <a:rPr lang="id-ID" dirty="0" smtClean="0">
                <a:latin typeface="Berlin Sans FB Demi" pitchFamily="34" charset="0"/>
                <a:sym typeface="Wingdings 3"/>
              </a:rPr>
              <a:t> </a:t>
            </a:r>
            <a:r>
              <a:rPr lang="id-ID" dirty="0" smtClean="0">
                <a:latin typeface="Agency FB" pitchFamily="34" charset="0"/>
                <a:sym typeface="Wingdings 3"/>
              </a:rPr>
              <a:t>Perumusan proposisi atau hipotesis </a:t>
            </a:r>
          </a:p>
          <a:p>
            <a:pPr marL="514350" indent="-514350">
              <a:buNone/>
            </a:pPr>
            <a:r>
              <a:rPr lang="id-ID" dirty="0" smtClean="0">
                <a:latin typeface="Agency FB" pitchFamily="34" charset="0"/>
                <a:sym typeface="Wingdings 3"/>
              </a:rPr>
              <a:t>Penggunaan basis teoritis atau grand theory</a:t>
            </a:r>
          </a:p>
          <a:p>
            <a:pPr marL="514350" indent="-514350">
              <a:buFont typeface="Wingdings 3"/>
              <a:buChar char=""/>
            </a:pPr>
            <a:r>
              <a:rPr lang="id-ID" dirty="0" smtClean="0">
                <a:latin typeface="Agency FB" pitchFamily="34" charset="0"/>
                <a:sym typeface="Wingdings 3"/>
              </a:rPr>
              <a:t>Proses sampling dan normalitas data</a:t>
            </a:r>
          </a:p>
          <a:p>
            <a:pPr marL="514350" indent="-514350">
              <a:buFont typeface="Wingdings 3"/>
              <a:buChar char=""/>
            </a:pPr>
            <a:r>
              <a:rPr lang="id-ID" dirty="0" smtClean="0">
                <a:latin typeface="Agency FB" pitchFamily="34" charset="0"/>
                <a:sym typeface="Wingdings 3"/>
              </a:rPr>
              <a:t>Penggunaan variabel penelitian yang tidak tepat</a:t>
            </a:r>
          </a:p>
          <a:p>
            <a:pPr marL="514350" indent="-514350">
              <a:buFont typeface="Wingdings 3"/>
              <a:buChar char=""/>
            </a:pPr>
            <a:r>
              <a:rPr lang="id-ID" dirty="0" smtClean="0">
                <a:latin typeface="Agency FB" pitchFamily="34" charset="0"/>
                <a:sym typeface="Wingdings 3"/>
              </a:rPr>
              <a:t>Penggunaan instrumen penelitian yang tidak realiabel</a:t>
            </a:r>
          </a:p>
          <a:p>
            <a:pPr marL="514350" indent="-514350">
              <a:buFont typeface="Wingdings 3"/>
              <a:buChar char=""/>
            </a:pPr>
            <a:r>
              <a:rPr lang="id-ID" dirty="0" smtClean="0">
                <a:latin typeface="Agency FB" pitchFamily="34" charset="0"/>
                <a:sym typeface="Wingdings 3"/>
              </a:rPr>
              <a:t>Penggunaan model penelitian, alat uji serta tolok ukur pengujian hipotesis yang tidak tepat</a:t>
            </a:r>
          </a:p>
          <a:p>
            <a:pPr marL="514350" indent="-514350">
              <a:buFont typeface="Wingdings 3"/>
              <a:buChar char=""/>
            </a:pPr>
            <a:r>
              <a:rPr lang="id-ID" dirty="0" smtClean="0">
                <a:latin typeface="Agency FB" pitchFamily="34" charset="0"/>
                <a:sym typeface="Wingdings 3"/>
              </a:rPr>
              <a:t>Ketidaktepatan peneliti dalam membaca dan menginterpretasikan hasil penelitian</a:t>
            </a:r>
          </a:p>
          <a:p>
            <a:pPr marL="514350" indent="-514350">
              <a:buFont typeface="Wingdings 3"/>
              <a:buChar char=""/>
            </a:pPr>
            <a:endParaRPr lang="id-ID" dirty="0" smtClean="0">
              <a:sym typeface="Wingdings 3"/>
            </a:endParaRPr>
          </a:p>
          <a:p>
            <a:pPr marL="514350" indent="-514350">
              <a:buNone/>
            </a:pPr>
            <a:endParaRPr lang="id-ID"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a:blipFill>
            <a:blip r:embed="rId2"/>
            <a:tile tx="0" ty="0" sx="100000" sy="100000" flip="none" algn="tl"/>
          </a:blipFill>
        </p:spPr>
        <p:txBody>
          <a:bodyPr>
            <a:normAutofit/>
          </a:bodyPr>
          <a:lstStyle/>
          <a:p>
            <a:r>
              <a:rPr lang="id-ID" sz="8000" b="1" cap="all" dirty="0" smtClean="0">
                <a:ln w="9000" cmpd="sng">
                  <a:solidFill>
                    <a:schemeClr val="accent4">
                      <a:shade val="50000"/>
                      <a:satMod val="120000"/>
                    </a:schemeClr>
                  </a:solidFill>
                  <a:prstDash val="solid"/>
                </a:ln>
                <a:solidFill>
                  <a:srgbClr val="FFFF00"/>
                </a:solidFill>
                <a:effectLst>
                  <a:reflection blurRad="12700" stA="28000" endPos="45000" dist="1000" dir="5400000" sy="-100000" algn="bl" rotWithShape="0"/>
                </a:effectLst>
                <a:latin typeface="Ravie" pitchFamily="82" charset="0"/>
              </a:rPr>
              <a:t>Terima kasih</a:t>
            </a:r>
            <a:endParaRPr lang="id-ID" sz="8000" b="1" cap="all" dirty="0">
              <a:ln w="9000" cmpd="sng">
                <a:solidFill>
                  <a:schemeClr val="accent4">
                    <a:shade val="50000"/>
                    <a:satMod val="120000"/>
                  </a:schemeClr>
                </a:solidFill>
                <a:prstDash val="solid"/>
              </a:ln>
              <a:solidFill>
                <a:srgbClr val="FFFF00"/>
              </a:solidFill>
              <a:effectLst>
                <a:reflection blurRad="12700" stA="28000" endPos="45000" dist="1000" dir="5400000" sy="-100000" algn="bl" rotWithShape="0"/>
              </a:effectLst>
              <a:latin typeface="Ravie" pitchFamily="82"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00108"/>
          </a:xfrm>
          <a:ln w="28575"/>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a:normAutofit/>
          </a:bodyPr>
          <a:lstStyle/>
          <a:p>
            <a:r>
              <a:rPr lang="id-ID" sz="2800" dirty="0" smtClean="0">
                <a:latin typeface="Berlin Sans FB Demi" pitchFamily="34" charset="0"/>
              </a:rPr>
              <a:t>Hal-hal yang perlu dicermati Sebelum Penyajian dan pembahasan Hasil Penelitian</a:t>
            </a:r>
            <a:endParaRPr lang="id-ID" sz="2800" dirty="0">
              <a:latin typeface="Berlin Sans FB Demi" pitchFamily="34" charset="0"/>
            </a:endParaRPr>
          </a:p>
        </p:txBody>
      </p:sp>
      <p:graphicFrame>
        <p:nvGraphicFramePr>
          <p:cNvPr id="4" name="Content Placeholder 3"/>
          <p:cNvGraphicFramePr>
            <a:graphicFrameLocks noGrp="1"/>
          </p:cNvGraphicFramePr>
          <p:nvPr>
            <p:ph idx="1"/>
          </p:nvPr>
        </p:nvGraphicFramePr>
        <p:xfrm>
          <a:off x="0" y="1357298"/>
          <a:ext cx="9144000" cy="55007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7" name="Straight Arrow Connector 6"/>
          <p:cNvCxnSpPr/>
          <p:nvPr/>
        </p:nvCxnSpPr>
        <p:spPr>
          <a:xfrm rot="5400000" flipH="1" flipV="1">
            <a:off x="1964513" y="5393545"/>
            <a:ext cx="785818"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857488" y="4500570"/>
            <a:ext cx="71438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5429256" y="4500570"/>
            <a:ext cx="785818"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flipH="1" flipV="1">
            <a:off x="7465239" y="3036091"/>
            <a:ext cx="928694"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10800000">
            <a:off x="5572132" y="2285992"/>
            <a:ext cx="857256"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10800000">
            <a:off x="3000364" y="2285992"/>
            <a:ext cx="71438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85728"/>
            <a:ext cx="8572560" cy="6286544"/>
          </a:xfrm>
        </p:spPr>
        <p:style>
          <a:lnRef idx="1">
            <a:schemeClr val="accent5"/>
          </a:lnRef>
          <a:fillRef idx="2">
            <a:schemeClr val="accent5"/>
          </a:fillRef>
          <a:effectRef idx="1">
            <a:schemeClr val="accent5"/>
          </a:effectRef>
          <a:fontRef idx="minor">
            <a:schemeClr val="dk1"/>
          </a:fontRef>
        </p:style>
        <p:txBody>
          <a:bodyPr/>
          <a:lstStyle/>
          <a:p>
            <a:pPr>
              <a:buNone/>
            </a:pPr>
            <a:r>
              <a:rPr lang="id-ID" sz="3600" dirty="0" smtClean="0">
                <a:solidFill>
                  <a:schemeClr val="accent6">
                    <a:lumMod val="50000"/>
                  </a:schemeClr>
                </a:solidFill>
                <a:latin typeface="Berlin Sans FB Demi" pitchFamily="34" charset="0"/>
              </a:rPr>
              <a:t>2. Penyajian hasil penelitian dan pembahasannya harus relevan dan mampu menjawab:</a:t>
            </a:r>
          </a:p>
          <a:p>
            <a:pPr>
              <a:buNone/>
            </a:pPr>
            <a:r>
              <a:rPr lang="id-ID" dirty="0" smtClean="0">
                <a:solidFill>
                  <a:srgbClr val="7030A0"/>
                </a:solidFill>
                <a:latin typeface="Berlin Sans FB Demi" pitchFamily="34" charset="0"/>
              </a:rPr>
              <a:t>    </a:t>
            </a:r>
            <a:r>
              <a:rPr lang="id-ID" dirty="0" smtClean="0">
                <a:solidFill>
                  <a:srgbClr val="7030A0"/>
                </a:solidFill>
                <a:latin typeface="Berlin Sans FB Demi" pitchFamily="34" charset="0"/>
                <a:sym typeface="Wingdings 2"/>
              </a:rPr>
              <a:t> R</a:t>
            </a:r>
            <a:r>
              <a:rPr lang="id-ID" dirty="0" smtClean="0">
                <a:solidFill>
                  <a:srgbClr val="7030A0"/>
                </a:solidFill>
                <a:latin typeface="Berlin Sans FB Demi" pitchFamily="34" charset="0"/>
              </a:rPr>
              <a:t>umusan masalah dan tujuan penelitian yang telah dinyatakan</a:t>
            </a:r>
          </a:p>
          <a:p>
            <a:pPr>
              <a:buNone/>
            </a:pPr>
            <a:r>
              <a:rPr lang="id-ID" dirty="0" smtClean="0">
                <a:solidFill>
                  <a:srgbClr val="7030A0"/>
                </a:solidFill>
                <a:latin typeface="Berlin Sans FB Demi" pitchFamily="34" charset="0"/>
              </a:rPr>
              <a:t>   </a:t>
            </a:r>
            <a:r>
              <a:rPr lang="id-ID" dirty="0" smtClean="0">
                <a:solidFill>
                  <a:srgbClr val="7030A0"/>
                </a:solidFill>
                <a:latin typeface="Berlin Sans FB Demi" pitchFamily="34" charset="0"/>
                <a:sym typeface="Wingdings 2"/>
              </a:rPr>
              <a:t> P</a:t>
            </a:r>
            <a:r>
              <a:rPr lang="id-ID" dirty="0" smtClean="0">
                <a:solidFill>
                  <a:srgbClr val="7030A0"/>
                </a:solidFill>
                <a:latin typeface="Berlin Sans FB Demi" pitchFamily="34" charset="0"/>
              </a:rPr>
              <a:t>roposisi atau hipotesis yang telah dinyatakan (H</a:t>
            </a:r>
            <a:r>
              <a:rPr lang="id-ID" baseline="-25000" dirty="0" smtClean="0">
                <a:solidFill>
                  <a:srgbClr val="7030A0"/>
                </a:solidFill>
                <a:latin typeface="Berlin Sans FB Demi" pitchFamily="34" charset="0"/>
              </a:rPr>
              <a:t>0</a:t>
            </a:r>
            <a:r>
              <a:rPr lang="id-ID" dirty="0" smtClean="0">
                <a:solidFill>
                  <a:srgbClr val="7030A0"/>
                </a:solidFill>
                <a:latin typeface="Berlin Sans FB Demi" pitchFamily="34" charset="0"/>
              </a:rPr>
              <a:t> atau H</a:t>
            </a:r>
            <a:r>
              <a:rPr lang="id-ID" baseline="-25000" dirty="0" smtClean="0">
                <a:solidFill>
                  <a:srgbClr val="7030A0"/>
                </a:solidFill>
                <a:latin typeface="Berlin Sans FB Demi" pitchFamily="34" charset="0"/>
              </a:rPr>
              <a:t>a</a:t>
            </a:r>
            <a:r>
              <a:rPr lang="id-ID" dirty="0" smtClean="0">
                <a:solidFill>
                  <a:srgbClr val="7030A0"/>
                </a:solidFill>
                <a:latin typeface="Berlin Sans FB Demi" pitchFamily="34" charset="0"/>
              </a:rPr>
              <a:t>)</a:t>
            </a:r>
          </a:p>
          <a:p>
            <a:pPr>
              <a:buNone/>
            </a:pPr>
            <a:r>
              <a:rPr lang="id-ID" dirty="0" smtClean="0">
                <a:solidFill>
                  <a:srgbClr val="7030A0"/>
                </a:solidFill>
                <a:latin typeface="Berlin Sans FB Demi" pitchFamily="34" charset="0"/>
                <a:sym typeface="Wingdings 2"/>
              </a:rPr>
              <a:t>   </a:t>
            </a:r>
            <a:r>
              <a:rPr lang="id-ID" dirty="0" smtClean="0">
                <a:solidFill>
                  <a:srgbClr val="7030A0"/>
                </a:solidFill>
                <a:latin typeface="Berlin Sans FB Demi" pitchFamily="34" charset="0"/>
              </a:rPr>
              <a:t>  Relevansi hasil riset dengan basis teoritis dan hasil riset sebelumnya, serta cerita konteks lingkungan risetnya </a:t>
            </a:r>
            <a:endParaRPr lang="id-ID" dirty="0">
              <a:solidFill>
                <a:srgbClr val="7030A0"/>
              </a:solidFill>
              <a:latin typeface="Berlin Sans FB Dem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style>
          <a:lnRef idx="1">
            <a:schemeClr val="accent1"/>
          </a:lnRef>
          <a:fillRef idx="3">
            <a:schemeClr val="accent1"/>
          </a:fillRef>
          <a:effectRef idx="2">
            <a:schemeClr val="accent1"/>
          </a:effectRef>
          <a:fontRef idx="minor">
            <a:schemeClr val="lt1"/>
          </a:fontRef>
        </p:style>
        <p:txBody>
          <a:bodyPr>
            <a:normAutofit/>
          </a:bodyPr>
          <a:lstStyle/>
          <a:p>
            <a:r>
              <a:rPr lang="id-ID" sz="3200" dirty="0" smtClean="0">
                <a:latin typeface="Bernard MT Condensed" pitchFamily="18" charset="0"/>
              </a:rPr>
              <a:t>3. Penyajian dan pembahasan hasil penelitian harus disesuaikan dengan pendekatan riset yang digunakan</a:t>
            </a:r>
            <a:endParaRPr lang="id-ID" sz="3200" dirty="0">
              <a:latin typeface="Bernard MT Condensed" pitchFamily="18" charset="0"/>
            </a:endParaRPr>
          </a:p>
        </p:txBody>
      </p:sp>
      <p:graphicFrame>
        <p:nvGraphicFramePr>
          <p:cNvPr id="6" name="Content Placeholder 5"/>
          <p:cNvGraphicFramePr>
            <a:graphicFrameLocks noGrp="1"/>
          </p:cNvGraphicFramePr>
          <p:nvPr>
            <p:ph idx="1"/>
          </p:nvPr>
        </p:nvGraphicFramePr>
        <p:xfrm>
          <a:off x="0" y="1600200"/>
          <a:ext cx="91440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142984"/>
            <a:ext cx="8143932" cy="4643470"/>
          </a:xfrm>
        </p:spPr>
        <p:style>
          <a:lnRef idx="0">
            <a:schemeClr val="accent5"/>
          </a:lnRef>
          <a:fillRef idx="3">
            <a:schemeClr val="accent5"/>
          </a:fillRef>
          <a:effectRef idx="3">
            <a:schemeClr val="accent5"/>
          </a:effectRef>
          <a:fontRef idx="minor">
            <a:schemeClr val="lt1"/>
          </a:fontRef>
        </p:style>
        <p:txBody>
          <a:bodyPr>
            <a:noAutofit/>
          </a:bodyPr>
          <a:lstStyle/>
          <a:p>
            <a:pPr lvl="0"/>
            <a:r>
              <a:rPr lang="id-ID" sz="6000" dirty="0" smtClean="0">
                <a:latin typeface="Bernard MT Condensed" pitchFamily="18" charset="0"/>
              </a:rPr>
              <a:t/>
            </a:r>
            <a:br>
              <a:rPr lang="id-ID" sz="6000" dirty="0" smtClean="0">
                <a:latin typeface="Bernard MT Condensed" pitchFamily="18" charset="0"/>
              </a:rPr>
            </a:br>
            <a:r>
              <a:rPr lang="id-ID" sz="6000" dirty="0" smtClean="0">
                <a:latin typeface="Bernard MT Condensed" pitchFamily="18" charset="0"/>
              </a:rPr>
              <a:t> </a:t>
            </a:r>
            <a:br>
              <a:rPr lang="id-ID" sz="6000" dirty="0" smtClean="0">
                <a:latin typeface="Bernard MT Condensed" pitchFamily="18" charset="0"/>
              </a:rPr>
            </a:br>
            <a:r>
              <a:rPr lang="id-ID" sz="6000" dirty="0" smtClean="0">
                <a:latin typeface="Bernard MT Condensed" pitchFamily="18" charset="0"/>
              </a:rPr>
              <a:t>PENYAJIAN </a:t>
            </a:r>
            <a:br>
              <a:rPr lang="id-ID" sz="6000" dirty="0" smtClean="0">
                <a:latin typeface="Bernard MT Condensed" pitchFamily="18" charset="0"/>
              </a:rPr>
            </a:br>
            <a:r>
              <a:rPr lang="id-ID" sz="6000" dirty="0" smtClean="0">
                <a:latin typeface="Bernard MT Condensed" pitchFamily="18" charset="0"/>
              </a:rPr>
              <a:t>HASIL PENELITIAN </a:t>
            </a:r>
            <a:br>
              <a:rPr lang="id-ID" sz="6000" dirty="0" smtClean="0">
                <a:latin typeface="Bernard MT Condensed" pitchFamily="18" charset="0"/>
              </a:rPr>
            </a:br>
            <a:endParaRPr lang="id-ID" sz="6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1">
            <a:schemeClr val="accent1"/>
          </a:lnRef>
          <a:fillRef idx="3">
            <a:schemeClr val="accent1"/>
          </a:fillRef>
          <a:effectRef idx="2">
            <a:schemeClr val="accent1"/>
          </a:effectRef>
          <a:fontRef idx="minor">
            <a:schemeClr val="lt1"/>
          </a:fontRef>
        </p:style>
        <p:txBody>
          <a:bodyPr>
            <a:normAutofit fontScale="90000"/>
          </a:bodyPr>
          <a:lstStyle/>
          <a:p>
            <a:r>
              <a:rPr lang="id-ID" dirty="0" smtClean="0"/>
              <a:t>Hasil Penelitian yang perlu disajikan </a:t>
            </a:r>
            <a:br>
              <a:rPr lang="id-ID" dirty="0" smtClean="0"/>
            </a:br>
            <a:r>
              <a:rPr lang="id-ID" dirty="0" smtClean="0">
                <a:latin typeface="Agency FB" pitchFamily="34" charset="0"/>
              </a:rPr>
              <a:t>(Riset Kuantitatif)</a:t>
            </a:r>
            <a:endParaRPr lang="id-ID" dirty="0">
              <a:latin typeface="Agency FB" pitchFamily="34" charset="0"/>
            </a:endParaRPr>
          </a:p>
        </p:txBody>
      </p:sp>
      <p:graphicFrame>
        <p:nvGraphicFramePr>
          <p:cNvPr id="6" name="Content Placeholder 5"/>
          <p:cNvGraphicFramePr>
            <a:graphicFrameLocks noGrp="1"/>
          </p:cNvGraphicFramePr>
          <p:nvPr>
            <p:ph idx="1"/>
          </p:nvPr>
        </p:nvGraphicFramePr>
        <p:xfrm>
          <a:off x="285720" y="1600200"/>
          <a:ext cx="8572560" cy="49720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image" Target="../media/image3.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3.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1284</TotalTime>
  <Words>3036</Words>
  <Application>Microsoft Office PowerPoint</Application>
  <PresentationFormat>On-screen Show (4:3)</PresentationFormat>
  <Paragraphs>545</Paragraphs>
  <Slides>48</Slides>
  <Notes>1</Notes>
  <HiddenSlides>0</HiddenSlides>
  <MMClips>0</MMClips>
  <ScaleCrop>false</ScaleCrop>
  <HeadingPairs>
    <vt:vector size="4" baseType="variant">
      <vt:variant>
        <vt:lpstr>Theme</vt:lpstr>
      </vt:variant>
      <vt:variant>
        <vt:i4>3</vt:i4>
      </vt:variant>
      <vt:variant>
        <vt:lpstr>Slide Titles</vt:lpstr>
      </vt:variant>
      <vt:variant>
        <vt:i4>48</vt:i4>
      </vt:variant>
    </vt:vector>
  </HeadingPairs>
  <TitlesOfParts>
    <vt:vector size="51" baseType="lpstr">
      <vt:lpstr>Office Theme</vt:lpstr>
      <vt:lpstr>Trek</vt:lpstr>
      <vt:lpstr>Civic</vt:lpstr>
      <vt:lpstr>Teknik Penyajian dan Pembahasan Hasil Penelitian</vt:lpstr>
      <vt:lpstr>Agenda Paparan </vt:lpstr>
      <vt:lpstr> ISU-ISU PENTING DALAM PENYAJIAN DAN PEMBAHASAN HASIL PENELITIAN </vt:lpstr>
      <vt:lpstr>Slide 4</vt:lpstr>
      <vt:lpstr>Hal-hal yang perlu dicermati Sebelum Penyajian dan pembahasan Hasil Penelitian</vt:lpstr>
      <vt:lpstr>Slide 6</vt:lpstr>
      <vt:lpstr>3. Penyajian dan pembahasan hasil penelitian harus disesuaikan dengan pendekatan riset yang digunakan</vt:lpstr>
      <vt:lpstr>   PENYAJIAN  HASIL PENELITIAN  </vt:lpstr>
      <vt:lpstr>Hasil Penelitian yang perlu disajikan  (Riset Kuantitatif)</vt:lpstr>
      <vt:lpstr>Hasil Pengujian Asumsi Klasik</vt:lpstr>
      <vt:lpstr> </vt:lpstr>
      <vt:lpstr>Hasil Statistik Deskriptif</vt:lpstr>
      <vt:lpstr>Slide 13</vt:lpstr>
      <vt:lpstr>Penjelasan Contoh-1</vt:lpstr>
      <vt:lpstr>Slide 15</vt:lpstr>
      <vt:lpstr>Penyajian Hasil Pengujian Hipotesis</vt:lpstr>
      <vt:lpstr>Slide 17</vt:lpstr>
      <vt:lpstr>Slide 18</vt:lpstr>
      <vt:lpstr>Slide 19</vt:lpstr>
      <vt:lpstr> INTERPRETASI  dan PEMBAHASAN  HASIL PENELITIAN  </vt:lpstr>
      <vt:lpstr>Tujuan Interpretasi dan Pembahasan hasil penelitian</vt:lpstr>
      <vt:lpstr>Slide 22</vt:lpstr>
      <vt:lpstr>Slide 23</vt:lpstr>
      <vt:lpstr>Slide 24</vt:lpstr>
      <vt:lpstr>Penjelasan</vt:lpstr>
      <vt:lpstr>Slide 26</vt:lpstr>
      <vt:lpstr>Penyajian Hasil Riset  Preskriptif</vt:lpstr>
      <vt:lpstr>Contoh Hasil Riset Preskriptif</vt:lpstr>
      <vt:lpstr>Slide 29</vt:lpstr>
      <vt:lpstr>4. Penyajian Hasil Penelitian: </vt:lpstr>
      <vt:lpstr>Slide 31</vt:lpstr>
      <vt:lpstr>Slide 32</vt:lpstr>
      <vt:lpstr>Slide 33</vt:lpstr>
      <vt:lpstr>Slide 34</vt:lpstr>
      <vt:lpstr>Slide 35</vt:lpstr>
      <vt:lpstr>Slide 36</vt:lpstr>
      <vt:lpstr>Slide 37</vt:lpstr>
      <vt:lpstr>6b. Jumlah Penduduk Miskin, Indeks Kedalaman Kemiskinan (P1), dan Indeks Keparahan Kemiskinan (P2)  Jateng 2007-2012</vt:lpstr>
      <vt:lpstr>7. Tren Rasio Gini Jateng dibanding Propinsi lain di Jawa  Periode 2008- Juni 2012</vt:lpstr>
      <vt:lpstr>Pembahasan Hasil Penelitian </vt:lpstr>
      <vt:lpstr>Slide 41</vt:lpstr>
      <vt:lpstr>Slide 42</vt:lpstr>
      <vt:lpstr>ASPEK-ASPEK KRUSIAL  dan SALAH KAPRAH DALAM PEMBAHASAN  HASIL PENELITIAN </vt:lpstr>
      <vt:lpstr>Slide 44</vt:lpstr>
      <vt:lpstr>Slide 45</vt:lpstr>
      <vt:lpstr>Slide 46</vt:lpstr>
      <vt:lpstr>Slide 47</vt:lpstr>
      <vt:lpstr>Terima kasih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Teknik Penyajian dan Pembahasan Hasil Penelitian</dc:title>
  <dc:creator>user</dc:creator>
  <cp:lastModifiedBy>user</cp:lastModifiedBy>
  <cp:revision>7</cp:revision>
  <dcterms:created xsi:type="dcterms:W3CDTF">2013-03-03T02:22:39Z</dcterms:created>
  <dcterms:modified xsi:type="dcterms:W3CDTF">2013-03-05T04:44:37Z</dcterms:modified>
</cp:coreProperties>
</file>