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21"/>
  </p:notesMasterIdLst>
  <p:handoutMasterIdLst>
    <p:handoutMasterId r:id="rId22"/>
  </p:handoutMasterIdLst>
  <p:sldIdLst>
    <p:sldId id="497" r:id="rId2"/>
    <p:sldId id="681" r:id="rId3"/>
    <p:sldId id="653" r:id="rId4"/>
    <p:sldId id="680" r:id="rId5"/>
    <p:sldId id="691" r:id="rId6"/>
    <p:sldId id="692" r:id="rId7"/>
    <p:sldId id="690" r:id="rId8"/>
    <p:sldId id="694" r:id="rId9"/>
    <p:sldId id="699" r:id="rId10"/>
    <p:sldId id="695" r:id="rId11"/>
    <p:sldId id="700" r:id="rId12"/>
    <p:sldId id="701" r:id="rId13"/>
    <p:sldId id="696" r:id="rId14"/>
    <p:sldId id="697" r:id="rId15"/>
    <p:sldId id="698" r:id="rId16"/>
    <p:sldId id="682" r:id="rId17"/>
    <p:sldId id="684" r:id="rId18"/>
    <p:sldId id="688" r:id="rId19"/>
    <p:sldId id="689" r:id="rId20"/>
  </p:sldIdLst>
  <p:sldSz cx="9144000" cy="6858000" type="screen4x3"/>
  <p:notesSz cx="9296400" cy="6858000"/>
  <p:custShowLst>
    <p:custShow name="Custom Show 1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ECFF"/>
    <a:srgbClr val="3399FF"/>
    <a:srgbClr val="FCFC04"/>
    <a:srgbClr val="EAF5F6"/>
    <a:srgbClr val="A50021"/>
    <a:srgbClr val="FF3300"/>
    <a:srgbClr val="CCCCFF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758" autoAdjust="0"/>
    <p:restoredTop sz="94533" autoAdjust="0"/>
  </p:normalViewPr>
  <p:slideViewPr>
    <p:cSldViewPr>
      <p:cViewPr>
        <p:scale>
          <a:sx n="75" d="100"/>
          <a:sy n="75" d="100"/>
        </p:scale>
        <p:origin x="-105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notesViewPr>
    <p:cSldViewPr>
      <p:cViewPr varScale="1">
        <p:scale>
          <a:sx n="59" d="100"/>
          <a:sy n="59" d="100"/>
        </p:scale>
        <p:origin x="-2412" y="-78"/>
      </p:cViewPr>
      <p:guideLst>
        <p:guide orient="horz" pos="2160"/>
        <p:guide pos="292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325" y="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CD0776F-2B5E-435B-AA52-D617836933A2}" type="datetimeFigureOut">
              <a:rPr lang="en-GB"/>
              <a:pPr>
                <a:defRPr/>
              </a:pPr>
              <a:t>04/03/2013</a:t>
            </a:fld>
            <a:endParaRPr lang="en-GB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325" y="651510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77A3F665-4D1E-4752-BD26-FA89AE4DBCFA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325" y="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46DF9A2-A01D-4C5A-B404-611ADE500B05}" type="datetimeFigureOut">
              <a:rPr lang="en-GB"/>
              <a:pPr>
                <a:defRPr/>
              </a:pPr>
              <a:t>04/03/2013</a:t>
            </a:fld>
            <a:endParaRPr lang="en-GB"/>
          </a:p>
        </p:txBody>
      </p:sp>
      <p:sp>
        <p:nvSpPr>
          <p:cNvPr id="327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933700" y="514350"/>
            <a:ext cx="3430588" cy="2573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257550"/>
            <a:ext cx="681672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325" y="651510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1A8A011B-36B8-43A9-8157-8E24C5023974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3BB1C1-491E-4CDF-BF3F-53CE0ACF9A7A}" type="slidenum">
              <a:rPr lang="ar-SA" smtClean="0"/>
              <a:pPr/>
              <a:t>1</a:t>
            </a:fld>
            <a:endParaRPr lang="en-GB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E13287-5180-4742-BD80-2BF0447F89D6}" type="slidenum">
              <a:rPr lang="ar-SA" smtClean="0"/>
              <a:pPr/>
              <a:t>10</a:t>
            </a:fld>
            <a:endParaRPr lang="en-GB" smtClean="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B74092-ED8C-4D37-A9AE-C239963850ED}" type="slidenum">
              <a:rPr lang="ar-SA" smtClean="0"/>
              <a:pPr/>
              <a:t>11</a:t>
            </a:fld>
            <a:endParaRPr lang="en-GB" smtClean="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2F8E78-F6A0-4A49-A610-BEFF56FC759C}" type="slidenum">
              <a:rPr lang="ar-SA" smtClean="0"/>
              <a:pPr/>
              <a:t>12</a:t>
            </a:fld>
            <a:endParaRPr lang="en-GB" smtClean="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C05C34-FFC1-422D-BDA8-CA81CF2FBD36}" type="slidenum">
              <a:rPr lang="ar-SA" smtClean="0"/>
              <a:pPr/>
              <a:t>13</a:t>
            </a:fld>
            <a:endParaRPr lang="en-GB" smtClean="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C8607B-6F57-4C9A-B6CB-09269DE30561}" type="slidenum">
              <a:rPr lang="ar-SA" smtClean="0"/>
              <a:pPr/>
              <a:t>14</a:t>
            </a:fld>
            <a:endParaRPr lang="en-GB" smtClean="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40F7C2-22A7-4FAF-BE67-BFD2BD97CA7F}" type="slidenum">
              <a:rPr lang="ar-SA" smtClean="0"/>
              <a:pPr/>
              <a:t>15</a:t>
            </a:fld>
            <a:endParaRPr lang="en-GB" smtClean="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A0E8AF-1761-4A73-950F-78DFAFD4E438}" type="slidenum">
              <a:rPr lang="ar-SA" smtClean="0"/>
              <a:pPr/>
              <a:t>16</a:t>
            </a:fld>
            <a:endParaRPr lang="en-GB" smtClean="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537251-D3B2-4D42-BEA3-BB186A3E6EBE}" type="slidenum">
              <a:rPr lang="ar-SA" smtClean="0"/>
              <a:pPr/>
              <a:t>17</a:t>
            </a:fld>
            <a:endParaRPr lang="en-GB" smtClean="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48A045-A230-4076-945C-B03AAD928570}" type="slidenum">
              <a:rPr lang="ar-SA" smtClean="0"/>
              <a:pPr/>
              <a:t>18</a:t>
            </a:fld>
            <a:endParaRPr lang="en-GB" smtClean="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8927B3-4068-4348-A60B-862D4F53DC15}" type="slidenum">
              <a:rPr lang="ar-SA" smtClean="0"/>
              <a:pPr/>
              <a:t>2</a:t>
            </a:fld>
            <a:endParaRPr lang="en-GB" smtClean="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08C7E0-66F9-496F-99EF-BCC0212A0EE4}" type="slidenum">
              <a:rPr lang="ar-SA" smtClean="0"/>
              <a:pPr/>
              <a:t>3</a:t>
            </a:fld>
            <a:endParaRPr lang="en-GB" smtClean="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1F3B2D-6BAD-4F20-91EB-CA040FB92F7C}" type="slidenum">
              <a:rPr lang="ar-SA" smtClean="0"/>
              <a:pPr/>
              <a:t>4</a:t>
            </a:fld>
            <a:endParaRPr lang="en-GB" smtClean="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D2076-F23E-4B82-8222-7F5DC7A5CB7E}" type="slidenum">
              <a:rPr lang="ar-SA" smtClean="0"/>
              <a:pPr/>
              <a:t>5</a:t>
            </a:fld>
            <a:endParaRPr lang="en-GB" smtClean="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4835C5-9ADC-4C7B-9CBC-D23E8653E25E}" type="slidenum">
              <a:rPr lang="ar-SA" smtClean="0"/>
              <a:pPr/>
              <a:t>6</a:t>
            </a:fld>
            <a:endParaRPr lang="en-GB" smtClean="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1D9B63-D604-47DB-B597-B94E1D64E1A6}" type="slidenum">
              <a:rPr lang="ar-SA" smtClean="0"/>
              <a:pPr/>
              <a:t>7</a:t>
            </a:fld>
            <a:endParaRPr lang="en-GB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E07E50-2DDA-4563-904E-A9DB5A681D6F}" type="slidenum">
              <a:rPr lang="ar-SA" smtClean="0"/>
              <a:pPr/>
              <a:t>8</a:t>
            </a:fld>
            <a:endParaRPr lang="en-GB" smtClean="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6FD660-923C-483D-B39A-8D4859BBE8E3}" type="slidenum">
              <a:rPr lang="ar-SA" smtClean="0"/>
              <a:pPr/>
              <a:t>9</a:t>
            </a:fld>
            <a:endParaRPr lang="en-GB" smtClean="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00F2C-D89C-4F74-99D0-29E5F49212D7}" type="datetimeFigureOut">
              <a:rPr lang="en-GB"/>
              <a:pPr>
                <a:defRPr/>
              </a:pPr>
              <a:t>04/03/2013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356C6FB-9710-4493-8654-F86666CB3D8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8278C-FE0C-4AAC-9C75-BA817048F3A1}" type="datetimeFigureOut">
              <a:rPr lang="en-GB"/>
              <a:pPr>
                <a:defRPr/>
              </a:pPr>
              <a:t>04/03/2013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4BC4A-7B6E-4E13-9A4B-42632FEE63C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DA424-38FA-4378-BF8D-CDBD0F42025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F5055-A0F3-49C7-BC27-ED102615E4C0}" type="datetimeFigureOut">
              <a:rPr lang="en-GB"/>
              <a:pPr>
                <a:defRPr/>
              </a:pPr>
              <a:t>04/03/2013</a:t>
            </a:fld>
            <a:endParaRPr lang="en-GB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DABCB-66F0-4C54-932D-6EDF547117AF}" type="datetimeFigureOut">
              <a:rPr lang="en-GB"/>
              <a:pPr>
                <a:defRPr/>
              </a:pPr>
              <a:t>04/03/2013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62EDE-4902-480E-997B-98E2B609E3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30BCD-6781-4660-8B58-0CDA1ED65DA7}" type="datetimeFigureOut">
              <a:rPr lang="en-GB"/>
              <a:pPr>
                <a:defRPr/>
              </a:pPr>
              <a:t>04/03/2013</a:t>
            </a:fld>
            <a:endParaRPr lang="en-GB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8E2FFC7-8606-4201-84B4-3713E45425A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6A398-08FA-463F-A64A-44CA9B7A73D1}" type="datetimeFigureOut">
              <a:rPr lang="en-GB"/>
              <a:pPr>
                <a:defRPr/>
              </a:pPr>
              <a:t>04/03/2013</a:t>
            </a:fld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6BB85-82FD-4727-A82F-59F37E969EE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F110C-860A-49AE-BCBC-1E0225D05285}" type="datetimeFigureOut">
              <a:rPr lang="en-GB"/>
              <a:pPr>
                <a:defRPr/>
              </a:pPr>
              <a:t>04/03/2013</a:t>
            </a:fld>
            <a:endParaRPr lang="en-GB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0A367E2-6AC6-4516-9285-D1B6105C9FF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3C96A-9670-498F-B36F-AAD60B944CE5}" type="datetimeFigureOut">
              <a:rPr lang="en-GB"/>
              <a:pPr>
                <a:defRPr/>
              </a:pPr>
              <a:t>04/03/2013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6867F-D866-40E5-BA99-BD8331DE5CB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B70D3-2731-4BFD-9E9D-AC44D0C7AB73}" type="datetimeFigureOut">
              <a:rPr lang="en-GB"/>
              <a:pPr>
                <a:defRPr/>
              </a:pPr>
              <a:t>04/03/2013</a:t>
            </a:fld>
            <a:endParaRPr lang="en-GB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46EBF3A-3676-4B71-87BC-AEDF43808B9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6091DAC-985E-44E1-BD30-EFFC7113D18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DCDE5-F17C-4D26-AE80-257C8A30EBB0}" type="datetimeFigureOut">
              <a:rPr lang="en-GB"/>
              <a:pPr>
                <a:defRPr/>
              </a:pPr>
              <a:t>04/03/2013</a:t>
            </a:fld>
            <a:endParaRPr lang="en-GB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FB199-2C0D-4448-838C-BAAB8A592E0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C6314-1920-4B56-8C7D-AAFF803859C9}" type="datetimeFigureOut">
              <a:rPr lang="en-GB"/>
              <a:pPr>
                <a:defRPr/>
              </a:pPr>
              <a:t>04/03/2013</a:t>
            </a:fld>
            <a:endParaRPr lang="en-GB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08CEE157-8491-408D-9600-7E3B95EF5DE9}" type="datetimeFigureOut">
              <a:rPr lang="en-GB"/>
              <a:pPr>
                <a:defRPr/>
              </a:pPr>
              <a:t>04/03/2013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169D331-DB4C-4442-8BD6-9D553FF37CE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928662" y="142875"/>
            <a:ext cx="7129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TEKNIK MENDERIVASI </a:t>
            </a:r>
          </a:p>
          <a:p>
            <a:pPr algn="ctr" eaLnBrk="0" hangingPunct="0">
              <a:defRPr/>
            </a:pPr>
            <a:r>
              <a:rPr lang="en-US" sz="2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METODE MENJADI RAB</a:t>
            </a:r>
          </a:p>
        </p:txBody>
      </p:sp>
      <p:sp>
        <p:nvSpPr>
          <p:cNvPr id="13315" name="Line 5"/>
          <p:cNvSpPr>
            <a:spLocks noChangeShapeType="1"/>
          </p:cNvSpPr>
          <p:nvPr/>
        </p:nvSpPr>
        <p:spPr bwMode="auto">
          <a:xfrm flipV="1">
            <a:off x="323850" y="1557338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6" name="Text Box 13" descr="Parchment"/>
          <p:cNvSpPr txBox="1">
            <a:spLocks noChangeArrowheads="1"/>
          </p:cNvSpPr>
          <p:nvPr/>
        </p:nvSpPr>
        <p:spPr bwMode="auto">
          <a:xfrm>
            <a:off x="2255838" y="2370134"/>
            <a:ext cx="6459537" cy="3416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Disampaikan </a:t>
            </a:r>
          </a:p>
          <a:p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Harun Joko Prayitno </a:t>
            </a:r>
          </a:p>
          <a:p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harunjpums@yahoo.com</a:t>
            </a:r>
          </a:p>
          <a:p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Disampaikan pada </a:t>
            </a:r>
            <a:r>
              <a:rPr lang="en-US" sz="2400" i="1" dirty="0">
                <a:solidFill>
                  <a:srgbClr val="002060"/>
                </a:solidFill>
                <a:latin typeface="Calibri" pitchFamily="34" charset="0"/>
              </a:rPr>
              <a:t>Penlok </a:t>
            </a:r>
            <a:r>
              <a:rPr lang="en-US" sz="2400" i="1" dirty="0" smtClean="0">
                <a:solidFill>
                  <a:srgbClr val="002060"/>
                </a:solidFill>
                <a:latin typeface="Calibri" pitchFamily="34" charset="0"/>
              </a:rPr>
              <a:t>Metodologi </a:t>
            </a:r>
            <a:r>
              <a:rPr lang="en-US" sz="2400" i="1" dirty="0">
                <a:solidFill>
                  <a:srgbClr val="002060"/>
                </a:solidFill>
                <a:latin typeface="Calibri" pitchFamily="34" charset="0"/>
              </a:rPr>
              <a:t>Penelitian dalam Rangka </a:t>
            </a:r>
            <a:r>
              <a:rPr lang="en-US" sz="2400" i="1" dirty="0" smtClean="0">
                <a:solidFill>
                  <a:srgbClr val="002060"/>
                </a:solidFill>
                <a:latin typeface="Calibri" pitchFamily="34" charset="0"/>
              </a:rPr>
              <a:t>Program </a:t>
            </a:r>
            <a:r>
              <a:rPr lang="en-US" sz="2400" b="1" i="1" dirty="0" smtClean="0">
                <a:solidFill>
                  <a:srgbClr val="0070C0"/>
                </a:solidFill>
                <a:latin typeface="Calibri" pitchFamily="34" charset="0"/>
              </a:rPr>
              <a:t>Pengembangan Kelembagaan, Desentralisasi, Kompetitif </a:t>
            </a:r>
            <a:r>
              <a:rPr lang="en-US" sz="2400" b="1" i="1" dirty="0">
                <a:solidFill>
                  <a:srgbClr val="0070C0"/>
                </a:solidFill>
                <a:latin typeface="Calibri" pitchFamily="34" charset="0"/>
              </a:rPr>
              <a:t>Nasional</a:t>
            </a:r>
          </a:p>
          <a:p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Bagi Dosen PTS Kopertis Wilayah VI 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Calibri" pitchFamily="34" charset="0"/>
              </a:rPr>
              <a:t>6-9 </a:t>
            </a:r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Maret </a:t>
            </a:r>
            <a:r>
              <a:rPr lang="en-US" sz="2400" dirty="0" smtClean="0">
                <a:solidFill>
                  <a:srgbClr val="002060"/>
                </a:solidFill>
                <a:latin typeface="Calibri" pitchFamily="34" charset="0"/>
              </a:rPr>
              <a:t>2013</a:t>
            </a:r>
            <a:endParaRPr lang="en-US" sz="24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pic>
        <p:nvPicPr>
          <p:cNvPr id="3097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571625"/>
            <a:ext cx="1571625" cy="16430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5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3214688"/>
            <a:ext cx="1571625" cy="17764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6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929188"/>
            <a:ext cx="1571625" cy="17764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071538" y="142875"/>
            <a:ext cx="7129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PENURUNAN METODE KE RAB</a:t>
            </a:r>
          </a:p>
        </p:txBody>
      </p:sp>
      <p:sp>
        <p:nvSpPr>
          <p:cNvPr id="22531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928688" y="1643063"/>
            <a:ext cx="6215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Lokasi </a:t>
            </a:r>
            <a:r>
              <a:rPr lang="en-US">
                <a:solidFill>
                  <a:srgbClr val="0070C0"/>
                </a:solidFill>
              </a:rPr>
              <a:t>Surakarta</a:t>
            </a:r>
            <a:r>
              <a:rPr lang="en-US"/>
              <a:t> dan </a:t>
            </a:r>
            <a:r>
              <a:rPr lang="en-US">
                <a:solidFill>
                  <a:srgbClr val="0070C0"/>
                </a:solidFill>
              </a:rPr>
              <a:t>DIY</a:t>
            </a:r>
          </a:p>
        </p:txBody>
      </p:sp>
      <p:pic>
        <p:nvPicPr>
          <p:cNvPr id="6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643063"/>
            <a:ext cx="500062" cy="4286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7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143125"/>
            <a:ext cx="500062" cy="4286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8" name="Picture 25" descr="Parchm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2714625"/>
            <a:ext cx="500062" cy="121443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sp>
        <p:nvSpPr>
          <p:cNvPr id="22537" name="Rectangle 8"/>
          <p:cNvSpPr>
            <a:spLocks noChangeArrowheads="1"/>
          </p:cNvSpPr>
          <p:nvPr/>
        </p:nvSpPr>
        <p:spPr bwMode="auto">
          <a:xfrm>
            <a:off x="928688" y="2143125"/>
            <a:ext cx="6215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Sumber data </a:t>
            </a:r>
            <a:r>
              <a:rPr lang="en-US">
                <a:solidFill>
                  <a:srgbClr val="0070C0"/>
                </a:solidFill>
              </a:rPr>
              <a:t>andik</a:t>
            </a:r>
            <a:r>
              <a:rPr lang="en-US"/>
              <a:t> dan </a:t>
            </a:r>
            <a:r>
              <a:rPr lang="en-US">
                <a:solidFill>
                  <a:srgbClr val="0070C0"/>
                </a:solidFill>
              </a:rPr>
              <a:t>guru</a:t>
            </a:r>
            <a:r>
              <a:rPr lang="en-US"/>
              <a:t> SD</a:t>
            </a:r>
          </a:p>
        </p:txBody>
      </p:sp>
      <p:sp>
        <p:nvSpPr>
          <p:cNvPr id="10" name="Rectangle 9"/>
          <p:cNvSpPr/>
          <p:nvPr/>
        </p:nvSpPr>
        <p:spPr>
          <a:xfrm>
            <a:off x="928688" y="2571750"/>
            <a:ext cx="6215062" cy="1477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data</a:t>
            </a:r>
          </a:p>
          <a:p>
            <a:pPr marL="355600" indent="-355600">
              <a:buFont typeface="Wingdings" pitchFamily="2" charset="2"/>
              <a:buChar char="§"/>
              <a:defRPr/>
            </a:pPr>
            <a:r>
              <a:rPr lang="en-US" dirty="0" err="1">
                <a:solidFill>
                  <a:srgbClr val="0070C0"/>
                </a:solidFill>
              </a:rPr>
              <a:t>Teknik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rekam</a:t>
            </a:r>
            <a:endParaRPr lang="en-US" dirty="0">
              <a:solidFill>
                <a:srgbClr val="0070C0"/>
              </a:solidFill>
            </a:endParaRPr>
          </a:p>
          <a:p>
            <a:pPr marL="355600" indent="-355600">
              <a:buFont typeface="Wingdings" pitchFamily="2" charset="2"/>
              <a:buChar char="§"/>
              <a:defRPr/>
            </a:pPr>
            <a:r>
              <a:rPr lang="en-US" dirty="0" err="1">
                <a:solidFill>
                  <a:srgbClr val="0070C0"/>
                </a:solidFill>
              </a:rPr>
              <a:t>Teknik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catat-simak</a:t>
            </a:r>
            <a:endParaRPr lang="en-US" dirty="0">
              <a:solidFill>
                <a:srgbClr val="0070C0"/>
              </a:solidFill>
            </a:endParaRPr>
          </a:p>
          <a:p>
            <a:pPr marL="355600" indent="-355600">
              <a:buFont typeface="Wingdings" pitchFamily="2" charset="2"/>
              <a:buChar char="§"/>
              <a:defRPr/>
            </a:pPr>
            <a:r>
              <a:rPr lang="en-US" dirty="0" err="1">
                <a:solidFill>
                  <a:srgbClr val="0070C0"/>
                </a:solidFill>
              </a:rPr>
              <a:t>Teknik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pengamatan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terlibat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pasif</a:t>
            </a:r>
            <a:endParaRPr lang="en-US" dirty="0">
              <a:solidFill>
                <a:srgbClr val="0070C0"/>
              </a:solidFill>
            </a:endParaRPr>
          </a:p>
          <a:p>
            <a:pPr marL="355600" indent="-355600">
              <a:buFont typeface="Wingdings" pitchFamily="2" charset="2"/>
              <a:buChar char="§"/>
              <a:defRPr/>
            </a:pPr>
            <a:r>
              <a:rPr lang="en-US" dirty="0" err="1">
                <a:solidFill>
                  <a:srgbClr val="0070C0"/>
                </a:solidFill>
              </a:rPr>
              <a:t>Teknik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triangulasi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1" name="Picture 25" descr="Parchm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4214813"/>
            <a:ext cx="500062" cy="2000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sp>
        <p:nvSpPr>
          <p:cNvPr id="58369" name="Rectangle 1" descr="Parchment"/>
          <p:cNvSpPr>
            <a:spLocks noChangeArrowheads="1"/>
          </p:cNvSpPr>
          <p:nvPr/>
        </p:nvSpPr>
        <p:spPr bwMode="auto">
          <a:xfrm>
            <a:off x="928688" y="4071938"/>
            <a:ext cx="7286625" cy="22463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es-ES" sz="2000" dirty="0" err="1">
                <a:latin typeface="Calibri" pitchFamily="34" charset="0"/>
                <a:ea typeface="Times New Roman" pitchFamily="18" charset="0"/>
              </a:rPr>
              <a:t>Teknik</a:t>
            </a:r>
            <a:r>
              <a:rPr lang="es-ES" sz="20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latin typeface="Calibri" pitchFamily="34" charset="0"/>
                <a:ea typeface="Times New Roman" pitchFamily="18" charset="0"/>
              </a:rPr>
              <a:t>analisis</a:t>
            </a:r>
            <a:r>
              <a:rPr lang="es-ES" sz="2000" dirty="0">
                <a:latin typeface="Calibri" pitchFamily="34" charset="0"/>
                <a:ea typeface="Times New Roman" pitchFamily="18" charset="0"/>
              </a:rPr>
              <a:t> data</a:t>
            </a:r>
          </a:p>
          <a:p>
            <a:pPr marL="355600" indent="-355600" algn="just" eaLnBrk="0" hangingPunct="0">
              <a:buFont typeface="Wingdings" pitchFamily="2" charset="2"/>
              <a:buChar char="§"/>
              <a:defRPr/>
            </a:pP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Analisis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pragmatik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</a:p>
          <a:p>
            <a:pPr marL="355600" indent="-355600" algn="just" eaLnBrk="0" hangingPunct="0">
              <a:buFont typeface="Wingdings" pitchFamily="2" charset="2"/>
              <a:buChar char="§"/>
              <a:defRPr/>
            </a:pP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Analisis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analisis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heuristik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model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Grice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</a:p>
          <a:p>
            <a:pPr marL="355600" indent="-355600" algn="just" eaLnBrk="0" hangingPunct="0">
              <a:buFont typeface="Wingdings" pitchFamily="2" charset="2"/>
              <a:buChar char="§"/>
              <a:defRPr/>
            </a:pP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Analisis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model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hipotesis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Pollyana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</a:p>
          <a:p>
            <a:pPr marL="355600" indent="-355600" algn="just" eaLnBrk="0" hangingPunct="0">
              <a:buFont typeface="Wingdings" pitchFamily="2" charset="2"/>
              <a:buChar char="§"/>
              <a:defRPr/>
            </a:pP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Analisis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model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relevansi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</a:p>
          <a:p>
            <a:pPr marL="355600" indent="-355600" algn="just" eaLnBrk="0" hangingPunct="0">
              <a:buFont typeface="Wingdings" pitchFamily="2" charset="2"/>
              <a:buChar char="§"/>
              <a:defRPr/>
            </a:pP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Analisis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model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model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kelakar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</a:p>
          <a:p>
            <a:pPr marL="355600" indent="-355600" algn="just" eaLnBrk="0" hangingPunct="0">
              <a:buFont typeface="Wingdings" pitchFamily="2" charset="2"/>
              <a:buChar char="§"/>
              <a:defRPr/>
            </a:pP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Analisis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model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s-ES" sz="2000" dirty="0" err="1">
                <a:solidFill>
                  <a:srgbClr val="0070C0"/>
                </a:solidFill>
                <a:latin typeface="Calibri" pitchFamily="34" charset="0"/>
                <a:ea typeface="Times New Roman" pitchFamily="18" charset="0"/>
              </a:rPr>
              <a:t>kerukunan</a:t>
            </a:r>
            <a:r>
              <a:rPr lang="es-ES" sz="2000" dirty="0">
                <a:latin typeface="Calibri" pitchFamily="34" charset="0"/>
                <a:ea typeface="Times New Roman" pitchFamily="18" charset="0"/>
              </a:rPr>
              <a:t>.</a:t>
            </a:r>
            <a:endParaRPr lang="es-ES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071538" y="428604"/>
            <a:ext cx="7129463" cy="50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APPLIKASI 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METODE</a:t>
            </a: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 </a:t>
            </a:r>
          </a:p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KE KOMPONEN RAB</a:t>
            </a:r>
          </a:p>
          <a:p>
            <a:pPr algn="ctr" eaLnBrk="0" hangingPunct="0">
              <a:defRPr/>
            </a:pP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3555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7188" y="1928813"/>
          <a:ext cx="8429686" cy="3677656"/>
        </p:xfrm>
        <a:graphic>
          <a:graphicData uri="http://schemas.openxmlformats.org/drawingml/2006/table">
            <a:tbl>
              <a:tblPr/>
              <a:tblGrid>
                <a:gridCol w="500066"/>
                <a:gridCol w="1428760"/>
                <a:gridCol w="1000132"/>
                <a:gridCol w="928694"/>
                <a:gridCol w="785818"/>
                <a:gridCol w="714380"/>
                <a:gridCol w="985414"/>
                <a:gridCol w="871974"/>
                <a:gridCol w="690322"/>
                <a:gridCol w="524126"/>
              </a:tblGrid>
              <a:tr h="318224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latin typeface="Arial Narrow" pitchFamily="34" charset="0"/>
                        </a:rPr>
                        <a:t>RENCANA ANGGARAN BIAYA </a:t>
                      </a:r>
                    </a:p>
                  </a:txBody>
                  <a:tcPr marL="7736" marR="7736" marT="77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22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REVISI USUL PENELITIAN HIKOM TAHUN III TA 2012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224">
                <a:tc gridSpan="8"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latin typeface="Arial Narrow" pitchFamily="34" charset="0"/>
                      </a:endParaRP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 Narrow" pitchFamily="34" charset="0"/>
                      </a:endParaRP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 Narrow" pitchFamily="34" charset="0"/>
                      </a:endParaRP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2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1. Gaji dan Upah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1822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No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Pelaksana</a:t>
                      </a:r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Jumlah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Pelaksana</a:t>
                      </a:r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Jumlah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Jam/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Minggu</a:t>
                      </a:r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Jumlah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Bulan</a:t>
                      </a:r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Honor/Jam (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Rp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)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 Narrow" pitchFamily="34" charset="0"/>
                        </a:rPr>
                        <a:t>Jumlah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 Narrow" pitchFamily="34" charset="0"/>
                        </a:rPr>
                        <a:t>Pajak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 Narrow" pitchFamily="34" charset="0"/>
                        </a:rPr>
                        <a:t>Ket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182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(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Rp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)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182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Peneliti Utama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20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8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50.000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8.000.000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1.200.000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PPh 21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15%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Anggota Peneliti 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20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8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40.000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6.400.000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960.000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PPh 21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15%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Teknisi dan laboran 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12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6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20.000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1.440.000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72.000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PPh 21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5%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Mahasiswa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12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6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1.440.000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72.000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PPh 21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5%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24">
                <a:tc gridSpan="6"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>
                          <a:latin typeface="Arial Narrow" pitchFamily="34" charset="0"/>
                        </a:rPr>
                        <a:t>17.280.000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>
                          <a:latin typeface="Arial Narrow" pitchFamily="34" charset="0"/>
                        </a:rPr>
                        <a:t>2.304.000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071538" y="428604"/>
            <a:ext cx="7129463" cy="50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APPLIKASI 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METODE</a:t>
            </a: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 </a:t>
            </a:r>
          </a:p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KE KOMPONEN RAB</a:t>
            </a:r>
          </a:p>
          <a:p>
            <a:pPr algn="ctr" eaLnBrk="0" hangingPunct="0">
              <a:defRPr/>
            </a:pP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579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57188" y="1928813"/>
          <a:ext cx="8358244" cy="3447029"/>
        </p:xfrm>
        <a:graphic>
          <a:graphicData uri="http://schemas.openxmlformats.org/drawingml/2006/table">
            <a:tbl>
              <a:tblPr/>
              <a:tblGrid>
                <a:gridCol w="353713"/>
                <a:gridCol w="3317830"/>
                <a:gridCol w="792319"/>
                <a:gridCol w="834763"/>
                <a:gridCol w="863060"/>
                <a:gridCol w="910676"/>
                <a:gridCol w="734090"/>
                <a:gridCol w="551793"/>
              </a:tblGrid>
              <a:tr h="50006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 Narrow" pitchFamily="34" charset="0"/>
                        </a:rPr>
                        <a:t>2.a </a:t>
                      </a:r>
                      <a:r>
                        <a:rPr lang="en-US" sz="1600" b="1" i="0" u="none" strike="noStrike" dirty="0" err="1">
                          <a:latin typeface="Arial Narrow" pitchFamily="34" charset="0"/>
                        </a:rPr>
                        <a:t>Bahan</a:t>
                      </a:r>
                      <a:r>
                        <a:rPr lang="en-US" sz="1600" b="1" i="0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latin typeface="Arial Narrow" pitchFamily="34" charset="0"/>
                        </a:rPr>
                        <a:t>Habis</a:t>
                      </a:r>
                      <a:r>
                        <a:rPr lang="en-US" sz="1600" b="1" i="0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1" i="0" u="none" strike="noStrike" dirty="0" err="1" smtClean="0">
                          <a:latin typeface="Arial Narrow" pitchFamily="34" charset="0"/>
                        </a:rPr>
                        <a:t>Pakai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7724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latin typeface="Arial Narrow" pitchFamily="34" charset="0"/>
                        </a:rPr>
                        <a:t>No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err="1">
                          <a:latin typeface="Arial Narrow" pitchFamily="34" charset="0"/>
                        </a:rPr>
                        <a:t>Nama</a:t>
                      </a:r>
                      <a:r>
                        <a:rPr lang="en-US" sz="1600" b="1" i="0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latin typeface="Arial Narrow" pitchFamily="34" charset="0"/>
                        </a:rPr>
                        <a:t>alat</a:t>
                      </a:r>
                      <a:endParaRPr lang="en-US" sz="1600" b="1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latin typeface="Arial Narrow" pitchFamily="34" charset="0"/>
                        </a:rPr>
                        <a:t>Jumlah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latin typeface="Arial Narrow" pitchFamily="34" charset="0"/>
                        </a:rPr>
                        <a:t>Harga Satuan (Rp)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latin typeface="Arial Narrow" pitchFamily="34" charset="0"/>
                        </a:rPr>
                        <a:t>Jumlah (rupiah)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 Narrow" pitchFamily="34" charset="0"/>
                        </a:rPr>
                        <a:t>Pajak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 Narrow" pitchFamily="34" charset="0"/>
                        </a:rPr>
                        <a:t>Ket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Arial Narrow" pitchFamily="34" charset="0"/>
                        </a:rPr>
                        <a:t>%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2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Transkripsi Ortografis Tindak Skala Kesantunan Berbahasa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250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40.000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10.000.000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1.150.000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PPn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&amp; 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PPh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22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  <a:r>
                        <a:rPr lang="en-US" sz="1600" b="0" i="0" u="none" strike="noStrike" dirty="0" smtClean="0">
                          <a:latin typeface="Arial Narrow" pitchFamily="34" charset="0"/>
                        </a:rPr>
                        <a:t>11,5%</a:t>
                      </a:r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4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Kertas Kuarto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20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60.000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1.200.000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138.000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PPn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&amp; 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PPh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22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  <a:r>
                        <a:rPr lang="en-US" sz="1600" b="0" i="0" u="none" strike="noStrike" dirty="0" smtClean="0">
                          <a:latin typeface="Arial Narrow" pitchFamily="34" charset="0"/>
                        </a:rPr>
                        <a:t>11,5%</a:t>
                      </a:r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4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Setting dan Layout Bahan Ajar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 Paket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1.750.000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Arial Narrow" pitchFamily="34" charset="0"/>
                        </a:rPr>
                        <a:t>1.750.000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201.250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PPn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&amp; 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PPh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22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  <a:r>
                        <a:rPr lang="en-US" sz="1600" b="0" i="0" u="none" strike="noStrike" dirty="0" smtClean="0">
                          <a:latin typeface="Arial Narrow" pitchFamily="34" charset="0"/>
                        </a:rPr>
                        <a:t>11,5%</a:t>
                      </a:r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425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latin typeface="Arial Narrow" pitchFamily="34" charset="0"/>
                        </a:rPr>
                        <a:t>Sub total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12.950.000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1.489.250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7736" marR="7736" marT="77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071538" y="428604"/>
            <a:ext cx="7129463" cy="50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APPLIKASI METODE </a:t>
            </a:r>
          </a:p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KE REKAPITULASI RAB</a:t>
            </a:r>
          </a:p>
          <a:p>
            <a:pPr algn="ctr" eaLnBrk="0" hangingPunct="0">
              <a:defRPr/>
            </a:pP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5603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88" y="1714500"/>
          <a:ext cx="8358246" cy="4417670"/>
        </p:xfrm>
        <a:graphic>
          <a:graphicData uri="http://schemas.openxmlformats.org/drawingml/2006/table">
            <a:tbl>
              <a:tblPr/>
              <a:tblGrid>
                <a:gridCol w="426970"/>
                <a:gridCol w="1630246"/>
                <a:gridCol w="1410292"/>
                <a:gridCol w="996262"/>
                <a:gridCol w="957446"/>
                <a:gridCol w="1009200"/>
                <a:gridCol w="1048015"/>
                <a:gridCol w="879815"/>
              </a:tblGrid>
              <a:tr h="23516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REKAPITULASI RENCANA ANGGARAN BIAYA</a:t>
                      </a: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3516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REVISI USUL HIKOM TAHUN III TA 2012</a:t>
                      </a: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3516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 Narrow" pitchFamily="34" charset="0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 Narrow" pitchFamily="34" charset="0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 Narrow" pitchFamily="34" charset="0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 Narrow" pitchFamily="34" charset="0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 Narrow" pitchFamily="34" charset="0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 Narrow" pitchFamily="34" charset="0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 Narrow" pitchFamily="34" charset="0"/>
                      </a:endParaRP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51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No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Komponen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Tahun 1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Tahun 2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Tahun 3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Jumlah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%</a:t>
                      </a:r>
                    </a:p>
                  </a:txBody>
                  <a:tcPr marL="9388" marR="9388" marT="93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51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Gaji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dan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Upah</a:t>
                      </a:r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20.800.000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15.600.000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17.280.000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53.680.000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20,5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03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a. 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Bahan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Habis</a:t>
                      </a:r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latin typeface="Arial Narrow" pitchFamily="34" charset="0"/>
                        </a:rPr>
                        <a:t>Pakai</a:t>
                      </a:r>
                      <a:endParaRPr lang="en-US" sz="1600" b="0" i="0" u="none" strike="noStrike" dirty="0">
                        <a:latin typeface="Arial Narrow" pitchFamily="34" charset="0"/>
                      </a:endParaRP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22.400.000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24.050.000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12.950.000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59.400.000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22,7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03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b. Peralatan Penunjang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11.400.000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8.600.000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7.200.000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27.200.000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10,4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56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c. Peralatan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8.215.000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8.215.000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3,1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51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Perjalanan Dinas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18.400.000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25.800.000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8.600.000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52.800.000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20,2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03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a. Pengumpulan Data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5.500.000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5.250.000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12.875.000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23.625.000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9,0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03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b. Pelaporan dan Publikasi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11.460.000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11.820.000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13.595.000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36.875.000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14,1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03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Lain-lain Tak Terduga)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5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98.175.000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91.120.000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72.500.000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 Narrow" pitchFamily="34" charset="0"/>
                        </a:rPr>
                        <a:t>261.795.000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Arial Narrow" pitchFamily="34" charset="0"/>
                        </a:rPr>
                        <a:t>100</a:t>
                      </a:r>
                    </a:p>
                  </a:txBody>
                  <a:tcPr marL="9388" marR="9388" marT="93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214282" y="142875"/>
            <a:ext cx="878687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</a:rPr>
              <a:t>BAGAIMANA CARA MENGELOLA DANA</a:t>
            </a:r>
          </a:p>
        </p:txBody>
      </p:sp>
      <p:sp>
        <p:nvSpPr>
          <p:cNvPr id="26627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3096" name="Group 24"/>
          <p:cNvGraphicFramePr>
            <a:graphicFrameLocks noGrp="1"/>
          </p:cNvGraphicFramePr>
          <p:nvPr/>
        </p:nvGraphicFramePr>
        <p:xfrm>
          <a:off x="2214563" y="1625600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Berdasarkan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RAB yang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sudah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“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direvisi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”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97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643063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5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357438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6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3786188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graphicFrame>
        <p:nvGraphicFramePr>
          <p:cNvPr id="12" name="Group 24"/>
          <p:cNvGraphicFramePr>
            <a:graphicFrameLocks noGrp="1"/>
          </p:cNvGraphicFramePr>
          <p:nvPr/>
        </p:nvGraphicFramePr>
        <p:xfrm>
          <a:off x="2214563" y="2357438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Tidak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lagi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hanya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didasarkan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pada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metode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Group 24"/>
          <p:cNvGraphicFramePr>
            <a:graphicFrameLocks noGrp="1"/>
          </p:cNvGraphicFramePr>
          <p:nvPr/>
        </p:nvGraphicFramePr>
        <p:xfrm>
          <a:off x="2286000" y="3857625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Log book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harus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ditulis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tangan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Group 24"/>
          <p:cNvGraphicFramePr>
            <a:graphicFrameLocks noGrp="1"/>
          </p:cNvGraphicFramePr>
          <p:nvPr/>
        </p:nvGraphicFramePr>
        <p:xfrm>
          <a:off x="2286000" y="3071813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Lebih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kepada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log book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kegiatan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3071813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8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643438"/>
            <a:ext cx="1571625" cy="1143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graphicFrame>
        <p:nvGraphicFramePr>
          <p:cNvPr id="19" name="Group 24"/>
          <p:cNvGraphicFramePr>
            <a:graphicFrameLocks noGrp="1"/>
          </p:cNvGraphicFramePr>
          <p:nvPr/>
        </p:nvGraphicFramePr>
        <p:xfrm>
          <a:off x="2286000" y="4554538"/>
          <a:ext cx="6429420" cy="137160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Cakupan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log book [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hari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,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tanggal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, jam,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tempat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,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aktivitas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,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capaian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,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hambatan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,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biaya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yang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diperlukan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071538" y="142875"/>
            <a:ext cx="7129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BAGAIMANA MANUAL </a:t>
            </a:r>
          </a:p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APLIKASI </a:t>
            </a:r>
            <a:r>
              <a:rPr lang="en-US" sz="28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LOG BOOK</a:t>
            </a:r>
          </a:p>
        </p:txBody>
      </p:sp>
      <p:sp>
        <p:nvSpPr>
          <p:cNvPr id="27651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88" y="1397000"/>
          <a:ext cx="8501121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8"/>
                <a:gridCol w="714380"/>
                <a:gridCol w="714380"/>
                <a:gridCol w="785818"/>
                <a:gridCol w="1071570"/>
                <a:gridCol w="1143008"/>
                <a:gridCol w="1071570"/>
                <a:gridCol w="1928826"/>
                <a:gridCol w="5715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TA HAP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HARI &amp; TGL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PUKUL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TEM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PAT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AKTIVI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TAS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CAPAI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AN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HAM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BATAN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BIAYA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KET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I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alibri" pitchFamily="34" charset="0"/>
                        </a:rPr>
                        <a:t>Senin-Selasa</a:t>
                      </a:r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11-12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Maret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06.00-20.00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alibri" pitchFamily="34" charset="0"/>
                        </a:rPr>
                        <a:t>Desa</a:t>
                      </a:r>
                      <a:r>
                        <a:rPr lang="en-US" sz="140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Calibri" pitchFamily="34" charset="0"/>
                        </a:rPr>
                        <a:t>Karang</a:t>
                      </a:r>
                      <a:r>
                        <a:rPr lang="en-US" sz="1400" dirty="0" smtClean="0">
                          <a:latin typeface="Calibri" pitchFamily="34" charset="0"/>
                        </a:rPr>
                        <a:t> Tengah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alibri" pitchFamily="34" charset="0"/>
                        </a:rPr>
                        <a:t>Mewancarai</a:t>
                      </a:r>
                      <a:r>
                        <a:rPr lang="en-US" sz="140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Calibri" pitchFamily="34" charset="0"/>
                        </a:rPr>
                        <a:t>bakul</a:t>
                      </a:r>
                      <a:r>
                        <a:rPr lang="en-US" sz="140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Calibri" pitchFamily="34" charset="0"/>
                        </a:rPr>
                        <a:t>jamu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Madura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di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Semarang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alibri" pitchFamily="34" charset="0"/>
                        </a:rPr>
                        <a:t>Profil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pendapatan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bakul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jamu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asal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Madura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di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Semarang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alibri" pitchFamily="34" charset="0"/>
                        </a:rPr>
                        <a:t>Bakul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jamu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Madura yang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asli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Madura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di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Semarang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sangat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terbatas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latin typeface="Calibri" pitchFamily="34" charset="0"/>
                        </a:rPr>
                        <a:t>Transport </a:t>
                      </a:r>
                      <a:r>
                        <a:rPr lang="en-US" sz="1400" dirty="0" err="1" smtClean="0">
                          <a:latin typeface="Calibri" pitchFamily="34" charset="0"/>
                        </a:rPr>
                        <a:t>antar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kota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diandaikan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jika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peneliti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dari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Salatiga</a:t>
                      </a:r>
                      <a:endParaRPr lang="en-US" sz="1400" baseline="0" dirty="0" smtClean="0">
                        <a:latin typeface="Calibri" pitchFamily="34" charset="0"/>
                      </a:endParaRP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>
                          <a:latin typeface="Calibri" pitchFamily="34" charset="0"/>
                        </a:rPr>
                        <a:t>Transport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lokal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per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hari</a:t>
                      </a:r>
                      <a:endParaRPr lang="en-US" sz="1400" baseline="0" dirty="0" smtClean="0">
                        <a:latin typeface="Calibri" pitchFamily="34" charset="0"/>
                      </a:endParaRP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err="1" smtClean="0">
                          <a:latin typeface="Calibri" pitchFamily="34" charset="0"/>
                        </a:rPr>
                        <a:t>Lumpsum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per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hari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jika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hanya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menginap</a:t>
                      </a:r>
                      <a:endParaRPr lang="en-US" sz="1400" baseline="0" dirty="0" smtClean="0">
                        <a:latin typeface="Calibri" pitchFamily="34" charset="0"/>
                      </a:endParaRP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err="1" smtClean="0">
                          <a:latin typeface="Calibri" pitchFamily="34" charset="0"/>
                        </a:rPr>
                        <a:t>Penginapan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dibuktikan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melalui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kwitansi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, &amp;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bagaimana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jika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menginap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di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daerah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terpencil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yang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tidak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ada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penginapannya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?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err="1" smtClean="0">
                          <a:latin typeface="Calibri" pitchFamily="34" charset="0"/>
                        </a:rPr>
                        <a:t>Uang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Makan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per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hari</a:t>
                      </a:r>
                      <a:endParaRPr lang="en-US" sz="1400" baseline="0" dirty="0" smtClean="0">
                        <a:latin typeface="Calibri" pitchFamily="34" charset="0"/>
                      </a:endParaRP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err="1" smtClean="0">
                          <a:latin typeface="Calibri" pitchFamily="34" charset="0"/>
                        </a:rPr>
                        <a:t>Uang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responden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per 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responden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(</a:t>
                      </a:r>
                      <a:r>
                        <a:rPr lang="en-US" sz="1400" baseline="0" dirty="0" err="1" smtClean="0">
                          <a:latin typeface="Calibri" pitchFamily="34" charset="0"/>
                        </a:rPr>
                        <a:t>sumber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data)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Tax?</a:t>
                      </a: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14313" y="142875"/>
            <a:ext cx="8715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0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PERATURAN PRESIDEN REPUBLIK INDONESIA</a:t>
            </a:r>
          </a:p>
          <a:p>
            <a:pPr algn="ctr" eaLnBrk="0" hangingPunct="0"/>
            <a:r>
              <a:rPr lang="en-US" sz="20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NOMOR 54 TAHUN 2010</a:t>
            </a:r>
          </a:p>
          <a:p>
            <a:pPr algn="ctr" eaLnBrk="0" hangingPunct="0"/>
            <a:r>
              <a:rPr lang="en-US" sz="20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TENTANG PENGADAAN BARANG/JASA PEMERINTAH</a:t>
            </a:r>
          </a:p>
        </p:txBody>
      </p:sp>
      <p:sp>
        <p:nvSpPr>
          <p:cNvPr id="28675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257" name="Rectangle 1" descr="Parchment"/>
          <p:cNvSpPr>
            <a:spLocks noChangeArrowheads="1"/>
          </p:cNvSpPr>
          <p:nvPr/>
        </p:nvSpPr>
        <p:spPr bwMode="auto">
          <a:xfrm>
            <a:off x="214313" y="1785938"/>
            <a:ext cx="8715375" cy="4154487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BAB V</a:t>
            </a:r>
            <a:endParaRPr lang="en-US" sz="2400" dirty="0"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TFE6293C0t00"/>
              </a:rPr>
              <a:t>SWAKELOLA</a:t>
            </a:r>
            <a:endParaRPr lang="en-US" sz="2400" dirty="0">
              <a:solidFill>
                <a:srgbClr val="FF0000"/>
              </a:solidFill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Bagian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Pertama</a:t>
            </a:r>
            <a:endParaRPr lang="en-US" sz="2400" dirty="0">
              <a:latin typeface="Calibri" pitchFamily="34" charset="0"/>
            </a:endParaRPr>
          </a:p>
          <a:p>
            <a:pPr algn="ctr" eaLnBrk="0" hangingPunct="0">
              <a:defRPr/>
            </a:pPr>
            <a:endParaRPr lang="en-US" sz="2400" dirty="0">
              <a:latin typeface="Calibri" pitchFamily="34" charset="0"/>
              <a:ea typeface="Calibri" pitchFamily="34" charset="0"/>
              <a:cs typeface="TTFE6293C0t00"/>
            </a:endParaRPr>
          </a:p>
          <a:p>
            <a:pPr algn="ctr" eaLnBrk="0" hangingPunct="0">
              <a:defRPr/>
            </a:pP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Ketentuan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Umum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Swakelola</a:t>
            </a:r>
            <a:endParaRPr lang="en-US" sz="2400" dirty="0"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Pasal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26</a:t>
            </a:r>
            <a:endParaRPr lang="en-US" sz="2400" dirty="0">
              <a:latin typeface="Calibri" pitchFamily="34" charset="0"/>
            </a:endParaRPr>
          </a:p>
          <a:p>
            <a:pPr marL="457200" indent="-457200" eaLnBrk="0" hangingPunct="0">
              <a:tabLst>
                <a:tab pos="406400" algn="l"/>
              </a:tabLst>
              <a:defRPr/>
            </a:pP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(1) 	</a:t>
            </a:r>
            <a:r>
              <a:rPr lang="en-US" sz="2400" dirty="0" err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TFE6293C0t00"/>
              </a:rPr>
              <a:t>Swakelola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merupakan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kegiatan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Pengadaan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Barang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/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Jasa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dimana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pekerjaannya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direncanakan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,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dikerjakan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dan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/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atau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diawasi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sendiri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oleh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K/L/D/I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sebagai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penanggung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jawab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anggaran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,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instansi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pemerintah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lain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dan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/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atau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kelompok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masyarakat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.</a:t>
            </a:r>
            <a:endParaRPr lang="en-US" sz="2400" dirty="0">
              <a:latin typeface="Calibri" pitchFamily="34" charset="0"/>
            </a:endParaRPr>
          </a:p>
          <a:p>
            <a:pPr marL="457200" indent="-457200" eaLnBrk="0" hangingPunct="0">
              <a:tabLst>
                <a:tab pos="406400" algn="l"/>
              </a:tabLst>
              <a:defRPr/>
            </a:pP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(2)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TFE6293C0t00"/>
              </a:rPr>
              <a:t>	</a:t>
            </a:r>
            <a:r>
              <a:rPr lang="en-US" sz="2400" dirty="0" err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TFE6293C0t00"/>
              </a:rPr>
              <a:t>Pekerjaan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yang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dapat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dilakukan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dengan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Swakelola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400" dirty="0" err="1">
                <a:latin typeface="Calibri" pitchFamily="34" charset="0"/>
                <a:ea typeface="Calibri" pitchFamily="34" charset="0"/>
                <a:cs typeface="TTFE6293C0t00"/>
              </a:rPr>
              <a:t>meliputi</a:t>
            </a:r>
            <a:r>
              <a:rPr lang="en-US" sz="2400" dirty="0">
                <a:latin typeface="Calibri" pitchFamily="34" charset="0"/>
                <a:ea typeface="Calibri" pitchFamily="34" charset="0"/>
                <a:cs typeface="TTFE6293C0t00"/>
              </a:rPr>
              <a:t>: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1" descr="Parchment"/>
          <p:cNvSpPr>
            <a:spLocks noChangeArrowheads="1"/>
          </p:cNvSpPr>
          <p:nvPr/>
        </p:nvSpPr>
        <p:spPr bwMode="auto">
          <a:xfrm>
            <a:off x="1143000" y="2443163"/>
            <a:ext cx="7643813" cy="13843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marL="457200" indent="-457200" eaLnBrk="0" hangingPunct="0">
              <a:tabLst>
                <a:tab pos="457200" algn="l"/>
              </a:tabLst>
              <a:defRPr/>
            </a:pPr>
            <a:r>
              <a:rPr lang="en-US" sz="28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e. 	</a:t>
            </a:r>
            <a:r>
              <a:rPr lang="en-US" sz="2800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penyelenggaraan</a:t>
            </a:r>
            <a:r>
              <a:rPr lang="en-US" sz="28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TFE6293C0t00"/>
              </a:rPr>
              <a:t>diklat</a:t>
            </a:r>
            <a:r>
              <a:rPr lang="en-US" sz="28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kursus</a:t>
            </a:r>
            <a:r>
              <a:rPr lang="en-US" sz="28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penataran</a:t>
            </a:r>
            <a:r>
              <a:rPr lang="en-US" sz="28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, seminar, </a:t>
            </a:r>
            <a:r>
              <a:rPr lang="en-US" sz="2800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lokakarya</a:t>
            </a:r>
            <a:r>
              <a:rPr lang="en-US" sz="28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atau</a:t>
            </a:r>
            <a:r>
              <a:rPr lang="en-US" sz="28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penyuluhan</a:t>
            </a:r>
            <a:r>
              <a:rPr lang="en-US" sz="28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TFE6293C0t00"/>
              </a:rPr>
              <a:t>;</a:t>
            </a:r>
          </a:p>
          <a:p>
            <a:pPr marL="457200" indent="-457200" eaLnBrk="0" hangingPunct="0">
              <a:tabLst>
                <a:tab pos="457200" algn="l"/>
              </a:tabLst>
              <a:defRPr/>
            </a:pPr>
            <a:r>
              <a:rPr lang="en-US" sz="2800" dirty="0">
                <a:latin typeface="Calibri" pitchFamily="34" charset="0"/>
              </a:rPr>
              <a:t>j. 	</a:t>
            </a:r>
            <a:r>
              <a:rPr lang="en-US" sz="2800" dirty="0" err="1">
                <a:solidFill>
                  <a:srgbClr val="FF0000"/>
                </a:solidFill>
                <a:latin typeface="Calibri" pitchFamily="34" charset="0"/>
              </a:rPr>
              <a:t>penelitian</a:t>
            </a: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Calibri" pitchFamily="34" charset="0"/>
              </a:rPr>
              <a:t>dan</a:t>
            </a: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Calibri" pitchFamily="34" charset="0"/>
              </a:rPr>
              <a:t>pengembangan</a:t>
            </a: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dalam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negeri</a:t>
            </a:r>
            <a:r>
              <a:rPr lang="en-US" sz="2800" dirty="0">
                <a:latin typeface="Calibri" pitchFamily="34" charset="0"/>
              </a:rPr>
              <a:t>;</a:t>
            </a:r>
            <a:endParaRPr lang="en-US" sz="2800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71538" y="142875"/>
            <a:ext cx="7129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PEKERJAAN SWAKELOLA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42844" y="142875"/>
            <a:ext cx="88583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PELAJARAN TERPETIK </a:t>
            </a:r>
          </a:p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KAJIAN KELAYAKAN PROPOSAL/SEMINAR HASIL </a:t>
            </a:r>
          </a:p>
        </p:txBody>
      </p:sp>
      <p:sp>
        <p:nvSpPr>
          <p:cNvPr id="30723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3096" name="Group 24"/>
          <p:cNvGraphicFramePr>
            <a:graphicFrameLocks noGrp="1"/>
          </p:cNvGraphicFramePr>
          <p:nvPr/>
        </p:nvGraphicFramePr>
        <p:xfrm>
          <a:off x="1357313" y="1995488"/>
          <a:ext cx="6429420" cy="350520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Luaran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444500" marR="0" lvl="0" indent="-4445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TBI</a:t>
                      </a:r>
                    </a:p>
                    <a:p>
                      <a:pPr marL="444500" marR="0" lvl="0" indent="-4445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Buku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Ajar</a:t>
                      </a:r>
                    </a:p>
                    <a:p>
                      <a:pPr marL="444500" marR="0" lvl="0" indent="-4445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Paten</a:t>
                      </a:r>
                    </a:p>
                    <a:p>
                      <a:pPr marL="444500" marR="0" lvl="0" indent="-4445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Pertemuan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Ilmiah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444500" marR="0" lvl="0" indent="-4445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TTG</a:t>
                      </a:r>
                    </a:p>
                    <a:p>
                      <a:pPr marL="444500" marR="0" lvl="0" indent="-4445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Rekayasa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Sosial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444500" marR="0" lvl="0" indent="-4445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Proseding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*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97" name="Picture 25" descr="Parchm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2143125"/>
            <a:ext cx="785812" cy="3286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DDE5315-E326-45E5-B835-A51A2D330B0E}" type="slidenum"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19</a:t>
            </a:fld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1747" name="Picture 2" descr="terimakasi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928662" y="142875"/>
            <a:ext cx="7129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Program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Penelitian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</a:p>
          <a:p>
            <a:pPr algn="ctr" eaLnBrk="0" hangingPunct="0">
              <a:defRPr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Skim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Kompetitif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Nasional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(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Komnas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)</a:t>
            </a:r>
          </a:p>
        </p:txBody>
      </p:sp>
      <p:sp>
        <p:nvSpPr>
          <p:cNvPr id="14339" name="Line 5"/>
          <p:cNvSpPr>
            <a:spLocks noChangeShapeType="1"/>
          </p:cNvSpPr>
          <p:nvPr/>
        </p:nvSpPr>
        <p:spPr bwMode="auto">
          <a:xfrm flipV="1">
            <a:off x="323850" y="1557338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0" name="Text Box 13" descr="Parchment"/>
          <p:cNvSpPr txBox="1">
            <a:spLocks noChangeArrowheads="1"/>
          </p:cNvSpPr>
          <p:nvPr/>
        </p:nvSpPr>
        <p:spPr bwMode="auto">
          <a:xfrm>
            <a:off x="2255838" y="2928938"/>
            <a:ext cx="6459537" cy="2308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Blip>
                <a:blip r:embed="rId3"/>
              </a:buBlip>
            </a:pPr>
            <a:r>
              <a:rPr lang="en-US" sz="2400" b="1" dirty="0">
                <a:solidFill>
                  <a:srgbClr val="3399FF"/>
                </a:solidFill>
                <a:latin typeface="Calibri" pitchFamily="34" charset="0"/>
              </a:rPr>
              <a:t>Hikom</a:t>
            </a:r>
          </a:p>
          <a:p>
            <a:pPr marL="457200" indent="-457200">
              <a:buFontTx/>
              <a:buBlip>
                <a:blip r:embed="rId3"/>
              </a:buBlip>
            </a:pPr>
            <a:r>
              <a:rPr lang="en-US" sz="2400" b="1" dirty="0">
                <a:solidFill>
                  <a:srgbClr val="3399FF"/>
                </a:solidFill>
                <a:latin typeface="Calibri" pitchFamily="34" charset="0"/>
              </a:rPr>
              <a:t>Unggulan Stranas</a:t>
            </a:r>
          </a:p>
          <a:p>
            <a:pPr marL="457200" indent="-457200">
              <a:buFontTx/>
              <a:buBlip>
                <a:blip r:embed="rId3"/>
              </a:buBlip>
            </a:pPr>
            <a:r>
              <a:rPr lang="en-US" sz="2400" b="1" dirty="0">
                <a:solidFill>
                  <a:srgbClr val="3399FF"/>
                </a:solidFill>
                <a:latin typeface="Calibri" pitchFamily="34" charset="0"/>
              </a:rPr>
              <a:t>Kompetitif Stranas</a:t>
            </a:r>
          </a:p>
          <a:p>
            <a:pPr marL="457200" indent="-457200">
              <a:buFontTx/>
              <a:buBlip>
                <a:blip r:embed="rId3"/>
              </a:buBlip>
            </a:pPr>
            <a:r>
              <a:rPr lang="en-US" sz="2400" b="1" dirty="0">
                <a:solidFill>
                  <a:srgbClr val="3399FF"/>
                </a:solidFill>
                <a:latin typeface="Calibri" pitchFamily="34" charset="0"/>
              </a:rPr>
              <a:t>Kerja Sama Internasional dalam Rangka Publikasi Internasional</a:t>
            </a:r>
          </a:p>
          <a:p>
            <a:pPr marL="457200" indent="-457200">
              <a:buFontTx/>
              <a:buBlip>
                <a:blip r:embed="rId3"/>
              </a:buBlip>
            </a:pPr>
            <a:r>
              <a:rPr lang="en-US" sz="2400" b="1" dirty="0">
                <a:solidFill>
                  <a:srgbClr val="FCFC04"/>
                </a:solidFill>
                <a:latin typeface="Calibri" pitchFamily="34" charset="0"/>
              </a:rPr>
              <a:t>RAPID</a:t>
            </a:r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pic>
        <p:nvPicPr>
          <p:cNvPr id="3097" name="Picture 25" descr="Parchm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1571625"/>
            <a:ext cx="1571625" cy="16430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5" name="Picture 25" descr="Parchm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3214688"/>
            <a:ext cx="1571625" cy="17764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6" name="Picture 25" descr="Parchm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4929188"/>
            <a:ext cx="1571625" cy="17764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42844" y="71414"/>
            <a:ext cx="88583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</a:rPr>
              <a:t>PELAJARAN TERPETIK </a:t>
            </a:r>
          </a:p>
          <a:p>
            <a:pPr algn="ctr" eaLnBrk="0" hangingPunct="0">
              <a:defRPr/>
            </a:pPr>
            <a:r>
              <a:rPr lang="en-US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</a:rPr>
              <a:t>PENILAIAN &amp; KELAYAKAN USUL KOMNAS </a:t>
            </a:r>
          </a:p>
        </p:txBody>
      </p:sp>
      <p:sp>
        <p:nvSpPr>
          <p:cNvPr id="15363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3096" name="Group 24"/>
          <p:cNvGraphicFramePr>
            <a:graphicFrameLocks noGrp="1"/>
          </p:cNvGraphicFramePr>
          <p:nvPr/>
        </p:nvGraphicFramePr>
        <p:xfrm>
          <a:off x="2214563" y="1785938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Roadmap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Penelitian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97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643063"/>
            <a:ext cx="1571625" cy="857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5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652713"/>
            <a:ext cx="1571625" cy="17764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6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572000"/>
            <a:ext cx="1571625" cy="1714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graphicFrame>
        <p:nvGraphicFramePr>
          <p:cNvPr id="12" name="Group 24"/>
          <p:cNvGraphicFramePr>
            <a:graphicFrameLocks noGrp="1"/>
          </p:cNvGraphicFramePr>
          <p:nvPr/>
        </p:nvGraphicFramePr>
        <p:xfrm>
          <a:off x="2214563" y="2500313"/>
          <a:ext cx="6429420" cy="179832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Tinjauan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Pustaka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457200" marR="0" lvl="0" indent="-4572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Posisi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yang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telah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dicapai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457200" marR="0" lvl="0" indent="-4572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Posisi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yang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sedang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berjalan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457200" marR="0" lvl="0" indent="-4572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Posisi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yang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akan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dilakukan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Group 24"/>
          <p:cNvGraphicFramePr>
            <a:graphicFrameLocks noGrp="1"/>
          </p:cNvGraphicFramePr>
          <p:nvPr/>
        </p:nvGraphicFramePr>
        <p:xfrm>
          <a:off x="2214563" y="4487863"/>
          <a:ext cx="6429420" cy="179832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Curiculum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Vitae</a:t>
                      </a:r>
                    </a:p>
                    <a:p>
                      <a:pPr marL="457200" marR="0" lvl="0" indent="-4572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Sistematika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457200" marR="0" lvl="0" indent="-4572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Kelengkapan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457200" marR="0" lvl="0" indent="-4572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Keabsahan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214282" y="142875"/>
            <a:ext cx="878687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</a:rPr>
              <a:t>PELAJARAN TERPETIK </a:t>
            </a:r>
          </a:p>
          <a:p>
            <a:pPr algn="ctr" eaLnBrk="0" hangingPunct="0">
              <a:defRPr/>
            </a:pP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</a:rPr>
              <a:t>PENILAIAN METODE DLM HUBUNGANNYA DENGAN RAB</a:t>
            </a:r>
          </a:p>
        </p:txBody>
      </p:sp>
      <p:sp>
        <p:nvSpPr>
          <p:cNvPr id="16387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3096" name="Group 24"/>
          <p:cNvGraphicFramePr>
            <a:graphicFrameLocks noGrp="1"/>
          </p:cNvGraphicFramePr>
          <p:nvPr/>
        </p:nvGraphicFramePr>
        <p:xfrm>
          <a:off x="2214563" y="1785938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Metode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Penelitian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97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643063"/>
            <a:ext cx="1571625" cy="857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5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786063"/>
            <a:ext cx="1571625" cy="8477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6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5143500"/>
            <a:ext cx="1571625" cy="78581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graphicFrame>
        <p:nvGraphicFramePr>
          <p:cNvPr id="12" name="Group 24"/>
          <p:cNvGraphicFramePr>
            <a:graphicFrameLocks noGrp="1"/>
          </p:cNvGraphicFramePr>
          <p:nvPr/>
        </p:nvGraphicFramePr>
        <p:xfrm>
          <a:off x="2214563" y="2857500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Visibilitas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RAB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Group 24"/>
          <p:cNvGraphicFramePr>
            <a:graphicFrameLocks noGrp="1"/>
          </p:cNvGraphicFramePr>
          <p:nvPr/>
        </p:nvGraphicFramePr>
        <p:xfrm>
          <a:off x="2214563" y="5268913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Peraturan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terkait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[: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Perpres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54/2010]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Group 24"/>
          <p:cNvGraphicFramePr>
            <a:graphicFrameLocks noGrp="1"/>
          </p:cNvGraphicFramePr>
          <p:nvPr/>
        </p:nvGraphicFramePr>
        <p:xfrm>
          <a:off x="2286000" y="3841750"/>
          <a:ext cx="6429420" cy="94488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SBU [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Toleransi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maksimal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2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Tahun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Sebelumnya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]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3929063"/>
            <a:ext cx="1571625" cy="8477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214282" y="142875"/>
            <a:ext cx="878687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</a:rPr>
              <a:t>PELAJARAN TERPETIK </a:t>
            </a:r>
          </a:p>
          <a:p>
            <a:pPr algn="ctr" eaLnBrk="0" hangingPunct="0">
              <a:defRPr/>
            </a:pP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</a:rPr>
              <a:t>MENGAPA METODE &amp; RAB</a:t>
            </a:r>
          </a:p>
        </p:txBody>
      </p:sp>
      <p:sp>
        <p:nvSpPr>
          <p:cNvPr id="17411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3096" name="Group 24"/>
          <p:cNvGraphicFramePr>
            <a:graphicFrameLocks noGrp="1"/>
          </p:cNvGraphicFramePr>
          <p:nvPr/>
        </p:nvGraphicFramePr>
        <p:xfrm>
          <a:off x="2214563" y="1785938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Metode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penelitian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sebagai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cara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ilmiah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97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643063"/>
            <a:ext cx="1571625" cy="857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5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786063"/>
            <a:ext cx="1571625" cy="8477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6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5143500"/>
            <a:ext cx="1571625" cy="78581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graphicFrame>
        <p:nvGraphicFramePr>
          <p:cNvPr id="12" name="Group 24"/>
          <p:cNvGraphicFramePr>
            <a:graphicFrameLocks noGrp="1"/>
          </p:cNvGraphicFramePr>
          <p:nvPr/>
        </p:nvGraphicFramePr>
        <p:xfrm>
          <a:off x="2214563" y="2857500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RAB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sebagai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pendamping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metode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Group 24"/>
          <p:cNvGraphicFramePr>
            <a:graphicFrameLocks noGrp="1"/>
          </p:cNvGraphicFramePr>
          <p:nvPr/>
        </p:nvGraphicFramePr>
        <p:xfrm>
          <a:off x="2214563" y="5268913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RAB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merupakan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biaya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operasional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Group 24"/>
          <p:cNvGraphicFramePr>
            <a:graphicFrameLocks noGrp="1"/>
          </p:cNvGraphicFramePr>
          <p:nvPr/>
        </p:nvGraphicFramePr>
        <p:xfrm>
          <a:off x="2286000" y="3841750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Metode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merupakan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langkah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operasional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3929063"/>
            <a:ext cx="1571625" cy="8477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214282" y="142875"/>
            <a:ext cx="878687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</a:rPr>
              <a:t>BAGAIMANA KEWENANGAN REVIEWER </a:t>
            </a:r>
          </a:p>
          <a:p>
            <a:pPr algn="ctr" eaLnBrk="0" hangingPunct="0">
              <a:defRPr/>
            </a:pP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</a:rPr>
              <a:t>TERHADAP “BESARAN” USUL RAB</a:t>
            </a:r>
          </a:p>
        </p:txBody>
      </p:sp>
      <p:sp>
        <p:nvSpPr>
          <p:cNvPr id="18435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3096" name="Group 24"/>
          <p:cNvGraphicFramePr>
            <a:graphicFrameLocks noGrp="1"/>
          </p:cNvGraphicFramePr>
          <p:nvPr/>
        </p:nvGraphicFramePr>
        <p:xfrm>
          <a:off x="2214563" y="1625600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Tugas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reviewer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mengkaji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97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643063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5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357438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6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3786188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graphicFrame>
        <p:nvGraphicFramePr>
          <p:cNvPr id="12" name="Group 24"/>
          <p:cNvGraphicFramePr>
            <a:graphicFrameLocks noGrp="1"/>
          </p:cNvGraphicFramePr>
          <p:nvPr/>
        </p:nvGraphicFramePr>
        <p:xfrm>
          <a:off x="2214563" y="2357438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Yang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dikaji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“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kelayakan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”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Group 24"/>
          <p:cNvGraphicFramePr>
            <a:graphicFrameLocks noGrp="1"/>
          </p:cNvGraphicFramePr>
          <p:nvPr/>
        </p:nvGraphicFramePr>
        <p:xfrm>
          <a:off x="2286000" y="3857625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Memberikan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skor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substansi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&amp;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skor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RAB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Group 24"/>
          <p:cNvGraphicFramePr>
            <a:graphicFrameLocks noGrp="1"/>
          </p:cNvGraphicFramePr>
          <p:nvPr/>
        </p:nvGraphicFramePr>
        <p:xfrm>
          <a:off x="2286000" y="3071813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Kelayakan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substansi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&amp; RAB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3071813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7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500563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8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5214938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graphicFrame>
        <p:nvGraphicFramePr>
          <p:cNvPr id="19" name="Group 24"/>
          <p:cNvGraphicFramePr>
            <a:graphicFrameLocks noGrp="1"/>
          </p:cNvGraphicFramePr>
          <p:nvPr/>
        </p:nvGraphicFramePr>
        <p:xfrm>
          <a:off x="2286000" y="4554538"/>
          <a:ext cx="6429420" cy="51816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“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Merekomendasi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”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biaya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Group 24"/>
          <p:cNvGraphicFramePr>
            <a:graphicFrameLocks noGrp="1"/>
          </p:cNvGraphicFramePr>
          <p:nvPr/>
        </p:nvGraphicFramePr>
        <p:xfrm>
          <a:off x="2286000" y="5214938"/>
          <a:ext cx="6429420" cy="70104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Dasar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“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rekomendasi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”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dari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reviewer 1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2 “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metode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”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“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kewajaran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”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071538" y="142875"/>
            <a:ext cx="7129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PENDANAAN PELAKSANAAN &amp; PENGELOLAAN PENELITIAN</a:t>
            </a:r>
          </a:p>
        </p:txBody>
      </p:sp>
      <p:sp>
        <p:nvSpPr>
          <p:cNvPr id="19459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750" y="1931988"/>
            <a:ext cx="8643938" cy="31400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fi-FI" b="1" dirty="0"/>
              <a:t>Pendanaan Penelitian dan Biaya Pengelolaan Penelitian Skim Komnas </a:t>
            </a:r>
          </a:p>
          <a:p>
            <a:pPr marL="266700" indent="-266700">
              <a:defRPr/>
            </a:pPr>
            <a:r>
              <a:rPr lang="en-US" dirty="0"/>
              <a:t>1. 	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Kompetitif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didanai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</a:p>
          <a:p>
            <a:pPr marL="622300" lvl="1" indent="-355600">
              <a:buFont typeface="Wingdings" pitchFamily="2" charset="2"/>
              <a:buChar char="§"/>
              <a:defRPr/>
            </a:pPr>
            <a:r>
              <a:rPr lang="sv-SE" dirty="0"/>
              <a:t>Dana DIPA Dit. Litabmas Dikti </a:t>
            </a:r>
          </a:p>
          <a:p>
            <a:pPr marL="622300" lvl="1" indent="-355600">
              <a:buFont typeface="Wingdings" pitchFamily="2" charset="2"/>
              <a:buChar char="§"/>
              <a:defRPr/>
            </a:pPr>
            <a:r>
              <a:rPr lang="en-US" dirty="0"/>
              <a:t>Dana internal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</a:p>
          <a:p>
            <a:pPr marL="622300" lvl="1" indent="-355600">
              <a:buFont typeface="Wingdings" pitchFamily="2" charset="2"/>
              <a:buChar char="§"/>
              <a:defRPr/>
            </a:pPr>
            <a:r>
              <a:rPr lang="sv-SE" dirty="0"/>
              <a:t>Kerjasama penelitian dengan lembaga lain (pemerintah/swasta, dalam dan luar negeri). </a:t>
            </a:r>
          </a:p>
          <a:p>
            <a:pPr marL="266700" indent="-266700">
              <a:tabLst>
                <a:tab pos="266700" algn="l"/>
              </a:tabLst>
              <a:defRPr/>
            </a:pPr>
            <a:r>
              <a:rPr lang="en-US" dirty="0"/>
              <a:t>2. 	</a:t>
            </a:r>
            <a:r>
              <a:rPr lang="en-US" dirty="0" err="1">
                <a:solidFill>
                  <a:srgbClr val="FF0000"/>
                </a:solidFill>
              </a:rPr>
              <a:t>Biaya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pengelolaan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Kompetitif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dibebankan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. </a:t>
            </a:r>
            <a:r>
              <a:rPr lang="en-US" dirty="0" err="1"/>
              <a:t>Litabmas</a:t>
            </a:r>
            <a:r>
              <a:rPr lang="en-US" dirty="0"/>
              <a:t> </a:t>
            </a:r>
            <a:r>
              <a:rPr lang="en-US" dirty="0" err="1"/>
              <a:t>Dikti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monitoring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internal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diseminasi</a:t>
            </a:r>
            <a:r>
              <a:rPr lang="en-US" dirty="0"/>
              <a:t> internal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dibebankan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071538" y="142875"/>
            <a:ext cx="7129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</a:rPr>
              <a:t>KOMPONEN RAB</a:t>
            </a:r>
          </a:p>
        </p:txBody>
      </p:sp>
      <p:sp>
        <p:nvSpPr>
          <p:cNvPr id="20483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0100" y="2786058"/>
            <a:ext cx="7643866" cy="2031325"/>
          </a:xfrm>
          <a:prstGeom prst="rect">
            <a:avLst/>
          </a:prstGeo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spAutoFit/>
          </a:bodyPr>
          <a:lstStyle/>
          <a:p>
            <a:pPr>
              <a:tabLst>
                <a:tab pos="355600" algn="l"/>
              </a:tabLst>
              <a:defRPr/>
            </a:pPr>
            <a:r>
              <a:rPr lang="en-US" dirty="0">
                <a:solidFill>
                  <a:srgbClr val="FF0000"/>
                </a:solidFill>
              </a:rPr>
              <a:t>No </a:t>
            </a:r>
            <a:r>
              <a:rPr lang="en-US" dirty="0" err="1">
                <a:solidFill>
                  <a:srgbClr val="FF0000"/>
                </a:solidFill>
              </a:rPr>
              <a:t>Komponen</a:t>
            </a:r>
            <a:r>
              <a:rPr lang="en-US" dirty="0">
                <a:solidFill>
                  <a:srgbClr val="FF0000"/>
                </a:solidFill>
              </a:rPr>
              <a:t> 					</a:t>
            </a:r>
            <a:r>
              <a:rPr lang="en-US" dirty="0" err="1">
                <a:solidFill>
                  <a:srgbClr val="FF0000"/>
                </a:solidFill>
              </a:rPr>
              <a:t>Persentase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	</a:t>
            </a:r>
          </a:p>
          <a:p>
            <a:pPr>
              <a:tabLst>
                <a:tab pos="355600" algn="l"/>
              </a:tabLst>
              <a:defRPr/>
            </a:pPr>
            <a:r>
              <a:rPr lang="pl-PL" dirty="0"/>
              <a:t>1 	Gaji/upah 	</a:t>
            </a:r>
            <a:r>
              <a:rPr lang="en-US" dirty="0"/>
              <a:t>				</a:t>
            </a:r>
            <a:r>
              <a:rPr lang="pl-PL" dirty="0"/>
              <a:t>Maks. 30 % 	</a:t>
            </a:r>
          </a:p>
          <a:p>
            <a:pPr>
              <a:tabLst>
                <a:tab pos="355600" algn="l"/>
              </a:tabLst>
              <a:defRPr/>
            </a:pPr>
            <a:r>
              <a:rPr lang="en-US" dirty="0"/>
              <a:t>2 	</a:t>
            </a:r>
            <a:r>
              <a:rPr lang="en-US" dirty="0" err="1">
                <a:solidFill>
                  <a:srgbClr val="0070C0"/>
                </a:solidFill>
              </a:rPr>
              <a:t>Bahan</a:t>
            </a:r>
            <a:r>
              <a:rPr lang="en-US" dirty="0">
                <a:solidFill>
                  <a:srgbClr val="0070C0"/>
                </a:solidFill>
              </a:rPr>
              <a:t> / </a:t>
            </a:r>
            <a:r>
              <a:rPr lang="en-US" dirty="0" err="1">
                <a:solidFill>
                  <a:srgbClr val="0070C0"/>
                </a:solidFill>
              </a:rPr>
              <a:t>perangkat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penunjang</a:t>
            </a:r>
            <a:r>
              <a:rPr lang="en-US" dirty="0">
                <a:solidFill>
                  <a:srgbClr val="0070C0"/>
                </a:solidFill>
              </a:rPr>
              <a:t> / </a:t>
            </a:r>
            <a:r>
              <a:rPr lang="en-US" dirty="0" err="1">
                <a:solidFill>
                  <a:srgbClr val="0070C0"/>
                </a:solidFill>
              </a:rPr>
              <a:t>peralatan</a:t>
            </a:r>
            <a:r>
              <a:rPr lang="en-US" dirty="0">
                <a:solidFill>
                  <a:srgbClr val="0070C0"/>
                </a:solidFill>
              </a:rPr>
              <a:t> 		30 – 45 % </a:t>
            </a:r>
            <a:r>
              <a:rPr lang="en-US" dirty="0"/>
              <a:t>	</a:t>
            </a:r>
          </a:p>
          <a:p>
            <a:pPr>
              <a:tabLst>
                <a:tab pos="355600" algn="l"/>
              </a:tabLst>
              <a:defRPr/>
            </a:pPr>
            <a:r>
              <a:rPr lang="en-US" dirty="0"/>
              <a:t>3 	</a:t>
            </a:r>
            <a:r>
              <a:rPr lang="en-US" dirty="0" err="1"/>
              <a:t>Perjalanan</a:t>
            </a:r>
            <a:r>
              <a:rPr lang="en-US" dirty="0"/>
              <a:t> 					10 – 25 % 	</a:t>
            </a:r>
          </a:p>
          <a:p>
            <a:pPr marL="342900" indent="-342900">
              <a:buFontTx/>
              <a:buAutoNum type="arabicPlain" startAt="4"/>
              <a:tabLst>
                <a:tab pos="533400" algn="l"/>
              </a:tabLst>
              <a:defRPr/>
            </a:pPr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data, 		</a:t>
            </a:r>
            <a:r>
              <a:rPr lang="en-US" dirty="0" err="1"/>
              <a:t>Maks</a:t>
            </a:r>
            <a:r>
              <a:rPr lang="en-US" dirty="0"/>
              <a:t>. 15 % </a:t>
            </a:r>
          </a:p>
          <a:p>
            <a:pPr marL="342900" indent="-342900">
              <a:tabLst>
                <a:tab pos="533400" algn="l"/>
              </a:tabLst>
              <a:defRPr/>
            </a:pPr>
            <a:r>
              <a:rPr lang="en-US" dirty="0"/>
              <a:t>	</a:t>
            </a:r>
            <a:r>
              <a:rPr lang="en-US" dirty="0" err="1"/>
              <a:t>Laporan</a:t>
            </a:r>
            <a:r>
              <a:rPr lang="en-US" dirty="0"/>
              <a:t>, </a:t>
            </a:r>
            <a:r>
              <a:rPr lang="en-US" dirty="0" err="1"/>
              <a:t>Publikasi</a:t>
            </a:r>
            <a:r>
              <a:rPr lang="en-US" dirty="0"/>
              <a:t>, Seminar, </a:t>
            </a:r>
            <a:r>
              <a:rPr lang="en-US" dirty="0" err="1"/>
              <a:t>Pendaftaran</a:t>
            </a:r>
            <a:r>
              <a:rPr lang="en-US" dirty="0"/>
              <a:t> HKI </a:t>
            </a:r>
          </a:p>
          <a:p>
            <a:pPr marL="342900" indent="-342900">
              <a:defRPr/>
            </a:pPr>
            <a:r>
              <a:rPr lang="en-US" dirty="0"/>
              <a:t>	</a:t>
            </a:r>
            <a:r>
              <a:rPr lang="en-US" dirty="0" err="1"/>
              <a:t>dan</a:t>
            </a:r>
            <a:r>
              <a:rPr lang="en-US" dirty="0"/>
              <a:t> lain-lain 		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214282" y="142875"/>
            <a:ext cx="878687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</a:rPr>
              <a:t>DASAR AJUAN RAB</a:t>
            </a:r>
          </a:p>
        </p:txBody>
      </p:sp>
      <p:sp>
        <p:nvSpPr>
          <p:cNvPr id="21507" name="Line 5"/>
          <p:cNvSpPr>
            <a:spLocks noChangeShapeType="1"/>
          </p:cNvSpPr>
          <p:nvPr/>
        </p:nvSpPr>
        <p:spPr bwMode="auto">
          <a:xfrm flipV="1">
            <a:off x="323850" y="1285875"/>
            <a:ext cx="8569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8" descr="Parchment"/>
          <p:cNvSpPr txBox="1">
            <a:spLocks noChangeArrowheads="1"/>
          </p:cNvSpPr>
          <p:nvPr/>
        </p:nvSpPr>
        <p:spPr bwMode="auto">
          <a:xfrm>
            <a:off x="2124075" y="2205038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latin typeface="Arial" charset="0"/>
            </a:endParaRPr>
          </a:p>
        </p:txBody>
      </p:sp>
      <p:graphicFrame>
        <p:nvGraphicFramePr>
          <p:cNvPr id="3096" name="Group 24"/>
          <p:cNvGraphicFramePr>
            <a:graphicFrameLocks noGrp="1"/>
          </p:cNvGraphicFramePr>
          <p:nvPr/>
        </p:nvGraphicFramePr>
        <p:xfrm>
          <a:off x="2214563" y="1571625"/>
          <a:ext cx="6429420" cy="70104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Honor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untuk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tim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peneliti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Upah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untuk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tenaga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97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643063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5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571750"/>
            <a:ext cx="1571625" cy="92868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graphicFrame>
        <p:nvGraphicFramePr>
          <p:cNvPr id="12" name="Group 24"/>
          <p:cNvGraphicFramePr>
            <a:graphicFrameLocks noGrp="1"/>
          </p:cNvGraphicFramePr>
          <p:nvPr/>
        </p:nvGraphicFramePr>
        <p:xfrm>
          <a:off x="2214563" y="2493963"/>
          <a:ext cx="6429420" cy="100584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Peralatan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“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penunjang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”</a:t>
                      </a:r>
                    </a:p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Bahan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habis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pakai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ATK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Group 24"/>
          <p:cNvGraphicFramePr>
            <a:graphicFrameLocks noGrp="1"/>
          </p:cNvGraphicFramePr>
          <p:nvPr/>
        </p:nvGraphicFramePr>
        <p:xfrm>
          <a:off x="2214563" y="3929063"/>
          <a:ext cx="6429420" cy="39624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Perjalanan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dinas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3857625"/>
            <a:ext cx="1571625" cy="571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18" name="Picture 25" descr="Parch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786313"/>
            <a:ext cx="1571625" cy="857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graphicFrame>
        <p:nvGraphicFramePr>
          <p:cNvPr id="20" name="Group 24"/>
          <p:cNvGraphicFramePr>
            <a:graphicFrameLocks noGrp="1"/>
          </p:cNvGraphicFramePr>
          <p:nvPr/>
        </p:nvGraphicFramePr>
        <p:xfrm>
          <a:off x="2286000" y="4714875"/>
          <a:ext cx="4857784" cy="1005840"/>
        </p:xfrm>
        <a:graphic>
          <a:graphicData uri="http://schemas.openxmlformats.org/drawingml/2006/table">
            <a:tbl>
              <a:tblPr/>
              <a:tblGrid>
                <a:gridCol w="4857784"/>
              </a:tblGrid>
              <a:tr h="323850">
                <a:tc>
                  <a:txBody>
                    <a:bodyPr/>
                    <a:lstStyle/>
                    <a:p>
                      <a:pPr marL="0" indent="0">
                        <a:buNone/>
                        <a:tabLst>
                          <a:tab pos="533400" algn="l"/>
                        </a:tabLst>
                      </a:pPr>
                      <a:r>
                        <a:rPr lang="en-US" sz="2000" b="1" dirty="0" err="1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Pengumpulan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dan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Pengolahan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 data, </a:t>
                      </a:r>
                      <a:r>
                        <a:rPr lang="en-US" sz="2000" b="1" dirty="0" err="1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Laporan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Publikasi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, Seminar, </a:t>
                      </a:r>
                      <a:r>
                        <a:rPr lang="en-US" sz="2000" b="1" dirty="0" err="1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Pendaftaran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 HKI, </a:t>
                      </a:r>
                      <a:r>
                        <a:rPr lang="en-US" sz="2000" b="1" dirty="0" err="1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dan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 lain-lain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Bevel 20"/>
          <p:cNvSpPr/>
          <p:nvPr/>
        </p:nvSpPr>
        <p:spPr>
          <a:xfrm>
            <a:off x="7429500" y="1571625"/>
            <a:ext cx="1357313" cy="50006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SBU</a:t>
            </a:r>
          </a:p>
        </p:txBody>
      </p:sp>
      <p:sp>
        <p:nvSpPr>
          <p:cNvPr id="22" name="Bevel 21"/>
          <p:cNvSpPr/>
          <p:nvPr/>
        </p:nvSpPr>
        <p:spPr>
          <a:xfrm>
            <a:off x="7429500" y="2500313"/>
            <a:ext cx="1357313" cy="85725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PP 54</a:t>
            </a:r>
          </a:p>
        </p:txBody>
      </p:sp>
      <p:sp>
        <p:nvSpPr>
          <p:cNvPr id="23" name="Bevel 22"/>
          <p:cNvSpPr/>
          <p:nvPr/>
        </p:nvSpPr>
        <p:spPr>
          <a:xfrm>
            <a:off x="7429500" y="3714750"/>
            <a:ext cx="1357313" cy="50006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SBU</a:t>
            </a:r>
          </a:p>
        </p:txBody>
      </p:sp>
      <p:sp>
        <p:nvSpPr>
          <p:cNvPr id="24" name="Bevel 23"/>
          <p:cNvSpPr/>
          <p:nvPr/>
        </p:nvSpPr>
        <p:spPr>
          <a:xfrm>
            <a:off x="7358063" y="4714875"/>
            <a:ext cx="1428750" cy="92868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/>
              <a:t>PAGU MASING-MASING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8164</TotalTime>
  <Words>775</Words>
  <Application>Microsoft PowerPoint</Application>
  <PresentationFormat>On-screen Show (4:3)</PresentationFormat>
  <Paragraphs>387</Paragraphs>
  <Slides>19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  <vt:variant>
        <vt:lpstr>Custom Shows</vt:lpstr>
      </vt:variant>
      <vt:variant>
        <vt:i4>1</vt:i4>
      </vt:variant>
    </vt:vector>
  </HeadingPairs>
  <TitlesOfParts>
    <vt:vector size="29" baseType="lpstr">
      <vt:lpstr>Arial</vt:lpstr>
      <vt:lpstr>Georgia</vt:lpstr>
      <vt:lpstr>Wingdings 2</vt:lpstr>
      <vt:lpstr>Wingdings</vt:lpstr>
      <vt:lpstr>Times New Roman</vt:lpstr>
      <vt:lpstr>Calibri</vt:lpstr>
      <vt:lpstr>Arial Narrow</vt:lpstr>
      <vt:lpstr>TTFE6293C0t00</vt:lpstr>
      <vt:lpstr>Civic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Custom Show 1</vt:lpstr>
    </vt:vector>
  </TitlesOfParts>
  <Company>Telp. 8701260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YSC</dc:creator>
  <cp:lastModifiedBy>FAHMI</cp:lastModifiedBy>
  <cp:revision>786</cp:revision>
  <dcterms:created xsi:type="dcterms:W3CDTF">2003-07-19T04:53:43Z</dcterms:created>
  <dcterms:modified xsi:type="dcterms:W3CDTF">2013-03-04T11:15:22Z</dcterms:modified>
</cp:coreProperties>
</file>