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427" r:id="rId5"/>
    <p:sldId id="428" r:id="rId6"/>
    <p:sldId id="429" r:id="rId7"/>
    <p:sldId id="430" r:id="rId8"/>
    <p:sldId id="263" r:id="rId9"/>
    <p:sldId id="259" r:id="rId10"/>
    <p:sldId id="260" r:id="rId11"/>
    <p:sldId id="261" r:id="rId12"/>
    <p:sldId id="262" r:id="rId13"/>
    <p:sldId id="265" r:id="rId14"/>
    <p:sldId id="266" r:id="rId15"/>
    <p:sldId id="267" r:id="rId16"/>
    <p:sldId id="268" r:id="rId17"/>
    <p:sldId id="269" r:id="rId18"/>
    <p:sldId id="270" r:id="rId19"/>
    <p:sldId id="271" r:id="rId20"/>
    <p:sldId id="272" r:id="rId21"/>
    <p:sldId id="273" r:id="rId22"/>
    <p:sldId id="431" r:id="rId23"/>
    <p:sldId id="432" r:id="rId24"/>
    <p:sldId id="433" r:id="rId25"/>
    <p:sldId id="274" r:id="rId26"/>
    <p:sldId id="275" r:id="rId27"/>
    <p:sldId id="276" r:id="rId28"/>
    <p:sldId id="277" r:id="rId29"/>
    <p:sldId id="278" r:id="rId30"/>
    <p:sldId id="279" r:id="rId31"/>
    <p:sldId id="280"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2" r:id="rId128"/>
    <p:sldId id="383" r:id="rId129"/>
    <p:sldId id="384" r:id="rId130"/>
    <p:sldId id="385" r:id="rId131"/>
    <p:sldId id="386" r:id="rId132"/>
    <p:sldId id="387" r:id="rId133"/>
    <p:sldId id="388"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2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BB64784-A45B-4E31-B971-5092EB801C0D}" type="datetimeFigureOut">
              <a:rPr lang="id-ID" smtClean="0"/>
              <a:t>27/09/2012</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705CD4E6-8945-452D-A44B-94AEFDB62A0B}"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64784-A45B-4E31-B971-5092EB801C0D}" type="datetimeFigureOut">
              <a:rPr lang="id-ID" smtClean="0"/>
              <a:t>27/09/2012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64784-A45B-4E31-B971-5092EB801C0D}" type="datetimeFigureOut">
              <a:rPr lang="id-ID" smtClean="0"/>
              <a:t>27/09/2012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981200"/>
            <a:ext cx="4038600" cy="3886200"/>
          </a:xfrm>
        </p:spPr>
        <p:txBody>
          <a:bodyPr/>
          <a:lstStyle/>
          <a:p>
            <a:endParaRPr lang="id-ID"/>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id-ID"/>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1B1EFD2-B79B-43A8-B7BE-1A5FBBAA1CDD}" type="slidenum">
              <a:rPr lang="id-ID"/>
              <a:pPr/>
              <a:t>‹#›</a:t>
            </a:fld>
            <a:endParaRPr lang="id-ID"/>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id-ID"/>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64784-A45B-4E31-B971-5092EB801C0D}" type="datetimeFigureOut">
              <a:rPr lang="id-ID" smtClean="0"/>
              <a:t>27/09/2012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B64784-A45B-4E31-B971-5092EB801C0D}" type="datetimeFigureOut">
              <a:rPr lang="id-ID" smtClean="0"/>
              <a:t>27/09/2012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05CD4E6-8945-452D-A44B-94AEFDB62A0B}"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B64784-A45B-4E31-B971-5092EB801C0D}" type="datetimeFigureOut">
              <a:rPr lang="id-ID" smtClean="0"/>
              <a:t>27/09/2012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B64784-A45B-4E31-B971-5092EB801C0D}" type="datetimeFigureOut">
              <a:rPr lang="id-ID" smtClean="0"/>
              <a:t>27/09/2012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B64784-A45B-4E31-B971-5092EB801C0D}" type="datetimeFigureOut">
              <a:rPr lang="id-ID" smtClean="0"/>
              <a:t>27/09/2012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64784-A45B-4E31-B971-5092EB801C0D}" type="datetimeFigureOut">
              <a:rPr lang="id-ID" smtClean="0"/>
              <a:t>27/09/2012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B64784-A45B-4E31-B971-5092EB801C0D}" type="datetimeFigureOut">
              <a:rPr lang="id-ID" smtClean="0"/>
              <a:t>27/09/2012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05CD4E6-8945-452D-A44B-94AEFDB62A0B}"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B64784-A45B-4E31-B971-5092EB801C0D}" type="datetimeFigureOut">
              <a:rPr lang="id-ID" smtClean="0"/>
              <a:t>27/09/2012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705CD4E6-8945-452D-A44B-94AEFDB62A0B}" type="slidenum">
              <a:rPr lang="id-ID" smtClean="0"/>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B64784-A45B-4E31-B971-5092EB801C0D}" type="datetimeFigureOut">
              <a:rPr lang="id-ID" smtClean="0"/>
              <a:t>27/09/2012</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5CD4E6-8945-452D-A44B-94AEFDB62A0B}" type="slidenum">
              <a:rPr lang="id-ID" smtClean="0"/>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642918"/>
            <a:ext cx="7851648" cy="1828800"/>
          </a:xfrm>
        </p:spPr>
        <p:txBody>
          <a:bodyPr/>
          <a:lstStyle/>
          <a:p>
            <a:r>
              <a:rPr lang="id-ID" dirty="0" smtClean="0"/>
              <a:t>Etika pelayanan</a:t>
            </a:r>
            <a:endParaRPr lang="id-ID" dirty="0"/>
          </a:p>
        </p:txBody>
      </p:sp>
      <p:sp>
        <p:nvSpPr>
          <p:cNvPr id="3" name="Subtitle 2"/>
          <p:cNvSpPr>
            <a:spLocks noGrp="1"/>
          </p:cNvSpPr>
          <p:nvPr>
            <p:ph type="subTitle" idx="1"/>
          </p:nvPr>
        </p:nvSpPr>
        <p:spPr/>
        <p:txBody>
          <a:bodyPr/>
          <a:lstStyle/>
          <a:p>
            <a:endParaRPr lang="id-ID"/>
          </a:p>
        </p:txBody>
      </p:sp>
      <p:sp>
        <p:nvSpPr>
          <p:cNvPr id="4" name="Subtitle 2"/>
          <p:cNvSpPr txBox="1">
            <a:spLocks/>
          </p:cNvSpPr>
          <p:nvPr/>
        </p:nvSpPr>
        <p:spPr>
          <a:xfrm>
            <a:off x="214282" y="4500570"/>
            <a:ext cx="9144000" cy="203597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chemeClr val="bg1"/>
                </a:solidFill>
                <a:effectLst/>
                <a:uLnTx/>
                <a:uFillTx/>
                <a:latin typeface="+mn-lt"/>
                <a:ea typeface="+mn-ea"/>
                <a:cs typeface="+mn-cs"/>
              </a:rPr>
              <a:t>Basirun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bg1"/>
                </a:solidFill>
                <a:effectLst/>
                <a:uLnTx/>
                <a:uFillTx/>
                <a:latin typeface="+mn-lt"/>
                <a:ea typeface="+mn-ea"/>
                <a:cs typeface="+mn-cs"/>
              </a:rPr>
              <a:t>Mkes</a:t>
            </a:r>
            <a:endParaRPr kumimoji="0" lang="id-ID"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1" i="0" u="none" strike="noStrike" kern="1200" cap="none" spc="0" normalizeH="0" baseline="0" noProof="0" dirty="0" smtClean="0">
                <a:ln>
                  <a:noFill/>
                </a:ln>
                <a:solidFill>
                  <a:schemeClr val="bg1"/>
                </a:solidFill>
                <a:effectLst/>
                <a:uLnTx/>
                <a:uFillTx/>
                <a:latin typeface="+mn-lt"/>
                <a:ea typeface="+mn-ea"/>
                <a:cs typeface="+mn-cs"/>
              </a:rPr>
              <a:t>Materi pelatihan staf administrasi akademik Kopertis, di salatiga 2-5 oktober 2012</a:t>
            </a: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Continue</a:t>
            </a:r>
          </a:p>
        </p:txBody>
      </p:sp>
      <p:sp>
        <p:nvSpPr>
          <p:cNvPr id="159747" name="Rectangle 3"/>
          <p:cNvSpPr>
            <a:spLocks noGrp="1" noChangeArrowheads="1"/>
          </p:cNvSpPr>
          <p:nvPr>
            <p:ph type="body" idx="1"/>
          </p:nvPr>
        </p:nvSpPr>
        <p:spPr/>
        <p:txBody>
          <a:bodyPr/>
          <a:lstStyle/>
          <a:p>
            <a:pPr>
              <a:buFont typeface="Wingdings" pitchFamily="2" charset="2"/>
              <a:buNone/>
            </a:pPr>
            <a:r>
              <a:rPr lang="en-US"/>
              <a:t>4. Mempunyai pemikiran yang sehat dan bijaksana sebagai dasar untuk dapat bertindak yang cepat dan tepat.</a:t>
            </a:r>
          </a:p>
          <a:p>
            <a:pPr>
              <a:buFont typeface="Wingdings" pitchFamily="2" charset="2"/>
              <a:buNone/>
            </a:pPr>
            <a:r>
              <a:rPr lang="en-US"/>
              <a:t>5. Mempunyai kemauan yang keras, ulet, dan tidak mudah putus asa atau menyerah</a:t>
            </a:r>
          </a:p>
          <a:p>
            <a:pPr>
              <a:buFont typeface="Wingdings" pitchFamily="2" charset="2"/>
              <a:buNone/>
            </a:pPr>
            <a:r>
              <a:rPr lang="en-US"/>
              <a:t>6. Pandai beradaptasi dengan situasi dan kondisi yang bagaimanapun juga.</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lgn="ctr"/>
            <a:r>
              <a:rPr lang="en-US"/>
              <a:t>Perhatikan </a:t>
            </a:r>
          </a:p>
        </p:txBody>
      </p:sp>
      <p:sp>
        <p:nvSpPr>
          <p:cNvPr id="266243" name="Rectangle 3"/>
          <p:cNvSpPr>
            <a:spLocks noGrp="1" noChangeArrowheads="1"/>
          </p:cNvSpPr>
          <p:nvPr>
            <p:ph type="body" idx="1"/>
          </p:nvPr>
        </p:nvSpPr>
        <p:spPr>
          <a:xfrm>
            <a:off x="457200" y="1981200"/>
            <a:ext cx="5554663" cy="3886200"/>
          </a:xfrm>
        </p:spPr>
        <p:txBody>
          <a:bodyPr/>
          <a:lstStyle/>
          <a:p>
            <a:pPr>
              <a:lnSpc>
                <a:spcPct val="90000"/>
              </a:lnSpc>
            </a:pPr>
            <a:r>
              <a:rPr lang="en-US" sz="2400"/>
              <a:t>Duduklah dengan punggung lurus tegak dan tidak bersandar pada kursi.</a:t>
            </a:r>
          </a:p>
          <a:p>
            <a:pPr>
              <a:lnSpc>
                <a:spcPct val="90000"/>
              </a:lnSpc>
            </a:pPr>
            <a:r>
              <a:rPr lang="en-US" sz="2400"/>
              <a:t>Jangan meletakkan tas, kunci, tisu dan lainnya diatas meja.</a:t>
            </a:r>
          </a:p>
          <a:p>
            <a:pPr>
              <a:lnSpc>
                <a:spcPct val="90000"/>
              </a:lnSpc>
            </a:pPr>
            <a:r>
              <a:rPr lang="en-US" sz="2400"/>
              <a:t>Selama makan, kedua belah siku tidak boleh dikembangkan. Siku atau lengan juga tidak boleh diletakkan diatas meja, cukup sebatas pergelangan tangan.</a:t>
            </a:r>
          </a:p>
        </p:txBody>
      </p:sp>
      <p:pic>
        <p:nvPicPr>
          <p:cNvPr id="266244" name="Picture 4" descr="DINOA019"/>
          <p:cNvPicPr>
            <a:picLocks noChangeAspect="1" noChangeArrowheads="1"/>
          </p:cNvPicPr>
          <p:nvPr/>
        </p:nvPicPr>
        <p:blipFill>
          <a:blip r:embed="rId2"/>
          <a:srcRect/>
          <a:stretch>
            <a:fillRect/>
          </a:stretch>
        </p:blipFill>
        <p:spPr bwMode="auto">
          <a:xfrm>
            <a:off x="5867400" y="2276475"/>
            <a:ext cx="3276600" cy="3313113"/>
          </a:xfrm>
          <a:prstGeom prst="rect">
            <a:avLst/>
          </a:prstGeom>
          <a:noFill/>
          <a:ln w="9525">
            <a:noFill/>
            <a:miter lim="800000"/>
            <a:headEnd/>
            <a:tailEnd/>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t>Continue </a:t>
            </a:r>
          </a:p>
        </p:txBody>
      </p:sp>
      <p:sp>
        <p:nvSpPr>
          <p:cNvPr id="267267" name="Rectangle 3"/>
          <p:cNvSpPr>
            <a:spLocks noGrp="1" noChangeArrowheads="1"/>
          </p:cNvSpPr>
          <p:nvPr>
            <p:ph type="body" idx="1"/>
          </p:nvPr>
        </p:nvSpPr>
        <p:spPr>
          <a:xfrm>
            <a:off x="457200" y="1981200"/>
            <a:ext cx="6130925" cy="4184650"/>
          </a:xfrm>
        </p:spPr>
        <p:txBody>
          <a:bodyPr/>
          <a:lstStyle/>
          <a:p>
            <a:r>
              <a:rPr lang="en-US" sz="2800"/>
              <a:t>Jangan makan dengan mulut terbuka dan bersuara.</a:t>
            </a:r>
          </a:p>
          <a:p>
            <a:r>
              <a:rPr lang="en-US" sz="2800"/>
              <a:t>Jangan berbicara saat mulut dipenuhi makanan.</a:t>
            </a:r>
          </a:p>
          <a:p>
            <a:r>
              <a:rPr lang="en-US" sz="2800"/>
              <a:t>Bukalah mulut bila makanan sudah didepan bibir.</a:t>
            </a:r>
          </a:p>
          <a:p>
            <a:r>
              <a:rPr lang="en-US" sz="2800"/>
              <a:t>Jangan hirup makanan berkuah, apalagi sampai menimbulkan bunyi</a:t>
            </a:r>
          </a:p>
        </p:txBody>
      </p:sp>
      <p:pic>
        <p:nvPicPr>
          <p:cNvPr id="267269" name="Picture 5" descr="DINOA057"/>
          <p:cNvPicPr>
            <a:picLocks noChangeAspect="1" noChangeArrowheads="1"/>
          </p:cNvPicPr>
          <p:nvPr/>
        </p:nvPicPr>
        <p:blipFill>
          <a:blip r:embed="rId2"/>
          <a:srcRect/>
          <a:stretch>
            <a:fillRect/>
          </a:stretch>
        </p:blipFill>
        <p:spPr bwMode="auto">
          <a:xfrm>
            <a:off x="6804025" y="1557338"/>
            <a:ext cx="2016125" cy="4238625"/>
          </a:xfrm>
          <a:prstGeom prst="rect">
            <a:avLst/>
          </a:prstGeom>
          <a:noFill/>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Continue </a:t>
            </a:r>
          </a:p>
        </p:txBody>
      </p:sp>
      <p:sp>
        <p:nvSpPr>
          <p:cNvPr id="268291" name="Rectangle 3"/>
          <p:cNvSpPr>
            <a:spLocks noGrp="1" noChangeArrowheads="1"/>
          </p:cNvSpPr>
          <p:nvPr>
            <p:ph type="body" idx="1"/>
          </p:nvPr>
        </p:nvSpPr>
        <p:spPr>
          <a:xfrm>
            <a:off x="457200" y="1981200"/>
            <a:ext cx="6491288" cy="3886200"/>
          </a:xfrm>
        </p:spPr>
        <p:txBody>
          <a:bodyPr/>
          <a:lstStyle/>
          <a:p>
            <a:pPr>
              <a:lnSpc>
                <a:spcPct val="90000"/>
              </a:lnSpc>
            </a:pPr>
            <a:r>
              <a:rPr lang="en-US" sz="2800"/>
              <a:t>Tidak boleh meniup makanan yang panas</a:t>
            </a:r>
          </a:p>
          <a:p>
            <a:pPr>
              <a:lnSpc>
                <a:spcPct val="90000"/>
              </a:lnSpc>
            </a:pPr>
            <a:r>
              <a:rPr lang="en-US" sz="2800"/>
              <a:t>Jangan ludahkan makanan yang tidak disukai keserbet, piring atau benda lainnya</a:t>
            </a:r>
          </a:p>
          <a:p>
            <a:pPr>
              <a:lnSpc>
                <a:spcPct val="90000"/>
              </a:lnSpc>
            </a:pPr>
            <a:r>
              <a:rPr lang="en-US" sz="2800"/>
              <a:t>Minumlah dengan sopan dan tenang..</a:t>
            </a:r>
          </a:p>
          <a:p>
            <a:pPr>
              <a:lnSpc>
                <a:spcPct val="90000"/>
              </a:lnSpc>
            </a:pPr>
            <a:r>
              <a:rPr lang="en-US" sz="2800"/>
              <a:t>Jangan mininggalkan noda lipstik pada gelas dan serbet.</a:t>
            </a:r>
          </a:p>
        </p:txBody>
      </p:sp>
      <p:pic>
        <p:nvPicPr>
          <p:cNvPr id="268293" name="Picture 5" descr="FODZO003"/>
          <p:cNvPicPr>
            <a:picLocks noChangeAspect="1" noChangeArrowheads="1"/>
          </p:cNvPicPr>
          <p:nvPr/>
        </p:nvPicPr>
        <p:blipFill>
          <a:blip r:embed="rId2"/>
          <a:srcRect/>
          <a:stretch>
            <a:fillRect/>
          </a:stretch>
        </p:blipFill>
        <p:spPr bwMode="auto">
          <a:xfrm>
            <a:off x="6516688" y="1844675"/>
            <a:ext cx="2447925" cy="4114800"/>
          </a:xfrm>
          <a:prstGeom prst="rect">
            <a:avLst/>
          </a:prstGeom>
          <a:noFill/>
          <a:ln w="9525">
            <a:noFill/>
            <a:miter lim="800000"/>
            <a:headEnd/>
            <a:tailEnd/>
          </a:ln>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Continue </a:t>
            </a:r>
          </a:p>
        </p:txBody>
      </p:sp>
      <p:sp>
        <p:nvSpPr>
          <p:cNvPr id="269315" name="Rectangle 3"/>
          <p:cNvSpPr>
            <a:spLocks noGrp="1" noChangeArrowheads="1"/>
          </p:cNvSpPr>
          <p:nvPr>
            <p:ph type="body" idx="1"/>
          </p:nvPr>
        </p:nvSpPr>
        <p:spPr>
          <a:xfrm>
            <a:off x="457200" y="1981200"/>
            <a:ext cx="6419850" cy="3886200"/>
          </a:xfrm>
        </p:spPr>
        <p:txBody>
          <a:bodyPr/>
          <a:lstStyle/>
          <a:p>
            <a:pPr>
              <a:lnSpc>
                <a:spcPct val="80000"/>
              </a:lnSpc>
            </a:pPr>
            <a:r>
              <a:rPr lang="en-US" sz="2800"/>
              <a:t>Dilarang keras bersedawa, bersiul atau bersenandung dimeja makan. Bila anda tidak sengaja bersendawa, sentulah bibir dengan serbet sambil berucap “maaf” tanpa menoleh kanan dan kiri.</a:t>
            </a:r>
          </a:p>
          <a:p>
            <a:pPr>
              <a:lnSpc>
                <a:spcPct val="80000"/>
              </a:lnSpc>
            </a:pPr>
            <a:r>
              <a:rPr lang="en-US" sz="2800"/>
              <a:t>Tak perlu heboh jika ada sesuatu yang jatuh atau tumpah. Bersihkanlah dengan serbet dan mintalah serbet pengganti.</a:t>
            </a:r>
          </a:p>
        </p:txBody>
      </p:sp>
      <p:pic>
        <p:nvPicPr>
          <p:cNvPr id="269316" name="Picture 4" descr="FODZO008"/>
          <p:cNvPicPr>
            <a:picLocks noChangeAspect="1" noChangeArrowheads="1"/>
          </p:cNvPicPr>
          <p:nvPr/>
        </p:nvPicPr>
        <p:blipFill>
          <a:blip r:embed="rId2"/>
          <a:srcRect/>
          <a:stretch>
            <a:fillRect/>
          </a:stretch>
        </p:blipFill>
        <p:spPr bwMode="auto">
          <a:xfrm>
            <a:off x="6300788" y="2205038"/>
            <a:ext cx="2843212" cy="3473450"/>
          </a:xfrm>
          <a:prstGeom prst="rect">
            <a:avLst/>
          </a:prstGeom>
          <a:noFill/>
          <a:ln w="9525">
            <a:noFill/>
            <a:miter lim="800000"/>
            <a:headEnd/>
            <a:tailEnd/>
          </a:ln>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Continue </a:t>
            </a:r>
          </a:p>
        </p:txBody>
      </p:sp>
      <p:sp>
        <p:nvSpPr>
          <p:cNvPr id="270339" name="Rectangle 3"/>
          <p:cNvSpPr>
            <a:spLocks noGrp="1" noChangeArrowheads="1"/>
          </p:cNvSpPr>
          <p:nvPr>
            <p:ph type="body" idx="1"/>
          </p:nvPr>
        </p:nvSpPr>
        <p:spPr>
          <a:xfrm>
            <a:off x="468313" y="1989138"/>
            <a:ext cx="6851650" cy="3886200"/>
          </a:xfrm>
        </p:spPr>
        <p:txBody>
          <a:bodyPr/>
          <a:lstStyle/>
          <a:p>
            <a:r>
              <a:rPr lang="en-US" sz="2800"/>
              <a:t>Bila anda tidak sengaja menumpahi baju seseorang, segeralah minta maaf dan tawarkan diri untuk membayar jasa binatu. Biarkanlah orang itu sendiri yang mengelap tumpahan dibajunya sendiri.</a:t>
            </a:r>
          </a:p>
          <a:p>
            <a:r>
              <a:rPr lang="en-US" sz="2800"/>
              <a:t>Jangan meletakkan serbet diatas meja sebelum jamuan makan selesai.</a:t>
            </a:r>
          </a:p>
        </p:txBody>
      </p:sp>
      <p:pic>
        <p:nvPicPr>
          <p:cNvPr id="270340" name="Picture 4" descr="FODMX001"/>
          <p:cNvPicPr>
            <a:picLocks noChangeAspect="1" noChangeArrowheads="1"/>
          </p:cNvPicPr>
          <p:nvPr/>
        </p:nvPicPr>
        <p:blipFill>
          <a:blip r:embed="rId2" cstate="print"/>
          <a:srcRect/>
          <a:stretch>
            <a:fillRect/>
          </a:stretch>
        </p:blipFill>
        <p:spPr bwMode="auto">
          <a:xfrm>
            <a:off x="7164388" y="1484313"/>
            <a:ext cx="1835150" cy="4287837"/>
          </a:xfrm>
          <a:prstGeom prst="rect">
            <a:avLst/>
          </a:prstGeom>
          <a:noFill/>
          <a:ln w="9525">
            <a:noFill/>
            <a:miter lim="800000"/>
            <a:headEnd/>
            <a:tailEnd/>
          </a:ln>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fontScale="90000"/>
          </a:bodyPr>
          <a:lstStyle/>
          <a:p>
            <a:pPr algn="ctr"/>
            <a:r>
              <a:rPr lang="en-US" sz="4000"/>
              <a:t>Menolak Makanan atau Minuman Tertentu</a:t>
            </a:r>
          </a:p>
        </p:txBody>
      </p:sp>
      <p:sp>
        <p:nvSpPr>
          <p:cNvPr id="271363" name="Rectangle 3"/>
          <p:cNvSpPr>
            <a:spLocks noGrp="1" noChangeArrowheads="1"/>
          </p:cNvSpPr>
          <p:nvPr>
            <p:ph type="body" idx="1"/>
          </p:nvPr>
        </p:nvSpPr>
        <p:spPr>
          <a:xfrm>
            <a:off x="457200" y="1981200"/>
            <a:ext cx="5627688" cy="3886200"/>
          </a:xfrm>
        </p:spPr>
        <p:txBody>
          <a:bodyPr/>
          <a:lstStyle/>
          <a:p>
            <a:r>
              <a:rPr lang="en-US" sz="2800"/>
              <a:t>Bila anda menolak makanan atau minuman tertentu, baik alasan keagaman atau kesehatan. Bersikaplah tenang sambil coba menghindarinya dengan mengatakan alasan anda dengan sopan dan jujur.</a:t>
            </a:r>
          </a:p>
        </p:txBody>
      </p:sp>
      <p:pic>
        <p:nvPicPr>
          <p:cNvPr id="271364" name="Picture 4" descr="FODMX002"/>
          <p:cNvPicPr>
            <a:picLocks noChangeAspect="1" noChangeArrowheads="1"/>
          </p:cNvPicPr>
          <p:nvPr/>
        </p:nvPicPr>
        <p:blipFill>
          <a:blip r:embed="rId2" cstate="print"/>
          <a:srcRect/>
          <a:stretch>
            <a:fillRect/>
          </a:stretch>
        </p:blipFill>
        <p:spPr bwMode="auto">
          <a:xfrm>
            <a:off x="6084888" y="1916113"/>
            <a:ext cx="2667000" cy="4114800"/>
          </a:xfrm>
          <a:prstGeom prst="rect">
            <a:avLst/>
          </a:prstGeom>
          <a:noFill/>
          <a:ln w="9525">
            <a:noFill/>
            <a:miter lim="800000"/>
            <a:headEnd/>
            <a:tailEnd/>
          </a:ln>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subTitle" idx="1"/>
          </p:nvPr>
        </p:nvSpPr>
        <p:spPr>
          <a:xfrm>
            <a:off x="323850" y="3068638"/>
            <a:ext cx="8569325" cy="2376487"/>
          </a:xfrm>
        </p:spPr>
        <p:txBody>
          <a:bodyPr/>
          <a:lstStyle/>
          <a:p>
            <a:pPr algn="ctr"/>
            <a:r>
              <a:rPr lang="en-US" sz="4900"/>
              <a:t>Kunci menghadiri pesta adalah tahu cara bersikap yang tepat.</a:t>
            </a:r>
          </a:p>
        </p:txBody>
      </p:sp>
      <p:sp>
        <p:nvSpPr>
          <p:cNvPr id="272387" name="Rectangle 3"/>
          <p:cNvSpPr>
            <a:spLocks noGrp="1" noChangeArrowheads="1"/>
          </p:cNvSpPr>
          <p:nvPr>
            <p:ph type="ctrTitle"/>
          </p:nvPr>
        </p:nvSpPr>
        <p:spPr>
          <a:xfrm>
            <a:off x="179388" y="1844675"/>
            <a:ext cx="8740775" cy="1079500"/>
          </a:xfrm>
          <a:noFill/>
          <a:ln/>
        </p:spPr>
        <p:txBody>
          <a:bodyPr/>
          <a:lstStyle/>
          <a:p>
            <a:pPr algn="ctr"/>
            <a:r>
              <a:rPr lang="en-US"/>
              <a:t>Menghadiri Pesta</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algn="ctr"/>
            <a:r>
              <a:rPr lang="en-US"/>
              <a:t>Resep Sukses</a:t>
            </a:r>
          </a:p>
        </p:txBody>
      </p:sp>
      <p:sp>
        <p:nvSpPr>
          <p:cNvPr id="273411" name="Rectangle 3"/>
          <p:cNvSpPr>
            <a:spLocks noGrp="1" noChangeArrowheads="1"/>
          </p:cNvSpPr>
          <p:nvPr>
            <p:ph type="body" idx="1"/>
          </p:nvPr>
        </p:nvSpPr>
        <p:spPr>
          <a:xfrm>
            <a:off x="457200" y="1981200"/>
            <a:ext cx="6923088" cy="3886200"/>
          </a:xfrm>
        </p:spPr>
        <p:txBody>
          <a:bodyPr/>
          <a:lstStyle/>
          <a:p>
            <a:pPr>
              <a:lnSpc>
                <a:spcPct val="90000"/>
              </a:lnSpc>
            </a:pPr>
            <a:r>
              <a:rPr lang="en-US" sz="2800"/>
              <a:t>Patuhi dress code. </a:t>
            </a:r>
          </a:p>
          <a:p>
            <a:pPr>
              <a:lnSpc>
                <a:spcPct val="90000"/>
              </a:lnSpc>
            </a:pPr>
            <a:r>
              <a:rPr lang="en-US" sz="2800"/>
              <a:t>Carilah informasi sebanyak mungkin tentang acara yang akan dihadiri.</a:t>
            </a:r>
          </a:p>
          <a:p>
            <a:pPr>
              <a:lnSpc>
                <a:spcPct val="90000"/>
              </a:lnSpc>
            </a:pPr>
            <a:r>
              <a:rPr lang="en-US" sz="2800"/>
              <a:t>Bersikaplah sopan dengan tutur kata yang hati –hati.</a:t>
            </a:r>
          </a:p>
          <a:p>
            <a:pPr>
              <a:lnSpc>
                <a:spcPct val="90000"/>
              </a:lnSpc>
            </a:pPr>
            <a:r>
              <a:rPr lang="en-US" sz="2800"/>
              <a:t>Dalam sitting dinner, bicaralah dengan orang yang duduk disebelah kanan &amp; kiri juga yang persis berhadapan dengan anda.</a:t>
            </a:r>
          </a:p>
        </p:txBody>
      </p:sp>
      <p:pic>
        <p:nvPicPr>
          <p:cNvPr id="273412" name="Picture 4" descr="DINOC004"/>
          <p:cNvPicPr>
            <a:picLocks noChangeAspect="1" noChangeArrowheads="1"/>
          </p:cNvPicPr>
          <p:nvPr/>
        </p:nvPicPr>
        <p:blipFill>
          <a:blip r:embed="rId2"/>
          <a:srcRect/>
          <a:stretch>
            <a:fillRect/>
          </a:stretch>
        </p:blipFill>
        <p:spPr bwMode="auto">
          <a:xfrm>
            <a:off x="6948488" y="1916113"/>
            <a:ext cx="1905000" cy="4000500"/>
          </a:xfrm>
          <a:prstGeom prst="rect">
            <a:avLst/>
          </a:prstGeom>
          <a:noFill/>
          <a:ln w="9525">
            <a:noFill/>
            <a:miter lim="800000"/>
            <a:headEnd/>
            <a:tailEnd/>
          </a:ln>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algn="ctr"/>
            <a:r>
              <a:rPr lang="en-US"/>
              <a:t>Yang Wajib Diperhatikan</a:t>
            </a:r>
          </a:p>
        </p:txBody>
      </p:sp>
      <p:sp>
        <p:nvSpPr>
          <p:cNvPr id="274435" name="Rectangle 3"/>
          <p:cNvSpPr>
            <a:spLocks noGrp="1" noChangeArrowheads="1"/>
          </p:cNvSpPr>
          <p:nvPr>
            <p:ph type="body" idx="1"/>
          </p:nvPr>
        </p:nvSpPr>
        <p:spPr/>
        <p:txBody>
          <a:bodyPr/>
          <a:lstStyle/>
          <a:p>
            <a:pPr>
              <a:lnSpc>
                <a:spcPct val="90000"/>
              </a:lnSpc>
            </a:pPr>
            <a:r>
              <a:rPr lang="en-US"/>
              <a:t>Minumlah dari gelas yang disediakan, jangan cicipi dari sendok.</a:t>
            </a:r>
          </a:p>
          <a:p>
            <a:pPr>
              <a:lnSpc>
                <a:spcPct val="90000"/>
              </a:lnSpc>
            </a:pPr>
            <a:r>
              <a:rPr lang="en-US"/>
              <a:t>Tertarik mencicipi Mocktail yang terhidang dalam mangkuk besar? Isi gelas seperempatnya saja.</a:t>
            </a:r>
          </a:p>
          <a:p>
            <a:pPr>
              <a:lnSpc>
                <a:spcPct val="90000"/>
              </a:lnSpc>
            </a:pPr>
            <a:r>
              <a:rPr lang="en-US"/>
              <a:t>Saat hendak menambahkan gula atau susu dalam minuman, tawarkan dahulu kepada tamu yang ada disebelah.</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Continue </a:t>
            </a:r>
          </a:p>
        </p:txBody>
      </p:sp>
      <p:sp>
        <p:nvSpPr>
          <p:cNvPr id="275459" name="Rectangle 3"/>
          <p:cNvSpPr>
            <a:spLocks noGrp="1" noChangeArrowheads="1"/>
          </p:cNvSpPr>
          <p:nvPr>
            <p:ph type="body" idx="1"/>
          </p:nvPr>
        </p:nvSpPr>
        <p:spPr>
          <a:xfrm>
            <a:off x="457200" y="1981200"/>
            <a:ext cx="6202363" cy="4543425"/>
          </a:xfrm>
        </p:spPr>
        <p:txBody>
          <a:bodyPr/>
          <a:lstStyle/>
          <a:p>
            <a:pPr>
              <a:lnSpc>
                <a:spcPct val="90000"/>
              </a:lnSpc>
            </a:pPr>
            <a:r>
              <a:rPr lang="en-US" sz="2800"/>
              <a:t>Bila pelayan akan menuangkan minuman kegelas anda yang masih kosong dan anda tidak menyukainya atau merasa sudah cukup, tak perlu menolaknya dengan heboh. Cukup dengan menutup atas gelas dengan tangan.</a:t>
            </a:r>
          </a:p>
          <a:p>
            <a:pPr>
              <a:lnSpc>
                <a:spcPct val="90000"/>
              </a:lnSpc>
            </a:pPr>
            <a:r>
              <a:rPr lang="en-US" sz="2800"/>
              <a:t>Sedapat mungkin jangan menyisakan makanan dipiring anda.</a:t>
            </a:r>
          </a:p>
        </p:txBody>
      </p:sp>
      <p:pic>
        <p:nvPicPr>
          <p:cNvPr id="275460" name="Picture 4" descr="WERCO012"/>
          <p:cNvPicPr>
            <a:picLocks noChangeAspect="1" noChangeArrowheads="1"/>
          </p:cNvPicPr>
          <p:nvPr/>
        </p:nvPicPr>
        <p:blipFill>
          <a:blip r:embed="rId2"/>
          <a:srcRect/>
          <a:stretch>
            <a:fillRect/>
          </a:stretch>
        </p:blipFill>
        <p:spPr bwMode="auto">
          <a:xfrm>
            <a:off x="6210300" y="1916113"/>
            <a:ext cx="2933700" cy="42291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pPr algn="ctr"/>
            <a:r>
              <a:rPr lang="en-US" sz="4000"/>
              <a:t>Personal Attributes In The Hotel </a:t>
            </a:r>
            <a:br>
              <a:rPr lang="en-US" sz="4000"/>
            </a:br>
            <a:r>
              <a:rPr lang="en-US" sz="4000"/>
              <a:t>&amp; Tourism Industry</a:t>
            </a:r>
          </a:p>
        </p:txBody>
      </p:sp>
      <p:sp>
        <p:nvSpPr>
          <p:cNvPr id="162819" name="Rectangle 3"/>
          <p:cNvSpPr>
            <a:spLocks noGrp="1" noChangeArrowheads="1"/>
          </p:cNvSpPr>
          <p:nvPr>
            <p:ph type="body" idx="1"/>
          </p:nvPr>
        </p:nvSpPr>
        <p:spPr>
          <a:xfrm>
            <a:off x="457200" y="1981200"/>
            <a:ext cx="4691063" cy="4327525"/>
          </a:xfrm>
        </p:spPr>
        <p:txBody>
          <a:bodyPr/>
          <a:lstStyle/>
          <a:p>
            <a:pPr>
              <a:lnSpc>
                <a:spcPct val="80000"/>
              </a:lnSpc>
            </a:pPr>
            <a:r>
              <a:rPr lang="en-US" sz="2800"/>
              <a:t>Memberikan kepuasan dalam pelayanan </a:t>
            </a:r>
          </a:p>
          <a:p>
            <a:pPr>
              <a:lnSpc>
                <a:spcPct val="80000"/>
              </a:lnSpc>
            </a:pPr>
            <a:r>
              <a:rPr lang="en-US" sz="2800"/>
              <a:t>Pelayanan yang sopan dan cepat</a:t>
            </a:r>
          </a:p>
          <a:p>
            <a:pPr>
              <a:lnSpc>
                <a:spcPct val="80000"/>
              </a:lnSpc>
            </a:pPr>
            <a:r>
              <a:rPr lang="en-US" sz="2800"/>
              <a:t>Memberikan bantuan yang diperlukan</a:t>
            </a:r>
          </a:p>
          <a:p>
            <a:pPr>
              <a:lnSpc>
                <a:spcPct val="80000"/>
              </a:lnSpc>
            </a:pPr>
            <a:r>
              <a:rPr lang="en-US" sz="2800"/>
              <a:t>Memenuhi selera tamu sesuai keinginannya</a:t>
            </a:r>
          </a:p>
          <a:p>
            <a:pPr>
              <a:lnSpc>
                <a:spcPct val="80000"/>
              </a:lnSpc>
            </a:pPr>
            <a:r>
              <a:rPr lang="en-US" sz="2800"/>
              <a:t>Ramah tamah</a:t>
            </a:r>
          </a:p>
          <a:p>
            <a:pPr>
              <a:lnSpc>
                <a:spcPct val="80000"/>
              </a:lnSpc>
            </a:pPr>
            <a:r>
              <a:rPr lang="en-US" sz="2800"/>
              <a:t>Profesionalisme</a:t>
            </a:r>
          </a:p>
          <a:p>
            <a:pPr>
              <a:lnSpc>
                <a:spcPct val="80000"/>
              </a:lnSpc>
            </a:pPr>
            <a:endParaRPr lang="en-US" sz="2800"/>
          </a:p>
        </p:txBody>
      </p:sp>
      <p:pic>
        <p:nvPicPr>
          <p:cNvPr id="162820" name="Picture 4" descr="MCj04044250000[1]"/>
          <p:cNvPicPr>
            <a:picLocks noChangeAspect="1" noChangeArrowheads="1"/>
          </p:cNvPicPr>
          <p:nvPr/>
        </p:nvPicPr>
        <p:blipFill>
          <a:blip r:embed="rId2"/>
          <a:srcRect/>
          <a:stretch>
            <a:fillRect/>
          </a:stretch>
        </p:blipFill>
        <p:spPr bwMode="auto">
          <a:xfrm>
            <a:off x="5003800" y="2205038"/>
            <a:ext cx="3529013" cy="3960812"/>
          </a:xfrm>
          <a:prstGeom prst="rect">
            <a:avLst/>
          </a:prstGeom>
          <a:noFill/>
          <a:ln w="9525">
            <a:noFill/>
            <a:miter lim="800000"/>
            <a:headEnd/>
            <a:tailEnd/>
          </a:ln>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lgn="ctr"/>
            <a:r>
              <a:rPr lang="en-US"/>
              <a:t>Membawa Pasangan Ke Pesta</a:t>
            </a:r>
          </a:p>
        </p:txBody>
      </p:sp>
      <p:sp>
        <p:nvSpPr>
          <p:cNvPr id="276483" name="Rectangle 3"/>
          <p:cNvSpPr>
            <a:spLocks noGrp="1" noChangeArrowheads="1"/>
          </p:cNvSpPr>
          <p:nvPr>
            <p:ph type="body" idx="1"/>
          </p:nvPr>
        </p:nvSpPr>
        <p:spPr>
          <a:xfrm>
            <a:off x="457200" y="1981200"/>
            <a:ext cx="6419850" cy="4184650"/>
          </a:xfrm>
        </p:spPr>
        <p:txBody>
          <a:bodyPr/>
          <a:lstStyle/>
          <a:p>
            <a:pPr>
              <a:lnSpc>
                <a:spcPct val="90000"/>
              </a:lnSpc>
            </a:pPr>
            <a:r>
              <a:rPr lang="en-US" sz="2800"/>
              <a:t>Untuk menghadiri suatu acara, lihatlah pedoman pada undangan. Kalau yang diundang hanya anda, jangan memaksakan membawa pasangan anda. Dan jika undangan menghendaki membawa pasangan silahkan membawa tanpa perlu mengangkut yang lainnya. Ijinlah pada yang punya acara jika ingin membawa teman. </a:t>
            </a:r>
          </a:p>
        </p:txBody>
      </p:sp>
      <p:pic>
        <p:nvPicPr>
          <p:cNvPr id="276485" name="Picture 5" descr="WEENA003"/>
          <p:cNvPicPr>
            <a:picLocks noChangeAspect="1" noChangeArrowheads="1"/>
          </p:cNvPicPr>
          <p:nvPr/>
        </p:nvPicPr>
        <p:blipFill>
          <a:blip r:embed="rId2"/>
          <a:srcRect/>
          <a:stretch>
            <a:fillRect/>
          </a:stretch>
        </p:blipFill>
        <p:spPr bwMode="auto">
          <a:xfrm>
            <a:off x="6948488" y="908050"/>
            <a:ext cx="1871662" cy="5553075"/>
          </a:xfrm>
          <a:prstGeom prst="rect">
            <a:avLst/>
          </a:prstGeom>
          <a:noFill/>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algn="ctr"/>
            <a:r>
              <a:rPr lang="en-US"/>
              <a:t>Jika Berhalangan Hadir</a:t>
            </a:r>
          </a:p>
        </p:txBody>
      </p:sp>
      <p:sp>
        <p:nvSpPr>
          <p:cNvPr id="277507" name="Rectangle 3"/>
          <p:cNvSpPr>
            <a:spLocks noGrp="1" noChangeArrowheads="1"/>
          </p:cNvSpPr>
          <p:nvPr>
            <p:ph type="body" idx="1"/>
          </p:nvPr>
        </p:nvSpPr>
        <p:spPr>
          <a:xfrm>
            <a:off x="457200" y="1981200"/>
            <a:ext cx="5554663" cy="3886200"/>
          </a:xfrm>
        </p:spPr>
        <p:txBody>
          <a:bodyPr/>
          <a:lstStyle/>
          <a:p>
            <a:r>
              <a:rPr lang="en-US"/>
              <a:t>Sampaikan permintaan maaf anda dan kemukakan alasan yang masuk akal. Usahakan untuk memenuhi undangannya dikesempatan lain.</a:t>
            </a:r>
          </a:p>
        </p:txBody>
      </p:sp>
      <p:pic>
        <p:nvPicPr>
          <p:cNvPr id="277510" name="Picture 6" descr="WERHA005"/>
          <p:cNvPicPr>
            <a:picLocks noChangeAspect="1" noChangeArrowheads="1"/>
          </p:cNvPicPr>
          <p:nvPr/>
        </p:nvPicPr>
        <p:blipFill>
          <a:blip r:embed="rId2"/>
          <a:srcRect/>
          <a:stretch>
            <a:fillRect/>
          </a:stretch>
        </p:blipFill>
        <p:spPr bwMode="auto">
          <a:xfrm>
            <a:off x="6124575" y="1989138"/>
            <a:ext cx="3019425" cy="3533775"/>
          </a:xfrm>
          <a:prstGeom prst="rect">
            <a:avLst/>
          </a:prstGeom>
          <a:noFill/>
          <a:ln w="9525">
            <a:noFill/>
            <a:miter lim="800000"/>
            <a:headEnd/>
            <a:tailEnd/>
          </a:ln>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algn="ctr"/>
            <a:r>
              <a:rPr lang="en-US"/>
              <a:t>Meninggalkan Pesta</a:t>
            </a:r>
          </a:p>
        </p:txBody>
      </p:sp>
      <p:sp>
        <p:nvSpPr>
          <p:cNvPr id="278531" name="Rectangle 3"/>
          <p:cNvSpPr>
            <a:spLocks noGrp="1" noChangeArrowheads="1"/>
          </p:cNvSpPr>
          <p:nvPr>
            <p:ph type="body" idx="1"/>
          </p:nvPr>
        </p:nvSpPr>
        <p:spPr/>
        <p:txBody>
          <a:bodyPr/>
          <a:lstStyle/>
          <a:p>
            <a:pPr>
              <a:lnSpc>
                <a:spcPct val="90000"/>
              </a:lnSpc>
            </a:pPr>
            <a:r>
              <a:rPr lang="en-US"/>
              <a:t>Bila suasana pesta amat ramai, meninggalkan pesta tanpa berpamitan kepada tuan rumah tidak jadi masalah. Jika undangan terbatas, berpamitanlah dengan tuan ruma. Lakukanlah dengan hati – hati, bukannya tak mungkin keinginan anda membuat tamu lain ingin meningglakan pesta.</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subTitle" idx="1"/>
          </p:nvPr>
        </p:nvSpPr>
        <p:spPr>
          <a:xfrm>
            <a:off x="323850" y="3068638"/>
            <a:ext cx="8569325" cy="2736850"/>
          </a:xfrm>
        </p:spPr>
        <p:txBody>
          <a:bodyPr/>
          <a:lstStyle/>
          <a:p>
            <a:pPr algn="ctr">
              <a:lnSpc>
                <a:spcPct val="80000"/>
              </a:lnSpc>
            </a:pPr>
            <a:r>
              <a:rPr lang="en-US" sz="3600" b="1"/>
              <a:t>Tertarik dengan salah satu iklan lowongan pekerjaan dikoran? Ada kesempatan memajukan karir anda? Jangan ragu mengejarnya, segera lamar pekerjaan itu, ingat kesempatan belum tentu datang dua kali</a:t>
            </a:r>
          </a:p>
        </p:txBody>
      </p:sp>
      <p:sp>
        <p:nvSpPr>
          <p:cNvPr id="280579" name="Rectangle 3"/>
          <p:cNvSpPr>
            <a:spLocks noGrp="1" noChangeArrowheads="1"/>
          </p:cNvSpPr>
          <p:nvPr>
            <p:ph type="ctrTitle"/>
          </p:nvPr>
        </p:nvSpPr>
        <p:spPr>
          <a:xfrm>
            <a:off x="179388" y="1844675"/>
            <a:ext cx="8740775" cy="1079500"/>
          </a:xfrm>
          <a:noFill/>
          <a:ln/>
        </p:spPr>
        <p:txBody>
          <a:bodyPr/>
          <a:lstStyle/>
          <a:p>
            <a:pPr algn="ctr"/>
            <a:r>
              <a:rPr lang="en-US"/>
              <a:t>Melamar Pekerjaan </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lgn="ctr"/>
            <a:r>
              <a:rPr lang="en-US"/>
              <a:t>Promosikan Diri Anda</a:t>
            </a:r>
          </a:p>
        </p:txBody>
      </p:sp>
      <p:sp>
        <p:nvSpPr>
          <p:cNvPr id="281603" name="Rectangle 3"/>
          <p:cNvSpPr>
            <a:spLocks noGrp="1" noChangeArrowheads="1"/>
          </p:cNvSpPr>
          <p:nvPr>
            <p:ph type="body" idx="1"/>
          </p:nvPr>
        </p:nvSpPr>
        <p:spPr>
          <a:xfrm>
            <a:off x="457200" y="1981200"/>
            <a:ext cx="5627688" cy="3886200"/>
          </a:xfrm>
        </p:spPr>
        <p:txBody>
          <a:bodyPr/>
          <a:lstStyle/>
          <a:p>
            <a:r>
              <a:rPr lang="en-US" sz="2800"/>
              <a:t>Buatlah Curriculum Vitae yang mencakup semua data diri anda secara singkat, jelas dan jujur.</a:t>
            </a:r>
          </a:p>
          <a:p>
            <a:r>
              <a:rPr lang="en-US" sz="2800"/>
              <a:t>Paparkan kemampuan dan prestasi yang telah diraih.</a:t>
            </a:r>
          </a:p>
          <a:p>
            <a:r>
              <a:rPr lang="en-US" sz="2800"/>
              <a:t>Sebelum dikirim periksa dengan seksama ketikan dan alamat yang dituju.</a:t>
            </a:r>
          </a:p>
        </p:txBody>
      </p:sp>
      <p:pic>
        <p:nvPicPr>
          <p:cNvPr id="281604" name="Picture 4" descr="MCj03984130000[1]"/>
          <p:cNvPicPr>
            <a:picLocks noChangeAspect="1" noChangeArrowheads="1"/>
          </p:cNvPicPr>
          <p:nvPr/>
        </p:nvPicPr>
        <p:blipFill>
          <a:blip r:embed="rId2"/>
          <a:srcRect/>
          <a:stretch>
            <a:fillRect/>
          </a:stretch>
        </p:blipFill>
        <p:spPr bwMode="auto">
          <a:xfrm>
            <a:off x="6119813" y="1916113"/>
            <a:ext cx="3024187" cy="3962400"/>
          </a:xfrm>
          <a:prstGeom prst="rect">
            <a:avLst/>
          </a:prstGeom>
          <a:noFill/>
          <a:ln w="9525">
            <a:noFill/>
            <a:miter lim="800000"/>
            <a:headEnd/>
            <a:tailEnd/>
          </a:ln>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Continue </a:t>
            </a:r>
          </a:p>
        </p:txBody>
      </p:sp>
      <p:sp>
        <p:nvSpPr>
          <p:cNvPr id="282627" name="Rectangle 3"/>
          <p:cNvSpPr>
            <a:spLocks noGrp="1" noChangeArrowheads="1"/>
          </p:cNvSpPr>
          <p:nvPr>
            <p:ph type="body" idx="1"/>
          </p:nvPr>
        </p:nvSpPr>
        <p:spPr>
          <a:xfrm>
            <a:off x="457200" y="1981200"/>
            <a:ext cx="5986463" cy="3886200"/>
          </a:xfrm>
        </p:spPr>
        <p:txBody>
          <a:bodyPr/>
          <a:lstStyle/>
          <a:p>
            <a:r>
              <a:rPr lang="en-US" sz="2800"/>
              <a:t>Cetaklah dikertas yang berkualitas baik dan dapat menarik perhatian serta sesuai dengan bidang yang anda lamar.</a:t>
            </a:r>
          </a:p>
          <a:p>
            <a:r>
              <a:rPr lang="en-US" sz="2800"/>
              <a:t>Sesuaikan surat lamaran pekerjaan dengan keinginan perusahaan (tulis tangan atau diketik).</a:t>
            </a:r>
          </a:p>
        </p:txBody>
      </p:sp>
      <p:pic>
        <p:nvPicPr>
          <p:cNvPr id="282628" name="Picture 4" descr="AVDAS002"/>
          <p:cNvPicPr>
            <a:picLocks noChangeAspect="1" noChangeArrowheads="1"/>
          </p:cNvPicPr>
          <p:nvPr/>
        </p:nvPicPr>
        <p:blipFill>
          <a:blip r:embed="rId2"/>
          <a:srcRect/>
          <a:stretch>
            <a:fillRect/>
          </a:stretch>
        </p:blipFill>
        <p:spPr bwMode="auto">
          <a:xfrm>
            <a:off x="6300788" y="2133600"/>
            <a:ext cx="2843212" cy="3351213"/>
          </a:xfrm>
          <a:prstGeom prst="rect">
            <a:avLst/>
          </a:prstGeom>
          <a:noFill/>
          <a:ln w="9525">
            <a:noFill/>
            <a:miter lim="800000"/>
            <a:headEnd/>
            <a:tailEnd/>
          </a:ln>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z="4000"/>
              <a:t>Yang harus dicatumkan dalam CV</a:t>
            </a:r>
          </a:p>
        </p:txBody>
      </p:sp>
      <p:sp>
        <p:nvSpPr>
          <p:cNvPr id="283651" name="Rectangle 3"/>
          <p:cNvSpPr>
            <a:spLocks noGrp="1" noChangeArrowheads="1"/>
          </p:cNvSpPr>
          <p:nvPr>
            <p:ph type="body" idx="1"/>
          </p:nvPr>
        </p:nvSpPr>
        <p:spPr>
          <a:xfrm>
            <a:off x="457200" y="1981200"/>
            <a:ext cx="6059488" cy="4184650"/>
          </a:xfrm>
        </p:spPr>
        <p:txBody>
          <a:bodyPr/>
          <a:lstStyle/>
          <a:p>
            <a:r>
              <a:rPr lang="en-US" sz="2800"/>
              <a:t>Data pribadi Anda</a:t>
            </a:r>
          </a:p>
          <a:p>
            <a:r>
              <a:rPr lang="en-US" sz="2800"/>
              <a:t>Pendidikan formal dan non formal.</a:t>
            </a:r>
          </a:p>
          <a:p>
            <a:r>
              <a:rPr lang="en-US" sz="2800"/>
              <a:t>Pengalaman berorganisasi &amp; hobby kalau diminta atau menurut anda bisa menjadi nilai tambah.</a:t>
            </a:r>
          </a:p>
          <a:p>
            <a:r>
              <a:rPr lang="en-US" sz="2800"/>
              <a:t>Cantumkan gaji bila diminta (pertimbangkan dengan kemampuan anda) </a:t>
            </a:r>
          </a:p>
        </p:txBody>
      </p:sp>
      <p:pic>
        <p:nvPicPr>
          <p:cNvPr id="283653" name="Picture 5" descr="BORBN015"/>
          <p:cNvPicPr>
            <a:picLocks noChangeAspect="1" noChangeArrowheads="1"/>
          </p:cNvPicPr>
          <p:nvPr/>
        </p:nvPicPr>
        <p:blipFill>
          <a:blip r:embed="rId2"/>
          <a:srcRect/>
          <a:stretch>
            <a:fillRect/>
          </a:stretch>
        </p:blipFill>
        <p:spPr bwMode="auto">
          <a:xfrm>
            <a:off x="6372225" y="1989138"/>
            <a:ext cx="2447925" cy="4343400"/>
          </a:xfrm>
          <a:prstGeom prst="rect">
            <a:avLst/>
          </a:prstGeom>
          <a:noFill/>
          <a:ln w="9525">
            <a:noFill/>
            <a:miter lim="800000"/>
            <a:headEnd/>
            <a:tailEnd/>
          </a:ln>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Continue </a:t>
            </a:r>
          </a:p>
        </p:txBody>
      </p:sp>
      <p:sp>
        <p:nvSpPr>
          <p:cNvPr id="284675" name="Rectangle 3"/>
          <p:cNvSpPr>
            <a:spLocks noGrp="1" noChangeArrowheads="1"/>
          </p:cNvSpPr>
          <p:nvPr>
            <p:ph type="body" idx="1"/>
          </p:nvPr>
        </p:nvSpPr>
        <p:spPr>
          <a:xfrm>
            <a:off x="457200" y="1981200"/>
            <a:ext cx="5483225" cy="3886200"/>
          </a:xfrm>
        </p:spPr>
        <p:txBody>
          <a:bodyPr/>
          <a:lstStyle/>
          <a:p>
            <a:r>
              <a:rPr lang="en-US"/>
              <a:t>Pilihlah  data yang relevan dengan posisi yang anda lamar jika mempunyai pengalaman kerja yang banyak.</a:t>
            </a:r>
          </a:p>
        </p:txBody>
      </p:sp>
      <p:pic>
        <p:nvPicPr>
          <p:cNvPr id="284676" name="Picture 4" descr="BORBN016"/>
          <p:cNvPicPr>
            <a:picLocks noChangeAspect="1" noChangeArrowheads="1"/>
          </p:cNvPicPr>
          <p:nvPr/>
        </p:nvPicPr>
        <p:blipFill>
          <a:blip r:embed="rId2"/>
          <a:srcRect/>
          <a:stretch>
            <a:fillRect/>
          </a:stretch>
        </p:blipFill>
        <p:spPr bwMode="auto">
          <a:xfrm>
            <a:off x="6156325" y="2276475"/>
            <a:ext cx="2266950" cy="2895600"/>
          </a:xfrm>
          <a:prstGeom prst="rect">
            <a:avLst/>
          </a:prstGeom>
          <a:noFill/>
          <a:ln w="9525">
            <a:noFill/>
            <a:miter lim="800000"/>
            <a:headEnd/>
            <a:tailEnd/>
          </a:ln>
        </p:spPr>
      </p:pic>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Menghadapi Wawancara Kerja</a:t>
            </a:r>
          </a:p>
        </p:txBody>
      </p:sp>
      <p:sp>
        <p:nvSpPr>
          <p:cNvPr id="285699" name="Rectangle 3"/>
          <p:cNvSpPr>
            <a:spLocks noGrp="1" noChangeArrowheads="1"/>
          </p:cNvSpPr>
          <p:nvPr>
            <p:ph type="body" idx="1"/>
          </p:nvPr>
        </p:nvSpPr>
        <p:spPr>
          <a:xfrm>
            <a:off x="457200" y="1981200"/>
            <a:ext cx="6059488" cy="3886200"/>
          </a:xfrm>
        </p:spPr>
        <p:txBody>
          <a:bodyPr/>
          <a:lstStyle/>
          <a:p>
            <a:pPr>
              <a:lnSpc>
                <a:spcPct val="80000"/>
              </a:lnSpc>
            </a:pPr>
            <a:r>
              <a:rPr lang="en-US" sz="2800"/>
              <a:t>Cari keterangan sebanyak mungkin mengenai perusahaan, posisi yang anda lamar serta persaingan pada industri tersebut.</a:t>
            </a:r>
          </a:p>
          <a:p>
            <a:pPr>
              <a:lnSpc>
                <a:spcPct val="80000"/>
              </a:lnSpc>
            </a:pPr>
            <a:r>
              <a:rPr lang="en-US" sz="2800"/>
              <a:t>Datanglah +- 15 menit sebelum waktunya</a:t>
            </a:r>
          </a:p>
          <a:p>
            <a:pPr>
              <a:lnSpc>
                <a:spcPct val="80000"/>
              </a:lnSpc>
            </a:pPr>
            <a:r>
              <a:rPr lang="en-US" sz="2800"/>
              <a:t>Pastikan diri dalam keadaan rapi, bersih dan segar.</a:t>
            </a:r>
          </a:p>
          <a:p>
            <a:pPr>
              <a:lnSpc>
                <a:spcPct val="80000"/>
              </a:lnSpc>
            </a:pPr>
            <a:r>
              <a:rPr lang="en-US" sz="2800"/>
              <a:t>Masuklah keruangan wawancara dengan tenang.</a:t>
            </a:r>
          </a:p>
        </p:txBody>
      </p:sp>
      <p:pic>
        <p:nvPicPr>
          <p:cNvPr id="285700" name="Picture 4" descr="MCj03984150000[1]"/>
          <p:cNvPicPr>
            <a:picLocks noChangeAspect="1" noChangeArrowheads="1"/>
          </p:cNvPicPr>
          <p:nvPr/>
        </p:nvPicPr>
        <p:blipFill>
          <a:blip r:embed="rId2"/>
          <a:srcRect/>
          <a:stretch>
            <a:fillRect/>
          </a:stretch>
        </p:blipFill>
        <p:spPr bwMode="auto">
          <a:xfrm>
            <a:off x="6046788" y="2133600"/>
            <a:ext cx="3097212" cy="4176713"/>
          </a:xfrm>
          <a:prstGeom prst="rect">
            <a:avLst/>
          </a:prstGeom>
          <a:noFill/>
          <a:ln w="9525">
            <a:noFill/>
            <a:miter lim="800000"/>
            <a:headEnd/>
            <a:tailEnd/>
          </a:ln>
        </p:spPr>
      </p:pic>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Continue </a:t>
            </a:r>
          </a:p>
        </p:txBody>
      </p:sp>
      <p:sp>
        <p:nvSpPr>
          <p:cNvPr id="286723" name="Rectangle 3"/>
          <p:cNvSpPr>
            <a:spLocks noGrp="1" noChangeArrowheads="1"/>
          </p:cNvSpPr>
          <p:nvPr>
            <p:ph type="body" idx="1"/>
          </p:nvPr>
        </p:nvSpPr>
        <p:spPr>
          <a:xfrm>
            <a:off x="323850" y="1981200"/>
            <a:ext cx="8362950" cy="4184650"/>
          </a:xfrm>
        </p:spPr>
        <p:txBody>
          <a:bodyPr/>
          <a:lstStyle/>
          <a:p>
            <a:pPr>
              <a:lnSpc>
                <a:spcPct val="90000"/>
              </a:lnSpc>
            </a:pPr>
            <a:r>
              <a:rPr lang="en-US"/>
              <a:t>Bersikap wajar, ramah dan sopan. Jangan lupa senyuman anda</a:t>
            </a:r>
          </a:p>
          <a:p>
            <a:pPr>
              <a:lnSpc>
                <a:spcPct val="90000"/>
              </a:lnSpc>
            </a:pPr>
            <a:r>
              <a:rPr lang="en-US"/>
              <a:t>Perhatikan bahasa tubuh anda.</a:t>
            </a:r>
          </a:p>
          <a:p>
            <a:pPr>
              <a:lnSpc>
                <a:spcPct val="90000"/>
              </a:lnSpc>
            </a:pPr>
            <a:r>
              <a:rPr lang="en-US"/>
              <a:t>Tak perlu malu bertanya jika pertanyaan yang diajukan tidak anda mengerti.</a:t>
            </a:r>
          </a:p>
          <a:p>
            <a:pPr>
              <a:lnSpc>
                <a:spcPct val="90000"/>
              </a:lnSpc>
            </a:pPr>
            <a:r>
              <a:rPr lang="en-US"/>
              <a:t>Berterimakasihlah atas kesempatan yang diberikan dan katakan bahwa anda menunggu jawaban dari mereka.</a:t>
            </a:r>
          </a:p>
          <a:p>
            <a:pPr>
              <a:lnSpc>
                <a:spcPct val="90000"/>
              </a:lnSpc>
            </a:pPr>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Continue</a:t>
            </a:r>
          </a:p>
        </p:txBody>
      </p:sp>
      <p:sp>
        <p:nvSpPr>
          <p:cNvPr id="163843" name="Rectangle 3"/>
          <p:cNvSpPr>
            <a:spLocks noGrp="1" noChangeArrowheads="1"/>
          </p:cNvSpPr>
          <p:nvPr>
            <p:ph type="body" idx="1"/>
          </p:nvPr>
        </p:nvSpPr>
        <p:spPr/>
        <p:txBody>
          <a:bodyPr/>
          <a:lstStyle/>
          <a:p>
            <a:pPr>
              <a:lnSpc>
                <a:spcPct val="90000"/>
              </a:lnSpc>
            </a:pPr>
            <a:r>
              <a:rPr lang="en-US"/>
              <a:t>Smile</a:t>
            </a:r>
          </a:p>
          <a:p>
            <a:pPr>
              <a:lnSpc>
                <a:spcPct val="90000"/>
              </a:lnSpc>
            </a:pPr>
            <a:r>
              <a:rPr lang="en-US"/>
              <a:t>Bearing</a:t>
            </a:r>
          </a:p>
          <a:p>
            <a:pPr>
              <a:lnSpc>
                <a:spcPct val="90000"/>
              </a:lnSpc>
            </a:pPr>
            <a:r>
              <a:rPr lang="en-US"/>
              <a:t>Behavior</a:t>
            </a:r>
          </a:p>
          <a:p>
            <a:pPr>
              <a:lnSpc>
                <a:spcPct val="90000"/>
              </a:lnSpc>
            </a:pPr>
            <a:r>
              <a:rPr lang="en-US"/>
              <a:t>Tone and Inflection of Voice</a:t>
            </a:r>
          </a:p>
          <a:p>
            <a:pPr>
              <a:lnSpc>
                <a:spcPct val="90000"/>
              </a:lnSpc>
            </a:pPr>
            <a:r>
              <a:rPr lang="en-US"/>
              <a:t>Pronunciation</a:t>
            </a:r>
          </a:p>
          <a:p>
            <a:pPr>
              <a:lnSpc>
                <a:spcPct val="90000"/>
              </a:lnSpc>
            </a:pPr>
            <a:r>
              <a:rPr lang="en-US"/>
              <a:t>Handshake</a:t>
            </a:r>
          </a:p>
          <a:p>
            <a:pPr>
              <a:lnSpc>
                <a:spcPct val="90000"/>
              </a:lnSpc>
            </a:pPr>
            <a:r>
              <a:rPr lang="en-US"/>
              <a:t>Poise</a:t>
            </a:r>
          </a:p>
          <a:p>
            <a:pPr>
              <a:lnSpc>
                <a:spcPct val="90000"/>
              </a:lnSpc>
              <a:buFont typeface="Wingdings" pitchFamily="2" charset="2"/>
              <a:buNone/>
            </a:pPr>
            <a:endParaRPr lang="en-US"/>
          </a:p>
          <a:p>
            <a:pPr>
              <a:lnSpc>
                <a:spcPct val="90000"/>
              </a:lnSpc>
            </a:pPr>
            <a:endParaRPr lang="en-US"/>
          </a:p>
        </p:txBody>
      </p:sp>
      <p:pic>
        <p:nvPicPr>
          <p:cNvPr id="163844" name="Picture 4" descr="BD06784_"/>
          <p:cNvPicPr>
            <a:picLocks noChangeAspect="1" noChangeArrowheads="1"/>
          </p:cNvPicPr>
          <p:nvPr/>
        </p:nvPicPr>
        <p:blipFill>
          <a:blip r:embed="rId2">
            <a:lum bright="48000" contrast="14000"/>
            <a:grayscl/>
          </a:blip>
          <a:srcRect/>
          <a:stretch>
            <a:fillRect/>
          </a:stretch>
        </p:blipFill>
        <p:spPr bwMode="auto">
          <a:xfrm>
            <a:off x="6084888" y="1341438"/>
            <a:ext cx="2771775" cy="4833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blinds(horizontal)">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algn="ctr"/>
            <a:r>
              <a:rPr lang="en-US"/>
              <a:t>Menjadi Karyawan Baru</a:t>
            </a:r>
          </a:p>
        </p:txBody>
      </p:sp>
      <p:sp>
        <p:nvSpPr>
          <p:cNvPr id="287747" name="Rectangle 3"/>
          <p:cNvSpPr>
            <a:spLocks noGrp="1" noChangeArrowheads="1"/>
          </p:cNvSpPr>
          <p:nvPr>
            <p:ph type="body" idx="1"/>
          </p:nvPr>
        </p:nvSpPr>
        <p:spPr>
          <a:xfrm>
            <a:off x="457200" y="1981200"/>
            <a:ext cx="5770563" cy="3886200"/>
          </a:xfrm>
        </p:spPr>
        <p:txBody>
          <a:bodyPr/>
          <a:lstStyle/>
          <a:p>
            <a:r>
              <a:rPr lang="en-US"/>
              <a:t>Ikuti peraturan dan kebiasaan yang berlaku.</a:t>
            </a:r>
          </a:p>
          <a:p>
            <a:r>
              <a:rPr lang="en-US"/>
              <a:t>Bekerjalah dengan sungguh-sungguh</a:t>
            </a:r>
          </a:p>
          <a:p>
            <a:r>
              <a:rPr lang="en-US"/>
              <a:t>Sesuaikan penampilan dengan keaaan sekitar</a:t>
            </a:r>
          </a:p>
          <a:p>
            <a:r>
              <a:rPr lang="en-US"/>
              <a:t>Jalin hubungan pertemanan</a:t>
            </a:r>
          </a:p>
        </p:txBody>
      </p:sp>
      <p:pic>
        <p:nvPicPr>
          <p:cNvPr id="287748" name="Picture 4" descr="BORBN196"/>
          <p:cNvPicPr>
            <a:picLocks noChangeAspect="1" noChangeArrowheads="1"/>
          </p:cNvPicPr>
          <p:nvPr/>
        </p:nvPicPr>
        <p:blipFill>
          <a:blip r:embed="rId2"/>
          <a:srcRect/>
          <a:stretch>
            <a:fillRect/>
          </a:stretch>
        </p:blipFill>
        <p:spPr bwMode="auto">
          <a:xfrm>
            <a:off x="6011863" y="1700213"/>
            <a:ext cx="2916237" cy="4941887"/>
          </a:xfrm>
          <a:prstGeom prst="rect">
            <a:avLst/>
          </a:prstGeom>
          <a:noFill/>
          <a:ln w="9525">
            <a:noFill/>
            <a:miter lim="800000"/>
            <a:headEnd/>
            <a:tailEnd/>
          </a:ln>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rmAutofit fontScale="90000"/>
          </a:bodyPr>
          <a:lstStyle/>
          <a:p>
            <a:pPr algn="ctr"/>
            <a:r>
              <a:rPr lang="en-US" sz="4000"/>
              <a:t>Menghadapi Bawahan yang Lebih Senior</a:t>
            </a:r>
          </a:p>
        </p:txBody>
      </p:sp>
      <p:sp>
        <p:nvSpPr>
          <p:cNvPr id="288771" name="Rectangle 3"/>
          <p:cNvSpPr>
            <a:spLocks noGrp="1" noChangeArrowheads="1"/>
          </p:cNvSpPr>
          <p:nvPr>
            <p:ph type="body" idx="1"/>
          </p:nvPr>
        </p:nvSpPr>
        <p:spPr>
          <a:xfrm>
            <a:off x="457200" y="1981200"/>
            <a:ext cx="6202363" cy="3886200"/>
          </a:xfrm>
        </p:spPr>
        <p:txBody>
          <a:bodyPr/>
          <a:lstStyle/>
          <a:p>
            <a:pPr>
              <a:lnSpc>
                <a:spcPct val="90000"/>
              </a:lnSpc>
            </a:pPr>
            <a:r>
              <a:rPr lang="en-US" sz="2800"/>
              <a:t>Jaga wibawa dengan bersikap jujur, rajin, berani, penuh inisiatif, mau terus belajar dan mengasah kemampuan serta disiplin.</a:t>
            </a:r>
          </a:p>
          <a:p>
            <a:pPr>
              <a:lnSpc>
                <a:spcPct val="90000"/>
              </a:lnSpc>
            </a:pPr>
            <a:r>
              <a:rPr lang="en-US" sz="2800"/>
              <a:t>Bijaksana dan rendah hati dan tidak terlalu banyak bicara.</a:t>
            </a:r>
          </a:p>
          <a:p>
            <a:pPr>
              <a:lnSpc>
                <a:spcPct val="90000"/>
              </a:lnSpc>
            </a:pPr>
            <a:r>
              <a:rPr lang="en-US" sz="2800"/>
              <a:t>Jangan ragu untuk memberi tugas bawahan dan menegur bawahan bila berbuat kesalahan.</a:t>
            </a:r>
          </a:p>
        </p:txBody>
      </p:sp>
      <p:pic>
        <p:nvPicPr>
          <p:cNvPr id="288772" name="Picture 4" descr="j0233018"/>
          <p:cNvPicPr>
            <a:picLocks noChangeAspect="1" noChangeArrowheads="1"/>
          </p:cNvPicPr>
          <p:nvPr/>
        </p:nvPicPr>
        <p:blipFill>
          <a:blip r:embed="rId2"/>
          <a:srcRect/>
          <a:stretch>
            <a:fillRect/>
          </a:stretch>
        </p:blipFill>
        <p:spPr bwMode="auto">
          <a:xfrm>
            <a:off x="6588125" y="1844675"/>
            <a:ext cx="2555875" cy="4392613"/>
          </a:xfrm>
          <a:prstGeom prst="rect">
            <a:avLst/>
          </a:prstGeom>
          <a:noFill/>
          <a:ln w="9525">
            <a:noFill/>
            <a:miter lim="800000"/>
            <a:headEnd/>
            <a:tailEnd/>
          </a:ln>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Continue </a:t>
            </a:r>
          </a:p>
        </p:txBody>
      </p:sp>
      <p:sp>
        <p:nvSpPr>
          <p:cNvPr id="289795" name="Rectangle 3"/>
          <p:cNvSpPr>
            <a:spLocks noGrp="1" noChangeArrowheads="1"/>
          </p:cNvSpPr>
          <p:nvPr>
            <p:ph type="body" idx="1"/>
          </p:nvPr>
        </p:nvSpPr>
        <p:spPr>
          <a:xfrm>
            <a:off x="457200" y="1981200"/>
            <a:ext cx="8362950" cy="4327525"/>
          </a:xfrm>
        </p:spPr>
        <p:txBody>
          <a:bodyPr/>
          <a:lstStyle/>
          <a:p>
            <a:pPr>
              <a:lnSpc>
                <a:spcPct val="90000"/>
              </a:lnSpc>
            </a:pPr>
            <a:r>
              <a:rPr lang="en-US"/>
              <a:t>Bersikaplah tegas dan memberi peringatan dan sanksi bila bawahan membandel.</a:t>
            </a:r>
          </a:p>
          <a:p>
            <a:pPr>
              <a:lnSpc>
                <a:spcPct val="90000"/>
              </a:lnSpc>
            </a:pPr>
            <a:r>
              <a:rPr lang="en-US"/>
              <a:t>Tidak perlu sok galak dan menjaga jarak</a:t>
            </a:r>
          </a:p>
          <a:p>
            <a:pPr>
              <a:lnSpc>
                <a:spcPct val="90000"/>
              </a:lnSpc>
            </a:pPr>
            <a:r>
              <a:rPr lang="en-US"/>
              <a:t>Sapa bawahan dengan sebutan hormat.</a:t>
            </a:r>
          </a:p>
          <a:p>
            <a:pPr>
              <a:lnSpc>
                <a:spcPct val="90000"/>
              </a:lnSpc>
            </a:pPr>
            <a:r>
              <a:rPr lang="en-US"/>
              <a:t>Biarkan bawahan anda memanggil Bapak saat bekerja.</a:t>
            </a:r>
          </a:p>
          <a:p>
            <a:pPr>
              <a:lnSpc>
                <a:spcPct val="90000"/>
              </a:lnSpc>
            </a:pPr>
            <a:r>
              <a:rPr lang="en-US"/>
              <a:t>Biarkan bawahan membari input atau masukan mengenai pekerjaan.</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rmAutofit fontScale="90000"/>
          </a:bodyPr>
          <a:lstStyle/>
          <a:p>
            <a:pPr algn="ctr"/>
            <a:r>
              <a:rPr lang="en-US" sz="4000"/>
              <a:t>Membina Hubungan dengan Rekan Kerja</a:t>
            </a:r>
          </a:p>
        </p:txBody>
      </p:sp>
      <p:sp>
        <p:nvSpPr>
          <p:cNvPr id="290819" name="Rectangle 3"/>
          <p:cNvSpPr>
            <a:spLocks noGrp="1" noChangeArrowheads="1"/>
          </p:cNvSpPr>
          <p:nvPr>
            <p:ph type="body" idx="1"/>
          </p:nvPr>
        </p:nvSpPr>
        <p:spPr>
          <a:xfrm>
            <a:off x="457200" y="1981200"/>
            <a:ext cx="5915025" cy="4543425"/>
          </a:xfrm>
        </p:spPr>
        <p:txBody>
          <a:bodyPr/>
          <a:lstStyle/>
          <a:p>
            <a:pPr marL="609600" indent="-609600">
              <a:lnSpc>
                <a:spcPct val="90000"/>
              </a:lnSpc>
            </a:pPr>
            <a:r>
              <a:rPr lang="en-US"/>
              <a:t>Kunci membina hubungan</a:t>
            </a:r>
          </a:p>
          <a:p>
            <a:pPr marL="609600" indent="-609600">
              <a:lnSpc>
                <a:spcPct val="90000"/>
              </a:lnSpc>
              <a:buFont typeface="Wingdings" pitchFamily="2" charset="2"/>
              <a:buAutoNum type="arabicPeriod"/>
            </a:pPr>
            <a:r>
              <a:rPr lang="en-US"/>
              <a:t>Junjunglah tata krama</a:t>
            </a:r>
          </a:p>
          <a:p>
            <a:pPr marL="609600" indent="-609600">
              <a:lnSpc>
                <a:spcPct val="90000"/>
              </a:lnSpc>
              <a:buFont typeface="Wingdings" pitchFamily="2" charset="2"/>
              <a:buAutoNum type="arabicPeriod"/>
            </a:pPr>
            <a:r>
              <a:rPr lang="en-US"/>
              <a:t>Bertemanlah dengan banyak orang, pria maupun wanita.</a:t>
            </a:r>
          </a:p>
          <a:p>
            <a:pPr marL="609600" indent="-609600">
              <a:lnSpc>
                <a:spcPct val="90000"/>
              </a:lnSpc>
              <a:buFont typeface="Wingdings" pitchFamily="2" charset="2"/>
              <a:buAutoNum type="arabicPeriod"/>
            </a:pPr>
            <a:r>
              <a:rPr lang="en-US"/>
              <a:t>Bila anda diminta memberi pandangan atau mengkritik seorang rekan kerja, lakukanlah secara objectif.</a:t>
            </a:r>
          </a:p>
        </p:txBody>
      </p:sp>
      <p:pic>
        <p:nvPicPr>
          <p:cNvPr id="290822" name="Picture 6" descr="OFFOC009"/>
          <p:cNvPicPr>
            <a:picLocks noChangeAspect="1" noChangeArrowheads="1"/>
          </p:cNvPicPr>
          <p:nvPr/>
        </p:nvPicPr>
        <p:blipFill>
          <a:blip r:embed="rId2"/>
          <a:srcRect/>
          <a:stretch>
            <a:fillRect/>
          </a:stretch>
        </p:blipFill>
        <p:spPr bwMode="auto">
          <a:xfrm>
            <a:off x="6372225" y="1916113"/>
            <a:ext cx="2362200" cy="4238625"/>
          </a:xfrm>
          <a:prstGeom prst="rect">
            <a:avLst/>
          </a:prstGeom>
          <a:noFill/>
          <a:ln w="9525">
            <a:noFill/>
            <a:miter lim="800000"/>
            <a:headEnd/>
            <a:tailEnd/>
          </a:ln>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Continue </a:t>
            </a:r>
          </a:p>
        </p:txBody>
      </p:sp>
      <p:sp>
        <p:nvSpPr>
          <p:cNvPr id="291843" name="Rectangle 3"/>
          <p:cNvSpPr>
            <a:spLocks noGrp="1" noChangeArrowheads="1"/>
          </p:cNvSpPr>
          <p:nvPr>
            <p:ph type="body" idx="1"/>
          </p:nvPr>
        </p:nvSpPr>
        <p:spPr>
          <a:xfrm>
            <a:off x="457200" y="1981200"/>
            <a:ext cx="6275388" cy="4111625"/>
          </a:xfrm>
        </p:spPr>
        <p:txBody>
          <a:bodyPr/>
          <a:lstStyle/>
          <a:p>
            <a:r>
              <a:rPr lang="en-US" sz="2800"/>
              <a:t>Uahakan untuk membina hubungan secara tranfaran bagi rekan kerja yang berbeda jenis kelamin dan telah bekerja.</a:t>
            </a:r>
          </a:p>
          <a:p>
            <a:r>
              <a:rPr lang="en-US" sz="2800"/>
              <a:t>Sebisa mungkin hindari pertemuan diruang tertutup dan hanya berdua.</a:t>
            </a:r>
          </a:p>
          <a:p>
            <a:r>
              <a:rPr lang="en-US" sz="2800"/>
              <a:t>Kalau atasan sedang tidak ditempat, bekerjalah sesuai jobdisc yang ada.</a:t>
            </a:r>
          </a:p>
        </p:txBody>
      </p:sp>
      <p:pic>
        <p:nvPicPr>
          <p:cNvPr id="291844" name="Picture 4" descr="VTPP_006"/>
          <p:cNvPicPr>
            <a:picLocks noChangeAspect="1" noChangeArrowheads="1"/>
          </p:cNvPicPr>
          <p:nvPr/>
        </p:nvPicPr>
        <p:blipFill>
          <a:blip r:embed="rId2"/>
          <a:srcRect/>
          <a:stretch>
            <a:fillRect/>
          </a:stretch>
        </p:blipFill>
        <p:spPr bwMode="auto">
          <a:xfrm>
            <a:off x="6810375" y="1989138"/>
            <a:ext cx="2333625" cy="3960812"/>
          </a:xfrm>
          <a:prstGeom prst="rect">
            <a:avLst/>
          </a:prstGeom>
          <a:noFill/>
          <a:ln w="9525">
            <a:noFill/>
            <a:miter lim="800000"/>
            <a:headEnd/>
            <a:tailEnd/>
          </a:ln>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lgn="ctr"/>
            <a:r>
              <a:rPr lang="en-US"/>
              <a:t>Menghadapi Konflik</a:t>
            </a:r>
          </a:p>
        </p:txBody>
      </p:sp>
      <p:sp>
        <p:nvSpPr>
          <p:cNvPr id="292867" name="Rectangle 3"/>
          <p:cNvSpPr>
            <a:spLocks noGrp="1" noChangeArrowheads="1"/>
          </p:cNvSpPr>
          <p:nvPr>
            <p:ph type="body" idx="1"/>
          </p:nvPr>
        </p:nvSpPr>
        <p:spPr>
          <a:xfrm>
            <a:off x="457200" y="1981200"/>
            <a:ext cx="6130925" cy="4327525"/>
          </a:xfrm>
        </p:spPr>
        <p:txBody>
          <a:bodyPr/>
          <a:lstStyle/>
          <a:p>
            <a:r>
              <a:rPr lang="en-US" sz="2800"/>
              <a:t>Jangan gegabah mengambil keputusan</a:t>
            </a:r>
          </a:p>
          <a:p>
            <a:r>
              <a:rPr lang="en-US" sz="2800"/>
              <a:t>Cek permasalahan dan data pendukung yang ada.</a:t>
            </a:r>
          </a:p>
          <a:p>
            <a:r>
              <a:rPr lang="en-US" sz="2800"/>
              <a:t>Endapkan dulu konflik tersebut.</a:t>
            </a:r>
          </a:p>
          <a:p>
            <a:r>
              <a:rPr lang="en-US" sz="2800"/>
              <a:t>Berbicaralah empat mata dengan orang yang berkonflik.</a:t>
            </a:r>
          </a:p>
          <a:p>
            <a:r>
              <a:rPr lang="en-US" sz="2800"/>
              <a:t>Cernalah semua data yang telah anda terima dengan baik.</a:t>
            </a:r>
          </a:p>
        </p:txBody>
      </p:sp>
      <p:pic>
        <p:nvPicPr>
          <p:cNvPr id="292869" name="Picture 5" descr="MCj02403590000[1]"/>
          <p:cNvPicPr>
            <a:picLocks noChangeAspect="1" noChangeArrowheads="1"/>
          </p:cNvPicPr>
          <p:nvPr/>
        </p:nvPicPr>
        <p:blipFill>
          <a:blip r:embed="rId2"/>
          <a:srcRect/>
          <a:stretch>
            <a:fillRect/>
          </a:stretch>
        </p:blipFill>
        <p:spPr bwMode="auto">
          <a:xfrm>
            <a:off x="5867400" y="2060575"/>
            <a:ext cx="3025775" cy="4105275"/>
          </a:xfrm>
          <a:prstGeom prst="rect">
            <a:avLst/>
          </a:prstGeom>
          <a:noFill/>
          <a:ln w="9525">
            <a:noFill/>
            <a:miter lim="800000"/>
            <a:headEnd/>
            <a:tailEnd/>
          </a:ln>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lgn="ctr"/>
            <a:r>
              <a:rPr lang="en-US" sz="4000"/>
              <a:t>Memanfaatkan Fasilitas Perusahaan</a:t>
            </a:r>
          </a:p>
        </p:txBody>
      </p:sp>
      <p:sp>
        <p:nvSpPr>
          <p:cNvPr id="293891" name="Rectangle 3"/>
          <p:cNvSpPr>
            <a:spLocks noGrp="1" noChangeArrowheads="1"/>
          </p:cNvSpPr>
          <p:nvPr>
            <p:ph type="body" idx="1"/>
          </p:nvPr>
        </p:nvSpPr>
        <p:spPr>
          <a:xfrm>
            <a:off x="457200" y="1981200"/>
            <a:ext cx="5843588" cy="3886200"/>
          </a:xfrm>
        </p:spPr>
        <p:txBody>
          <a:bodyPr/>
          <a:lstStyle/>
          <a:p>
            <a:pPr>
              <a:lnSpc>
                <a:spcPct val="90000"/>
              </a:lnSpc>
            </a:pPr>
            <a:r>
              <a:rPr lang="en-US"/>
              <a:t>Ketahui hak dan kewajiban anda.</a:t>
            </a:r>
          </a:p>
          <a:p>
            <a:pPr>
              <a:lnSpc>
                <a:spcPct val="90000"/>
              </a:lnSpc>
            </a:pPr>
            <a:r>
              <a:rPr lang="en-US"/>
              <a:t>Gunakan fasilitas perusahaan untuk keperluan perusahaan.</a:t>
            </a:r>
          </a:p>
          <a:p>
            <a:pPr>
              <a:lnSpc>
                <a:spcPct val="90000"/>
              </a:lnSpc>
            </a:pPr>
            <a:r>
              <a:rPr lang="en-US"/>
              <a:t>Rawatlah dan jagalah kebersihan fasilitas tersebut dengan baik</a:t>
            </a:r>
          </a:p>
          <a:p>
            <a:pPr>
              <a:lnSpc>
                <a:spcPct val="90000"/>
              </a:lnSpc>
            </a:pPr>
            <a:endParaRPr lang="en-US"/>
          </a:p>
        </p:txBody>
      </p:sp>
      <p:pic>
        <p:nvPicPr>
          <p:cNvPr id="293894" name="Picture 6" descr="MOCH_014"/>
          <p:cNvPicPr>
            <a:picLocks noChangeAspect="1" noChangeArrowheads="1"/>
          </p:cNvPicPr>
          <p:nvPr/>
        </p:nvPicPr>
        <p:blipFill>
          <a:blip r:embed="rId2"/>
          <a:srcRect/>
          <a:stretch>
            <a:fillRect/>
          </a:stretch>
        </p:blipFill>
        <p:spPr bwMode="auto">
          <a:xfrm>
            <a:off x="6038850" y="1989138"/>
            <a:ext cx="3105150" cy="4238625"/>
          </a:xfrm>
          <a:prstGeom prst="rect">
            <a:avLst/>
          </a:prstGeom>
          <a:noFill/>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subTitle" idx="1"/>
          </p:nvPr>
        </p:nvSpPr>
        <p:spPr>
          <a:xfrm>
            <a:off x="323850" y="3068638"/>
            <a:ext cx="8569325" cy="2736850"/>
          </a:xfrm>
        </p:spPr>
        <p:txBody>
          <a:bodyPr/>
          <a:lstStyle/>
          <a:p>
            <a:pPr algn="ctr">
              <a:lnSpc>
                <a:spcPct val="90000"/>
              </a:lnSpc>
            </a:pPr>
            <a:r>
              <a:rPr lang="en-US" sz="3600" b="1"/>
              <a:t>Dalam dunia Industri bertamu atau mengunjungi rekan kerja atau klien adalah hal yang wajar, namun diperlukan etiket bagaimana anda bertamu dan menerima tamu</a:t>
            </a:r>
          </a:p>
        </p:txBody>
      </p:sp>
      <p:sp>
        <p:nvSpPr>
          <p:cNvPr id="295939" name="Rectangle 3"/>
          <p:cNvSpPr>
            <a:spLocks noGrp="1" noChangeArrowheads="1"/>
          </p:cNvSpPr>
          <p:nvPr>
            <p:ph type="ctrTitle"/>
          </p:nvPr>
        </p:nvSpPr>
        <p:spPr>
          <a:xfrm>
            <a:off x="179388" y="1844675"/>
            <a:ext cx="8740775" cy="1079500"/>
          </a:xfrm>
          <a:noFill/>
          <a:ln/>
        </p:spPr>
        <p:txBody>
          <a:bodyPr>
            <a:normAutofit fontScale="90000"/>
          </a:bodyPr>
          <a:lstStyle/>
          <a:p>
            <a:pPr algn="ctr"/>
            <a:r>
              <a:rPr lang="en-US"/>
              <a:t>Bertamu dan Menerima Tamu </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algn="ctr"/>
            <a:r>
              <a:rPr lang="en-US"/>
              <a:t>Bertamu &amp; Menerima Tamu</a:t>
            </a:r>
          </a:p>
        </p:txBody>
      </p:sp>
      <p:sp>
        <p:nvSpPr>
          <p:cNvPr id="296963" name="Rectangle 3"/>
          <p:cNvSpPr>
            <a:spLocks noGrp="1" noChangeArrowheads="1"/>
          </p:cNvSpPr>
          <p:nvPr>
            <p:ph type="body" idx="1"/>
          </p:nvPr>
        </p:nvSpPr>
        <p:spPr/>
        <p:txBody>
          <a:bodyPr/>
          <a:lstStyle/>
          <a:p>
            <a:r>
              <a:rPr lang="en-US"/>
              <a:t>Buatlah janji</a:t>
            </a:r>
          </a:p>
          <a:p>
            <a:r>
              <a:rPr lang="en-US"/>
              <a:t>Cek tempat pertemuan</a:t>
            </a:r>
          </a:p>
          <a:p>
            <a:r>
              <a:rPr lang="en-US"/>
              <a:t>Selenggarakan pertemuan dengan singkat, jelas dan padat.</a:t>
            </a:r>
          </a:p>
          <a:p>
            <a:r>
              <a:rPr lang="en-US"/>
              <a:t>Perhatikan penampilan &amp; jaga sikap anda</a:t>
            </a:r>
          </a:p>
          <a:p>
            <a:r>
              <a:rPr lang="en-US"/>
              <a:t>Terima tamu diruang tamu</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subTitle" idx="1"/>
          </p:nvPr>
        </p:nvSpPr>
        <p:spPr>
          <a:xfrm>
            <a:off x="323850" y="3068638"/>
            <a:ext cx="8569325" cy="2736850"/>
          </a:xfrm>
        </p:spPr>
        <p:txBody>
          <a:bodyPr/>
          <a:lstStyle/>
          <a:p>
            <a:pPr algn="ctr"/>
            <a:r>
              <a:rPr lang="en-US" sz="3600" b="1"/>
              <a:t>Menurut penelitian, musik bisa mensitimulasi potensi kreativitas dan daya ingat manusia</a:t>
            </a:r>
          </a:p>
        </p:txBody>
      </p:sp>
      <p:sp>
        <p:nvSpPr>
          <p:cNvPr id="299011" name="Rectangle 3"/>
          <p:cNvSpPr>
            <a:spLocks noGrp="1" noChangeArrowheads="1"/>
          </p:cNvSpPr>
          <p:nvPr>
            <p:ph type="ctrTitle"/>
          </p:nvPr>
        </p:nvSpPr>
        <p:spPr>
          <a:xfrm>
            <a:off x="179388" y="1844675"/>
            <a:ext cx="8740775" cy="1079500"/>
          </a:xfrm>
          <a:noFill/>
          <a:ln/>
        </p:spPr>
        <p:txBody>
          <a:bodyPr>
            <a:normAutofit fontScale="90000"/>
          </a:bodyPr>
          <a:lstStyle/>
          <a:p>
            <a:pPr algn="ctr"/>
            <a:r>
              <a:rPr lang="en-US"/>
              <a:t>Bekerja dengan Iringan Musik</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subTitle" idx="1"/>
          </p:nvPr>
        </p:nvSpPr>
        <p:spPr>
          <a:xfrm>
            <a:off x="611188" y="3068638"/>
            <a:ext cx="8208962" cy="2976562"/>
          </a:xfrm>
        </p:spPr>
        <p:txBody>
          <a:bodyPr/>
          <a:lstStyle/>
          <a:p>
            <a:pPr algn="ctr"/>
            <a:r>
              <a:rPr lang="en-US" sz="3500" dirty="0" err="1"/>
              <a:t>Mengapa</a:t>
            </a:r>
            <a:r>
              <a:rPr lang="en-US" sz="3500" dirty="0"/>
              <a:t> </a:t>
            </a:r>
            <a:r>
              <a:rPr lang="en-US" sz="3500" dirty="0" err="1"/>
              <a:t>harus</a:t>
            </a:r>
            <a:r>
              <a:rPr lang="en-US" sz="3500" dirty="0"/>
              <a:t> </a:t>
            </a:r>
            <a:r>
              <a:rPr lang="en-US" sz="3500" dirty="0" err="1"/>
              <a:t>berbasa</a:t>
            </a:r>
            <a:r>
              <a:rPr lang="en-US" sz="3500" dirty="0"/>
              <a:t> – </a:t>
            </a:r>
            <a:r>
              <a:rPr lang="en-US" sz="3500" dirty="0" err="1"/>
              <a:t>basi</a:t>
            </a:r>
            <a:r>
              <a:rPr lang="en-US" sz="3500" dirty="0"/>
              <a:t> </a:t>
            </a:r>
          </a:p>
          <a:p>
            <a:pPr algn="ctr"/>
            <a:r>
              <a:rPr lang="en-US" sz="3500" dirty="0" err="1"/>
              <a:t>Basa</a:t>
            </a:r>
            <a:r>
              <a:rPr lang="en-US" sz="3500" dirty="0"/>
              <a:t> – </a:t>
            </a:r>
            <a:r>
              <a:rPr lang="en-US" sz="3500" dirty="0" err="1"/>
              <a:t>basi</a:t>
            </a:r>
            <a:r>
              <a:rPr lang="en-US" sz="3500" dirty="0"/>
              <a:t> </a:t>
            </a:r>
            <a:r>
              <a:rPr lang="en-US" sz="3500" dirty="0" err="1"/>
              <a:t>tak</a:t>
            </a:r>
            <a:r>
              <a:rPr lang="en-US" sz="3500" dirty="0"/>
              <a:t> </a:t>
            </a:r>
            <a:r>
              <a:rPr lang="en-US" sz="3500" dirty="0" err="1"/>
              <a:t>ubahnya</a:t>
            </a:r>
            <a:r>
              <a:rPr lang="en-US" sz="3500" dirty="0"/>
              <a:t> </a:t>
            </a:r>
            <a:r>
              <a:rPr lang="en-US" sz="3500" dirty="0" err="1" smtClean="0"/>
              <a:t>kat</a:t>
            </a:r>
            <a:r>
              <a:rPr lang="id-ID" sz="3500" dirty="0" smtClean="0"/>
              <a:t>a</a:t>
            </a:r>
            <a:r>
              <a:rPr lang="en-US" sz="3500" dirty="0" smtClean="0"/>
              <a:t> </a:t>
            </a:r>
            <a:r>
              <a:rPr lang="en-US" sz="3500" dirty="0" err="1"/>
              <a:t>pembuka</a:t>
            </a:r>
            <a:r>
              <a:rPr lang="en-US" sz="3500" dirty="0"/>
              <a:t> </a:t>
            </a:r>
            <a:r>
              <a:rPr lang="en-US" sz="3500" dirty="0" err="1"/>
              <a:t>dalam</a:t>
            </a:r>
            <a:r>
              <a:rPr lang="en-US" sz="3500" dirty="0"/>
              <a:t> </a:t>
            </a:r>
            <a:r>
              <a:rPr lang="en-US" sz="3500" dirty="0" err="1"/>
              <a:t>satu</a:t>
            </a:r>
            <a:r>
              <a:rPr lang="en-US" sz="3500" dirty="0"/>
              <a:t> </a:t>
            </a:r>
            <a:r>
              <a:rPr lang="en-US" sz="3500" dirty="0" err="1"/>
              <a:t>karangan</a:t>
            </a:r>
            <a:r>
              <a:rPr lang="en-US" sz="3500" dirty="0"/>
              <a:t>. </a:t>
            </a:r>
            <a:r>
              <a:rPr lang="en-US" sz="3500" dirty="0" err="1"/>
              <a:t>Bayangkan</a:t>
            </a:r>
            <a:r>
              <a:rPr lang="en-US" sz="3500" dirty="0"/>
              <a:t> </a:t>
            </a:r>
            <a:r>
              <a:rPr lang="en-US" sz="3500" dirty="0" err="1"/>
              <a:t>saja</a:t>
            </a:r>
            <a:r>
              <a:rPr lang="en-US" sz="3500" dirty="0"/>
              <a:t> </a:t>
            </a:r>
            <a:r>
              <a:rPr lang="en-US" sz="3500" dirty="0" err="1"/>
              <a:t>kalau</a:t>
            </a:r>
            <a:r>
              <a:rPr lang="en-US" sz="3500" dirty="0"/>
              <a:t> </a:t>
            </a:r>
            <a:r>
              <a:rPr lang="en-US" sz="3500" dirty="0" err="1"/>
              <a:t>dalam</a:t>
            </a:r>
            <a:r>
              <a:rPr lang="en-US" sz="3500" dirty="0"/>
              <a:t> </a:t>
            </a:r>
            <a:r>
              <a:rPr lang="en-US" sz="3500" dirty="0" err="1"/>
              <a:t>suatu</a:t>
            </a:r>
            <a:r>
              <a:rPr lang="en-US" sz="3500" dirty="0"/>
              <a:t> </a:t>
            </a:r>
            <a:r>
              <a:rPr lang="en-US" sz="3500" dirty="0" err="1"/>
              <a:t>percakapan</a:t>
            </a:r>
            <a:r>
              <a:rPr lang="en-US" sz="3500" dirty="0"/>
              <a:t>, </a:t>
            </a:r>
            <a:r>
              <a:rPr lang="en-US" sz="3500" dirty="0" err="1"/>
              <a:t>anda</a:t>
            </a:r>
            <a:r>
              <a:rPr lang="en-US" sz="3500" dirty="0"/>
              <a:t> </a:t>
            </a:r>
            <a:r>
              <a:rPr lang="en-US" sz="3500" dirty="0" err="1"/>
              <a:t>langsung</a:t>
            </a:r>
            <a:r>
              <a:rPr lang="en-US" sz="3500" dirty="0"/>
              <a:t> </a:t>
            </a:r>
            <a:r>
              <a:rPr lang="en-US" sz="3500" dirty="0" err="1"/>
              <a:t>masuk</a:t>
            </a:r>
            <a:r>
              <a:rPr lang="en-US" sz="3500" dirty="0"/>
              <a:t> </a:t>
            </a:r>
            <a:r>
              <a:rPr lang="en-US" sz="3500" dirty="0" err="1"/>
              <a:t>keinti</a:t>
            </a:r>
            <a:r>
              <a:rPr lang="en-US" sz="3500" dirty="0"/>
              <a:t> </a:t>
            </a:r>
            <a:r>
              <a:rPr lang="en-US" sz="3500" dirty="0" err="1"/>
              <a:t>persoalan</a:t>
            </a:r>
            <a:r>
              <a:rPr lang="en-US" sz="3500" dirty="0"/>
              <a:t>.</a:t>
            </a:r>
          </a:p>
        </p:txBody>
      </p:sp>
      <p:sp>
        <p:nvSpPr>
          <p:cNvPr id="166915" name="Rectangle 3"/>
          <p:cNvSpPr>
            <a:spLocks noGrp="1" noChangeArrowheads="1"/>
          </p:cNvSpPr>
          <p:nvPr>
            <p:ph type="ctrTitle"/>
          </p:nvPr>
        </p:nvSpPr>
        <p:spPr>
          <a:xfrm>
            <a:off x="179388" y="1628775"/>
            <a:ext cx="8740775" cy="1079500"/>
          </a:xfrm>
          <a:noFill/>
          <a:ln/>
        </p:spPr>
        <p:txBody>
          <a:bodyPr/>
          <a:lstStyle/>
          <a:p>
            <a:pPr algn="ctr"/>
            <a:r>
              <a:rPr lang="en-US"/>
              <a:t>BASA - BASI</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algn="ctr"/>
            <a:r>
              <a:rPr lang="en-US"/>
              <a:t>Bekerja dengan Iringan Musik</a:t>
            </a:r>
          </a:p>
        </p:txBody>
      </p:sp>
      <p:sp>
        <p:nvSpPr>
          <p:cNvPr id="297987" name="Rectangle 3"/>
          <p:cNvSpPr>
            <a:spLocks noGrp="1" noChangeArrowheads="1"/>
          </p:cNvSpPr>
          <p:nvPr>
            <p:ph type="body" idx="1"/>
          </p:nvPr>
        </p:nvSpPr>
        <p:spPr>
          <a:xfrm>
            <a:off x="457200" y="1981200"/>
            <a:ext cx="6635750" cy="4256088"/>
          </a:xfrm>
        </p:spPr>
        <p:txBody>
          <a:bodyPr/>
          <a:lstStyle/>
          <a:p>
            <a:r>
              <a:rPr lang="en-US" sz="2800"/>
              <a:t>Pasang musik dengan volume seminimum mungkin, agar tidak menganggu rekan kerja.</a:t>
            </a:r>
          </a:p>
          <a:p>
            <a:r>
              <a:rPr lang="en-US" sz="2800"/>
              <a:t>Kalau musik dinikmati bersama, berkompromilah tentang besar kecilnya volume suaranya.</a:t>
            </a:r>
          </a:p>
          <a:p>
            <a:r>
              <a:rPr lang="en-US" sz="2800"/>
              <a:t>Jika mempunyai ruangan sendiri, jangan sampai suara musik anda menembus dinding rekan kerja anda.</a:t>
            </a:r>
          </a:p>
        </p:txBody>
      </p:sp>
      <p:pic>
        <p:nvPicPr>
          <p:cNvPr id="297989" name="Picture 5" descr="MUSIA003"/>
          <p:cNvPicPr>
            <a:picLocks noChangeAspect="1" noChangeArrowheads="1"/>
          </p:cNvPicPr>
          <p:nvPr/>
        </p:nvPicPr>
        <p:blipFill>
          <a:blip r:embed="rId2"/>
          <a:srcRect/>
          <a:stretch>
            <a:fillRect/>
          </a:stretch>
        </p:blipFill>
        <p:spPr bwMode="auto">
          <a:xfrm>
            <a:off x="6948488" y="1844675"/>
            <a:ext cx="1871662" cy="4176713"/>
          </a:xfrm>
          <a:prstGeom prst="rect">
            <a:avLst/>
          </a:prstGeom>
          <a:noFill/>
        </p:spPr>
      </p:pic>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Continue </a:t>
            </a:r>
          </a:p>
        </p:txBody>
      </p:sp>
      <p:sp>
        <p:nvSpPr>
          <p:cNvPr id="300035" name="Rectangle 3"/>
          <p:cNvSpPr>
            <a:spLocks noGrp="1" noChangeArrowheads="1"/>
          </p:cNvSpPr>
          <p:nvPr>
            <p:ph type="body" idx="1"/>
          </p:nvPr>
        </p:nvSpPr>
        <p:spPr>
          <a:xfrm>
            <a:off x="457200" y="1981200"/>
            <a:ext cx="6202363" cy="3886200"/>
          </a:xfrm>
        </p:spPr>
        <p:txBody>
          <a:bodyPr/>
          <a:lstStyle/>
          <a:p>
            <a:r>
              <a:rPr lang="en-US"/>
              <a:t>Ketika anda mendengarkan musik, perhatikan jangan sampai anda mengentakkan kaki, menggoyangkan badan atau berjoget, bersiul, bergumam atau bersenandung.</a:t>
            </a:r>
          </a:p>
        </p:txBody>
      </p:sp>
      <p:pic>
        <p:nvPicPr>
          <p:cNvPr id="300036" name="Picture 4" descr="MUSIA001"/>
          <p:cNvPicPr>
            <a:picLocks noChangeAspect="1" noChangeArrowheads="1"/>
          </p:cNvPicPr>
          <p:nvPr/>
        </p:nvPicPr>
        <p:blipFill>
          <a:blip r:embed="rId2"/>
          <a:srcRect/>
          <a:stretch>
            <a:fillRect/>
          </a:stretch>
        </p:blipFill>
        <p:spPr bwMode="auto">
          <a:xfrm>
            <a:off x="6732588" y="1844675"/>
            <a:ext cx="2209800" cy="4032250"/>
          </a:xfrm>
          <a:prstGeom prst="rect">
            <a:avLst/>
          </a:prstGeom>
          <a:noFill/>
          <a:ln w="9525">
            <a:noFill/>
            <a:miter lim="800000"/>
            <a:headEnd/>
            <a:tailEnd/>
          </a:ln>
        </p:spPr>
      </p:pic>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subTitle" idx="1"/>
          </p:nvPr>
        </p:nvSpPr>
        <p:spPr>
          <a:xfrm>
            <a:off x="323850" y="3068638"/>
            <a:ext cx="8569325" cy="2736850"/>
          </a:xfrm>
        </p:spPr>
        <p:txBody>
          <a:bodyPr/>
          <a:lstStyle/>
          <a:p>
            <a:pPr algn="ctr"/>
            <a:r>
              <a:rPr lang="en-US" sz="3600" b="1"/>
              <a:t>Saat otak penat dan semangat kerja menurun, waktu istirahat dapat membuat otak tenang kembali</a:t>
            </a:r>
          </a:p>
        </p:txBody>
      </p:sp>
      <p:sp>
        <p:nvSpPr>
          <p:cNvPr id="302083" name="Rectangle 3"/>
          <p:cNvSpPr>
            <a:spLocks noGrp="1" noChangeArrowheads="1"/>
          </p:cNvSpPr>
          <p:nvPr>
            <p:ph type="ctrTitle"/>
          </p:nvPr>
        </p:nvSpPr>
        <p:spPr>
          <a:xfrm>
            <a:off x="179388" y="1844675"/>
            <a:ext cx="8740775" cy="1079500"/>
          </a:xfrm>
          <a:noFill/>
          <a:ln/>
        </p:spPr>
        <p:txBody>
          <a:bodyPr>
            <a:normAutofit fontScale="90000"/>
          </a:bodyPr>
          <a:lstStyle/>
          <a:p>
            <a:pPr algn="ctr"/>
            <a:r>
              <a:rPr lang="en-US"/>
              <a:t>Menggunakan Waktu Istirahat</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algn="ctr"/>
            <a:r>
              <a:rPr lang="en-US"/>
              <a:t>Trik beristirahat</a:t>
            </a:r>
          </a:p>
        </p:txBody>
      </p:sp>
      <p:sp>
        <p:nvSpPr>
          <p:cNvPr id="301059" name="Rectangle 3"/>
          <p:cNvSpPr>
            <a:spLocks noGrp="1" noChangeArrowheads="1"/>
          </p:cNvSpPr>
          <p:nvPr>
            <p:ph type="body" idx="1"/>
          </p:nvPr>
        </p:nvSpPr>
        <p:spPr/>
        <p:txBody>
          <a:bodyPr/>
          <a:lstStyle/>
          <a:p>
            <a:r>
              <a:rPr lang="en-US"/>
              <a:t>Berhenti bekerja dengan total</a:t>
            </a:r>
          </a:p>
          <a:p>
            <a:r>
              <a:rPr lang="en-US"/>
              <a:t>Manfaatkan untuk keperluan – keperluan yang bersifat pribadi.</a:t>
            </a:r>
          </a:p>
          <a:p>
            <a:r>
              <a:rPr lang="en-US"/>
              <a:t>Dapat juga untuk mempererat hubungan dengan rekan kerja atau bos, dengan makan siang ramai-ramai.</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subTitle" idx="1"/>
          </p:nvPr>
        </p:nvSpPr>
        <p:spPr>
          <a:xfrm>
            <a:off x="323850" y="3068638"/>
            <a:ext cx="8569325" cy="2736850"/>
          </a:xfrm>
        </p:spPr>
        <p:txBody>
          <a:bodyPr/>
          <a:lstStyle/>
          <a:p>
            <a:pPr algn="ctr"/>
            <a:r>
              <a:rPr lang="en-US" sz="3600" b="1"/>
              <a:t>Cuti merupakan hak setiap pekerja yang telah melakukan pekerjaannya minimal setahun</a:t>
            </a:r>
          </a:p>
        </p:txBody>
      </p:sp>
      <p:sp>
        <p:nvSpPr>
          <p:cNvPr id="304131" name="Rectangle 3"/>
          <p:cNvSpPr>
            <a:spLocks noGrp="1" noChangeArrowheads="1"/>
          </p:cNvSpPr>
          <p:nvPr>
            <p:ph type="ctrTitle"/>
          </p:nvPr>
        </p:nvSpPr>
        <p:spPr>
          <a:xfrm>
            <a:off x="179388" y="1844675"/>
            <a:ext cx="8740775" cy="1079500"/>
          </a:xfrm>
          <a:noFill/>
          <a:ln/>
        </p:spPr>
        <p:txBody>
          <a:bodyPr/>
          <a:lstStyle/>
          <a:p>
            <a:pPr algn="ctr"/>
            <a:r>
              <a:rPr lang="en-US"/>
              <a:t>Mengajukan Cuti </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algn="ctr"/>
            <a:r>
              <a:rPr lang="en-US"/>
              <a:t>Memutuskan cuti </a:t>
            </a:r>
          </a:p>
        </p:txBody>
      </p:sp>
      <p:sp>
        <p:nvSpPr>
          <p:cNvPr id="305155" name="Rectangle 3"/>
          <p:cNvSpPr>
            <a:spLocks noGrp="1" noChangeArrowheads="1"/>
          </p:cNvSpPr>
          <p:nvPr>
            <p:ph type="body" idx="1"/>
          </p:nvPr>
        </p:nvSpPr>
        <p:spPr/>
        <p:txBody>
          <a:bodyPr/>
          <a:lstStyle/>
          <a:p>
            <a:r>
              <a:rPr lang="en-US"/>
              <a:t>Selesaikan semua utang pekerjaan.</a:t>
            </a:r>
          </a:p>
          <a:p>
            <a:r>
              <a:rPr lang="en-US"/>
              <a:t>Ajukan permohonan secara lisan kepada atasan</a:t>
            </a:r>
          </a:p>
          <a:p>
            <a:r>
              <a:rPr lang="en-US"/>
              <a:t>Jangan ajukan cuti mendadak.</a:t>
            </a:r>
          </a:p>
          <a:p>
            <a:r>
              <a:rPr lang="en-US"/>
              <a:t>Hindarkan mengambil cuti saat libur kejepit atau yang berdampingan dengan libur nasional</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subTitle" idx="1"/>
          </p:nvPr>
        </p:nvSpPr>
        <p:spPr>
          <a:xfrm>
            <a:off x="323850" y="3068638"/>
            <a:ext cx="8569325" cy="2736850"/>
          </a:xfrm>
        </p:spPr>
        <p:txBody>
          <a:bodyPr/>
          <a:lstStyle/>
          <a:p>
            <a:pPr algn="ctr"/>
            <a:r>
              <a:rPr lang="en-US" sz="3600" b="1"/>
              <a:t>Meminta kenaikan gaji, kalau alasan jelas, siapkan diri anda.</a:t>
            </a:r>
          </a:p>
        </p:txBody>
      </p:sp>
      <p:sp>
        <p:nvSpPr>
          <p:cNvPr id="307203" name="Rectangle 3"/>
          <p:cNvSpPr>
            <a:spLocks noGrp="1" noChangeArrowheads="1"/>
          </p:cNvSpPr>
          <p:nvPr>
            <p:ph type="ctrTitle"/>
          </p:nvPr>
        </p:nvSpPr>
        <p:spPr>
          <a:xfrm>
            <a:off x="179388" y="1844675"/>
            <a:ext cx="8740775" cy="1079500"/>
          </a:xfrm>
          <a:noFill/>
          <a:ln/>
        </p:spPr>
        <p:txBody>
          <a:bodyPr/>
          <a:lstStyle/>
          <a:p>
            <a:pPr algn="ctr"/>
            <a:r>
              <a:rPr lang="en-US"/>
              <a:t>Meminta Kenaikan Gaji</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algn="ctr"/>
            <a:r>
              <a:rPr lang="en-US" sz="4000"/>
              <a:t>Sebelum meminta kenaikan Gaji</a:t>
            </a:r>
          </a:p>
        </p:txBody>
      </p:sp>
      <p:sp>
        <p:nvSpPr>
          <p:cNvPr id="306179" name="Rectangle 3"/>
          <p:cNvSpPr>
            <a:spLocks noGrp="1" noChangeArrowheads="1"/>
          </p:cNvSpPr>
          <p:nvPr>
            <p:ph type="body" idx="1"/>
          </p:nvPr>
        </p:nvSpPr>
        <p:spPr/>
        <p:txBody>
          <a:bodyPr/>
          <a:lstStyle/>
          <a:p>
            <a:r>
              <a:rPr lang="en-US"/>
              <a:t>Coba ingat kapan terakhir kali anda menerima kenaikan gaji berkala.</a:t>
            </a:r>
          </a:p>
          <a:p>
            <a:r>
              <a:rPr lang="en-US"/>
              <a:t>Pertimbangkan, apakah beban dan tanggungjawab pekerjaan anda bertambah </a:t>
            </a:r>
          </a:p>
          <a:p>
            <a:r>
              <a:rPr lang="en-US"/>
              <a:t>Nilailah kinerja diri anda secara objecktif</a:t>
            </a:r>
          </a:p>
          <a:p>
            <a:r>
              <a:rPr lang="en-US"/>
              <a:t>Berhitunglah </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lgn="ctr"/>
            <a:r>
              <a:rPr lang="en-US"/>
              <a:t>Saat Kenaikan Gaji</a:t>
            </a:r>
          </a:p>
        </p:txBody>
      </p:sp>
      <p:sp>
        <p:nvSpPr>
          <p:cNvPr id="308227" name="Rectangle 3"/>
          <p:cNvSpPr>
            <a:spLocks noGrp="1" noChangeArrowheads="1"/>
          </p:cNvSpPr>
          <p:nvPr>
            <p:ph type="body" idx="1"/>
          </p:nvPr>
        </p:nvSpPr>
        <p:spPr/>
        <p:txBody>
          <a:bodyPr/>
          <a:lstStyle/>
          <a:p>
            <a:pPr>
              <a:lnSpc>
                <a:spcPct val="90000"/>
              </a:lnSpc>
            </a:pPr>
            <a:r>
              <a:rPr lang="en-US"/>
              <a:t>Perhatikan suasana kerja bos.</a:t>
            </a:r>
          </a:p>
          <a:p>
            <a:pPr>
              <a:lnSpc>
                <a:spcPct val="90000"/>
              </a:lnSpc>
            </a:pPr>
            <a:r>
              <a:rPr lang="en-US"/>
              <a:t>Bicaralah empat mata.</a:t>
            </a:r>
          </a:p>
          <a:p>
            <a:pPr>
              <a:lnSpc>
                <a:spcPct val="90000"/>
              </a:lnSpc>
            </a:pPr>
            <a:r>
              <a:rPr lang="en-US"/>
              <a:t>Pasang tampang cerah dan ramah dan ajukan keinginan anda dengan diplomatis.</a:t>
            </a:r>
          </a:p>
          <a:p>
            <a:pPr>
              <a:lnSpc>
                <a:spcPct val="90000"/>
              </a:lnSpc>
            </a:pPr>
            <a:r>
              <a:rPr lang="en-US"/>
              <a:t>Sediakan data pendukung yang sesuai.</a:t>
            </a:r>
          </a:p>
          <a:p>
            <a:pPr>
              <a:lnSpc>
                <a:spcPct val="90000"/>
              </a:lnSpc>
            </a:pPr>
            <a:r>
              <a:rPr lang="en-US"/>
              <a:t>Tanyakanlah sistem penilaian prestasi kerja diperusahaan anda</a:t>
            </a:r>
          </a:p>
          <a:p>
            <a:pPr>
              <a:lnSpc>
                <a:spcPct val="90000"/>
              </a:lnSpc>
            </a:pPr>
            <a:endParaRPr lang="en-US"/>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subTitle" idx="1"/>
          </p:nvPr>
        </p:nvSpPr>
        <p:spPr>
          <a:xfrm>
            <a:off x="323850" y="3068638"/>
            <a:ext cx="8569325" cy="2736850"/>
          </a:xfrm>
        </p:spPr>
        <p:txBody>
          <a:bodyPr/>
          <a:lstStyle/>
          <a:p>
            <a:pPr algn="ctr">
              <a:lnSpc>
                <a:spcPct val="90000"/>
              </a:lnSpc>
            </a:pPr>
            <a:r>
              <a:rPr lang="en-US" sz="3600" b="1"/>
              <a:t>Agar bisnis berjalan lancar dan langgeng, bukan saja harus pandai-pandai menangkap peluang yang menguntungkan tetapi juga menjalankan bisnis sesuai etika</a:t>
            </a:r>
          </a:p>
        </p:txBody>
      </p:sp>
      <p:sp>
        <p:nvSpPr>
          <p:cNvPr id="310275" name="Rectangle 3"/>
          <p:cNvSpPr>
            <a:spLocks noGrp="1" noChangeArrowheads="1"/>
          </p:cNvSpPr>
          <p:nvPr>
            <p:ph type="ctrTitle"/>
          </p:nvPr>
        </p:nvSpPr>
        <p:spPr>
          <a:xfrm>
            <a:off x="179388" y="1844675"/>
            <a:ext cx="8740775" cy="1079500"/>
          </a:xfrm>
          <a:noFill/>
          <a:ln/>
        </p:spPr>
        <p:txBody>
          <a:bodyPr/>
          <a:lstStyle/>
          <a:p>
            <a:pPr algn="ctr"/>
            <a:r>
              <a:rPr lang="en-US"/>
              <a:t>ETIKA BISNIS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continue</a:t>
            </a:r>
          </a:p>
        </p:txBody>
      </p:sp>
      <p:sp>
        <p:nvSpPr>
          <p:cNvPr id="167939" name="Rectangle 3"/>
          <p:cNvSpPr>
            <a:spLocks noGrp="1" noChangeArrowheads="1"/>
          </p:cNvSpPr>
          <p:nvPr>
            <p:ph type="body" idx="1"/>
          </p:nvPr>
        </p:nvSpPr>
        <p:spPr>
          <a:xfrm>
            <a:off x="457200" y="1981200"/>
            <a:ext cx="4835525" cy="3886200"/>
          </a:xfrm>
        </p:spPr>
        <p:txBody>
          <a:bodyPr/>
          <a:lstStyle/>
          <a:p>
            <a:pPr marL="609600" indent="-609600"/>
            <a:r>
              <a:rPr lang="en-US" sz="2800"/>
              <a:t>Do &amp; don’t dalam basa – basi</a:t>
            </a:r>
          </a:p>
          <a:p>
            <a:pPr marL="609600" indent="-609600">
              <a:buFont typeface="Wingdings" pitchFamily="2" charset="2"/>
              <a:buAutoNum type="arabicPeriod"/>
            </a:pPr>
            <a:r>
              <a:rPr lang="en-US" sz="2800"/>
              <a:t>Do ( obrolkan hal – hal dan kejadian umum sehari – hari)</a:t>
            </a:r>
          </a:p>
          <a:p>
            <a:pPr marL="609600" indent="-609600">
              <a:buFont typeface="Wingdings" pitchFamily="2" charset="2"/>
              <a:buAutoNum type="arabicPeriod"/>
            </a:pPr>
            <a:r>
              <a:rPr lang="en-US" sz="2800"/>
              <a:t>Don’t ( jangan berbasa – basi dengan berlebih – lebihan) </a:t>
            </a:r>
          </a:p>
        </p:txBody>
      </p:sp>
      <p:pic>
        <p:nvPicPr>
          <p:cNvPr id="167943" name="Picture 7" descr="BD06790_"/>
          <p:cNvPicPr>
            <a:picLocks noChangeAspect="1" noChangeArrowheads="1"/>
          </p:cNvPicPr>
          <p:nvPr/>
        </p:nvPicPr>
        <p:blipFill>
          <a:blip r:embed="rId2"/>
          <a:srcRect/>
          <a:stretch>
            <a:fillRect/>
          </a:stretch>
        </p:blipFill>
        <p:spPr bwMode="auto">
          <a:xfrm>
            <a:off x="5435600" y="2060575"/>
            <a:ext cx="3421063" cy="3673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43"/>
                                        </p:tgtEl>
                                        <p:attrNameLst>
                                          <p:attrName>style.visibility</p:attrName>
                                        </p:attrNameLst>
                                      </p:cBhvr>
                                      <p:to>
                                        <p:strVal val="visible"/>
                                      </p:to>
                                    </p:set>
                                    <p:anim calcmode="lin" valueType="num">
                                      <p:cBhvr>
                                        <p:cTn id="7" dur="500" fill="hold"/>
                                        <p:tgtEl>
                                          <p:spTgt spid="167943"/>
                                        </p:tgtEl>
                                        <p:attrNameLst>
                                          <p:attrName>ppt_w</p:attrName>
                                        </p:attrNameLst>
                                      </p:cBhvr>
                                      <p:tavLst>
                                        <p:tav tm="0">
                                          <p:val>
                                            <p:fltVal val="0"/>
                                          </p:val>
                                        </p:tav>
                                        <p:tav tm="100000">
                                          <p:val>
                                            <p:strVal val="#ppt_w"/>
                                          </p:val>
                                        </p:tav>
                                      </p:tavLst>
                                    </p:anim>
                                    <p:anim calcmode="lin" valueType="num">
                                      <p:cBhvr>
                                        <p:cTn id="8" dur="500" fill="hold"/>
                                        <p:tgtEl>
                                          <p:spTgt spid="1679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algn="ctr"/>
            <a:r>
              <a:rPr lang="en-US"/>
              <a:t>Etika Bisnis  </a:t>
            </a:r>
          </a:p>
        </p:txBody>
      </p:sp>
      <p:sp>
        <p:nvSpPr>
          <p:cNvPr id="309251" name="Rectangle 3"/>
          <p:cNvSpPr>
            <a:spLocks noGrp="1" noChangeArrowheads="1"/>
          </p:cNvSpPr>
          <p:nvPr>
            <p:ph type="body" idx="1"/>
          </p:nvPr>
        </p:nvSpPr>
        <p:spPr>
          <a:xfrm>
            <a:off x="457200" y="1981200"/>
            <a:ext cx="5554663" cy="3886200"/>
          </a:xfrm>
        </p:spPr>
        <p:txBody>
          <a:bodyPr/>
          <a:lstStyle/>
          <a:p>
            <a:r>
              <a:rPr lang="en-US"/>
              <a:t>Etika bisnis merupakan pedoman atau rambu – rambu yang menyangkut masalah sosial, hak dan kewajiban, prinsip dan aturan dalam perilaku berbisnis.</a:t>
            </a:r>
          </a:p>
        </p:txBody>
      </p:sp>
      <p:pic>
        <p:nvPicPr>
          <p:cNvPr id="309252" name="Picture 4" descr="OFFOD005"/>
          <p:cNvPicPr>
            <a:picLocks noChangeAspect="1" noChangeArrowheads="1"/>
          </p:cNvPicPr>
          <p:nvPr/>
        </p:nvPicPr>
        <p:blipFill>
          <a:blip r:embed="rId2"/>
          <a:srcRect/>
          <a:stretch>
            <a:fillRect/>
          </a:stretch>
        </p:blipFill>
        <p:spPr bwMode="auto">
          <a:xfrm>
            <a:off x="5795963" y="2420938"/>
            <a:ext cx="2743200" cy="3114675"/>
          </a:xfrm>
          <a:prstGeom prst="rect">
            <a:avLst/>
          </a:prstGeom>
          <a:noFill/>
          <a:ln w="9525">
            <a:noFill/>
            <a:miter lim="800000"/>
            <a:headEnd/>
            <a:tailEnd/>
          </a:ln>
        </p:spPr>
      </p:pic>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algn="ctr"/>
            <a:r>
              <a:rPr lang="en-US"/>
              <a:t>Etiket Bisnis</a:t>
            </a:r>
          </a:p>
        </p:txBody>
      </p:sp>
      <p:sp>
        <p:nvSpPr>
          <p:cNvPr id="311299" name="Rectangle 3"/>
          <p:cNvSpPr>
            <a:spLocks noGrp="1" noChangeArrowheads="1"/>
          </p:cNvSpPr>
          <p:nvPr>
            <p:ph type="body" idx="1"/>
          </p:nvPr>
        </p:nvSpPr>
        <p:spPr/>
        <p:txBody>
          <a:bodyPr/>
          <a:lstStyle/>
          <a:p>
            <a:r>
              <a:rPr lang="en-US"/>
              <a:t>Merupakan tata cara berbisnis yang sopan dan santun sehingga kehidupan bisnis akan berjalan menyenangkan dan efisien karena terpeliharanya suasana saling menghargai</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algn="ctr"/>
            <a:r>
              <a:rPr lang="en-US"/>
              <a:t>Berbisnis sesuai Etika</a:t>
            </a:r>
          </a:p>
        </p:txBody>
      </p:sp>
      <p:sp>
        <p:nvSpPr>
          <p:cNvPr id="312323" name="Rectangle 3"/>
          <p:cNvSpPr>
            <a:spLocks noGrp="1" noChangeArrowheads="1"/>
          </p:cNvSpPr>
          <p:nvPr>
            <p:ph type="body" idx="1"/>
          </p:nvPr>
        </p:nvSpPr>
        <p:spPr>
          <a:xfrm>
            <a:off x="457200" y="1981200"/>
            <a:ext cx="5627688" cy="4256088"/>
          </a:xfrm>
        </p:spPr>
        <p:txBody>
          <a:bodyPr/>
          <a:lstStyle/>
          <a:p>
            <a:pPr>
              <a:lnSpc>
                <a:spcPct val="80000"/>
              </a:lnSpc>
            </a:pPr>
            <a:r>
              <a:rPr lang="en-US" sz="2800"/>
              <a:t>Kendalikan diri</a:t>
            </a:r>
          </a:p>
          <a:p>
            <a:pPr>
              <a:lnSpc>
                <a:spcPct val="80000"/>
              </a:lnSpc>
            </a:pPr>
            <a:r>
              <a:rPr lang="en-US" sz="2800"/>
              <a:t>Sadarlah akan tanggungjawab sosial anda</a:t>
            </a:r>
          </a:p>
          <a:p>
            <a:pPr>
              <a:lnSpc>
                <a:spcPct val="80000"/>
              </a:lnSpc>
            </a:pPr>
            <a:r>
              <a:rPr lang="en-US" sz="2800"/>
              <a:t>Ciptakan persaingan yang sehat</a:t>
            </a:r>
          </a:p>
          <a:p>
            <a:pPr>
              <a:lnSpc>
                <a:spcPct val="80000"/>
              </a:lnSpc>
            </a:pPr>
            <a:r>
              <a:rPr lang="en-US" sz="2800"/>
              <a:t>Bersikaplah transparan</a:t>
            </a:r>
          </a:p>
          <a:p>
            <a:pPr>
              <a:lnSpc>
                <a:spcPct val="80000"/>
              </a:lnSpc>
            </a:pPr>
            <a:r>
              <a:rPr lang="en-US" sz="2800"/>
              <a:t>Konsisten dan konsekuen dengan hukum yang berlaku dan aturan main yang telah disepakati bersama.</a:t>
            </a:r>
          </a:p>
        </p:txBody>
      </p:sp>
      <p:pic>
        <p:nvPicPr>
          <p:cNvPr id="312324" name="Picture 4" descr="BORBN524"/>
          <p:cNvPicPr>
            <a:picLocks noChangeAspect="1" noChangeArrowheads="1"/>
          </p:cNvPicPr>
          <p:nvPr/>
        </p:nvPicPr>
        <p:blipFill>
          <a:blip r:embed="rId2"/>
          <a:srcRect/>
          <a:stretch>
            <a:fillRect/>
          </a:stretch>
        </p:blipFill>
        <p:spPr bwMode="auto">
          <a:xfrm>
            <a:off x="6156325" y="1773238"/>
            <a:ext cx="2592388" cy="4392612"/>
          </a:xfrm>
          <a:prstGeom prst="rect">
            <a:avLst/>
          </a:prstGeom>
          <a:noFill/>
          <a:ln w="9525">
            <a:noFill/>
            <a:miter lim="800000"/>
            <a:headEnd/>
            <a:tailEnd/>
          </a:ln>
        </p:spPr>
      </p:pic>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Continue </a:t>
            </a:r>
          </a:p>
        </p:txBody>
      </p:sp>
      <p:sp>
        <p:nvSpPr>
          <p:cNvPr id="313347" name="Rectangle 3"/>
          <p:cNvSpPr>
            <a:spLocks noGrp="1" noChangeArrowheads="1"/>
          </p:cNvSpPr>
          <p:nvPr>
            <p:ph type="body" idx="1"/>
          </p:nvPr>
        </p:nvSpPr>
        <p:spPr/>
        <p:txBody>
          <a:bodyPr/>
          <a:lstStyle/>
          <a:p>
            <a:r>
              <a:rPr lang="en-US"/>
              <a:t>Bersikaplah peka dan bertoleransilah dengan orang lain</a:t>
            </a:r>
          </a:p>
          <a:p>
            <a:r>
              <a:rPr lang="en-US"/>
              <a:t>Jujur</a:t>
            </a:r>
          </a:p>
          <a:p>
            <a:r>
              <a:rPr lang="en-US"/>
              <a:t>Jangan menusuk teman dari belakang.</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subTitle" idx="1"/>
          </p:nvPr>
        </p:nvSpPr>
        <p:spPr>
          <a:xfrm>
            <a:off x="323850" y="3068638"/>
            <a:ext cx="8569325" cy="2736850"/>
          </a:xfrm>
        </p:spPr>
        <p:txBody>
          <a:bodyPr/>
          <a:lstStyle/>
          <a:p>
            <a:pPr algn="ctr"/>
            <a:r>
              <a:rPr lang="en-US" sz="3200" b="1"/>
              <a:t>Memutuskan pindah kerja kesuatu tempat yang, berarti saatnya anda mengundurkan diri dari perusahaan tempat anda bekerja. Kuasai hal-hal berikut agar perpisahan berjalan mengenakkan kedua belah pihak.</a:t>
            </a:r>
          </a:p>
        </p:txBody>
      </p:sp>
      <p:sp>
        <p:nvSpPr>
          <p:cNvPr id="315395" name="Rectangle 3"/>
          <p:cNvSpPr>
            <a:spLocks noGrp="1" noChangeArrowheads="1"/>
          </p:cNvSpPr>
          <p:nvPr>
            <p:ph type="ctrTitle"/>
          </p:nvPr>
        </p:nvSpPr>
        <p:spPr>
          <a:xfrm>
            <a:off x="179388" y="1844675"/>
            <a:ext cx="8740775" cy="1079500"/>
          </a:xfrm>
          <a:noFill/>
          <a:ln/>
        </p:spPr>
        <p:txBody>
          <a:bodyPr/>
          <a:lstStyle/>
          <a:p>
            <a:pPr algn="ctr"/>
            <a:r>
              <a:rPr lang="en-US"/>
              <a:t>Mengundurkan Diri</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algn="ctr"/>
            <a:r>
              <a:rPr lang="en-US"/>
              <a:t>Mengundurkan Diri</a:t>
            </a:r>
          </a:p>
        </p:txBody>
      </p:sp>
      <p:sp>
        <p:nvSpPr>
          <p:cNvPr id="314371" name="Rectangle 3"/>
          <p:cNvSpPr>
            <a:spLocks noGrp="1" noChangeArrowheads="1"/>
          </p:cNvSpPr>
          <p:nvPr>
            <p:ph type="body" idx="1"/>
          </p:nvPr>
        </p:nvSpPr>
        <p:spPr/>
        <p:txBody>
          <a:bodyPr/>
          <a:lstStyle/>
          <a:p>
            <a:r>
              <a:rPr lang="en-US"/>
              <a:t>Beritahukan pengunduran diri kepada atasan langsung.</a:t>
            </a:r>
          </a:p>
          <a:p>
            <a:r>
              <a:rPr lang="en-US"/>
              <a:t>Jelaskan alasan anda berhenti bekerja.</a:t>
            </a:r>
          </a:p>
          <a:p>
            <a:r>
              <a:rPr lang="en-US"/>
              <a:t>Berterimakasilah atas bantuan dan kebaikan yang telah diterima.</a:t>
            </a:r>
          </a:p>
          <a:p>
            <a:r>
              <a:rPr lang="en-US"/>
              <a:t>Beritakan kepergian anda pada kolega diperusahaan lain.</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Continue </a:t>
            </a:r>
          </a:p>
        </p:txBody>
      </p:sp>
      <p:sp>
        <p:nvSpPr>
          <p:cNvPr id="316419" name="Rectangle 3"/>
          <p:cNvSpPr>
            <a:spLocks noGrp="1" noChangeArrowheads="1"/>
          </p:cNvSpPr>
          <p:nvPr>
            <p:ph type="body" idx="1"/>
          </p:nvPr>
        </p:nvSpPr>
        <p:spPr>
          <a:xfrm>
            <a:off x="457200" y="1981200"/>
            <a:ext cx="5770563" cy="4327525"/>
          </a:xfrm>
        </p:spPr>
        <p:txBody>
          <a:bodyPr/>
          <a:lstStyle/>
          <a:p>
            <a:pPr>
              <a:lnSpc>
                <a:spcPct val="90000"/>
              </a:lnSpc>
            </a:pPr>
            <a:r>
              <a:rPr lang="en-US"/>
              <a:t>Kalupun ada yang perlu diceritakan mengenai perusahaan lama atau perusahaan baru, tunggulah sampai anda mapan ditempat yang baru.</a:t>
            </a:r>
          </a:p>
          <a:p>
            <a:pPr>
              <a:lnSpc>
                <a:spcPct val="90000"/>
              </a:lnSpc>
            </a:pPr>
            <a:r>
              <a:rPr lang="en-US"/>
              <a:t>Jangan menulis surat pengunduran diri diatas kertas berlogo perusahaan.</a:t>
            </a:r>
          </a:p>
        </p:txBody>
      </p:sp>
      <p:pic>
        <p:nvPicPr>
          <p:cNvPr id="316420" name="Picture 4" descr="MOCH_013"/>
          <p:cNvPicPr>
            <a:picLocks noChangeAspect="1" noChangeArrowheads="1"/>
          </p:cNvPicPr>
          <p:nvPr/>
        </p:nvPicPr>
        <p:blipFill>
          <a:blip r:embed="rId2"/>
          <a:srcRect/>
          <a:stretch>
            <a:fillRect/>
          </a:stretch>
        </p:blipFill>
        <p:spPr bwMode="auto">
          <a:xfrm>
            <a:off x="6011863" y="2205038"/>
            <a:ext cx="3132137" cy="3744912"/>
          </a:xfrm>
          <a:prstGeom prst="rect">
            <a:avLst/>
          </a:prstGeom>
          <a:noFill/>
          <a:ln w="9525">
            <a:noFill/>
            <a:miter lim="800000"/>
            <a:headEnd/>
            <a:tailEnd/>
          </a:ln>
        </p:spPr>
      </p:pic>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subTitle" idx="1"/>
          </p:nvPr>
        </p:nvSpPr>
        <p:spPr>
          <a:xfrm>
            <a:off x="323850" y="3068638"/>
            <a:ext cx="8569325" cy="2736850"/>
          </a:xfrm>
        </p:spPr>
        <p:txBody>
          <a:bodyPr/>
          <a:lstStyle/>
          <a:p>
            <a:pPr algn="ctr"/>
            <a:r>
              <a:rPr lang="en-US" sz="3200" b="1"/>
              <a:t>Pada saat acara resmi atau kenegaraan biasanya tamu akan memasuki ruangan dengan urutan dan posisi tertentu, hal ini bukan asal ditetapkan, ada aturan yang disebut protokol</a:t>
            </a:r>
          </a:p>
        </p:txBody>
      </p:sp>
      <p:sp>
        <p:nvSpPr>
          <p:cNvPr id="318467" name="Rectangle 3"/>
          <p:cNvSpPr>
            <a:spLocks noGrp="1" noChangeArrowheads="1"/>
          </p:cNvSpPr>
          <p:nvPr>
            <p:ph type="ctrTitle"/>
          </p:nvPr>
        </p:nvSpPr>
        <p:spPr>
          <a:xfrm>
            <a:off x="179388" y="1844675"/>
            <a:ext cx="8740775" cy="1079500"/>
          </a:xfrm>
          <a:noFill/>
          <a:ln/>
        </p:spPr>
        <p:txBody>
          <a:bodyPr/>
          <a:lstStyle/>
          <a:p>
            <a:pPr algn="ctr"/>
            <a:r>
              <a:rPr lang="en-US"/>
              <a:t>Aturan Dasar Protokol </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ctr"/>
            <a:r>
              <a:rPr lang="en-US"/>
              <a:t>Aturan Dasar Protokol</a:t>
            </a:r>
          </a:p>
        </p:txBody>
      </p:sp>
      <p:sp>
        <p:nvSpPr>
          <p:cNvPr id="319491" name="Rectangle 3"/>
          <p:cNvSpPr>
            <a:spLocks noGrp="1" noChangeArrowheads="1"/>
          </p:cNvSpPr>
          <p:nvPr>
            <p:ph type="body" idx="1"/>
          </p:nvPr>
        </p:nvSpPr>
        <p:spPr/>
        <p:txBody>
          <a:bodyPr/>
          <a:lstStyle/>
          <a:p>
            <a:r>
              <a:rPr lang="en-US"/>
              <a:t>Protos = lembar pertama</a:t>
            </a:r>
          </a:p>
          <a:p>
            <a:r>
              <a:rPr lang="en-US"/>
              <a:t>Kolla   = melekatkan                   Yunani</a:t>
            </a:r>
          </a:p>
          <a:p>
            <a:r>
              <a:rPr lang="en-US"/>
              <a:t>Protokol adalah suatu rule of politeness yang berisi aturan, hukum atau perjanjian yang telah disepakati bersama dalam hubungan diplomatik antar negara</a:t>
            </a:r>
          </a:p>
        </p:txBody>
      </p:sp>
      <p:sp>
        <p:nvSpPr>
          <p:cNvPr id="319492" name="AutoShape 4"/>
          <p:cNvSpPr>
            <a:spLocks/>
          </p:cNvSpPr>
          <p:nvPr/>
        </p:nvSpPr>
        <p:spPr bwMode="auto">
          <a:xfrm>
            <a:off x="5508625" y="2276475"/>
            <a:ext cx="215900" cy="792163"/>
          </a:xfrm>
          <a:prstGeom prst="rightBrace">
            <a:avLst>
              <a:gd name="adj1" fmla="val 30576"/>
              <a:gd name="adj2" fmla="val 50000"/>
            </a:avLst>
          </a:prstGeom>
          <a:noFill/>
          <a:ln w="9525">
            <a:solidFill>
              <a:schemeClr val="tx1"/>
            </a:solidFill>
            <a:round/>
            <a:headEnd/>
            <a:tailEnd/>
          </a:ln>
          <a:effectLst/>
        </p:spPr>
        <p:txBody>
          <a:bodyPr wrap="none" anchor="ctr"/>
          <a:lstStyle/>
          <a:p>
            <a:endParaRPr lang="id-ID"/>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Continue </a:t>
            </a:r>
          </a:p>
        </p:txBody>
      </p:sp>
      <p:sp>
        <p:nvSpPr>
          <p:cNvPr id="320515" name="Rectangle 3"/>
          <p:cNvSpPr>
            <a:spLocks noGrp="1" noChangeArrowheads="1"/>
          </p:cNvSpPr>
          <p:nvPr>
            <p:ph type="body" idx="1"/>
          </p:nvPr>
        </p:nvSpPr>
        <p:spPr>
          <a:xfrm>
            <a:off x="457200" y="1981200"/>
            <a:ext cx="5483225" cy="3886200"/>
          </a:xfrm>
        </p:spPr>
        <p:txBody>
          <a:bodyPr/>
          <a:lstStyle/>
          <a:p>
            <a:r>
              <a:rPr lang="en-US"/>
              <a:t>Protokol : merupakan etiket resmi berbagai upacara kenegaraan yang sarat tata tertib: tata tempat: tata upacara: dan tata penghormatan</a:t>
            </a:r>
          </a:p>
        </p:txBody>
      </p:sp>
      <p:pic>
        <p:nvPicPr>
          <p:cNvPr id="320516" name="Picture 4" descr="DINOB010"/>
          <p:cNvPicPr>
            <a:picLocks noChangeAspect="1" noChangeArrowheads="1"/>
          </p:cNvPicPr>
          <p:nvPr/>
        </p:nvPicPr>
        <p:blipFill>
          <a:blip r:embed="rId2"/>
          <a:srcRect/>
          <a:stretch>
            <a:fillRect/>
          </a:stretch>
        </p:blipFill>
        <p:spPr bwMode="auto">
          <a:xfrm>
            <a:off x="6516688" y="1700213"/>
            <a:ext cx="2417762" cy="4238625"/>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4000"/>
              <a:t>Resep manjur untuk berbasa - basi</a:t>
            </a:r>
          </a:p>
        </p:txBody>
      </p:sp>
      <p:sp>
        <p:nvSpPr>
          <p:cNvPr id="168963" name="Rectangle 3"/>
          <p:cNvSpPr>
            <a:spLocks noGrp="1" noChangeArrowheads="1"/>
          </p:cNvSpPr>
          <p:nvPr>
            <p:ph type="body" idx="1"/>
          </p:nvPr>
        </p:nvSpPr>
        <p:spPr/>
        <p:txBody>
          <a:bodyPr/>
          <a:lstStyle/>
          <a:p>
            <a:r>
              <a:rPr lang="en-US"/>
              <a:t>Bicarakan apa yang disenangi oleh lawan bicara.</a:t>
            </a:r>
          </a:p>
          <a:p>
            <a:r>
              <a:rPr lang="en-US"/>
              <a:t>Berbasa – basi cukup dimulai dengan sapaan “halo” atau “selamat pagi” plus seulas senyum dibibir.</a:t>
            </a:r>
          </a:p>
          <a:p>
            <a:r>
              <a:rPr lang="en-US"/>
              <a:t>Perhatikan porsi basa – absi anda</a:t>
            </a: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algn="ctr"/>
            <a:r>
              <a:rPr lang="en-US" sz="4000"/>
              <a:t>Apakah yang penting dalam protokol</a:t>
            </a:r>
          </a:p>
        </p:txBody>
      </p:sp>
      <p:sp>
        <p:nvSpPr>
          <p:cNvPr id="321539" name="Rectangle 3"/>
          <p:cNvSpPr>
            <a:spLocks noGrp="1" noChangeArrowheads="1"/>
          </p:cNvSpPr>
          <p:nvPr>
            <p:ph type="body" idx="1"/>
          </p:nvPr>
        </p:nvSpPr>
        <p:spPr/>
        <p:txBody>
          <a:bodyPr/>
          <a:lstStyle/>
          <a:p>
            <a:r>
              <a:rPr lang="en-US"/>
              <a:t>Aspek yang penting adalah masalah : tata pengaturan tempat: tata upacara: dan tata penghormatan.</a:t>
            </a:r>
          </a:p>
          <a:p>
            <a:r>
              <a:rPr lang="en-US"/>
              <a:t>Disini diatur siapa yang berhak mendapatkan prioritas dalam urutan pengaturan tempat</a:t>
            </a:r>
          </a:p>
          <a:p>
            <a:endParaRPr lang="en-US"/>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lgn="ctr"/>
            <a:r>
              <a:rPr lang="en-US" sz="4000"/>
              <a:t>Siapa Saja yang menjadi Prioritas</a:t>
            </a:r>
          </a:p>
        </p:txBody>
      </p:sp>
      <p:sp>
        <p:nvSpPr>
          <p:cNvPr id="322563" name="Rectangle 3"/>
          <p:cNvSpPr>
            <a:spLocks noGrp="1" noChangeArrowheads="1"/>
          </p:cNvSpPr>
          <p:nvPr>
            <p:ph type="body" idx="1"/>
          </p:nvPr>
        </p:nvSpPr>
        <p:spPr>
          <a:xfrm>
            <a:off x="457200" y="1981200"/>
            <a:ext cx="4906963" cy="4543425"/>
          </a:xfrm>
        </p:spPr>
        <p:txBody>
          <a:bodyPr/>
          <a:lstStyle/>
          <a:p>
            <a:r>
              <a:rPr lang="en-US"/>
              <a:t>Mereka yang memiliki jabatan dan pangkat tertentu (VIP) dan juga memiliki derajat tertentu (Very Important Citizen). Umumnya kedudukan itu dipeoleh dari kepemilikan tanda jasa dan jabatan.</a:t>
            </a:r>
          </a:p>
        </p:txBody>
      </p:sp>
      <p:pic>
        <p:nvPicPr>
          <p:cNvPr id="322564" name="Picture 4" descr="COMEO018"/>
          <p:cNvPicPr>
            <a:picLocks noChangeAspect="1" noChangeArrowheads="1"/>
          </p:cNvPicPr>
          <p:nvPr/>
        </p:nvPicPr>
        <p:blipFill>
          <a:blip r:embed="rId2"/>
          <a:srcRect/>
          <a:stretch>
            <a:fillRect/>
          </a:stretch>
        </p:blipFill>
        <p:spPr bwMode="auto">
          <a:xfrm>
            <a:off x="5219700" y="2060575"/>
            <a:ext cx="3924300" cy="4105275"/>
          </a:xfrm>
          <a:prstGeom prst="rect">
            <a:avLst/>
          </a:prstGeom>
          <a:noFill/>
          <a:ln w="9525">
            <a:noFill/>
            <a:miter lim="800000"/>
            <a:headEnd/>
            <a:tailEnd/>
          </a:ln>
        </p:spPr>
      </p:pic>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gn="ctr"/>
            <a:r>
              <a:rPr lang="en-US"/>
              <a:t>Pengaturan Tempat Duduk</a:t>
            </a:r>
          </a:p>
        </p:txBody>
      </p:sp>
      <p:sp>
        <p:nvSpPr>
          <p:cNvPr id="324611" name="Rectangle 3"/>
          <p:cNvSpPr>
            <a:spLocks noGrp="1" noChangeArrowheads="1"/>
          </p:cNvSpPr>
          <p:nvPr>
            <p:ph type="body" idx="1"/>
          </p:nvPr>
        </p:nvSpPr>
        <p:spPr/>
        <p:txBody>
          <a:bodyPr/>
          <a:lstStyle/>
          <a:p>
            <a:r>
              <a:rPr lang="en-US"/>
              <a:t>Yang menempati posisi paling depan adalah yang paling tinggi kedudukannya.</a:t>
            </a:r>
          </a:p>
          <a:p>
            <a:r>
              <a:rPr lang="en-US"/>
              <a:t>Jika menghadap meja, yang menghadap pintu keluar yang dianggap utama dan tempat terakhir adalah yang dekat dengan pintu keluar.</a:t>
            </a:r>
          </a:p>
          <a:p>
            <a:r>
              <a:rPr lang="en-US"/>
              <a:t>Kanan adalah utama</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t>Continue </a:t>
            </a:r>
          </a:p>
        </p:txBody>
      </p:sp>
      <p:sp>
        <p:nvSpPr>
          <p:cNvPr id="325635" name="Rectangle 3"/>
          <p:cNvSpPr>
            <a:spLocks noGrp="1" noChangeArrowheads="1"/>
          </p:cNvSpPr>
          <p:nvPr>
            <p:ph type="body" idx="1"/>
          </p:nvPr>
        </p:nvSpPr>
        <p:spPr/>
        <p:txBody>
          <a:bodyPr/>
          <a:lstStyle/>
          <a:p>
            <a:r>
              <a:rPr lang="en-US"/>
              <a:t>Bila jumlah orang yang berjajar adalah ganjil, posisi orang utama berada ditengah, orang kedua diposisi sebelah kanan, orang ketiga disebelah kiri orang utama.</a:t>
            </a:r>
          </a:p>
        </p:txBody>
      </p:sp>
      <p:sp>
        <p:nvSpPr>
          <p:cNvPr id="325636" name="Oval 4"/>
          <p:cNvSpPr>
            <a:spLocks noChangeArrowheads="1"/>
          </p:cNvSpPr>
          <p:nvPr/>
        </p:nvSpPr>
        <p:spPr bwMode="auto">
          <a:xfrm>
            <a:off x="1476375" y="4941888"/>
            <a:ext cx="935038" cy="503237"/>
          </a:xfrm>
          <a:prstGeom prst="ellipse">
            <a:avLst/>
          </a:prstGeom>
          <a:solidFill>
            <a:schemeClr val="accent1"/>
          </a:solidFill>
          <a:ln w="9525">
            <a:solidFill>
              <a:schemeClr val="tx1"/>
            </a:solidFill>
            <a:round/>
            <a:headEnd/>
            <a:tailEnd/>
          </a:ln>
          <a:effectLst/>
        </p:spPr>
        <p:txBody>
          <a:bodyPr wrap="none" anchor="ctr"/>
          <a:lstStyle/>
          <a:p>
            <a:r>
              <a:rPr lang="en-US"/>
              <a:t>3</a:t>
            </a:r>
          </a:p>
        </p:txBody>
      </p:sp>
      <p:sp>
        <p:nvSpPr>
          <p:cNvPr id="325637" name="Oval 5"/>
          <p:cNvSpPr>
            <a:spLocks noChangeArrowheads="1"/>
          </p:cNvSpPr>
          <p:nvPr/>
        </p:nvSpPr>
        <p:spPr bwMode="auto">
          <a:xfrm>
            <a:off x="3708400" y="4941888"/>
            <a:ext cx="935038" cy="503237"/>
          </a:xfrm>
          <a:prstGeom prst="ellipse">
            <a:avLst/>
          </a:prstGeom>
          <a:solidFill>
            <a:schemeClr val="accent1"/>
          </a:solidFill>
          <a:ln w="9525">
            <a:solidFill>
              <a:schemeClr val="tx1"/>
            </a:solidFill>
            <a:round/>
            <a:headEnd/>
            <a:tailEnd/>
          </a:ln>
          <a:effectLst/>
        </p:spPr>
        <p:txBody>
          <a:bodyPr wrap="none" anchor="ctr"/>
          <a:lstStyle/>
          <a:p>
            <a:r>
              <a:rPr lang="en-US"/>
              <a:t>1</a:t>
            </a:r>
          </a:p>
        </p:txBody>
      </p:sp>
      <p:sp>
        <p:nvSpPr>
          <p:cNvPr id="325638" name="Oval 6"/>
          <p:cNvSpPr>
            <a:spLocks noChangeArrowheads="1"/>
          </p:cNvSpPr>
          <p:nvPr/>
        </p:nvSpPr>
        <p:spPr bwMode="auto">
          <a:xfrm>
            <a:off x="5940425" y="4941888"/>
            <a:ext cx="935038" cy="503237"/>
          </a:xfrm>
          <a:prstGeom prst="ellipse">
            <a:avLst/>
          </a:prstGeom>
          <a:solidFill>
            <a:schemeClr val="accent1"/>
          </a:solidFill>
          <a:ln w="9525">
            <a:solidFill>
              <a:schemeClr val="tx1"/>
            </a:solidFill>
            <a:round/>
            <a:headEnd/>
            <a:tailEnd/>
          </a:ln>
          <a:effectLst/>
        </p:spPr>
        <p:txBody>
          <a:bodyPr wrap="none" anchor="ctr"/>
          <a:lstStyle/>
          <a:p>
            <a:r>
              <a:rPr lang="en-US"/>
              <a:t>2</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Continue </a:t>
            </a:r>
          </a:p>
        </p:txBody>
      </p:sp>
      <p:sp>
        <p:nvSpPr>
          <p:cNvPr id="326659" name="Rectangle 3"/>
          <p:cNvSpPr>
            <a:spLocks noGrp="1" noChangeArrowheads="1"/>
          </p:cNvSpPr>
          <p:nvPr>
            <p:ph type="body" idx="1"/>
          </p:nvPr>
        </p:nvSpPr>
        <p:spPr/>
        <p:txBody>
          <a:bodyPr/>
          <a:lstStyle/>
          <a:p>
            <a:r>
              <a:rPr lang="en-US"/>
              <a:t>Bila ada dua orang yang berjajar, posisi sebelah kanan adalah yang utama (2-1), empat orang, urutannya menjadi 4-2-1-3, enam orang urutannya menjadi 6-4-2-1-3-5 dan seterusnya.</a:t>
            </a:r>
          </a:p>
          <a:p>
            <a:endParaRPr lang="en-US"/>
          </a:p>
        </p:txBody>
      </p:sp>
      <p:sp>
        <p:nvSpPr>
          <p:cNvPr id="326660" name="Oval 4"/>
          <p:cNvSpPr>
            <a:spLocks noChangeArrowheads="1"/>
          </p:cNvSpPr>
          <p:nvPr/>
        </p:nvSpPr>
        <p:spPr bwMode="auto">
          <a:xfrm>
            <a:off x="2987675" y="4652963"/>
            <a:ext cx="935038" cy="503237"/>
          </a:xfrm>
          <a:prstGeom prst="ellipse">
            <a:avLst/>
          </a:prstGeom>
          <a:solidFill>
            <a:schemeClr val="accent1"/>
          </a:solidFill>
          <a:ln w="9525">
            <a:solidFill>
              <a:schemeClr val="tx1"/>
            </a:solidFill>
            <a:round/>
            <a:headEnd/>
            <a:tailEnd/>
          </a:ln>
          <a:effectLst/>
        </p:spPr>
        <p:txBody>
          <a:bodyPr wrap="none" anchor="ctr"/>
          <a:lstStyle/>
          <a:p>
            <a:r>
              <a:rPr lang="en-US"/>
              <a:t>2</a:t>
            </a:r>
          </a:p>
        </p:txBody>
      </p:sp>
      <p:sp>
        <p:nvSpPr>
          <p:cNvPr id="326661" name="Oval 5"/>
          <p:cNvSpPr>
            <a:spLocks noChangeArrowheads="1"/>
          </p:cNvSpPr>
          <p:nvPr/>
        </p:nvSpPr>
        <p:spPr bwMode="auto">
          <a:xfrm>
            <a:off x="3276600" y="5445125"/>
            <a:ext cx="935038" cy="503238"/>
          </a:xfrm>
          <a:prstGeom prst="ellipse">
            <a:avLst/>
          </a:prstGeom>
          <a:solidFill>
            <a:schemeClr val="accent1"/>
          </a:solidFill>
          <a:ln w="9525">
            <a:solidFill>
              <a:schemeClr val="tx1"/>
            </a:solidFill>
            <a:round/>
            <a:headEnd/>
            <a:tailEnd/>
          </a:ln>
          <a:effectLst/>
        </p:spPr>
        <p:txBody>
          <a:bodyPr wrap="none" anchor="ctr"/>
          <a:lstStyle/>
          <a:p>
            <a:r>
              <a:rPr lang="en-US"/>
              <a:t>2</a:t>
            </a:r>
          </a:p>
        </p:txBody>
      </p:sp>
      <p:sp>
        <p:nvSpPr>
          <p:cNvPr id="326662" name="Oval 6"/>
          <p:cNvSpPr>
            <a:spLocks noChangeArrowheads="1"/>
          </p:cNvSpPr>
          <p:nvPr/>
        </p:nvSpPr>
        <p:spPr bwMode="auto">
          <a:xfrm>
            <a:off x="4643438" y="5445125"/>
            <a:ext cx="935037" cy="503238"/>
          </a:xfrm>
          <a:prstGeom prst="ellipse">
            <a:avLst/>
          </a:prstGeom>
          <a:solidFill>
            <a:schemeClr val="accent1"/>
          </a:solidFill>
          <a:ln w="9525">
            <a:solidFill>
              <a:schemeClr val="tx1"/>
            </a:solidFill>
            <a:round/>
            <a:headEnd/>
            <a:tailEnd/>
          </a:ln>
          <a:effectLst/>
        </p:spPr>
        <p:txBody>
          <a:bodyPr wrap="none" anchor="ctr"/>
          <a:lstStyle/>
          <a:p>
            <a:r>
              <a:rPr lang="en-US"/>
              <a:t>1</a:t>
            </a:r>
          </a:p>
        </p:txBody>
      </p:sp>
      <p:sp>
        <p:nvSpPr>
          <p:cNvPr id="326663" name="Oval 7"/>
          <p:cNvSpPr>
            <a:spLocks noChangeArrowheads="1"/>
          </p:cNvSpPr>
          <p:nvPr/>
        </p:nvSpPr>
        <p:spPr bwMode="auto">
          <a:xfrm>
            <a:off x="5940425" y="5445125"/>
            <a:ext cx="935038" cy="503238"/>
          </a:xfrm>
          <a:prstGeom prst="ellipse">
            <a:avLst/>
          </a:prstGeom>
          <a:solidFill>
            <a:schemeClr val="accent1"/>
          </a:solidFill>
          <a:ln w="9525">
            <a:solidFill>
              <a:schemeClr val="tx1"/>
            </a:solidFill>
            <a:round/>
            <a:headEnd/>
            <a:tailEnd/>
          </a:ln>
          <a:effectLst/>
        </p:spPr>
        <p:txBody>
          <a:bodyPr wrap="none" anchor="ctr"/>
          <a:lstStyle/>
          <a:p>
            <a:r>
              <a:rPr lang="en-US"/>
              <a:t>3</a:t>
            </a:r>
          </a:p>
        </p:txBody>
      </p:sp>
      <p:sp>
        <p:nvSpPr>
          <p:cNvPr id="326664" name="Oval 8"/>
          <p:cNvSpPr>
            <a:spLocks noChangeArrowheads="1"/>
          </p:cNvSpPr>
          <p:nvPr/>
        </p:nvSpPr>
        <p:spPr bwMode="auto">
          <a:xfrm>
            <a:off x="4427538" y="4724400"/>
            <a:ext cx="935037" cy="503238"/>
          </a:xfrm>
          <a:prstGeom prst="ellipse">
            <a:avLst/>
          </a:prstGeom>
          <a:solidFill>
            <a:schemeClr val="accent1"/>
          </a:solidFill>
          <a:ln w="9525">
            <a:solidFill>
              <a:schemeClr val="tx1"/>
            </a:solidFill>
            <a:round/>
            <a:headEnd/>
            <a:tailEnd/>
          </a:ln>
          <a:effectLst/>
        </p:spPr>
        <p:txBody>
          <a:bodyPr wrap="none" anchor="ctr"/>
          <a:lstStyle/>
          <a:p>
            <a:r>
              <a:rPr lang="en-US"/>
              <a:t>1</a:t>
            </a:r>
          </a:p>
        </p:txBody>
      </p:sp>
      <p:sp>
        <p:nvSpPr>
          <p:cNvPr id="326665" name="Oval 9"/>
          <p:cNvSpPr>
            <a:spLocks noChangeArrowheads="1"/>
          </p:cNvSpPr>
          <p:nvPr/>
        </p:nvSpPr>
        <p:spPr bwMode="auto">
          <a:xfrm>
            <a:off x="7164388" y="5445125"/>
            <a:ext cx="935037" cy="503238"/>
          </a:xfrm>
          <a:prstGeom prst="ellipse">
            <a:avLst/>
          </a:prstGeom>
          <a:solidFill>
            <a:schemeClr val="accent1"/>
          </a:solidFill>
          <a:ln w="9525">
            <a:solidFill>
              <a:schemeClr val="tx1"/>
            </a:solidFill>
            <a:round/>
            <a:headEnd/>
            <a:tailEnd/>
          </a:ln>
          <a:effectLst/>
        </p:spPr>
        <p:txBody>
          <a:bodyPr wrap="none" anchor="ctr"/>
          <a:lstStyle/>
          <a:p>
            <a:r>
              <a:rPr lang="en-US"/>
              <a:t>5</a:t>
            </a:r>
          </a:p>
        </p:txBody>
      </p:sp>
      <p:sp>
        <p:nvSpPr>
          <p:cNvPr id="326666" name="Oval 10"/>
          <p:cNvSpPr>
            <a:spLocks noChangeArrowheads="1"/>
          </p:cNvSpPr>
          <p:nvPr/>
        </p:nvSpPr>
        <p:spPr bwMode="auto">
          <a:xfrm>
            <a:off x="827088" y="5445125"/>
            <a:ext cx="935037" cy="503238"/>
          </a:xfrm>
          <a:prstGeom prst="ellipse">
            <a:avLst/>
          </a:prstGeom>
          <a:solidFill>
            <a:schemeClr val="accent1"/>
          </a:solidFill>
          <a:ln w="9525">
            <a:solidFill>
              <a:schemeClr val="tx1"/>
            </a:solidFill>
            <a:round/>
            <a:headEnd/>
            <a:tailEnd/>
          </a:ln>
          <a:effectLst/>
        </p:spPr>
        <p:txBody>
          <a:bodyPr wrap="none" anchor="ctr"/>
          <a:lstStyle/>
          <a:p>
            <a:r>
              <a:rPr lang="en-US"/>
              <a:t>6</a:t>
            </a:r>
          </a:p>
        </p:txBody>
      </p:sp>
      <p:sp>
        <p:nvSpPr>
          <p:cNvPr id="326667" name="Oval 11"/>
          <p:cNvSpPr>
            <a:spLocks noChangeArrowheads="1"/>
          </p:cNvSpPr>
          <p:nvPr/>
        </p:nvSpPr>
        <p:spPr bwMode="auto">
          <a:xfrm>
            <a:off x="1979613" y="5445125"/>
            <a:ext cx="935037" cy="503238"/>
          </a:xfrm>
          <a:prstGeom prst="ellipse">
            <a:avLst/>
          </a:prstGeom>
          <a:solidFill>
            <a:schemeClr val="accent1"/>
          </a:solidFill>
          <a:ln w="9525">
            <a:solidFill>
              <a:schemeClr val="tx1"/>
            </a:solidFill>
            <a:round/>
            <a:headEnd/>
            <a:tailEnd/>
          </a:ln>
          <a:effectLst/>
        </p:spPr>
        <p:txBody>
          <a:bodyPr wrap="none" anchor="ctr"/>
          <a:lstStyle/>
          <a:p>
            <a:r>
              <a:rPr lang="en-US"/>
              <a:t>4</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algn="ctr"/>
            <a:r>
              <a:rPr lang="en-US" sz="4000"/>
              <a:t>Urutan saat naik turun kendaraan</a:t>
            </a:r>
          </a:p>
        </p:txBody>
      </p:sp>
      <p:sp>
        <p:nvSpPr>
          <p:cNvPr id="327683" name="Rectangle 3"/>
          <p:cNvSpPr>
            <a:spLocks noGrp="1" noChangeArrowheads="1"/>
          </p:cNvSpPr>
          <p:nvPr>
            <p:ph type="body" idx="1"/>
          </p:nvPr>
        </p:nvSpPr>
        <p:spPr/>
        <p:txBody>
          <a:bodyPr/>
          <a:lstStyle/>
          <a:p>
            <a:r>
              <a:rPr lang="en-US" sz="2800"/>
              <a:t>Pesawat, orang yang paling utama adalah orang yang paling akhir menaiki pesawat dan menjadi orang yang turun paling awal.</a:t>
            </a:r>
          </a:p>
          <a:p>
            <a:r>
              <a:rPr lang="en-US" sz="2800"/>
              <a:t>Kapal laut, mobil atau kereta, orang yang paling utama naik dan turun terlebih dahulu. Orang yang paling utama duduk disebelah kanan, yang kedua yang terpenting dipaling kiri dan orang ketiga duduk disebelah tengah</a:t>
            </a: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algn="r"/>
            <a:r>
              <a:rPr lang="en-US" sz="4000"/>
              <a:t>Urutan Saat Datang &amp; Pulang</a:t>
            </a:r>
          </a:p>
        </p:txBody>
      </p:sp>
      <p:sp>
        <p:nvSpPr>
          <p:cNvPr id="328707" name="Rectangle 3"/>
          <p:cNvSpPr>
            <a:spLocks noGrp="1" noChangeArrowheads="1"/>
          </p:cNvSpPr>
          <p:nvPr>
            <p:ph type="body" idx="1"/>
          </p:nvPr>
        </p:nvSpPr>
        <p:spPr>
          <a:xfrm>
            <a:off x="3059113" y="2133600"/>
            <a:ext cx="4835525" cy="3886200"/>
          </a:xfrm>
        </p:spPr>
        <p:txBody>
          <a:bodyPr/>
          <a:lstStyle/>
          <a:p>
            <a:r>
              <a:rPr lang="en-US"/>
              <a:t>Orang yang paling utama akan tiba paling akhir dan meninggalkan tempat paling awal.</a:t>
            </a:r>
          </a:p>
        </p:txBody>
      </p:sp>
      <p:pic>
        <p:nvPicPr>
          <p:cNvPr id="328708" name="Picture 4" descr="BEAZO009"/>
          <p:cNvPicPr>
            <a:picLocks noChangeAspect="1" noChangeArrowheads="1"/>
          </p:cNvPicPr>
          <p:nvPr/>
        </p:nvPicPr>
        <p:blipFill>
          <a:blip r:embed="rId2"/>
          <a:srcRect/>
          <a:stretch>
            <a:fillRect/>
          </a:stretch>
        </p:blipFill>
        <p:spPr bwMode="auto">
          <a:xfrm>
            <a:off x="323850" y="836613"/>
            <a:ext cx="1171575" cy="5553075"/>
          </a:xfrm>
          <a:prstGeom prst="rect">
            <a:avLst/>
          </a:prstGeom>
          <a:noFill/>
          <a:ln w="9525">
            <a:noFill/>
            <a:miter lim="800000"/>
            <a:headEnd/>
            <a:tailEnd/>
          </a:ln>
        </p:spPr>
      </p:pic>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normAutofit fontScale="90000"/>
          </a:bodyPr>
          <a:lstStyle/>
          <a:p>
            <a:pPr algn="ctr"/>
            <a:r>
              <a:rPr lang="en-US" sz="4000"/>
              <a:t>Posisi mobil saat menjemput dan mengantarkan tamu kehormatan</a:t>
            </a:r>
          </a:p>
        </p:txBody>
      </p:sp>
      <p:sp>
        <p:nvSpPr>
          <p:cNvPr id="329731" name="Rectangle 3"/>
          <p:cNvSpPr>
            <a:spLocks noGrp="1" noChangeArrowheads="1"/>
          </p:cNvSpPr>
          <p:nvPr>
            <p:ph type="body" idx="1"/>
          </p:nvPr>
        </p:nvSpPr>
        <p:spPr/>
        <p:txBody>
          <a:bodyPr/>
          <a:lstStyle/>
          <a:p>
            <a:r>
              <a:rPr lang="en-US"/>
              <a:t>Berhentilah pada saat posisi pintu kanan mobil berada diarah pintu keluar gedung. Dengan demikian, sang tamu dapat langsung berjalan menuju gedung begitu turun dari mobil dan sebaliknya.</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subTitle" idx="1"/>
          </p:nvPr>
        </p:nvSpPr>
        <p:spPr>
          <a:xfrm>
            <a:off x="323850" y="3068638"/>
            <a:ext cx="8569325" cy="2736850"/>
          </a:xfrm>
        </p:spPr>
        <p:txBody>
          <a:bodyPr/>
          <a:lstStyle/>
          <a:p>
            <a:pPr algn="ctr">
              <a:lnSpc>
                <a:spcPct val="90000"/>
              </a:lnSpc>
            </a:pPr>
            <a:r>
              <a:rPr lang="en-US" sz="3600" b="1"/>
              <a:t>Menghadiri Perayaan Kemerdekaan di Istana, Gubernuran dan kotamadya atau kabupaten merupakan kebanggaan tersendiri bagi orang yang diundang.</a:t>
            </a:r>
          </a:p>
        </p:txBody>
      </p:sp>
      <p:sp>
        <p:nvSpPr>
          <p:cNvPr id="330755" name="Rectangle 3"/>
          <p:cNvSpPr>
            <a:spLocks noGrp="1" noChangeArrowheads="1"/>
          </p:cNvSpPr>
          <p:nvPr>
            <p:ph type="ctrTitle"/>
          </p:nvPr>
        </p:nvSpPr>
        <p:spPr>
          <a:xfrm>
            <a:off x="179388" y="1844675"/>
            <a:ext cx="8740775" cy="1079500"/>
          </a:xfrm>
          <a:noFill/>
          <a:ln/>
        </p:spPr>
        <p:txBody>
          <a:bodyPr>
            <a:normAutofit fontScale="90000"/>
          </a:bodyPr>
          <a:lstStyle/>
          <a:p>
            <a:pPr algn="ctr"/>
            <a:r>
              <a:rPr lang="en-US" sz="4600"/>
              <a:t>Menghadiri Perayaan Hari Kemerdekaan </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fontScale="90000"/>
          </a:bodyPr>
          <a:lstStyle/>
          <a:p>
            <a:pPr algn="ctr"/>
            <a:r>
              <a:rPr lang="en-US" sz="4000"/>
              <a:t>Menghadiri Perayaan Hari Kemerdekaan</a:t>
            </a:r>
          </a:p>
        </p:txBody>
      </p:sp>
      <p:sp>
        <p:nvSpPr>
          <p:cNvPr id="331779" name="Rectangle 3"/>
          <p:cNvSpPr>
            <a:spLocks noGrp="1" noChangeArrowheads="1"/>
          </p:cNvSpPr>
          <p:nvPr>
            <p:ph type="body" idx="1"/>
          </p:nvPr>
        </p:nvSpPr>
        <p:spPr/>
        <p:txBody>
          <a:bodyPr/>
          <a:lstStyle/>
          <a:p>
            <a:r>
              <a:rPr lang="en-US"/>
              <a:t>Berusahalah untuk hadir, merupakan suatu kehormatan bagi seseorang bila menerima undangan ini.  Konfirmasikan kedatangan anda pada petugas, lakukan juga hal ini bila anda tidak datang.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subTitle" idx="1"/>
          </p:nvPr>
        </p:nvSpPr>
        <p:spPr>
          <a:xfrm>
            <a:off x="611188" y="3068638"/>
            <a:ext cx="4824412" cy="2976562"/>
          </a:xfrm>
        </p:spPr>
        <p:txBody>
          <a:bodyPr/>
          <a:lstStyle/>
          <a:p>
            <a:pPr algn="ctr">
              <a:lnSpc>
                <a:spcPct val="90000"/>
              </a:lnSpc>
            </a:pPr>
            <a:r>
              <a:rPr lang="en-US" sz="3500"/>
              <a:t>Pertemuan pertama akan melahirkan kesan atau imej tertentu pada masing – masing individu yang saling berkenalan</a:t>
            </a:r>
          </a:p>
        </p:txBody>
      </p:sp>
      <p:sp>
        <p:nvSpPr>
          <p:cNvPr id="171011" name="Rectangle 3"/>
          <p:cNvSpPr>
            <a:spLocks noGrp="1" noChangeArrowheads="1"/>
          </p:cNvSpPr>
          <p:nvPr>
            <p:ph type="ctrTitle"/>
          </p:nvPr>
        </p:nvSpPr>
        <p:spPr>
          <a:xfrm>
            <a:off x="179388" y="1628775"/>
            <a:ext cx="8740775" cy="1079500"/>
          </a:xfrm>
          <a:noFill/>
          <a:ln/>
        </p:spPr>
        <p:txBody>
          <a:bodyPr/>
          <a:lstStyle/>
          <a:p>
            <a:pPr algn="ctr"/>
            <a:r>
              <a:rPr lang="en-US"/>
              <a:t>BERKENALAN</a:t>
            </a:r>
          </a:p>
        </p:txBody>
      </p:sp>
      <p:pic>
        <p:nvPicPr>
          <p:cNvPr id="171012" name="Picture 4" descr="BD05584_"/>
          <p:cNvPicPr>
            <a:picLocks noChangeAspect="1" noChangeArrowheads="1"/>
          </p:cNvPicPr>
          <p:nvPr/>
        </p:nvPicPr>
        <p:blipFill>
          <a:blip r:embed="rId2"/>
          <a:srcRect/>
          <a:stretch>
            <a:fillRect/>
          </a:stretch>
        </p:blipFill>
        <p:spPr bwMode="auto">
          <a:xfrm>
            <a:off x="5508625" y="2420938"/>
            <a:ext cx="3384550" cy="4149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p:cTn id="7" dur="1000" fill="hold"/>
                                        <p:tgtEl>
                                          <p:spTgt spid="171012"/>
                                        </p:tgtEl>
                                        <p:attrNameLst>
                                          <p:attrName>ppt_w</p:attrName>
                                        </p:attrNameLst>
                                      </p:cBhvr>
                                      <p:tavLst>
                                        <p:tav tm="0">
                                          <p:val>
                                            <p:fltVal val="0"/>
                                          </p:val>
                                        </p:tav>
                                        <p:tav tm="100000">
                                          <p:val>
                                            <p:strVal val="#ppt_w"/>
                                          </p:val>
                                        </p:tav>
                                      </p:tavLst>
                                    </p:anim>
                                    <p:anim calcmode="lin" valueType="num">
                                      <p:cBhvr>
                                        <p:cTn id="8" dur="1000" fill="hold"/>
                                        <p:tgtEl>
                                          <p:spTgt spid="171012"/>
                                        </p:tgtEl>
                                        <p:attrNameLst>
                                          <p:attrName>ppt_h</p:attrName>
                                        </p:attrNameLst>
                                      </p:cBhvr>
                                      <p:tavLst>
                                        <p:tav tm="0">
                                          <p:val>
                                            <p:fltVal val="0"/>
                                          </p:val>
                                        </p:tav>
                                        <p:tav tm="100000">
                                          <p:val>
                                            <p:strVal val="#ppt_h"/>
                                          </p:val>
                                        </p:tav>
                                      </p:tavLst>
                                    </p:anim>
                                    <p:anim calcmode="lin" valueType="num">
                                      <p:cBhvr>
                                        <p:cTn id="9" dur="1000" fill="hold"/>
                                        <p:tgtEl>
                                          <p:spTgt spid="1710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10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Continue</a:t>
            </a:r>
          </a:p>
        </p:txBody>
      </p:sp>
      <p:sp>
        <p:nvSpPr>
          <p:cNvPr id="332803" name="Rectangle 3"/>
          <p:cNvSpPr>
            <a:spLocks noGrp="1" noChangeArrowheads="1"/>
          </p:cNvSpPr>
          <p:nvPr>
            <p:ph type="body" idx="1"/>
          </p:nvPr>
        </p:nvSpPr>
        <p:spPr>
          <a:xfrm>
            <a:off x="457200" y="1981200"/>
            <a:ext cx="5194300" cy="3886200"/>
          </a:xfrm>
        </p:spPr>
        <p:txBody>
          <a:bodyPr/>
          <a:lstStyle/>
          <a:p>
            <a:pPr>
              <a:lnSpc>
                <a:spcPct val="80000"/>
              </a:lnSpc>
            </a:pPr>
            <a:r>
              <a:rPr lang="en-US" sz="2800"/>
              <a:t>patuhi peraturan yang tertera pada undangan.</a:t>
            </a:r>
          </a:p>
          <a:p>
            <a:pPr>
              <a:lnSpc>
                <a:spcPct val="80000"/>
              </a:lnSpc>
            </a:pPr>
            <a:r>
              <a:rPr lang="en-US" sz="2800"/>
              <a:t>Hadirlah 15 menit sebelum acara dimulai</a:t>
            </a:r>
          </a:p>
          <a:p>
            <a:pPr>
              <a:lnSpc>
                <a:spcPct val="80000"/>
              </a:lnSpc>
            </a:pPr>
            <a:r>
              <a:rPr lang="en-US" sz="2800"/>
              <a:t>Duduklah sesuai nomor atau deretan yang sudah ditentukan.</a:t>
            </a:r>
          </a:p>
          <a:p>
            <a:pPr>
              <a:lnSpc>
                <a:spcPct val="80000"/>
              </a:lnSpc>
            </a:pPr>
            <a:r>
              <a:rPr lang="en-US" sz="2800"/>
              <a:t>Kalau anda sudah duduk tidak usah mondar – mandir untuk menyapa relasi</a:t>
            </a:r>
          </a:p>
        </p:txBody>
      </p:sp>
      <p:pic>
        <p:nvPicPr>
          <p:cNvPr id="332804" name="Picture 4" descr="COMEO018"/>
          <p:cNvPicPr>
            <a:picLocks noChangeAspect="1" noChangeArrowheads="1"/>
          </p:cNvPicPr>
          <p:nvPr/>
        </p:nvPicPr>
        <p:blipFill>
          <a:blip r:embed="rId2"/>
          <a:srcRect/>
          <a:stretch>
            <a:fillRect/>
          </a:stretch>
        </p:blipFill>
        <p:spPr bwMode="auto">
          <a:xfrm>
            <a:off x="5580063" y="1989138"/>
            <a:ext cx="3563937" cy="4105275"/>
          </a:xfrm>
          <a:prstGeom prst="rect">
            <a:avLst/>
          </a:prstGeom>
          <a:noFill/>
          <a:ln w="9525">
            <a:noFill/>
            <a:miter lim="800000"/>
            <a:headEnd/>
            <a:tailEnd/>
          </a:ln>
        </p:spPr>
      </p:pic>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Continue </a:t>
            </a:r>
          </a:p>
        </p:txBody>
      </p:sp>
      <p:sp>
        <p:nvSpPr>
          <p:cNvPr id="333827" name="Rectangle 3"/>
          <p:cNvSpPr>
            <a:spLocks noGrp="1" noChangeArrowheads="1"/>
          </p:cNvSpPr>
          <p:nvPr>
            <p:ph type="body" idx="1"/>
          </p:nvPr>
        </p:nvSpPr>
        <p:spPr/>
        <p:txBody>
          <a:bodyPr/>
          <a:lstStyle/>
          <a:p>
            <a:r>
              <a:rPr lang="en-US"/>
              <a:t>Tahan diri untuk tidak menguap, kantuk atau melirik kesana kemari.</a:t>
            </a:r>
          </a:p>
          <a:p>
            <a:r>
              <a:rPr lang="en-US"/>
              <a:t>Jangan ngoborol saat acara berlangsung.</a:t>
            </a:r>
          </a:p>
          <a:p>
            <a:r>
              <a:rPr lang="en-US"/>
              <a:t>Pastikan bahwa anda cukup sehat dan kuat untuk menghadiri acara tersebut.</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subTitle" idx="1"/>
          </p:nvPr>
        </p:nvSpPr>
        <p:spPr>
          <a:xfrm>
            <a:off x="323850" y="3068638"/>
            <a:ext cx="8569325" cy="2736850"/>
          </a:xfrm>
        </p:spPr>
        <p:txBody>
          <a:bodyPr/>
          <a:lstStyle/>
          <a:p>
            <a:pPr algn="ctr"/>
            <a:r>
              <a:rPr lang="en-US" sz="3600" b="1"/>
              <a:t>Diterima pejabat tinggi alias audensi mungkin belum pernah sekalipun terlintas dalam benak anda. Lakukan langkah sebagai berikut.</a:t>
            </a:r>
          </a:p>
        </p:txBody>
      </p:sp>
      <p:sp>
        <p:nvSpPr>
          <p:cNvPr id="335875" name="Rectangle 3"/>
          <p:cNvSpPr>
            <a:spLocks noGrp="1" noChangeArrowheads="1"/>
          </p:cNvSpPr>
          <p:nvPr>
            <p:ph type="ctrTitle"/>
          </p:nvPr>
        </p:nvSpPr>
        <p:spPr>
          <a:xfrm>
            <a:off x="179388" y="1844675"/>
            <a:ext cx="8740775" cy="1079500"/>
          </a:xfrm>
          <a:noFill/>
          <a:ln/>
        </p:spPr>
        <p:txBody>
          <a:bodyPr/>
          <a:lstStyle/>
          <a:p>
            <a:pPr algn="ctr"/>
            <a:r>
              <a:rPr lang="en-US"/>
              <a:t>Diterima Pejabat Tinggi </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t>Diterima Pejabat Tinggi</a:t>
            </a:r>
          </a:p>
        </p:txBody>
      </p:sp>
      <p:sp>
        <p:nvSpPr>
          <p:cNvPr id="334851" name="Rectangle 3"/>
          <p:cNvSpPr>
            <a:spLocks noGrp="1" noChangeArrowheads="1"/>
          </p:cNvSpPr>
          <p:nvPr>
            <p:ph type="body" idx="1"/>
          </p:nvPr>
        </p:nvSpPr>
        <p:spPr>
          <a:xfrm>
            <a:off x="457200" y="1981200"/>
            <a:ext cx="6059488" cy="3886200"/>
          </a:xfrm>
        </p:spPr>
        <p:txBody>
          <a:bodyPr/>
          <a:lstStyle/>
          <a:p>
            <a:pPr>
              <a:lnSpc>
                <a:spcPct val="90000"/>
              </a:lnSpc>
            </a:pPr>
            <a:r>
              <a:rPr lang="en-US"/>
              <a:t>Hubungi orang yang berhubungan dan menangani masalah audensi ini.</a:t>
            </a:r>
          </a:p>
          <a:p>
            <a:pPr>
              <a:lnSpc>
                <a:spcPct val="90000"/>
              </a:lnSpc>
            </a:pPr>
            <a:r>
              <a:rPr lang="en-US"/>
              <a:t>Cek lagi waktu dan tempat anda akan diterima</a:t>
            </a:r>
          </a:p>
          <a:p>
            <a:pPr>
              <a:lnSpc>
                <a:spcPct val="90000"/>
              </a:lnSpc>
            </a:pPr>
            <a:r>
              <a:rPr lang="en-US"/>
              <a:t>Persiapkan jumlah rombongan yang akan pergi bersama anda sesuai arahan protokol.</a:t>
            </a:r>
          </a:p>
          <a:p>
            <a:pPr>
              <a:lnSpc>
                <a:spcPct val="90000"/>
              </a:lnSpc>
            </a:pPr>
            <a:endParaRPr lang="en-US"/>
          </a:p>
        </p:txBody>
      </p:sp>
      <p:pic>
        <p:nvPicPr>
          <p:cNvPr id="334852" name="Picture 4" descr="DINOB010"/>
          <p:cNvPicPr>
            <a:picLocks noChangeAspect="1" noChangeArrowheads="1"/>
          </p:cNvPicPr>
          <p:nvPr/>
        </p:nvPicPr>
        <p:blipFill>
          <a:blip r:embed="rId2"/>
          <a:srcRect/>
          <a:stretch>
            <a:fillRect/>
          </a:stretch>
        </p:blipFill>
        <p:spPr bwMode="auto">
          <a:xfrm>
            <a:off x="7019925" y="1700213"/>
            <a:ext cx="1914525" cy="4238625"/>
          </a:xfrm>
          <a:prstGeom prst="rect">
            <a:avLst/>
          </a:prstGeom>
          <a:noFill/>
        </p:spPr>
      </p:pic>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Continue </a:t>
            </a:r>
          </a:p>
        </p:txBody>
      </p:sp>
      <p:sp>
        <p:nvSpPr>
          <p:cNvPr id="336899" name="Rectangle 3"/>
          <p:cNvSpPr>
            <a:spLocks noGrp="1" noChangeArrowheads="1"/>
          </p:cNvSpPr>
          <p:nvPr>
            <p:ph type="body" idx="1"/>
          </p:nvPr>
        </p:nvSpPr>
        <p:spPr/>
        <p:txBody>
          <a:bodyPr/>
          <a:lstStyle/>
          <a:p>
            <a:pPr>
              <a:lnSpc>
                <a:spcPct val="90000"/>
              </a:lnSpc>
            </a:pPr>
            <a:r>
              <a:rPr lang="en-US"/>
              <a:t>Datalah nama masing - masing anggota rombongan, lengkap alamat dan jabatan atau kedudukan mereka dalam organisasi</a:t>
            </a:r>
          </a:p>
          <a:p>
            <a:pPr>
              <a:lnSpc>
                <a:spcPct val="90000"/>
              </a:lnSpc>
            </a:pPr>
            <a:r>
              <a:rPr lang="en-US"/>
              <a:t>Susunlah pokok-pokok materi yang akan dibicarakan secara tertulis diatas kertas berkop organisasi. Masukkan dalam map yang bersih dan beri amplop. Tujukan kepada pejabat yang bersangkutan.</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lgn="ctr"/>
            <a:r>
              <a:rPr lang="en-US"/>
              <a:t>Saat Audensi</a:t>
            </a:r>
          </a:p>
        </p:txBody>
      </p:sp>
      <p:sp>
        <p:nvSpPr>
          <p:cNvPr id="337923" name="Rectangle 3"/>
          <p:cNvSpPr>
            <a:spLocks noGrp="1" noChangeArrowheads="1"/>
          </p:cNvSpPr>
          <p:nvPr>
            <p:ph type="body" idx="1"/>
          </p:nvPr>
        </p:nvSpPr>
        <p:spPr>
          <a:xfrm>
            <a:off x="457200" y="1981200"/>
            <a:ext cx="7427913" cy="3886200"/>
          </a:xfrm>
        </p:spPr>
        <p:txBody>
          <a:bodyPr/>
          <a:lstStyle/>
          <a:p>
            <a:r>
              <a:rPr lang="en-US" sz="2800"/>
              <a:t>Datanglah setengah jam lebih awal.</a:t>
            </a:r>
          </a:p>
          <a:p>
            <a:r>
              <a:rPr lang="en-US" sz="2800"/>
              <a:t>Isilah buku tamu yang disediakan</a:t>
            </a:r>
          </a:p>
          <a:p>
            <a:r>
              <a:rPr lang="en-US" sz="2800"/>
              <a:t>Bila harus memakai tanda tamu yang ditukar dengan kartu identitas, patuhilah peraturan tersebut.</a:t>
            </a:r>
          </a:p>
          <a:p>
            <a:r>
              <a:rPr lang="en-US" sz="2800"/>
              <a:t>Jangan ribut dan menarik perhatian orang lain saat menunggu.</a:t>
            </a:r>
          </a:p>
          <a:p>
            <a:r>
              <a:rPr lang="en-US" sz="2800"/>
              <a:t>Dilarang keras merokok.</a:t>
            </a:r>
          </a:p>
        </p:txBody>
      </p:sp>
      <p:pic>
        <p:nvPicPr>
          <p:cNvPr id="337924" name="Picture 4" descr="BEAZO009"/>
          <p:cNvPicPr>
            <a:picLocks noChangeAspect="1" noChangeArrowheads="1"/>
          </p:cNvPicPr>
          <p:nvPr/>
        </p:nvPicPr>
        <p:blipFill>
          <a:blip r:embed="rId2"/>
          <a:srcRect/>
          <a:stretch>
            <a:fillRect/>
          </a:stretch>
        </p:blipFill>
        <p:spPr bwMode="auto">
          <a:xfrm>
            <a:off x="7667625" y="836613"/>
            <a:ext cx="1171575" cy="5553075"/>
          </a:xfrm>
          <a:prstGeom prst="rect">
            <a:avLst/>
          </a:prstGeom>
          <a:noFill/>
          <a:ln w="9525">
            <a:noFill/>
            <a:miter lim="800000"/>
            <a:headEnd/>
            <a:tailEnd/>
          </a:ln>
        </p:spPr>
      </p:pic>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algn="ctr"/>
            <a:r>
              <a:rPr lang="en-US"/>
              <a:t>Saat Audensi</a:t>
            </a:r>
          </a:p>
        </p:txBody>
      </p:sp>
      <p:sp>
        <p:nvSpPr>
          <p:cNvPr id="338947" name="Rectangle 3"/>
          <p:cNvSpPr>
            <a:spLocks noGrp="1" noChangeArrowheads="1"/>
          </p:cNvSpPr>
          <p:nvPr>
            <p:ph type="body" idx="1"/>
          </p:nvPr>
        </p:nvSpPr>
        <p:spPr/>
        <p:txBody>
          <a:bodyPr/>
          <a:lstStyle/>
          <a:p>
            <a:pPr>
              <a:lnSpc>
                <a:spcPct val="80000"/>
              </a:lnSpc>
            </a:pPr>
            <a:r>
              <a:rPr lang="en-US" sz="2800"/>
              <a:t>Masuklah keruangan dengan dipimpin ketua rombongan </a:t>
            </a:r>
          </a:p>
          <a:p>
            <a:pPr>
              <a:lnSpc>
                <a:spcPct val="80000"/>
              </a:lnSpc>
            </a:pPr>
            <a:r>
              <a:rPr lang="en-US" sz="2800"/>
              <a:t>Ketua berdiri didekat pejabat untuk memperkenalkan anggota.</a:t>
            </a:r>
          </a:p>
          <a:p>
            <a:pPr>
              <a:lnSpc>
                <a:spcPct val="80000"/>
              </a:lnSpc>
            </a:pPr>
            <a:r>
              <a:rPr lang="en-US" sz="2800"/>
              <a:t>Saat diajak berbicara ketua rombongan akan berbicara terlebih dahulu.</a:t>
            </a:r>
          </a:p>
          <a:p>
            <a:pPr>
              <a:lnSpc>
                <a:spcPct val="80000"/>
              </a:lnSpc>
            </a:pPr>
            <a:r>
              <a:rPr lang="en-US" sz="2800"/>
              <a:t>Ketua harus membahas iti pembicaraan dan menutupnya dengan baik dan jangan lupa memberi kesempatan pada anggota.</a:t>
            </a:r>
          </a:p>
          <a:p>
            <a:pPr>
              <a:lnSpc>
                <a:spcPct val="80000"/>
              </a:lnSpc>
            </a:pPr>
            <a:r>
              <a:rPr lang="en-US" sz="2800"/>
              <a:t>Simaklah pembicaraan dengan baik.</a:t>
            </a: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lgn="ctr"/>
            <a:r>
              <a:rPr lang="en-US"/>
              <a:t>Berfoto Bersama Pejabat</a:t>
            </a:r>
          </a:p>
        </p:txBody>
      </p:sp>
      <p:sp>
        <p:nvSpPr>
          <p:cNvPr id="339971" name="Rectangle 3"/>
          <p:cNvSpPr>
            <a:spLocks noGrp="1" noChangeArrowheads="1"/>
          </p:cNvSpPr>
          <p:nvPr>
            <p:ph type="body" idx="1"/>
          </p:nvPr>
        </p:nvSpPr>
        <p:spPr>
          <a:xfrm>
            <a:off x="457200" y="1981200"/>
            <a:ext cx="5770563" cy="3886200"/>
          </a:xfrm>
        </p:spPr>
        <p:txBody>
          <a:bodyPr/>
          <a:lstStyle/>
          <a:p>
            <a:r>
              <a:rPr lang="en-US" sz="2800"/>
              <a:t>Sebelum audensi dimulai, mintalah pada petugas protokol yang mengatur pertemuan. Bila waktu berfoto tiba, mintalah kesediaan pejabatuntuk berfoto bersama. Jangan sampai terkesan memaksa atau “menodong”</a:t>
            </a:r>
          </a:p>
        </p:txBody>
      </p:sp>
      <p:pic>
        <p:nvPicPr>
          <p:cNvPr id="339972" name="Picture 4" descr="MCj04044250000[1]"/>
          <p:cNvPicPr>
            <a:picLocks noChangeAspect="1" noChangeArrowheads="1"/>
          </p:cNvPicPr>
          <p:nvPr/>
        </p:nvPicPr>
        <p:blipFill>
          <a:blip r:embed="rId2"/>
          <a:srcRect/>
          <a:stretch>
            <a:fillRect/>
          </a:stretch>
        </p:blipFill>
        <p:spPr bwMode="auto">
          <a:xfrm>
            <a:off x="5940425" y="1916113"/>
            <a:ext cx="3203575" cy="4105275"/>
          </a:xfrm>
          <a:prstGeom prst="rect">
            <a:avLst/>
          </a:prstGeom>
          <a:noFill/>
          <a:ln w="9525">
            <a:noFill/>
            <a:miter lim="800000"/>
            <a:headEnd/>
            <a:tailEnd/>
          </a:ln>
        </p:spPr>
      </p:pic>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algn="ctr"/>
            <a:r>
              <a:rPr lang="en-US"/>
              <a:t>Usai Audensi</a:t>
            </a:r>
          </a:p>
        </p:txBody>
      </p:sp>
      <p:sp>
        <p:nvSpPr>
          <p:cNvPr id="340995" name="Rectangle 3"/>
          <p:cNvSpPr>
            <a:spLocks noGrp="1" noChangeArrowheads="1"/>
          </p:cNvSpPr>
          <p:nvPr>
            <p:ph type="body" idx="1"/>
          </p:nvPr>
        </p:nvSpPr>
        <p:spPr/>
        <p:txBody>
          <a:bodyPr/>
          <a:lstStyle/>
          <a:p>
            <a:pPr>
              <a:lnSpc>
                <a:spcPct val="90000"/>
              </a:lnSpc>
            </a:pPr>
            <a:r>
              <a:rPr lang="en-US" sz="2800"/>
              <a:t>Bila ada jumpa pers, sediakan materi untuk dibagi-bagikan pada wartawan</a:t>
            </a:r>
          </a:p>
          <a:p>
            <a:pPr>
              <a:lnSpc>
                <a:spcPct val="90000"/>
              </a:lnSpc>
            </a:pPr>
            <a:r>
              <a:rPr lang="en-US" sz="2800"/>
              <a:t>Segeralah membuat ucapan terimakasih kepada pejabat yang telah menerima. Serahkan surat tsb dua hari setelah acara audensi selesai kepada petugas protokol.</a:t>
            </a:r>
          </a:p>
          <a:p>
            <a:pPr>
              <a:lnSpc>
                <a:spcPct val="90000"/>
              </a:lnSpc>
            </a:pPr>
            <a:r>
              <a:rPr lang="en-US" sz="2800"/>
              <a:t>Jangan lupa mengucapkan terimaksih kepada semua pihak yang membantu terlaksananya audensi </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subTitle" idx="1"/>
          </p:nvPr>
        </p:nvSpPr>
        <p:spPr>
          <a:xfrm>
            <a:off x="323850" y="3068638"/>
            <a:ext cx="8569325" cy="2736850"/>
          </a:xfrm>
        </p:spPr>
        <p:txBody>
          <a:bodyPr/>
          <a:lstStyle/>
          <a:p>
            <a:pPr algn="ctr"/>
            <a:endParaRPr lang="en-US" sz="3600" b="1"/>
          </a:p>
        </p:txBody>
      </p:sp>
      <p:sp>
        <p:nvSpPr>
          <p:cNvPr id="342019" name="Rectangle 3"/>
          <p:cNvSpPr>
            <a:spLocks noGrp="1" noChangeArrowheads="1"/>
          </p:cNvSpPr>
          <p:nvPr>
            <p:ph type="ctrTitle"/>
          </p:nvPr>
        </p:nvSpPr>
        <p:spPr>
          <a:xfrm>
            <a:off x="179388" y="1844675"/>
            <a:ext cx="8740775" cy="1079500"/>
          </a:xfrm>
          <a:noFill/>
          <a:ln/>
        </p:spPr>
        <p:txBody>
          <a:bodyPr/>
          <a:lstStyle/>
          <a:p>
            <a:pPr algn="ctr"/>
            <a:r>
              <a:rPr lang="en-US"/>
              <a:t>Terima Kasih</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a:r>
              <a:rPr lang="en-US" sz="4000"/>
              <a:t>Yang Wajib dilakukan Saat Berkenalan</a:t>
            </a:r>
          </a:p>
        </p:txBody>
      </p:sp>
      <p:sp>
        <p:nvSpPr>
          <p:cNvPr id="169987" name="Rectangle 3"/>
          <p:cNvSpPr>
            <a:spLocks noGrp="1" noChangeArrowheads="1"/>
          </p:cNvSpPr>
          <p:nvPr>
            <p:ph type="body" idx="1"/>
          </p:nvPr>
        </p:nvSpPr>
        <p:spPr>
          <a:xfrm>
            <a:off x="457200" y="1981200"/>
            <a:ext cx="4619625" cy="3886200"/>
          </a:xfrm>
        </p:spPr>
        <p:txBody>
          <a:bodyPr/>
          <a:lstStyle/>
          <a:p>
            <a:r>
              <a:rPr lang="en-US"/>
              <a:t>Ucapkan nama dengan jelas</a:t>
            </a:r>
          </a:p>
          <a:p>
            <a:r>
              <a:rPr lang="en-US"/>
              <a:t>Lakukan kontak mata</a:t>
            </a:r>
          </a:p>
          <a:p>
            <a:r>
              <a:rPr lang="en-US"/>
              <a:t>Jabat tangan dengan erat</a:t>
            </a:r>
          </a:p>
          <a:p>
            <a:endParaRPr lang="en-US"/>
          </a:p>
        </p:txBody>
      </p:sp>
      <p:pic>
        <p:nvPicPr>
          <p:cNvPr id="169988" name="Picture 4" descr="MPj04065690000[1]"/>
          <p:cNvPicPr>
            <a:picLocks noChangeAspect="1" noChangeArrowheads="1"/>
          </p:cNvPicPr>
          <p:nvPr/>
        </p:nvPicPr>
        <p:blipFill>
          <a:blip r:embed="rId2"/>
          <a:srcRect/>
          <a:stretch>
            <a:fillRect/>
          </a:stretch>
        </p:blipFill>
        <p:spPr bwMode="auto">
          <a:xfrm>
            <a:off x="5076825" y="1916113"/>
            <a:ext cx="3843338" cy="461645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Kenalkan </a:t>
            </a:r>
          </a:p>
        </p:txBody>
      </p:sp>
      <p:sp>
        <p:nvSpPr>
          <p:cNvPr id="172035" name="Rectangle 3"/>
          <p:cNvSpPr>
            <a:spLocks noGrp="1" noChangeArrowheads="1"/>
          </p:cNvSpPr>
          <p:nvPr>
            <p:ph type="body" idx="1"/>
          </p:nvPr>
        </p:nvSpPr>
        <p:spPr>
          <a:xfrm>
            <a:off x="457200" y="1916113"/>
            <a:ext cx="5483225" cy="3886200"/>
          </a:xfrm>
        </p:spPr>
        <p:txBody>
          <a:bodyPr/>
          <a:lstStyle/>
          <a:p>
            <a:pPr>
              <a:lnSpc>
                <a:spcPct val="90000"/>
              </a:lnSpc>
            </a:pPr>
            <a:r>
              <a:rPr lang="en-US" sz="2800"/>
              <a:t>Perkenalkan pria kepada wanita</a:t>
            </a:r>
          </a:p>
          <a:p>
            <a:pPr>
              <a:lnSpc>
                <a:spcPct val="90000"/>
              </a:lnSpc>
            </a:pPr>
            <a:r>
              <a:rPr lang="en-US" sz="2800"/>
              <a:t>Wanita diperkenalkan kepada pria bila pria tersebut orang penting, misalnya guru.</a:t>
            </a:r>
          </a:p>
          <a:p>
            <a:pPr>
              <a:lnSpc>
                <a:spcPct val="90000"/>
              </a:lnSpc>
            </a:pPr>
            <a:r>
              <a:rPr lang="en-US" sz="2800"/>
              <a:t>Dahulukan orang yang lebih tua atau memiliki jabatan  sewaktu memperkenalkan seseorang.</a:t>
            </a:r>
          </a:p>
        </p:txBody>
      </p:sp>
      <p:pic>
        <p:nvPicPr>
          <p:cNvPr id="172036" name="Picture 4" descr="BD05584_"/>
          <p:cNvPicPr>
            <a:picLocks noChangeAspect="1" noChangeArrowheads="1"/>
          </p:cNvPicPr>
          <p:nvPr/>
        </p:nvPicPr>
        <p:blipFill>
          <a:blip r:embed="rId2"/>
          <a:srcRect/>
          <a:stretch>
            <a:fillRect/>
          </a:stretch>
        </p:blipFill>
        <p:spPr bwMode="auto">
          <a:xfrm>
            <a:off x="5508625" y="1700213"/>
            <a:ext cx="3384550" cy="4149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2036"/>
                                        </p:tgtEl>
                                        <p:attrNameLst>
                                          <p:attrName>style.visibility</p:attrName>
                                        </p:attrNameLst>
                                      </p:cBhvr>
                                      <p:to>
                                        <p:strVal val="visible"/>
                                      </p:to>
                                    </p:set>
                                    <p:anim calcmode="lin" valueType="num">
                                      <p:cBhvr>
                                        <p:cTn id="7" dur="1000" fill="hold"/>
                                        <p:tgtEl>
                                          <p:spTgt spid="172036"/>
                                        </p:tgtEl>
                                        <p:attrNameLst>
                                          <p:attrName>ppt_w</p:attrName>
                                        </p:attrNameLst>
                                      </p:cBhvr>
                                      <p:tavLst>
                                        <p:tav tm="0">
                                          <p:val>
                                            <p:fltVal val="0"/>
                                          </p:val>
                                        </p:tav>
                                        <p:tav tm="100000">
                                          <p:val>
                                            <p:strVal val="#ppt_w"/>
                                          </p:val>
                                        </p:tav>
                                      </p:tavLst>
                                    </p:anim>
                                    <p:anim calcmode="lin" valueType="num">
                                      <p:cBhvr>
                                        <p:cTn id="8" dur="1000" fill="hold"/>
                                        <p:tgtEl>
                                          <p:spTgt spid="172036"/>
                                        </p:tgtEl>
                                        <p:attrNameLst>
                                          <p:attrName>ppt_h</p:attrName>
                                        </p:attrNameLst>
                                      </p:cBhvr>
                                      <p:tavLst>
                                        <p:tav tm="0">
                                          <p:val>
                                            <p:fltVal val="0"/>
                                          </p:val>
                                        </p:tav>
                                        <p:tav tm="100000">
                                          <p:val>
                                            <p:strVal val="#ppt_h"/>
                                          </p:val>
                                        </p:tav>
                                      </p:tavLst>
                                    </p:anim>
                                    <p:anim calcmode="lin" valueType="num">
                                      <p:cBhvr>
                                        <p:cTn id="9" dur="1000" fill="hold"/>
                                        <p:tgtEl>
                                          <p:spTgt spid="172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Duduk atau Berdiri</a:t>
            </a:r>
          </a:p>
        </p:txBody>
      </p:sp>
      <p:sp>
        <p:nvSpPr>
          <p:cNvPr id="173059" name="Rectangle 3"/>
          <p:cNvSpPr>
            <a:spLocks noGrp="1" noChangeArrowheads="1"/>
          </p:cNvSpPr>
          <p:nvPr>
            <p:ph type="body" idx="1"/>
          </p:nvPr>
        </p:nvSpPr>
        <p:spPr>
          <a:xfrm>
            <a:off x="457200" y="1981200"/>
            <a:ext cx="6059488" cy="3886200"/>
          </a:xfrm>
        </p:spPr>
        <p:txBody>
          <a:bodyPr/>
          <a:lstStyle/>
          <a:p>
            <a:pPr>
              <a:lnSpc>
                <a:spcPct val="90000"/>
              </a:lnSpc>
            </a:pPr>
            <a:r>
              <a:rPr lang="en-US" sz="2800"/>
              <a:t>Umumnya dalam budaya barat, wanita yang sedang duduk tidak wajib berdiri ketika bersalaman.</a:t>
            </a:r>
          </a:p>
          <a:p>
            <a:pPr>
              <a:lnSpc>
                <a:spcPct val="90000"/>
              </a:lnSpc>
            </a:pPr>
            <a:r>
              <a:rPr lang="en-US" sz="2800"/>
              <a:t>Di budaya kita, sebaiknya berdirilah sebentar pada saat diperkenalkan dan bersalaman. </a:t>
            </a:r>
          </a:p>
          <a:p>
            <a:pPr>
              <a:lnSpc>
                <a:spcPct val="90000"/>
              </a:lnSpc>
            </a:pPr>
            <a:r>
              <a:rPr lang="en-US" sz="2800"/>
              <a:t>Ketika ada yang berpamitan, berdirilah  sejenak untuk menyalaminya.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idx="1"/>
          </p:nvPr>
        </p:nvSpPr>
        <p:spPr/>
        <p:txBody>
          <a:bodyPr/>
          <a:lstStyle/>
          <a:p>
            <a:r>
              <a:rPr lang="sv-SE" b="1" i="1" dirty="0" smtClean="0"/>
              <a:t>Etika. Bertens (2000) menggambarkan konsep etika dengan beberapa arti, salah </a:t>
            </a:r>
            <a:r>
              <a:rPr lang="sv-SE" b="1" i="1" dirty="0" smtClean="0"/>
              <a:t>satu</a:t>
            </a:r>
            <a:r>
              <a:rPr lang="id-ID" b="1" i="1" dirty="0" smtClean="0"/>
              <a:t> </a:t>
            </a:r>
            <a:r>
              <a:rPr lang="id-ID" dirty="0" smtClean="0"/>
              <a:t>diantaranya </a:t>
            </a:r>
            <a:r>
              <a:rPr lang="id-ID" dirty="0" smtClean="0"/>
              <a:t>dan biasa digunakan orang adalah kebiasaan, adat atau akhlak dan watak.</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Do &amp; Don’t</a:t>
            </a:r>
          </a:p>
        </p:txBody>
      </p:sp>
      <p:sp>
        <p:nvSpPr>
          <p:cNvPr id="174083" name="Rectangle 3"/>
          <p:cNvSpPr>
            <a:spLocks noGrp="1" noChangeArrowheads="1"/>
          </p:cNvSpPr>
          <p:nvPr>
            <p:ph type="body" idx="1"/>
          </p:nvPr>
        </p:nvSpPr>
        <p:spPr>
          <a:xfrm>
            <a:off x="457200" y="1981200"/>
            <a:ext cx="4402138" cy="4040188"/>
          </a:xfrm>
        </p:spPr>
        <p:txBody>
          <a:bodyPr/>
          <a:lstStyle/>
          <a:p>
            <a:pPr>
              <a:lnSpc>
                <a:spcPct val="80000"/>
              </a:lnSpc>
            </a:pPr>
            <a:r>
              <a:rPr lang="en-US" sz="2800"/>
              <a:t>Melakukan perkenalan ditempat yang ramai.</a:t>
            </a:r>
          </a:p>
          <a:p>
            <a:pPr>
              <a:lnSpc>
                <a:spcPct val="80000"/>
              </a:lnSpc>
            </a:pPr>
            <a:r>
              <a:rPr lang="en-US" sz="2800"/>
              <a:t>Asal “tabrak” saja melontarkan pertanyaan yang terlalu pribadi.</a:t>
            </a:r>
          </a:p>
          <a:p>
            <a:pPr>
              <a:lnSpc>
                <a:spcPct val="80000"/>
              </a:lnSpc>
            </a:pPr>
            <a:r>
              <a:rPr lang="en-US" sz="2800"/>
              <a:t>Jangan langsung menawarkan diri untuk fdatang kerumah atau mengajak keluar bagi lawan jenis</a:t>
            </a:r>
          </a:p>
        </p:txBody>
      </p:sp>
      <p:pic>
        <p:nvPicPr>
          <p:cNvPr id="174084" name="Picture 4" descr="MPj04089230000[1]"/>
          <p:cNvPicPr>
            <a:picLocks noChangeAspect="1" noChangeArrowheads="1"/>
          </p:cNvPicPr>
          <p:nvPr/>
        </p:nvPicPr>
        <p:blipFill>
          <a:blip r:embed="rId2"/>
          <a:srcRect/>
          <a:stretch>
            <a:fillRect/>
          </a:stretch>
        </p:blipFill>
        <p:spPr bwMode="auto">
          <a:xfrm>
            <a:off x="4953000" y="2205038"/>
            <a:ext cx="4191000" cy="38608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subTitle" idx="1"/>
          </p:nvPr>
        </p:nvSpPr>
        <p:spPr>
          <a:xfrm>
            <a:off x="611188" y="3068638"/>
            <a:ext cx="4824412" cy="2976562"/>
          </a:xfrm>
        </p:spPr>
        <p:txBody>
          <a:bodyPr/>
          <a:lstStyle/>
          <a:p>
            <a:pPr algn="ctr"/>
            <a:r>
              <a:rPr lang="en-US" sz="3500"/>
              <a:t>Dalam Menyapa, gunakan sebutan yang pas pada waktu dan tempat misalnya bapak atau Ibu</a:t>
            </a:r>
          </a:p>
        </p:txBody>
      </p:sp>
      <p:sp>
        <p:nvSpPr>
          <p:cNvPr id="176131" name="Rectangle 3"/>
          <p:cNvSpPr>
            <a:spLocks noGrp="1" noChangeArrowheads="1"/>
          </p:cNvSpPr>
          <p:nvPr>
            <p:ph type="ctrTitle"/>
          </p:nvPr>
        </p:nvSpPr>
        <p:spPr>
          <a:xfrm>
            <a:off x="179388" y="1628775"/>
            <a:ext cx="8740775" cy="1079500"/>
          </a:xfrm>
          <a:noFill/>
          <a:ln/>
        </p:spPr>
        <p:txBody>
          <a:bodyPr/>
          <a:lstStyle/>
          <a:p>
            <a:pPr algn="ctr"/>
            <a:r>
              <a:rPr lang="en-US"/>
              <a:t>MENYAPA</a:t>
            </a:r>
          </a:p>
        </p:txBody>
      </p:sp>
      <p:pic>
        <p:nvPicPr>
          <p:cNvPr id="176133" name="Picture 5" descr="MCj03516260000[1]"/>
          <p:cNvPicPr>
            <a:picLocks noChangeAspect="1" noChangeArrowheads="1"/>
          </p:cNvPicPr>
          <p:nvPr/>
        </p:nvPicPr>
        <p:blipFill>
          <a:blip r:embed="rId2"/>
          <a:srcRect/>
          <a:stretch>
            <a:fillRect/>
          </a:stretch>
        </p:blipFill>
        <p:spPr bwMode="auto">
          <a:xfrm>
            <a:off x="5508625" y="2349500"/>
            <a:ext cx="3455988"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3714752"/>
            <a:ext cx="7772400" cy="1509712"/>
          </a:xfrm>
        </p:spPr>
        <p:txBody>
          <a:bodyPr>
            <a:normAutofit fontScale="92500"/>
          </a:bodyPr>
          <a:lstStyle/>
          <a:p>
            <a:r>
              <a:rPr lang="id-ID" dirty="0" smtClean="0"/>
              <a:t>Allah berfirman dalam Al-Qur'an: "Apabila kamu dihormati dengan suatu penghormatan, maka balaslah penghormatan itu dengan yang lebih baik, atau balaslah(dengan yang serupa) sesungguhnya Allah memperhitungkan segala sesuatu".(QS. An-Nisaa[4] : 86)</a:t>
            </a:r>
            <a:endParaRPr lang="id-ID" dirty="0"/>
          </a:p>
        </p:txBody>
      </p:sp>
      <p:pic>
        <p:nvPicPr>
          <p:cNvPr id="3076" name="Picture 4" descr="4:86"/>
          <p:cNvPicPr>
            <a:picLocks noChangeAspect="1" noChangeArrowheads="1"/>
          </p:cNvPicPr>
          <p:nvPr/>
        </p:nvPicPr>
        <p:blipFill>
          <a:blip r:embed="rId2"/>
          <a:srcRect/>
          <a:stretch>
            <a:fillRect/>
          </a:stretch>
        </p:blipFill>
        <p:spPr bwMode="auto">
          <a:xfrm>
            <a:off x="285720" y="1000108"/>
            <a:ext cx="8572560" cy="1785950"/>
          </a:xfrm>
          <a:prstGeom prst="rect">
            <a:avLst/>
          </a:prstGeom>
          <a:solidFill>
            <a:srgbClr val="00B0F0"/>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a:bodyPr>
          <a:lstStyle/>
          <a:p>
            <a:r>
              <a:rPr lang="id-ID" dirty="0" smtClean="0"/>
              <a:t>Dalam kitab Risaalatul Mu'awanah dijelaskan bahwa di saat dua orang muslim berpapasan maka Allah akan menurunkan 100 kebaikan, 90 kebaikan diberikan kepada orang yang pertama kali mengucapkan salam. Sedangkan sisanya(10) diberikan kepada orang yang </a:t>
            </a:r>
            <a:r>
              <a:rPr lang="id-ID" dirty="0" smtClean="0"/>
              <a:t>menjawab</a:t>
            </a:r>
          </a:p>
          <a:p>
            <a:r>
              <a:rPr lang="id-ID" dirty="0" smtClean="0"/>
              <a:t>Rasulullah SAW, bersabda:"Kamu tidak akan masuk surga sehingga kamu beriman, dan kamu tidak beriman sehingga kamu saling mencintai, apakah aku tidak perlu menunjukkan kepadamu pada sesuatu yang jika kamu kerjakan kamu akan saling mencintai? Maka sebarkanlah salam diantara kamu". (HR. Muslim)</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r>
              <a:rPr lang="id-ID" dirty="0" smtClean="0"/>
              <a:t>Tentang aturan mengucapkan salam, Nabi SAW, bersabda: "Salamlah orang yang berkendaraan kepada orang yang jalan kaki, orang yang berjalan kepada orang yang duduk, orang yang sedikit kepada orang yang banyak, orang yang muda kepada yang tua". (HR. Bukhari dan Muslim). Sudah merupakan kebiasaan di dalam Islam apabila dua orang muslim bertemu kemudian mengucapkan salam biasanya selalu diikuti dengan mushafahah(bersalaman). </a:t>
            </a:r>
          </a:p>
          <a:p>
            <a:r>
              <a:rPr lang="id-ID" dirty="0" smtClean="0"/>
              <a:t>Nabi SAW, bersabda: "Tidaklah dari dua orang muslim yang bertemu lalu bersalaman, kecuali Allah akan mengampuni keduanya sebelum berpisah(kedua tangan mereka lepas)".(HR. Abu Dawud, Turmudzi dan Ibnu Majah) </a:t>
            </a:r>
          </a:p>
          <a:p>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subTitle" idx="1"/>
          </p:nvPr>
        </p:nvSpPr>
        <p:spPr>
          <a:xfrm>
            <a:off x="611188" y="3068638"/>
            <a:ext cx="7993062" cy="2976562"/>
          </a:xfrm>
        </p:spPr>
        <p:txBody>
          <a:bodyPr/>
          <a:lstStyle/>
          <a:p>
            <a:pPr algn="ctr">
              <a:lnSpc>
                <a:spcPct val="90000"/>
              </a:lnSpc>
            </a:pPr>
            <a:r>
              <a:rPr lang="en-US" sz="3500"/>
              <a:t>Memberikan komentar itu tak ubahnya melempar kritik. Jadi ingatlah, sebelum anda mengomentari sesuatu hal, sebaiknya bercermin dalu. Pakah komentar anda terhadap orang lain sudah dilakukan pula oleh diri sendiri?</a:t>
            </a:r>
          </a:p>
        </p:txBody>
      </p:sp>
      <p:sp>
        <p:nvSpPr>
          <p:cNvPr id="177155" name="Rectangle 3"/>
          <p:cNvSpPr>
            <a:spLocks noGrp="1" noChangeArrowheads="1"/>
          </p:cNvSpPr>
          <p:nvPr>
            <p:ph type="ctrTitle"/>
          </p:nvPr>
        </p:nvSpPr>
        <p:spPr>
          <a:xfrm>
            <a:off x="179388" y="1628775"/>
            <a:ext cx="8740775" cy="1079500"/>
          </a:xfrm>
          <a:noFill/>
          <a:ln/>
        </p:spPr>
        <p:txBody>
          <a:bodyPr/>
          <a:lstStyle/>
          <a:p>
            <a:pPr algn="ctr"/>
            <a:r>
              <a:rPr lang="en-US"/>
              <a:t>BERKOMENTAR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Tips Berkomentar</a:t>
            </a:r>
          </a:p>
        </p:txBody>
      </p:sp>
      <p:sp>
        <p:nvSpPr>
          <p:cNvPr id="178179" name="Rectangle 3"/>
          <p:cNvSpPr>
            <a:spLocks noGrp="1" noChangeArrowheads="1"/>
          </p:cNvSpPr>
          <p:nvPr>
            <p:ph type="body" idx="1"/>
          </p:nvPr>
        </p:nvSpPr>
        <p:spPr>
          <a:xfrm>
            <a:off x="457200" y="1981200"/>
            <a:ext cx="4906963" cy="3886200"/>
          </a:xfrm>
        </p:spPr>
        <p:txBody>
          <a:bodyPr/>
          <a:lstStyle/>
          <a:p>
            <a:pPr>
              <a:lnSpc>
                <a:spcPct val="90000"/>
              </a:lnSpc>
            </a:pPr>
            <a:r>
              <a:rPr lang="en-US" sz="2800"/>
              <a:t>Berhati – hatilah dalam meilih kata.</a:t>
            </a:r>
          </a:p>
          <a:p>
            <a:pPr>
              <a:lnSpc>
                <a:spcPct val="90000"/>
              </a:lnSpc>
            </a:pPr>
            <a:r>
              <a:rPr lang="en-US" sz="2800"/>
              <a:t>Jangan mencoba untuk menggunakan bahasa tulis jika anda tidak menguasai bahasa tulis.</a:t>
            </a:r>
          </a:p>
          <a:p>
            <a:pPr>
              <a:lnSpc>
                <a:spcPct val="90000"/>
              </a:lnSpc>
            </a:pPr>
            <a:r>
              <a:rPr lang="en-US" sz="2800"/>
              <a:t>Dalam keadaan terdesak sebaiknya tetap berikan komentar dengan cermat.</a:t>
            </a:r>
          </a:p>
        </p:txBody>
      </p:sp>
      <p:pic>
        <p:nvPicPr>
          <p:cNvPr id="178181" name="Picture 5" descr="MCj04061260000[1]"/>
          <p:cNvPicPr>
            <a:picLocks noChangeAspect="1" noChangeArrowheads="1"/>
          </p:cNvPicPr>
          <p:nvPr/>
        </p:nvPicPr>
        <p:blipFill>
          <a:blip r:embed="rId2"/>
          <a:srcRect/>
          <a:stretch>
            <a:fillRect/>
          </a:stretch>
        </p:blipFill>
        <p:spPr bwMode="auto">
          <a:xfrm>
            <a:off x="5435600" y="2060575"/>
            <a:ext cx="3200400" cy="3529013"/>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subTitle" idx="1"/>
          </p:nvPr>
        </p:nvSpPr>
        <p:spPr>
          <a:xfrm>
            <a:off x="611188" y="3068638"/>
            <a:ext cx="7993062" cy="2976562"/>
          </a:xfrm>
        </p:spPr>
        <p:txBody>
          <a:bodyPr/>
          <a:lstStyle/>
          <a:p>
            <a:pPr algn="ctr"/>
            <a:r>
              <a:rPr lang="en-US" sz="3900"/>
              <a:t>Memberi teguran bukanlah soal mudah. Apalagi kalau yang ditegur orang yang lebih dihormati atau mungkin lebih tua.</a:t>
            </a:r>
          </a:p>
        </p:txBody>
      </p:sp>
      <p:sp>
        <p:nvSpPr>
          <p:cNvPr id="179203" name="Rectangle 3"/>
          <p:cNvSpPr>
            <a:spLocks noGrp="1" noChangeArrowheads="1"/>
          </p:cNvSpPr>
          <p:nvPr>
            <p:ph type="ctrTitle"/>
          </p:nvPr>
        </p:nvSpPr>
        <p:spPr>
          <a:xfrm>
            <a:off x="179388" y="1628775"/>
            <a:ext cx="8740775" cy="1079500"/>
          </a:xfrm>
          <a:noFill/>
          <a:ln/>
        </p:spPr>
        <p:txBody>
          <a:bodyPr/>
          <a:lstStyle/>
          <a:p>
            <a:pPr algn="ctr"/>
            <a:r>
              <a:rPr lang="en-US"/>
              <a:t>MEMBERI TEGURAN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Kunci Memberi Teguran</a:t>
            </a:r>
          </a:p>
        </p:txBody>
      </p:sp>
      <p:sp>
        <p:nvSpPr>
          <p:cNvPr id="180227" name="Rectangle 3"/>
          <p:cNvSpPr>
            <a:spLocks noGrp="1" noChangeArrowheads="1"/>
          </p:cNvSpPr>
          <p:nvPr>
            <p:ph type="body" idx="1"/>
          </p:nvPr>
        </p:nvSpPr>
        <p:spPr>
          <a:xfrm>
            <a:off x="457200" y="1981200"/>
            <a:ext cx="5915025" cy="4327525"/>
          </a:xfrm>
        </p:spPr>
        <p:txBody>
          <a:bodyPr/>
          <a:lstStyle/>
          <a:p>
            <a:pPr>
              <a:lnSpc>
                <a:spcPct val="90000"/>
              </a:lnSpc>
            </a:pPr>
            <a:r>
              <a:rPr lang="en-US" sz="2800"/>
              <a:t>Jangan beri teguran didepan umum.</a:t>
            </a:r>
          </a:p>
          <a:p>
            <a:pPr>
              <a:lnSpc>
                <a:spcPct val="90000"/>
              </a:lnSpc>
            </a:pPr>
            <a:r>
              <a:rPr lang="en-US" sz="2800"/>
              <a:t>Wajib hukumnya memberi teguran dengan kata-kata dan cara yang sopan</a:t>
            </a:r>
          </a:p>
          <a:p>
            <a:pPr>
              <a:lnSpc>
                <a:spcPct val="90000"/>
              </a:lnSpc>
            </a:pPr>
            <a:r>
              <a:rPr lang="en-US" sz="2800"/>
              <a:t>Kemukakan dengan alasan yang jelas dan masuk akal.</a:t>
            </a:r>
          </a:p>
          <a:p>
            <a:pPr>
              <a:lnSpc>
                <a:spcPct val="90000"/>
              </a:lnSpc>
            </a:pPr>
            <a:r>
              <a:rPr lang="en-US" sz="2800"/>
              <a:t>Bersikaplah konsukuen.</a:t>
            </a:r>
          </a:p>
          <a:p>
            <a:pPr>
              <a:lnSpc>
                <a:spcPct val="90000"/>
              </a:lnSpc>
            </a:pPr>
            <a:r>
              <a:rPr lang="en-US" sz="2800"/>
              <a:t>Kalau tidak mempan juga berikalah dalam bentuk tulisan</a:t>
            </a:r>
          </a:p>
        </p:txBody>
      </p:sp>
      <p:pic>
        <p:nvPicPr>
          <p:cNvPr id="180228" name="Picture 4" descr="j0216724"/>
          <p:cNvPicPr>
            <a:picLocks noChangeAspect="1" noChangeArrowheads="1"/>
          </p:cNvPicPr>
          <p:nvPr/>
        </p:nvPicPr>
        <p:blipFill>
          <a:blip r:embed="rId2"/>
          <a:srcRect/>
          <a:stretch>
            <a:fillRect/>
          </a:stretch>
        </p:blipFill>
        <p:spPr bwMode="auto">
          <a:xfrm>
            <a:off x="6372225" y="2133600"/>
            <a:ext cx="2592388" cy="4032250"/>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23850" y="3068638"/>
            <a:ext cx="8569325" cy="2976562"/>
          </a:xfrm>
        </p:spPr>
        <p:txBody>
          <a:bodyPr/>
          <a:lstStyle/>
          <a:p>
            <a:pPr algn="ctr"/>
            <a:r>
              <a:rPr lang="en-US" sz="3500"/>
              <a:t>Bila sedang naik darah, berusaha bersikap tenang memang bukan perkara mudah. Namun ini perlu dilakukan, agar anda dapat menjernihkan pikiran dan menyampaikan amarah dengan efektif.</a:t>
            </a:r>
          </a:p>
        </p:txBody>
      </p:sp>
      <p:sp>
        <p:nvSpPr>
          <p:cNvPr id="181251" name="Rectangle 3"/>
          <p:cNvSpPr>
            <a:spLocks noGrp="1" noChangeArrowheads="1"/>
          </p:cNvSpPr>
          <p:nvPr>
            <p:ph type="ctrTitle"/>
          </p:nvPr>
        </p:nvSpPr>
        <p:spPr>
          <a:xfrm>
            <a:off x="179388" y="1628775"/>
            <a:ext cx="8740775" cy="1079500"/>
          </a:xfrm>
          <a:noFill/>
          <a:ln/>
        </p:spPr>
        <p:txBody>
          <a:bodyPr/>
          <a:lstStyle/>
          <a:p>
            <a:pPr algn="ctr"/>
            <a:r>
              <a:rPr lang="en-US"/>
              <a:t>MENANGANI KEMARAHAN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fontScale="90000"/>
          </a:bodyPr>
          <a:lstStyle/>
          <a:p>
            <a:r>
              <a:rPr lang="id-ID" dirty="0" smtClean="0"/>
              <a:t>Contoh keluhan mahasiswa, tamu</a:t>
            </a:r>
            <a:endParaRPr lang="id-ID" dirty="0"/>
          </a:p>
        </p:txBody>
      </p:sp>
      <p:sp>
        <p:nvSpPr>
          <p:cNvPr id="3" name="Content Placeholder 2"/>
          <p:cNvSpPr>
            <a:spLocks noGrp="1"/>
          </p:cNvSpPr>
          <p:nvPr>
            <p:ph idx="1"/>
          </p:nvPr>
        </p:nvSpPr>
        <p:spPr>
          <a:xfrm>
            <a:off x="457200" y="1357298"/>
            <a:ext cx="8229600" cy="4967302"/>
          </a:xfrm>
        </p:spPr>
        <p:txBody>
          <a:bodyPr>
            <a:normAutofit lnSpcReduction="10000"/>
          </a:bodyPr>
          <a:lstStyle/>
          <a:p>
            <a:r>
              <a:rPr lang="id-ID" dirty="0" smtClean="0"/>
              <a:t>Informasi yang tidak jelas</a:t>
            </a:r>
          </a:p>
          <a:p>
            <a:r>
              <a:rPr lang="id-ID" dirty="0" smtClean="0"/>
              <a:t>Jadwal berubah-rubah</a:t>
            </a:r>
          </a:p>
          <a:p>
            <a:r>
              <a:rPr lang="id-ID" dirty="0" smtClean="0"/>
              <a:t>Keterlambatan menerima khs, krs</a:t>
            </a:r>
          </a:p>
          <a:p>
            <a:r>
              <a:rPr lang="id-ID" dirty="0" smtClean="0"/>
              <a:t>Ketidakjelasan informasi pembayaran</a:t>
            </a:r>
          </a:p>
          <a:p>
            <a:r>
              <a:rPr lang="id-ID" dirty="0" smtClean="0"/>
              <a:t>Dosen sulit diakses</a:t>
            </a:r>
          </a:p>
          <a:p>
            <a:r>
              <a:rPr lang="id-ID" dirty="0" smtClean="0"/>
              <a:t>Staf kurang mengahargai</a:t>
            </a:r>
          </a:p>
          <a:p>
            <a:r>
              <a:rPr lang="id-ID" dirty="0" smtClean="0"/>
              <a:t>Bimbingan dosen tidak berkualitas</a:t>
            </a:r>
          </a:p>
          <a:p>
            <a:r>
              <a:rPr lang="id-ID" dirty="0" smtClean="0"/>
              <a:t>Lama menunggu layanan</a:t>
            </a:r>
          </a:p>
          <a:p>
            <a:r>
              <a:rPr lang="id-ID" dirty="0" smtClean="0"/>
              <a:t>Kurangnya perhatian staf dalam pelayanan</a:t>
            </a:r>
          </a:p>
          <a:p>
            <a:r>
              <a:rPr lang="id-ID" dirty="0" smtClean="0"/>
              <a:t>Lambanya penyelesaian pelayanan</a:t>
            </a:r>
          </a:p>
          <a:p>
            <a:r>
              <a:rPr lang="id-ID" dirty="0" smtClean="0"/>
              <a:t>Pelayanan yang tidak ramah</a:t>
            </a:r>
            <a:endParaRPr lang="id-ID"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pPr algn="ctr"/>
            <a:r>
              <a:rPr lang="en-US" sz="4000"/>
              <a:t>Yang Harus dilakukan Kalau Sedang Marah</a:t>
            </a:r>
          </a:p>
        </p:txBody>
      </p:sp>
      <p:sp>
        <p:nvSpPr>
          <p:cNvPr id="182275" name="Rectangle 3"/>
          <p:cNvSpPr>
            <a:spLocks noGrp="1" noChangeArrowheads="1"/>
          </p:cNvSpPr>
          <p:nvPr>
            <p:ph type="body" idx="1"/>
          </p:nvPr>
        </p:nvSpPr>
        <p:spPr>
          <a:xfrm>
            <a:off x="250825" y="1989138"/>
            <a:ext cx="5411788" cy="4608512"/>
          </a:xfrm>
        </p:spPr>
        <p:txBody>
          <a:bodyPr/>
          <a:lstStyle/>
          <a:p>
            <a:pPr>
              <a:lnSpc>
                <a:spcPct val="90000"/>
              </a:lnSpc>
            </a:pPr>
            <a:r>
              <a:rPr lang="en-US" sz="2800"/>
              <a:t>Samakan dulu persepsi anda dengan orang yang akan anda marahi</a:t>
            </a:r>
          </a:p>
          <a:p>
            <a:pPr>
              <a:lnSpc>
                <a:spcPct val="90000"/>
              </a:lnSpc>
            </a:pPr>
            <a:r>
              <a:rPr lang="en-US" sz="2800"/>
              <a:t>Jangan asal saja melontarkan kemarahan</a:t>
            </a:r>
          </a:p>
          <a:p>
            <a:pPr>
              <a:lnSpc>
                <a:spcPct val="90000"/>
              </a:lnSpc>
            </a:pPr>
            <a:r>
              <a:rPr lang="en-US" sz="2800"/>
              <a:t>Salurkan kemarahan dengan berdoa, mendengar musik dll.</a:t>
            </a:r>
          </a:p>
          <a:p>
            <a:pPr>
              <a:lnSpc>
                <a:spcPct val="90000"/>
              </a:lnSpc>
            </a:pPr>
            <a:r>
              <a:rPr lang="en-US" sz="2800"/>
              <a:t>Tidak ada salahnya untuk mengenali latar belakang orang yang akan anda marahi. </a:t>
            </a:r>
          </a:p>
        </p:txBody>
      </p:sp>
      <p:pic>
        <p:nvPicPr>
          <p:cNvPr id="182277" name="Picture 5" descr="MCj02403590000[1]"/>
          <p:cNvPicPr>
            <a:picLocks noChangeAspect="1" noChangeArrowheads="1"/>
          </p:cNvPicPr>
          <p:nvPr/>
        </p:nvPicPr>
        <p:blipFill>
          <a:blip r:embed="rId2"/>
          <a:srcRect/>
          <a:stretch>
            <a:fillRect/>
          </a:stretch>
        </p:blipFill>
        <p:spPr bwMode="auto">
          <a:xfrm>
            <a:off x="5867400" y="2060575"/>
            <a:ext cx="3025775" cy="4105275"/>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fontScale="90000"/>
          </a:bodyPr>
          <a:lstStyle/>
          <a:p>
            <a:pPr algn="ctr"/>
            <a:r>
              <a:rPr lang="en-US" sz="4000"/>
              <a:t>Perlakuan Khusus untuk orang-orang khusus</a:t>
            </a:r>
          </a:p>
        </p:txBody>
      </p:sp>
      <p:sp>
        <p:nvSpPr>
          <p:cNvPr id="183299" name="Rectangle 3"/>
          <p:cNvSpPr>
            <a:spLocks noGrp="1" noChangeArrowheads="1"/>
          </p:cNvSpPr>
          <p:nvPr>
            <p:ph type="body" idx="1"/>
          </p:nvPr>
        </p:nvSpPr>
        <p:spPr>
          <a:xfrm>
            <a:off x="457200" y="1981200"/>
            <a:ext cx="6635750" cy="4471988"/>
          </a:xfrm>
        </p:spPr>
        <p:txBody>
          <a:bodyPr/>
          <a:lstStyle/>
          <a:p>
            <a:pPr>
              <a:lnSpc>
                <a:spcPct val="90000"/>
              </a:lnSpc>
            </a:pPr>
            <a:r>
              <a:rPr lang="en-US" sz="2800"/>
              <a:t>Tipe pemarah / dengan menegur secara halus</a:t>
            </a:r>
          </a:p>
          <a:p>
            <a:pPr>
              <a:lnSpc>
                <a:spcPct val="90000"/>
              </a:lnSpc>
            </a:pPr>
            <a:r>
              <a:rPr lang="en-US" sz="2800"/>
              <a:t>Tipe yang mudah tersinggung/berkatalah seperlunya</a:t>
            </a:r>
          </a:p>
          <a:p>
            <a:pPr>
              <a:lnSpc>
                <a:spcPct val="90000"/>
              </a:lnSpc>
            </a:pPr>
            <a:r>
              <a:rPr lang="en-US" sz="2800"/>
              <a:t>Tipe perasa/pikirkan kata-kata yang akan anda ucapkan dengan baik</a:t>
            </a:r>
          </a:p>
          <a:p>
            <a:pPr>
              <a:lnSpc>
                <a:spcPct val="90000"/>
              </a:lnSpc>
            </a:pPr>
            <a:r>
              <a:rPr lang="en-US" sz="2800"/>
              <a:t>Tipe Pede/ anda bisa memarahi tanpa perlu berhati-hati</a:t>
            </a:r>
          </a:p>
          <a:p>
            <a:pPr>
              <a:lnSpc>
                <a:spcPct val="90000"/>
              </a:lnSpc>
            </a:pPr>
            <a:r>
              <a:rPr lang="en-US" sz="2800"/>
              <a:t>Tipe cuek/ gunakan nada yang tegas dan lugas</a:t>
            </a:r>
          </a:p>
        </p:txBody>
      </p:sp>
      <p:pic>
        <p:nvPicPr>
          <p:cNvPr id="183300" name="Picture 4" descr="MMj02838300000[1]"/>
          <p:cNvPicPr>
            <a:picLocks noChangeAspect="1" noChangeArrowheads="1" noCrop="1"/>
          </p:cNvPicPr>
          <p:nvPr/>
        </p:nvPicPr>
        <p:blipFill>
          <a:blip r:embed="rId2"/>
          <a:srcRect/>
          <a:stretch>
            <a:fillRect/>
          </a:stretch>
        </p:blipFill>
        <p:spPr bwMode="auto">
          <a:xfrm>
            <a:off x="6858000" y="1125538"/>
            <a:ext cx="2286000" cy="4891087"/>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subTitle" idx="1"/>
          </p:nvPr>
        </p:nvSpPr>
        <p:spPr>
          <a:xfrm>
            <a:off x="323850" y="3068638"/>
            <a:ext cx="8569325" cy="2976562"/>
          </a:xfrm>
        </p:spPr>
        <p:txBody>
          <a:bodyPr/>
          <a:lstStyle/>
          <a:p>
            <a:pPr algn="ctr"/>
            <a:r>
              <a:rPr lang="en-US" sz="3500"/>
              <a:t>Untuk menyela pembicaraan seseorang, anda bisa memotong dengan kalimat, “Maaf Saya sela sebentar.” tapi dilarang memotong orang sedang berbicara didepan umum dalam forum formal. </a:t>
            </a:r>
          </a:p>
        </p:txBody>
      </p:sp>
      <p:sp>
        <p:nvSpPr>
          <p:cNvPr id="185347" name="Rectangle 3"/>
          <p:cNvSpPr>
            <a:spLocks noGrp="1" noChangeArrowheads="1"/>
          </p:cNvSpPr>
          <p:nvPr>
            <p:ph type="ctrTitle"/>
          </p:nvPr>
        </p:nvSpPr>
        <p:spPr>
          <a:xfrm>
            <a:off x="179388" y="1628775"/>
            <a:ext cx="8740775" cy="1079500"/>
          </a:xfrm>
          <a:noFill/>
          <a:ln/>
        </p:spPr>
        <p:txBody>
          <a:bodyPr/>
          <a:lstStyle/>
          <a:p>
            <a:pPr algn="ctr"/>
            <a:r>
              <a:rPr lang="en-US" sz="4600"/>
              <a:t>MEMOTONG PEMBICARAAN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fontScale="90000"/>
          </a:bodyPr>
          <a:lstStyle/>
          <a:p>
            <a:pPr algn="ctr"/>
            <a:r>
              <a:rPr lang="en-US" sz="4000"/>
              <a:t>Yang Harus diPerhatikan saat Memotong Pembicaraan</a:t>
            </a:r>
          </a:p>
        </p:txBody>
      </p:sp>
      <p:sp>
        <p:nvSpPr>
          <p:cNvPr id="184323" name="Rectangle 3"/>
          <p:cNvSpPr>
            <a:spLocks noGrp="1" noChangeArrowheads="1"/>
          </p:cNvSpPr>
          <p:nvPr>
            <p:ph type="body" idx="1"/>
          </p:nvPr>
        </p:nvSpPr>
        <p:spPr>
          <a:xfrm>
            <a:off x="457200" y="1981200"/>
            <a:ext cx="6346825" cy="4876800"/>
          </a:xfrm>
        </p:spPr>
        <p:txBody>
          <a:bodyPr/>
          <a:lstStyle/>
          <a:p>
            <a:pPr>
              <a:lnSpc>
                <a:spcPct val="90000"/>
              </a:lnSpc>
            </a:pPr>
            <a:r>
              <a:rPr lang="en-US" sz="2800"/>
              <a:t>Jangan serba mendadak dan asal potong saja.</a:t>
            </a:r>
          </a:p>
          <a:p>
            <a:pPr>
              <a:lnSpc>
                <a:spcPct val="90000"/>
              </a:lnSpc>
            </a:pPr>
            <a:r>
              <a:rPr lang="en-US" sz="2800"/>
              <a:t>Jangan memotong pembicraan dengan nada bicara yang tinggi agar terkesan tidak memaksakan kehendak.</a:t>
            </a:r>
          </a:p>
          <a:p>
            <a:pPr>
              <a:lnSpc>
                <a:spcPct val="90000"/>
              </a:lnSpc>
            </a:pPr>
            <a:r>
              <a:rPr lang="en-US" sz="2800"/>
              <a:t>Pertimbangkan apakah tindakan anda akan merusak suasana atau tidak.</a:t>
            </a:r>
          </a:p>
          <a:p>
            <a:pPr>
              <a:lnSpc>
                <a:spcPct val="90000"/>
              </a:lnSpc>
            </a:pPr>
            <a:r>
              <a:rPr lang="en-US" sz="2800"/>
              <a:t>Upayakan saling mengisi bukan saling memotong</a:t>
            </a:r>
          </a:p>
        </p:txBody>
      </p:sp>
      <p:pic>
        <p:nvPicPr>
          <p:cNvPr id="184325" name="Picture 5" descr="j0234687"/>
          <p:cNvPicPr>
            <a:picLocks noChangeAspect="1" noChangeArrowheads="1" noCrop="1"/>
          </p:cNvPicPr>
          <p:nvPr/>
        </p:nvPicPr>
        <p:blipFill>
          <a:blip r:embed="rId2"/>
          <a:srcRect/>
          <a:stretch>
            <a:fillRect/>
          </a:stretch>
        </p:blipFill>
        <p:spPr bwMode="auto">
          <a:xfrm>
            <a:off x="6781800" y="2205038"/>
            <a:ext cx="2362200" cy="4183062"/>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subTitle" idx="1"/>
          </p:nvPr>
        </p:nvSpPr>
        <p:spPr>
          <a:xfrm>
            <a:off x="323850" y="3068638"/>
            <a:ext cx="8569325" cy="2976562"/>
          </a:xfrm>
        </p:spPr>
        <p:txBody>
          <a:bodyPr/>
          <a:lstStyle/>
          <a:p>
            <a:pPr algn="ctr">
              <a:lnSpc>
                <a:spcPct val="90000"/>
              </a:lnSpc>
            </a:pPr>
            <a:r>
              <a:rPr lang="en-US" sz="3500"/>
              <a:t>Apa yang terjadi jika suatu hari anda menghadapi bos, rekan kerja atau siapa saja yang hanya  bisa menyalahkan orang lain, bersikap dingin, masa bodoh, tidak mau dikritik, hanya mau dipuji dan selalu maunya  menang sendiri. </a:t>
            </a:r>
          </a:p>
        </p:txBody>
      </p:sp>
      <p:sp>
        <p:nvSpPr>
          <p:cNvPr id="189443" name="Rectangle 3"/>
          <p:cNvSpPr>
            <a:spLocks noGrp="1" noChangeArrowheads="1"/>
          </p:cNvSpPr>
          <p:nvPr>
            <p:ph type="ctrTitle"/>
          </p:nvPr>
        </p:nvSpPr>
        <p:spPr>
          <a:xfrm>
            <a:off x="179388" y="1844675"/>
            <a:ext cx="8740775" cy="1079500"/>
          </a:xfrm>
          <a:noFill/>
          <a:ln/>
        </p:spPr>
        <p:txBody>
          <a:bodyPr/>
          <a:lstStyle/>
          <a:p>
            <a:pPr algn="ctr"/>
            <a:r>
              <a:rPr lang="en-US" sz="4600"/>
              <a:t>MENGHADAPI ORANG YANG SULIT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Anda Jadi Bawahannya</a:t>
            </a:r>
          </a:p>
        </p:txBody>
      </p:sp>
      <p:sp>
        <p:nvSpPr>
          <p:cNvPr id="190467" name="Rectangle 3"/>
          <p:cNvSpPr>
            <a:spLocks noGrp="1" noChangeArrowheads="1"/>
          </p:cNvSpPr>
          <p:nvPr>
            <p:ph type="body" idx="1"/>
          </p:nvPr>
        </p:nvSpPr>
        <p:spPr>
          <a:xfrm>
            <a:off x="457200" y="1981200"/>
            <a:ext cx="5770563" cy="4400550"/>
          </a:xfrm>
        </p:spPr>
        <p:txBody>
          <a:bodyPr/>
          <a:lstStyle/>
          <a:p>
            <a:r>
              <a:rPr lang="en-US" sz="2800"/>
              <a:t>Cobalah menghadap atasan baik-baik. Mintalah petunjuk darinya untuk menigkatkan kinerja. Kalau berulang kali tidak dipedulikan, tidak ada salahnya menghadap atasan ramai – ramai. Kalau masih begitu ajukan permasalahan ini pada atasan yang lebih tinggi.</a:t>
            </a:r>
          </a:p>
        </p:txBody>
      </p:sp>
      <p:pic>
        <p:nvPicPr>
          <p:cNvPr id="190468" name="Picture 4" descr="MMj03034150000[1]"/>
          <p:cNvPicPr>
            <a:picLocks noChangeAspect="1" noChangeArrowheads="1" noCrop="1"/>
          </p:cNvPicPr>
          <p:nvPr/>
        </p:nvPicPr>
        <p:blipFill>
          <a:blip r:embed="rId2"/>
          <a:srcRect/>
          <a:stretch>
            <a:fillRect/>
          </a:stretch>
        </p:blipFill>
        <p:spPr bwMode="auto">
          <a:xfrm>
            <a:off x="6477000" y="1484313"/>
            <a:ext cx="2416175" cy="4840287"/>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subTitle" idx="1"/>
          </p:nvPr>
        </p:nvSpPr>
        <p:spPr>
          <a:xfrm>
            <a:off x="323850" y="3068638"/>
            <a:ext cx="8569325" cy="2976562"/>
          </a:xfrm>
        </p:spPr>
        <p:txBody>
          <a:bodyPr/>
          <a:lstStyle/>
          <a:p>
            <a:pPr algn="ctr">
              <a:lnSpc>
                <a:spcPct val="90000"/>
              </a:lnSpc>
            </a:pPr>
            <a:r>
              <a:rPr lang="en-US" sz="3900"/>
              <a:t>Membuka percakapan dengan sesama jenis biasanya tidak ada masalah. Masalah baru muncul bila menghadapi lawan jenis. Rasa grogipun muncul tanpa diundang. </a:t>
            </a:r>
          </a:p>
        </p:txBody>
      </p:sp>
      <p:sp>
        <p:nvSpPr>
          <p:cNvPr id="191491" name="Rectangle 3"/>
          <p:cNvSpPr>
            <a:spLocks noGrp="1" noChangeArrowheads="1"/>
          </p:cNvSpPr>
          <p:nvPr>
            <p:ph type="ctrTitle"/>
          </p:nvPr>
        </p:nvSpPr>
        <p:spPr>
          <a:xfrm>
            <a:off x="179388" y="1844675"/>
            <a:ext cx="8740775" cy="1079500"/>
          </a:xfrm>
          <a:noFill/>
          <a:ln/>
        </p:spPr>
        <p:txBody>
          <a:bodyPr>
            <a:normAutofit fontScale="90000"/>
          </a:bodyPr>
          <a:lstStyle/>
          <a:p>
            <a:pPr algn="ctr"/>
            <a:r>
              <a:rPr lang="en-US" sz="4600"/>
              <a:t>Berakrab – akrab dengan Lawan Jenis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fontScale="90000"/>
          </a:bodyPr>
          <a:lstStyle/>
          <a:p>
            <a:pPr algn="ctr"/>
            <a:r>
              <a:rPr lang="en-US" sz="4000"/>
              <a:t>Langkah Jitu Menjalin Percakapan dengan Lawan Jenis</a:t>
            </a:r>
          </a:p>
        </p:txBody>
      </p:sp>
      <p:sp>
        <p:nvSpPr>
          <p:cNvPr id="188419" name="Rectangle 3"/>
          <p:cNvSpPr>
            <a:spLocks noGrp="1" noChangeArrowheads="1"/>
          </p:cNvSpPr>
          <p:nvPr>
            <p:ph type="body" idx="1"/>
          </p:nvPr>
        </p:nvSpPr>
        <p:spPr/>
        <p:txBody>
          <a:bodyPr/>
          <a:lstStyle/>
          <a:p>
            <a:pPr marL="609600" indent="-609600">
              <a:lnSpc>
                <a:spcPct val="80000"/>
              </a:lnSpc>
              <a:buFont typeface="Wingdings" pitchFamily="2" charset="2"/>
              <a:buAutoNum type="arabicPeriod"/>
            </a:pPr>
            <a:r>
              <a:rPr lang="en-US" sz="2800"/>
              <a:t>Stop rasa minder, takut ataupun segan.</a:t>
            </a:r>
          </a:p>
          <a:p>
            <a:pPr marL="609600" indent="-609600">
              <a:lnSpc>
                <a:spcPct val="80000"/>
              </a:lnSpc>
              <a:buFont typeface="Wingdings" pitchFamily="2" charset="2"/>
              <a:buAutoNum type="arabicPeriod"/>
            </a:pPr>
            <a:r>
              <a:rPr lang="en-US" sz="2800"/>
              <a:t>Bicarakan topik yang sama-sama diminati atau yang menghubungkan anda dengannya.</a:t>
            </a:r>
          </a:p>
          <a:p>
            <a:pPr marL="609600" indent="-609600">
              <a:lnSpc>
                <a:spcPct val="80000"/>
              </a:lnSpc>
              <a:buFont typeface="Wingdings" pitchFamily="2" charset="2"/>
              <a:buAutoNum type="arabicPeriod"/>
            </a:pPr>
            <a:r>
              <a:rPr lang="en-US" sz="2800"/>
              <a:t>Ingatlah suatu percakapan adalah komunikasi dua arah.</a:t>
            </a:r>
          </a:p>
          <a:p>
            <a:pPr marL="609600" indent="-609600">
              <a:lnSpc>
                <a:spcPct val="80000"/>
              </a:lnSpc>
              <a:buFont typeface="Wingdings" pitchFamily="2" charset="2"/>
              <a:buAutoNum type="arabicPeriod"/>
            </a:pPr>
            <a:r>
              <a:rPr lang="en-US" sz="2800"/>
              <a:t>Jangan langsung bertanya maslah pribadi.</a:t>
            </a:r>
          </a:p>
          <a:p>
            <a:pPr marL="609600" indent="-609600">
              <a:lnSpc>
                <a:spcPct val="80000"/>
              </a:lnSpc>
              <a:buFont typeface="Wingdings" pitchFamily="2" charset="2"/>
              <a:buAutoNum type="arabicPeriod"/>
            </a:pPr>
            <a:r>
              <a:rPr lang="en-US" sz="2800"/>
              <a:t>Biarkan semuanya mengalir dengan wajar</a:t>
            </a:r>
          </a:p>
          <a:p>
            <a:pPr marL="609600" indent="-609600">
              <a:lnSpc>
                <a:spcPct val="80000"/>
              </a:lnSpc>
              <a:buFont typeface="Wingdings" pitchFamily="2" charset="2"/>
              <a:buAutoNum type="arabicPeriod"/>
            </a:pPr>
            <a:r>
              <a:rPr lang="en-US" sz="2800"/>
              <a:t>Bicaralah dengan nada yang agak direndahkan.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Continue </a:t>
            </a:r>
          </a:p>
        </p:txBody>
      </p:sp>
      <p:sp>
        <p:nvSpPr>
          <p:cNvPr id="192515" name="Rectangle 3"/>
          <p:cNvSpPr>
            <a:spLocks noGrp="1" noChangeArrowheads="1"/>
          </p:cNvSpPr>
          <p:nvPr>
            <p:ph type="body" idx="1"/>
          </p:nvPr>
        </p:nvSpPr>
        <p:spPr>
          <a:xfrm>
            <a:off x="457200" y="1981200"/>
            <a:ext cx="5051425" cy="4327525"/>
          </a:xfrm>
        </p:spPr>
        <p:txBody>
          <a:bodyPr/>
          <a:lstStyle/>
          <a:p>
            <a:pPr marL="609600" indent="-609600"/>
            <a:r>
              <a:rPr lang="en-US" sz="2800"/>
              <a:t>Yang harap diperhatikan dalam berakrab-akrab dengan lawan jenis.</a:t>
            </a:r>
          </a:p>
          <a:p>
            <a:pPr marL="609600" indent="-609600">
              <a:buFont typeface="Wingdings" pitchFamily="2" charset="2"/>
              <a:buAutoNum type="arabicPeriod"/>
            </a:pPr>
            <a:r>
              <a:rPr lang="en-US" sz="2800"/>
              <a:t>Jangan terlalu akrab dengan lawan jenis yang telah menikah.</a:t>
            </a:r>
          </a:p>
          <a:p>
            <a:pPr marL="609600" indent="-609600">
              <a:buFont typeface="Wingdings" pitchFamily="2" charset="2"/>
              <a:buAutoNum type="arabicPeriod"/>
            </a:pPr>
            <a:r>
              <a:rPr lang="en-US" sz="2800"/>
              <a:t>Berakrab-akrab dengan bos yang lawan jenis diwaktu kerja.</a:t>
            </a:r>
          </a:p>
        </p:txBody>
      </p:sp>
      <p:pic>
        <p:nvPicPr>
          <p:cNvPr id="192516" name="Picture 4" descr="bd06517_"/>
          <p:cNvPicPr>
            <a:picLocks noChangeAspect="1" noChangeArrowheads="1"/>
          </p:cNvPicPr>
          <p:nvPr/>
        </p:nvPicPr>
        <p:blipFill>
          <a:blip r:embed="rId2"/>
          <a:srcRect/>
          <a:stretch>
            <a:fillRect/>
          </a:stretch>
        </p:blipFill>
        <p:spPr bwMode="auto">
          <a:xfrm>
            <a:off x="5219700" y="2133600"/>
            <a:ext cx="3744913" cy="3538538"/>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subTitle" idx="1"/>
          </p:nvPr>
        </p:nvSpPr>
        <p:spPr>
          <a:xfrm>
            <a:off x="323850" y="3068638"/>
            <a:ext cx="8569325" cy="2976562"/>
          </a:xfrm>
        </p:spPr>
        <p:txBody>
          <a:bodyPr/>
          <a:lstStyle/>
          <a:p>
            <a:pPr algn="ctr"/>
            <a:r>
              <a:rPr lang="en-US" sz="3900"/>
              <a:t>Cara kita berbicara atau berkomunikasi dengan orang lain memperlihatkan bagaimana pribadi kita sebenarnya.</a:t>
            </a:r>
          </a:p>
        </p:txBody>
      </p:sp>
      <p:sp>
        <p:nvSpPr>
          <p:cNvPr id="194563" name="Rectangle 3"/>
          <p:cNvSpPr>
            <a:spLocks noGrp="1" noChangeArrowheads="1"/>
          </p:cNvSpPr>
          <p:nvPr>
            <p:ph type="ctrTitle"/>
          </p:nvPr>
        </p:nvSpPr>
        <p:spPr>
          <a:xfrm>
            <a:off x="179388" y="1844675"/>
            <a:ext cx="8740775" cy="1079500"/>
          </a:xfrm>
          <a:noFill/>
          <a:ln/>
        </p:spPr>
        <p:txBody>
          <a:bodyPr/>
          <a:lstStyle/>
          <a:p>
            <a:pPr algn="ctr"/>
            <a:r>
              <a:rPr lang="en-US"/>
              <a:t>Berbicara dengan Efektif</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Perilaku penting dalam pelayanan administrasi  di perguruan tinggi</a:t>
            </a:r>
            <a:endParaRPr lang="id-ID" dirty="0"/>
          </a:p>
        </p:txBody>
      </p:sp>
      <p:sp>
        <p:nvSpPr>
          <p:cNvPr id="3" name="Content Placeholder 2"/>
          <p:cNvSpPr>
            <a:spLocks noGrp="1"/>
          </p:cNvSpPr>
          <p:nvPr>
            <p:ph idx="1"/>
          </p:nvPr>
        </p:nvSpPr>
        <p:spPr/>
        <p:txBody>
          <a:bodyPr/>
          <a:lstStyle/>
          <a:p>
            <a:r>
              <a:rPr lang="id-ID" dirty="0" smtClean="0"/>
              <a:t>Menerima telepon</a:t>
            </a:r>
          </a:p>
          <a:p>
            <a:r>
              <a:rPr lang="id-ID" dirty="0" smtClean="0"/>
              <a:t>Bertelepon</a:t>
            </a:r>
          </a:p>
          <a:p>
            <a:r>
              <a:rPr lang="id-ID" dirty="0" smtClean="0"/>
              <a:t>Menerima tamu</a:t>
            </a:r>
          </a:p>
          <a:p>
            <a:r>
              <a:rPr lang="id-ID" dirty="0" smtClean="0"/>
              <a:t>Bertemu dengan mhs</a:t>
            </a:r>
          </a:p>
          <a:p>
            <a:r>
              <a:rPr lang="id-ID" dirty="0" smtClean="0"/>
              <a:t>Bertemu antar staf</a:t>
            </a:r>
          </a:p>
          <a:p>
            <a:r>
              <a:rPr lang="id-ID" dirty="0" smtClean="0"/>
              <a:t>Bertemu dengan pimpinan</a:t>
            </a:r>
          </a:p>
          <a:p>
            <a:r>
              <a:rPr lang="id-ID" dirty="0" smtClean="0"/>
              <a:t>Memberikan pelayanan</a:t>
            </a:r>
          </a:p>
          <a:p>
            <a:r>
              <a:rPr lang="id-ID" dirty="0" smtClean="0"/>
              <a:t>Memberikan informasi</a:t>
            </a:r>
          </a:p>
          <a:p>
            <a:r>
              <a:rPr lang="id-ID" dirty="0" smtClean="0"/>
              <a:t>Memberitahukan kegagalan program</a:t>
            </a:r>
          </a:p>
          <a:p>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8 langkah bicara dengan efektif</a:t>
            </a:r>
          </a:p>
        </p:txBody>
      </p:sp>
      <p:sp>
        <p:nvSpPr>
          <p:cNvPr id="195587" name="Rectangle 3"/>
          <p:cNvSpPr>
            <a:spLocks noGrp="1" noChangeArrowheads="1"/>
          </p:cNvSpPr>
          <p:nvPr>
            <p:ph type="body" idx="1"/>
          </p:nvPr>
        </p:nvSpPr>
        <p:spPr>
          <a:xfrm>
            <a:off x="457200" y="1700213"/>
            <a:ext cx="8229600" cy="4752975"/>
          </a:xfrm>
        </p:spPr>
        <p:txBody>
          <a:bodyPr/>
          <a:lstStyle/>
          <a:p>
            <a:pPr marL="609600" indent="-609600">
              <a:lnSpc>
                <a:spcPct val="80000"/>
              </a:lnSpc>
              <a:buFont typeface="Wingdings" pitchFamily="2" charset="2"/>
              <a:buAutoNum type="arabicPeriod"/>
            </a:pPr>
            <a:r>
              <a:rPr lang="en-US" sz="2800"/>
              <a:t>Rangkai kata – kata dengan baik</a:t>
            </a:r>
          </a:p>
          <a:p>
            <a:pPr marL="609600" indent="-609600">
              <a:lnSpc>
                <a:spcPct val="80000"/>
              </a:lnSpc>
              <a:buFont typeface="Wingdings" pitchFamily="2" charset="2"/>
              <a:buAutoNum type="arabicPeriod"/>
            </a:pPr>
            <a:r>
              <a:rPr lang="en-US" sz="2800"/>
              <a:t>Sesuaikan volume suara saat berbicara</a:t>
            </a:r>
          </a:p>
          <a:p>
            <a:pPr marL="609600" indent="-609600">
              <a:lnSpc>
                <a:spcPct val="80000"/>
              </a:lnSpc>
              <a:buFont typeface="Wingdings" pitchFamily="2" charset="2"/>
              <a:buAutoNum type="arabicPeriod"/>
            </a:pPr>
            <a:r>
              <a:rPr lang="en-US" sz="2800"/>
              <a:t>Perhatikan nada suara</a:t>
            </a:r>
          </a:p>
          <a:p>
            <a:pPr marL="609600" indent="-609600">
              <a:lnSpc>
                <a:spcPct val="80000"/>
              </a:lnSpc>
              <a:buFont typeface="Wingdings" pitchFamily="2" charset="2"/>
              <a:buAutoNum type="arabicPeriod"/>
            </a:pPr>
            <a:r>
              <a:rPr lang="en-US" sz="2800"/>
              <a:t>Sesuaikan kecepatan dan gaya bicara</a:t>
            </a:r>
          </a:p>
          <a:p>
            <a:pPr marL="609600" indent="-609600">
              <a:lnSpc>
                <a:spcPct val="80000"/>
              </a:lnSpc>
              <a:buFont typeface="Wingdings" pitchFamily="2" charset="2"/>
              <a:buAutoNum type="arabicPeriod"/>
            </a:pPr>
            <a:r>
              <a:rPr lang="en-US" sz="2800"/>
              <a:t>Perhatikan siapa yang anda ajak bicara.</a:t>
            </a:r>
          </a:p>
          <a:p>
            <a:pPr marL="609600" indent="-609600">
              <a:lnSpc>
                <a:spcPct val="80000"/>
              </a:lnSpc>
              <a:buFont typeface="Wingdings" pitchFamily="2" charset="2"/>
              <a:buAutoNum type="arabicPeriod"/>
            </a:pPr>
            <a:r>
              <a:rPr lang="en-US" sz="2800"/>
              <a:t>Sikap duduk, berdiri, pandangan mata, tak boleh dilupakan</a:t>
            </a:r>
          </a:p>
          <a:p>
            <a:pPr marL="609600" indent="-609600">
              <a:lnSpc>
                <a:spcPct val="80000"/>
              </a:lnSpc>
              <a:buFont typeface="Wingdings" pitchFamily="2" charset="2"/>
              <a:buAutoNum type="arabicPeriod"/>
            </a:pPr>
            <a:r>
              <a:rPr lang="en-US" sz="2800"/>
              <a:t>Gerak tangan dan tubuh yang tepat akan membantu penyampaian maksud anda.</a:t>
            </a:r>
          </a:p>
          <a:p>
            <a:pPr marL="609600" indent="-609600">
              <a:lnSpc>
                <a:spcPct val="80000"/>
              </a:lnSpc>
              <a:buFont typeface="Wingdings" pitchFamily="2" charset="2"/>
              <a:buAutoNum type="arabicPeriod"/>
            </a:pPr>
            <a:r>
              <a:rPr lang="en-US" sz="2800"/>
              <a:t>Bila anda tidak sedang berbicara didepan umum lakukan pembicaraan dua arah</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ctr"/>
            <a:r>
              <a:rPr lang="en-US"/>
              <a:t>Bicara dengan Rekan Bisnis</a:t>
            </a:r>
          </a:p>
        </p:txBody>
      </p:sp>
      <p:sp>
        <p:nvSpPr>
          <p:cNvPr id="193539" name="Rectangle 3"/>
          <p:cNvSpPr>
            <a:spLocks noGrp="1" noChangeArrowheads="1"/>
          </p:cNvSpPr>
          <p:nvPr>
            <p:ph type="body" idx="1"/>
          </p:nvPr>
        </p:nvSpPr>
        <p:spPr>
          <a:xfrm>
            <a:off x="457200" y="1981200"/>
            <a:ext cx="5267325" cy="4471988"/>
          </a:xfrm>
        </p:spPr>
        <p:txBody>
          <a:bodyPr/>
          <a:lstStyle/>
          <a:p>
            <a:r>
              <a:rPr lang="en-US" sz="2800"/>
              <a:t>Lakukan hal yang sama seperti saat anda membangun pembicaraan yang efektif. Yang perlu diperhatikan, pastikan bahwa apa yang anda ucapkan selalu bermakna. Posisikan diri sebagai rekan bisnis yang aktif, tapi tidak mendominasi pembicaraan.</a:t>
            </a:r>
          </a:p>
        </p:txBody>
      </p:sp>
      <p:pic>
        <p:nvPicPr>
          <p:cNvPr id="193541" name="Picture 5" descr="MCj03984150000[1]"/>
          <p:cNvPicPr>
            <a:picLocks noChangeAspect="1" noChangeArrowheads="1"/>
          </p:cNvPicPr>
          <p:nvPr/>
        </p:nvPicPr>
        <p:blipFill>
          <a:blip r:embed="rId2"/>
          <a:srcRect/>
          <a:stretch>
            <a:fillRect/>
          </a:stretch>
        </p:blipFill>
        <p:spPr bwMode="auto">
          <a:xfrm>
            <a:off x="5795963" y="2205038"/>
            <a:ext cx="3097212" cy="4176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gn="ctr"/>
            <a:r>
              <a:rPr lang="en-US"/>
              <a:t>Berbicara didepan Umum</a:t>
            </a:r>
          </a:p>
        </p:txBody>
      </p:sp>
      <p:sp>
        <p:nvSpPr>
          <p:cNvPr id="196611" name="Rectangle 3"/>
          <p:cNvSpPr>
            <a:spLocks noGrp="1" noChangeArrowheads="1"/>
          </p:cNvSpPr>
          <p:nvPr>
            <p:ph type="body" idx="1"/>
          </p:nvPr>
        </p:nvSpPr>
        <p:spPr>
          <a:xfrm>
            <a:off x="457200" y="1557338"/>
            <a:ext cx="5122863" cy="4751387"/>
          </a:xfrm>
        </p:spPr>
        <p:txBody>
          <a:bodyPr/>
          <a:lstStyle/>
          <a:p>
            <a:r>
              <a:rPr lang="en-US" sz="2800"/>
              <a:t>Kuasai Topik dengan baik.</a:t>
            </a:r>
          </a:p>
          <a:p>
            <a:r>
              <a:rPr lang="en-US" sz="2800"/>
              <a:t>Pastikan anda tahu siapa pendengar yang datang.</a:t>
            </a:r>
          </a:p>
          <a:p>
            <a:r>
              <a:rPr lang="en-US" sz="2800"/>
              <a:t>Harap diingat sikap, mimik dan gerkan saat berbicara (body Language) </a:t>
            </a:r>
          </a:p>
          <a:p>
            <a:r>
              <a:rPr lang="en-US" sz="2800"/>
              <a:t>Lakukan persiapan mental dan latihan</a:t>
            </a:r>
          </a:p>
          <a:p>
            <a:r>
              <a:rPr lang="en-US" sz="2800"/>
              <a:t>Perhatikan penampilan fisik anda.</a:t>
            </a:r>
          </a:p>
          <a:p>
            <a:endParaRPr lang="en-US" sz="2800"/>
          </a:p>
        </p:txBody>
      </p:sp>
      <p:pic>
        <p:nvPicPr>
          <p:cNvPr id="196613" name="Picture 5" descr="MCj02919800000[1]"/>
          <p:cNvPicPr>
            <a:picLocks noChangeAspect="1" noChangeArrowheads="1"/>
          </p:cNvPicPr>
          <p:nvPr/>
        </p:nvPicPr>
        <p:blipFill>
          <a:blip r:embed="rId2"/>
          <a:srcRect/>
          <a:stretch>
            <a:fillRect/>
          </a:stretch>
        </p:blipFill>
        <p:spPr bwMode="auto">
          <a:xfrm>
            <a:off x="5838825" y="1628775"/>
            <a:ext cx="2836863" cy="4321175"/>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95288" y="260350"/>
            <a:ext cx="8229600" cy="1371600"/>
          </a:xfrm>
        </p:spPr>
        <p:txBody>
          <a:bodyPr/>
          <a:lstStyle/>
          <a:p>
            <a:pPr algn="ctr"/>
            <a:r>
              <a:rPr lang="en-US"/>
              <a:t>Berbicara dalam Kelompok</a:t>
            </a:r>
          </a:p>
        </p:txBody>
      </p:sp>
      <p:sp>
        <p:nvSpPr>
          <p:cNvPr id="197635" name="Rectangle 3"/>
          <p:cNvSpPr>
            <a:spLocks noGrp="1" noChangeArrowheads="1"/>
          </p:cNvSpPr>
          <p:nvPr>
            <p:ph type="body" idx="1"/>
          </p:nvPr>
        </p:nvSpPr>
        <p:spPr>
          <a:xfrm>
            <a:off x="457200" y="1700213"/>
            <a:ext cx="6275388" cy="4681537"/>
          </a:xfrm>
        </p:spPr>
        <p:txBody>
          <a:bodyPr/>
          <a:lstStyle/>
          <a:p>
            <a:r>
              <a:rPr lang="en-US" sz="2800"/>
              <a:t>Delapan langkah bicara efektif masih tetap menjadi kuncinya. </a:t>
            </a:r>
          </a:p>
          <a:p>
            <a:r>
              <a:rPr lang="en-US" sz="2800"/>
              <a:t>Dengarkan dulu pembicaraan orang lain dengan seksama, agar anda tahu duduk persoalannya.</a:t>
            </a:r>
          </a:p>
          <a:p>
            <a:r>
              <a:rPr lang="en-US" sz="2800"/>
              <a:t>Jadilah pendengar yang baik kecuali jika diminta mengeluarkan pendapat.</a:t>
            </a:r>
          </a:p>
          <a:p>
            <a:r>
              <a:rPr lang="en-US" sz="2800"/>
              <a:t>Bila ingin berpendapat , lakukanlah dengan sopan, disaat yang tepat.</a:t>
            </a:r>
          </a:p>
        </p:txBody>
      </p:sp>
      <p:pic>
        <p:nvPicPr>
          <p:cNvPr id="197636" name="Picture 4" descr="j0233018"/>
          <p:cNvPicPr>
            <a:picLocks noChangeAspect="1" noChangeArrowheads="1"/>
          </p:cNvPicPr>
          <p:nvPr/>
        </p:nvPicPr>
        <p:blipFill>
          <a:blip r:embed="rId2"/>
          <a:srcRect/>
          <a:stretch>
            <a:fillRect/>
          </a:stretch>
        </p:blipFill>
        <p:spPr bwMode="auto">
          <a:xfrm>
            <a:off x="6588125" y="1844675"/>
            <a:ext cx="2555875" cy="4392613"/>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t>Continue 	</a:t>
            </a:r>
          </a:p>
        </p:txBody>
      </p:sp>
      <p:sp>
        <p:nvSpPr>
          <p:cNvPr id="198659" name="Rectangle 3"/>
          <p:cNvSpPr>
            <a:spLocks noGrp="1" noChangeArrowheads="1"/>
          </p:cNvSpPr>
          <p:nvPr>
            <p:ph type="body" idx="1"/>
          </p:nvPr>
        </p:nvSpPr>
        <p:spPr>
          <a:xfrm>
            <a:off x="457200" y="1981200"/>
            <a:ext cx="5194300" cy="3886200"/>
          </a:xfrm>
        </p:spPr>
        <p:txBody>
          <a:bodyPr/>
          <a:lstStyle/>
          <a:p>
            <a:pPr>
              <a:lnSpc>
                <a:spcPct val="90000"/>
              </a:lnSpc>
            </a:pPr>
            <a:r>
              <a:rPr lang="en-US"/>
              <a:t>Tidak usah mencari masalah diluar agenda yang telah ditentukan</a:t>
            </a:r>
          </a:p>
          <a:p>
            <a:pPr>
              <a:lnSpc>
                <a:spcPct val="90000"/>
              </a:lnSpc>
            </a:pPr>
            <a:r>
              <a:rPr lang="en-US"/>
              <a:t>Jangan memotong pembicaraan dan terjebak dalam gurauan yang tidak pada tempatnya.</a:t>
            </a:r>
          </a:p>
        </p:txBody>
      </p:sp>
      <p:pic>
        <p:nvPicPr>
          <p:cNvPr id="198661" name="Picture 5" descr="j0301252"/>
          <p:cNvPicPr>
            <a:picLocks noChangeAspect="1" noChangeArrowheads="1"/>
          </p:cNvPicPr>
          <p:nvPr/>
        </p:nvPicPr>
        <p:blipFill>
          <a:blip r:embed="rId2"/>
          <a:srcRect/>
          <a:stretch>
            <a:fillRect/>
          </a:stretch>
        </p:blipFill>
        <p:spPr bwMode="auto">
          <a:xfrm>
            <a:off x="5508625" y="1989138"/>
            <a:ext cx="3384550" cy="3671887"/>
          </a:xfrm>
          <a:prstGeom prst="rect">
            <a:avLst/>
          </a:prstGeo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subTitle" idx="1"/>
          </p:nvPr>
        </p:nvSpPr>
        <p:spPr>
          <a:xfrm>
            <a:off x="323850" y="3068638"/>
            <a:ext cx="8569325" cy="2976562"/>
          </a:xfrm>
        </p:spPr>
        <p:txBody>
          <a:bodyPr/>
          <a:lstStyle/>
          <a:p>
            <a:pPr algn="ctr">
              <a:lnSpc>
                <a:spcPct val="90000"/>
              </a:lnSpc>
            </a:pPr>
            <a:r>
              <a:rPr lang="en-US" sz="3900"/>
              <a:t>Terkadang kita menerima suatu pekerjaan dengan berat hati atau berbicara berputar – putar untuk menolaknya. Hati anda galau dan mulut terasa terkunci.</a:t>
            </a:r>
          </a:p>
        </p:txBody>
      </p:sp>
      <p:sp>
        <p:nvSpPr>
          <p:cNvPr id="201731" name="Rectangle 3"/>
          <p:cNvSpPr>
            <a:spLocks noGrp="1" noChangeArrowheads="1"/>
          </p:cNvSpPr>
          <p:nvPr>
            <p:ph type="ctrTitle"/>
          </p:nvPr>
        </p:nvSpPr>
        <p:spPr>
          <a:xfrm>
            <a:off x="179388" y="1844675"/>
            <a:ext cx="8740775" cy="1079500"/>
          </a:xfrm>
          <a:noFill/>
          <a:ln/>
        </p:spPr>
        <p:txBody>
          <a:bodyPr/>
          <a:lstStyle/>
          <a:p>
            <a:pPr algn="ctr"/>
            <a:r>
              <a:rPr lang="en-US"/>
              <a:t>Berkata Tidak</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a:r>
              <a:rPr lang="en-US"/>
              <a:t>Tips Berkata Tidak</a:t>
            </a:r>
          </a:p>
        </p:txBody>
      </p:sp>
      <p:sp>
        <p:nvSpPr>
          <p:cNvPr id="199683" name="Rectangle 3"/>
          <p:cNvSpPr>
            <a:spLocks noGrp="1" noChangeArrowheads="1"/>
          </p:cNvSpPr>
          <p:nvPr>
            <p:ph type="body" idx="1"/>
          </p:nvPr>
        </p:nvSpPr>
        <p:spPr>
          <a:xfrm>
            <a:off x="3492500" y="2133600"/>
            <a:ext cx="5483225" cy="3886200"/>
          </a:xfrm>
        </p:spPr>
        <p:txBody>
          <a:bodyPr/>
          <a:lstStyle/>
          <a:p>
            <a:r>
              <a:rPr lang="en-US"/>
              <a:t>Tolaklah dengan senyuman manis dan tutur kata yang menyenangkan.</a:t>
            </a:r>
          </a:p>
          <a:p>
            <a:r>
              <a:rPr lang="en-US"/>
              <a:t>Kalau tidak bisa secara langsung tolak dengan cara menghindar.</a:t>
            </a:r>
          </a:p>
          <a:p>
            <a:pPr>
              <a:buFont typeface="Wingdings" pitchFamily="2" charset="2"/>
              <a:buNone/>
            </a:pPr>
            <a:endParaRPr lang="en-US"/>
          </a:p>
        </p:txBody>
      </p:sp>
      <p:pic>
        <p:nvPicPr>
          <p:cNvPr id="199685" name="Picture 5" descr="j0149481"/>
          <p:cNvPicPr>
            <a:picLocks noChangeAspect="1" noChangeArrowheads="1"/>
          </p:cNvPicPr>
          <p:nvPr/>
        </p:nvPicPr>
        <p:blipFill>
          <a:blip r:embed="rId2"/>
          <a:srcRect/>
          <a:stretch>
            <a:fillRect/>
          </a:stretch>
        </p:blipFill>
        <p:spPr bwMode="auto">
          <a:xfrm>
            <a:off x="611188" y="1844675"/>
            <a:ext cx="2665412" cy="424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subTitle" idx="1"/>
          </p:nvPr>
        </p:nvSpPr>
        <p:spPr>
          <a:xfrm>
            <a:off x="323850" y="3068638"/>
            <a:ext cx="8569325" cy="2976562"/>
          </a:xfrm>
        </p:spPr>
        <p:txBody>
          <a:bodyPr/>
          <a:lstStyle/>
          <a:p>
            <a:pPr algn="ctr"/>
            <a:r>
              <a:rPr lang="en-US" sz="3500"/>
              <a:t>Apapun bentuknya, kritik harus bertujuan untuk memperbaiki kualitas seseoarang. Kritik yang bersifat objektif, membangun dan mungkin memberi usulan solusi dari suatu masalah.</a:t>
            </a:r>
          </a:p>
        </p:txBody>
      </p:sp>
      <p:sp>
        <p:nvSpPr>
          <p:cNvPr id="202755" name="Rectangle 3"/>
          <p:cNvSpPr>
            <a:spLocks noGrp="1" noChangeArrowheads="1"/>
          </p:cNvSpPr>
          <p:nvPr>
            <p:ph type="ctrTitle"/>
          </p:nvPr>
        </p:nvSpPr>
        <p:spPr>
          <a:xfrm>
            <a:off x="179388" y="1844675"/>
            <a:ext cx="8740775" cy="1079500"/>
          </a:xfrm>
          <a:noFill/>
          <a:ln/>
        </p:spPr>
        <p:txBody>
          <a:bodyPr/>
          <a:lstStyle/>
          <a:p>
            <a:pPr algn="ctr"/>
            <a:r>
              <a:rPr lang="en-US"/>
              <a:t>Mengkritik &amp; di Kritik</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ctr"/>
            <a:r>
              <a:rPr lang="en-US"/>
              <a:t>TEKNIK MENGKRITIK</a:t>
            </a:r>
          </a:p>
        </p:txBody>
      </p:sp>
      <p:sp>
        <p:nvSpPr>
          <p:cNvPr id="203779" name="Rectangle 3"/>
          <p:cNvSpPr>
            <a:spLocks noGrp="1" noChangeArrowheads="1"/>
          </p:cNvSpPr>
          <p:nvPr>
            <p:ph type="body" idx="1"/>
          </p:nvPr>
        </p:nvSpPr>
        <p:spPr>
          <a:xfrm>
            <a:off x="3059113" y="1981200"/>
            <a:ext cx="5627687" cy="4400550"/>
          </a:xfrm>
        </p:spPr>
        <p:txBody>
          <a:bodyPr/>
          <a:lstStyle/>
          <a:p>
            <a:r>
              <a:rPr lang="en-US" sz="2800"/>
              <a:t>Perhatikan siapa yang anda kritik</a:t>
            </a:r>
          </a:p>
          <a:p>
            <a:r>
              <a:rPr lang="en-US" sz="2800"/>
              <a:t>Jangan ucapkan dengan nada tinggi</a:t>
            </a:r>
          </a:p>
          <a:p>
            <a:r>
              <a:rPr lang="en-US" sz="2800"/>
              <a:t>Jangan ucapkan kritik dihadapan orang banyak</a:t>
            </a:r>
          </a:p>
          <a:p>
            <a:r>
              <a:rPr lang="en-US" sz="2800"/>
              <a:t>Perhatikan situasi</a:t>
            </a:r>
          </a:p>
          <a:p>
            <a:r>
              <a:rPr lang="en-US" sz="2800"/>
              <a:t>Ketahui keseluruhan duduk persoalan dengan baik.</a:t>
            </a:r>
          </a:p>
        </p:txBody>
      </p:sp>
      <p:pic>
        <p:nvPicPr>
          <p:cNvPr id="203780" name="Picture 4" descr="j0283209"/>
          <p:cNvPicPr>
            <a:picLocks noChangeAspect="1" noChangeArrowheads="1" noCrop="1"/>
          </p:cNvPicPr>
          <p:nvPr/>
        </p:nvPicPr>
        <p:blipFill>
          <a:blip r:embed="rId2"/>
          <a:srcRect/>
          <a:stretch>
            <a:fillRect/>
          </a:stretch>
        </p:blipFill>
        <p:spPr bwMode="auto">
          <a:xfrm>
            <a:off x="179388" y="1916113"/>
            <a:ext cx="2952750" cy="4176712"/>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Tips Berguna Saat Mengkritik</a:t>
            </a:r>
          </a:p>
        </p:txBody>
      </p:sp>
      <p:sp>
        <p:nvSpPr>
          <p:cNvPr id="204803" name="Rectangle 3"/>
          <p:cNvSpPr>
            <a:spLocks noGrp="1" noChangeArrowheads="1"/>
          </p:cNvSpPr>
          <p:nvPr>
            <p:ph type="body" idx="1"/>
          </p:nvPr>
        </p:nvSpPr>
        <p:spPr>
          <a:xfrm>
            <a:off x="457200" y="1981200"/>
            <a:ext cx="5122863" cy="3886200"/>
          </a:xfrm>
        </p:spPr>
        <p:txBody>
          <a:bodyPr/>
          <a:lstStyle/>
          <a:p>
            <a:pPr>
              <a:lnSpc>
                <a:spcPct val="90000"/>
              </a:lnSpc>
            </a:pPr>
            <a:r>
              <a:rPr lang="en-US"/>
              <a:t>Tidak semua orang mampu menangkap beberapa kritik sekaligus dengan cepat.</a:t>
            </a:r>
          </a:p>
          <a:p>
            <a:pPr>
              <a:lnSpc>
                <a:spcPct val="90000"/>
              </a:lnSpc>
            </a:pPr>
            <a:r>
              <a:rPr lang="en-US"/>
              <a:t>Sila mengkritik sesuatu, sebutkan terlebih dahulu sisi positifnya baru sisi negatifnya.</a:t>
            </a:r>
          </a:p>
        </p:txBody>
      </p:sp>
      <p:pic>
        <p:nvPicPr>
          <p:cNvPr id="204804" name="Picture 4" descr="j0297707"/>
          <p:cNvPicPr>
            <a:picLocks noChangeAspect="1" noChangeArrowheads="1"/>
          </p:cNvPicPr>
          <p:nvPr/>
        </p:nvPicPr>
        <p:blipFill>
          <a:blip r:embed="rId2"/>
          <a:srcRect/>
          <a:stretch>
            <a:fillRect/>
          </a:stretch>
        </p:blipFill>
        <p:spPr bwMode="auto">
          <a:xfrm>
            <a:off x="5651500" y="1989138"/>
            <a:ext cx="3095625" cy="381635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14356"/>
            <a:ext cx="7772400" cy="1964836"/>
          </a:xfrm>
          <a:solidFill>
            <a:srgbClr val="FFFF00"/>
          </a:solidFill>
        </p:spPr>
        <p:txBody>
          <a:bodyPr/>
          <a:lstStyle/>
          <a:p>
            <a:r>
              <a:rPr lang="id-ID" dirty="0" smtClean="0"/>
              <a:t>Bagaimana supaya pelayanan berkualitas?</a:t>
            </a:r>
            <a:endParaRPr lang="id-ID" dirty="0"/>
          </a:p>
        </p:txBody>
      </p:sp>
      <p:sp>
        <p:nvSpPr>
          <p:cNvPr id="3" name="Text Placeholder 2"/>
          <p:cNvSpPr>
            <a:spLocks noGrp="1"/>
          </p:cNvSpPr>
          <p:nvPr>
            <p:ph type="body" idx="1"/>
          </p:nvPr>
        </p:nvSpPr>
        <p:spPr/>
        <p:txBody>
          <a:bodyPr/>
          <a:lstStyle/>
          <a:p>
            <a:endParaRPr lang="id-ID"/>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ctr"/>
            <a:r>
              <a:rPr lang="en-US"/>
              <a:t>Menerima Kritik</a:t>
            </a:r>
          </a:p>
        </p:txBody>
      </p:sp>
      <p:sp>
        <p:nvSpPr>
          <p:cNvPr id="205827" name="Rectangle 3"/>
          <p:cNvSpPr>
            <a:spLocks noGrp="1" noChangeArrowheads="1"/>
          </p:cNvSpPr>
          <p:nvPr>
            <p:ph type="body" idx="1"/>
          </p:nvPr>
        </p:nvSpPr>
        <p:spPr>
          <a:xfrm>
            <a:off x="3419475" y="1981200"/>
            <a:ext cx="5545138" cy="4471988"/>
          </a:xfrm>
        </p:spPr>
        <p:txBody>
          <a:bodyPr/>
          <a:lstStyle/>
          <a:p>
            <a:pPr>
              <a:lnSpc>
                <a:spcPct val="90000"/>
              </a:lnSpc>
            </a:pPr>
            <a:r>
              <a:rPr lang="en-US" sz="2800"/>
              <a:t>Coba endapkan dulu perasaan yang makin membara untuk beberapa saat</a:t>
            </a:r>
          </a:p>
          <a:p>
            <a:pPr>
              <a:lnSpc>
                <a:spcPct val="90000"/>
              </a:lnSpc>
            </a:pPr>
            <a:r>
              <a:rPr lang="en-US" sz="2800"/>
              <a:t>Bila anda tidak setuju, berikan argumentasi dengan mengajukan logika dan kenyataan.</a:t>
            </a:r>
          </a:p>
          <a:p>
            <a:pPr>
              <a:lnSpc>
                <a:spcPct val="90000"/>
              </a:lnSpc>
            </a:pPr>
            <a:r>
              <a:rPr lang="en-US" sz="2800"/>
              <a:t>Jangan langsung apriori dan menyangkal kritik yang dilontarkan orang lain.</a:t>
            </a:r>
          </a:p>
        </p:txBody>
      </p:sp>
      <p:pic>
        <p:nvPicPr>
          <p:cNvPr id="205828" name="Picture 4" descr="j0287005"/>
          <p:cNvPicPr>
            <a:picLocks noChangeAspect="1" noChangeArrowheads="1"/>
          </p:cNvPicPr>
          <p:nvPr/>
        </p:nvPicPr>
        <p:blipFill>
          <a:blip r:embed="rId2"/>
          <a:srcRect/>
          <a:stretch>
            <a:fillRect/>
          </a:stretch>
        </p:blipFill>
        <p:spPr bwMode="auto">
          <a:xfrm>
            <a:off x="179388" y="1844675"/>
            <a:ext cx="3024187" cy="424815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subTitle" idx="1"/>
          </p:nvPr>
        </p:nvSpPr>
        <p:spPr>
          <a:xfrm>
            <a:off x="323850" y="3068638"/>
            <a:ext cx="8569325" cy="2976562"/>
          </a:xfrm>
        </p:spPr>
        <p:txBody>
          <a:bodyPr/>
          <a:lstStyle/>
          <a:p>
            <a:pPr algn="ctr"/>
            <a:r>
              <a:rPr lang="en-US" sz="3500"/>
              <a:t>Bahasa tubuh dapat mengungkapkan perasaan Anda yang sesungguhnya. Oleh karena itu pastikan bahasa tubuh anda sesuai dengan kata-kata yang anda ucapkan.</a:t>
            </a:r>
          </a:p>
        </p:txBody>
      </p:sp>
      <p:sp>
        <p:nvSpPr>
          <p:cNvPr id="209923" name="Rectangle 3"/>
          <p:cNvSpPr>
            <a:spLocks noGrp="1" noChangeArrowheads="1"/>
          </p:cNvSpPr>
          <p:nvPr>
            <p:ph type="ctrTitle"/>
          </p:nvPr>
        </p:nvSpPr>
        <p:spPr>
          <a:xfrm>
            <a:off x="179388" y="1844675"/>
            <a:ext cx="8740775" cy="1079500"/>
          </a:xfrm>
          <a:noFill/>
          <a:ln/>
        </p:spPr>
        <p:txBody>
          <a:bodyPr/>
          <a:lstStyle/>
          <a:p>
            <a:pPr algn="ctr"/>
            <a:r>
              <a:rPr lang="en-US"/>
              <a:t>Memahami Bahasa Tubuh</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en-US" sz="4000"/>
              <a:t>Bahasa Tubuh ( Body Language )</a:t>
            </a:r>
          </a:p>
        </p:txBody>
      </p:sp>
      <p:sp>
        <p:nvSpPr>
          <p:cNvPr id="210947" name="Rectangle 3"/>
          <p:cNvSpPr>
            <a:spLocks noGrp="1" noChangeArrowheads="1"/>
          </p:cNvSpPr>
          <p:nvPr>
            <p:ph type="body" idx="1"/>
          </p:nvPr>
        </p:nvSpPr>
        <p:spPr>
          <a:xfrm>
            <a:off x="457200" y="1981200"/>
            <a:ext cx="4475163" cy="4256088"/>
          </a:xfrm>
        </p:spPr>
        <p:txBody>
          <a:bodyPr/>
          <a:lstStyle/>
          <a:p>
            <a:r>
              <a:rPr lang="en-US"/>
              <a:t>Body language adalah gerakan - gerakan yang dilakukan seseorang ketika berkomunikasi dengan orang lain.</a:t>
            </a:r>
          </a:p>
          <a:p>
            <a:r>
              <a:rPr lang="en-US"/>
              <a:t>      </a:t>
            </a:r>
          </a:p>
        </p:txBody>
      </p:sp>
      <p:pic>
        <p:nvPicPr>
          <p:cNvPr id="210949" name="Picture 5" descr="Web_Police_Officer_-_Cartoon_04"/>
          <p:cNvPicPr>
            <a:picLocks noChangeAspect="1" noChangeArrowheads="1"/>
          </p:cNvPicPr>
          <p:nvPr/>
        </p:nvPicPr>
        <p:blipFill>
          <a:blip r:embed="rId2"/>
          <a:srcRect/>
          <a:stretch>
            <a:fillRect/>
          </a:stretch>
        </p:blipFill>
        <p:spPr bwMode="auto">
          <a:xfrm>
            <a:off x="5364163" y="2060575"/>
            <a:ext cx="3455987" cy="3529013"/>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a:r>
              <a:rPr lang="en-US"/>
              <a:t>Kunci Mengasah Bahasa Tubuh</a:t>
            </a:r>
          </a:p>
        </p:txBody>
      </p:sp>
      <p:sp>
        <p:nvSpPr>
          <p:cNvPr id="207875" name="Rectangle 3"/>
          <p:cNvSpPr>
            <a:spLocks noGrp="1" noChangeArrowheads="1"/>
          </p:cNvSpPr>
          <p:nvPr>
            <p:ph type="body" sz="half" idx="1"/>
          </p:nvPr>
        </p:nvSpPr>
        <p:spPr>
          <a:xfrm>
            <a:off x="457200" y="1981200"/>
            <a:ext cx="5554663" cy="4616450"/>
          </a:xfrm>
        </p:spPr>
        <p:txBody>
          <a:bodyPr/>
          <a:lstStyle/>
          <a:p>
            <a:pPr>
              <a:lnSpc>
                <a:spcPct val="90000"/>
              </a:lnSpc>
            </a:pPr>
            <a:r>
              <a:rPr lang="en-US" sz="2800"/>
              <a:t>Kenali  penampilan, perilaku dan kebiasaan anda sendiri.</a:t>
            </a:r>
          </a:p>
          <a:p>
            <a:pPr>
              <a:lnSpc>
                <a:spcPct val="90000"/>
              </a:lnSpc>
            </a:pPr>
            <a:r>
              <a:rPr lang="en-US" sz="2800"/>
              <a:t>Pelajari dan perbaiki sikap dan gerakan standar yang memberi nilai plus saat anda berkomunikasi.</a:t>
            </a:r>
          </a:p>
          <a:p>
            <a:pPr>
              <a:lnSpc>
                <a:spcPct val="90000"/>
              </a:lnSpc>
            </a:pPr>
            <a:r>
              <a:rPr lang="en-US" sz="2800"/>
              <a:t>Bersikaplah tenang dan logis, baik tutur kata maupun sikap.</a:t>
            </a:r>
          </a:p>
          <a:p>
            <a:pPr>
              <a:lnSpc>
                <a:spcPct val="90000"/>
              </a:lnSpc>
            </a:pPr>
            <a:r>
              <a:rPr lang="en-US" sz="2800"/>
              <a:t>Cermati bahasa tubuh yang berkaitan dengan adat kebiasaan setempat.</a:t>
            </a:r>
          </a:p>
          <a:p>
            <a:pPr>
              <a:lnSpc>
                <a:spcPct val="90000"/>
              </a:lnSpc>
            </a:pPr>
            <a:endParaRPr lang="en-US" sz="2800"/>
          </a:p>
        </p:txBody>
      </p:sp>
      <p:pic>
        <p:nvPicPr>
          <p:cNvPr id="207881" name="Picture 9" descr="286686"/>
          <p:cNvPicPr>
            <a:picLocks noChangeAspect="1" noChangeArrowheads="1"/>
          </p:cNvPicPr>
          <p:nvPr/>
        </p:nvPicPr>
        <p:blipFill>
          <a:blip r:embed="rId2"/>
          <a:srcRect/>
          <a:stretch>
            <a:fillRect/>
          </a:stretch>
        </p:blipFill>
        <p:spPr bwMode="auto">
          <a:xfrm>
            <a:off x="6000750" y="2133600"/>
            <a:ext cx="3143250" cy="4175125"/>
          </a:xfrm>
          <a:prstGeom prst="rect">
            <a:avLst/>
          </a:prstGeom>
          <a:noFill/>
        </p:spPr>
      </p:pic>
    </p:spTree>
  </p:cSld>
  <p:clrMapOvr>
    <a:masterClrMapping/>
  </p:clrMapOvr>
  <p:transition>
    <p:split orient="vert"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subTitle" idx="1"/>
          </p:nvPr>
        </p:nvSpPr>
        <p:spPr>
          <a:xfrm>
            <a:off x="323850" y="3068638"/>
            <a:ext cx="8569325" cy="2976562"/>
          </a:xfrm>
        </p:spPr>
        <p:txBody>
          <a:bodyPr/>
          <a:lstStyle/>
          <a:p>
            <a:pPr algn="ctr"/>
            <a:r>
              <a:rPr lang="en-US" sz="3500"/>
              <a:t>Sikap duduk Anda mempengaruhi penilaian orang terhadap Anda.ini juga sangat berpengaruh pada kesehatan anda sendiri.</a:t>
            </a:r>
          </a:p>
        </p:txBody>
      </p:sp>
      <p:sp>
        <p:nvSpPr>
          <p:cNvPr id="216067" name="Rectangle 3"/>
          <p:cNvSpPr>
            <a:spLocks noGrp="1" noChangeArrowheads="1"/>
          </p:cNvSpPr>
          <p:nvPr>
            <p:ph type="ctrTitle"/>
          </p:nvPr>
        </p:nvSpPr>
        <p:spPr>
          <a:xfrm>
            <a:off x="179388" y="1844675"/>
            <a:ext cx="8740775" cy="1079500"/>
          </a:xfrm>
          <a:noFill/>
          <a:ln/>
        </p:spPr>
        <p:txBody>
          <a:bodyPr/>
          <a:lstStyle/>
          <a:p>
            <a:pPr algn="ctr"/>
            <a:r>
              <a:rPr lang="en-US"/>
              <a:t>Sikap Tubuh</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gn="ctr"/>
            <a:r>
              <a:rPr lang="en-US" sz="4000"/>
              <a:t>Memberi Kesan yang Baik Saat Duduk</a:t>
            </a:r>
          </a:p>
        </p:txBody>
      </p:sp>
      <p:sp>
        <p:nvSpPr>
          <p:cNvPr id="217091" name="Rectangle 3"/>
          <p:cNvSpPr>
            <a:spLocks noGrp="1" noChangeArrowheads="1"/>
          </p:cNvSpPr>
          <p:nvPr>
            <p:ph type="body" idx="1"/>
          </p:nvPr>
        </p:nvSpPr>
        <p:spPr>
          <a:xfrm>
            <a:off x="457200" y="1981200"/>
            <a:ext cx="4619625" cy="3886200"/>
          </a:xfrm>
        </p:spPr>
        <p:txBody>
          <a:bodyPr/>
          <a:lstStyle/>
          <a:p>
            <a:pPr>
              <a:lnSpc>
                <a:spcPct val="90000"/>
              </a:lnSpc>
            </a:pPr>
            <a:r>
              <a:rPr lang="en-US" sz="2800"/>
              <a:t>Duduklah tegak dan tidak merosot dikursi, dalam posisi miring atau segaris dengan kedua kaki merapat.</a:t>
            </a:r>
          </a:p>
          <a:p>
            <a:pPr>
              <a:lnSpc>
                <a:spcPct val="90000"/>
              </a:lnSpc>
            </a:pPr>
            <a:r>
              <a:rPr lang="en-US" sz="2800"/>
              <a:t>Saat duduk letakkan tas anda disamping kiri kursi atau belakang sandaran kursi.</a:t>
            </a:r>
          </a:p>
          <a:p>
            <a:pPr>
              <a:lnSpc>
                <a:spcPct val="90000"/>
              </a:lnSpc>
              <a:buFont typeface="Wingdings" pitchFamily="2" charset="2"/>
              <a:buNone/>
            </a:pPr>
            <a:endParaRPr lang="en-US" sz="2800"/>
          </a:p>
        </p:txBody>
      </p:sp>
      <p:pic>
        <p:nvPicPr>
          <p:cNvPr id="217092" name="Picture 4" descr="j0195384"/>
          <p:cNvPicPr>
            <a:picLocks noChangeAspect="1" noChangeArrowheads="1"/>
          </p:cNvPicPr>
          <p:nvPr/>
        </p:nvPicPr>
        <p:blipFill>
          <a:blip r:embed="rId2"/>
          <a:srcRect/>
          <a:stretch>
            <a:fillRect/>
          </a:stretch>
        </p:blipFill>
        <p:spPr bwMode="auto">
          <a:xfrm>
            <a:off x="5651500" y="2060575"/>
            <a:ext cx="3024188" cy="3889375"/>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US" sz="4000"/>
              <a:t>Disebelah Mana tamu Anda duduk</a:t>
            </a:r>
          </a:p>
        </p:txBody>
      </p:sp>
      <p:sp>
        <p:nvSpPr>
          <p:cNvPr id="215043" name="Rectangle 3"/>
          <p:cNvSpPr>
            <a:spLocks noGrp="1" noChangeArrowheads="1"/>
          </p:cNvSpPr>
          <p:nvPr>
            <p:ph type="body" idx="1"/>
          </p:nvPr>
        </p:nvSpPr>
        <p:spPr>
          <a:xfrm>
            <a:off x="4211638" y="1989138"/>
            <a:ext cx="4691062" cy="3886200"/>
          </a:xfrm>
        </p:spPr>
        <p:txBody>
          <a:bodyPr/>
          <a:lstStyle/>
          <a:p>
            <a:r>
              <a:rPr lang="en-US"/>
              <a:t>Bila Anda menerima tamu, persilahkan tamu anda duduk disebelah kanan.</a:t>
            </a:r>
          </a:p>
          <a:p>
            <a:r>
              <a:rPr lang="en-US"/>
              <a:t>Duduklah sejajar dengan tamu.</a:t>
            </a:r>
          </a:p>
        </p:txBody>
      </p:sp>
      <p:pic>
        <p:nvPicPr>
          <p:cNvPr id="215046" name="Picture 6" descr="DINOB001"/>
          <p:cNvPicPr>
            <a:picLocks noChangeAspect="1" noChangeArrowheads="1"/>
          </p:cNvPicPr>
          <p:nvPr/>
        </p:nvPicPr>
        <p:blipFill>
          <a:blip r:embed="rId2"/>
          <a:srcRect/>
          <a:stretch>
            <a:fillRect/>
          </a:stretch>
        </p:blipFill>
        <p:spPr bwMode="auto">
          <a:xfrm>
            <a:off x="684213" y="1628775"/>
            <a:ext cx="3240087" cy="4238625"/>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fontScale="90000"/>
          </a:bodyPr>
          <a:lstStyle/>
          <a:p>
            <a:pPr algn="ctr"/>
            <a:r>
              <a:rPr lang="en-US" sz="4000"/>
              <a:t>Yang harus Diperhatikan saat Anda duduk</a:t>
            </a:r>
          </a:p>
        </p:txBody>
      </p:sp>
      <p:sp>
        <p:nvSpPr>
          <p:cNvPr id="219139" name="Rectangle 3"/>
          <p:cNvSpPr>
            <a:spLocks noGrp="1" noChangeArrowheads="1"/>
          </p:cNvSpPr>
          <p:nvPr>
            <p:ph type="body" idx="1"/>
          </p:nvPr>
        </p:nvSpPr>
        <p:spPr>
          <a:xfrm>
            <a:off x="755650" y="1916113"/>
            <a:ext cx="4762500" cy="3886200"/>
          </a:xfrm>
        </p:spPr>
        <p:txBody>
          <a:bodyPr/>
          <a:lstStyle/>
          <a:p>
            <a:r>
              <a:rPr lang="en-US" sz="2800"/>
              <a:t>Duduk mengangkat atau menumpangkan kaki tidak dilarang. Tapi jangan sampai kaki atau alas sepatunya terlihat.</a:t>
            </a:r>
          </a:p>
          <a:p>
            <a:r>
              <a:rPr lang="en-US" sz="2800"/>
              <a:t>Duduklah dengan sikap tegak, rentang paha tidak melebihi lebar pinggul. </a:t>
            </a:r>
          </a:p>
        </p:txBody>
      </p:sp>
      <p:pic>
        <p:nvPicPr>
          <p:cNvPr id="219140" name="Picture 4" descr="MCj04122440000[1]"/>
          <p:cNvPicPr>
            <a:picLocks noChangeAspect="1" noChangeArrowheads="1"/>
          </p:cNvPicPr>
          <p:nvPr/>
        </p:nvPicPr>
        <p:blipFill>
          <a:blip r:embed="rId2"/>
          <a:srcRect/>
          <a:stretch>
            <a:fillRect/>
          </a:stretch>
        </p:blipFill>
        <p:spPr bwMode="auto">
          <a:xfrm>
            <a:off x="6011863" y="1844675"/>
            <a:ext cx="2881312" cy="3954463"/>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ctr"/>
            <a:r>
              <a:rPr lang="en-US"/>
              <a:t>Berdiri Sempurna</a:t>
            </a:r>
          </a:p>
        </p:txBody>
      </p:sp>
      <p:sp>
        <p:nvSpPr>
          <p:cNvPr id="220163" name="Rectangle 3"/>
          <p:cNvSpPr>
            <a:spLocks noGrp="1" noChangeArrowheads="1"/>
          </p:cNvSpPr>
          <p:nvPr>
            <p:ph type="body" idx="1"/>
          </p:nvPr>
        </p:nvSpPr>
        <p:spPr>
          <a:xfrm>
            <a:off x="457200" y="1981200"/>
            <a:ext cx="4762500" cy="3886200"/>
          </a:xfrm>
        </p:spPr>
        <p:txBody>
          <a:bodyPr/>
          <a:lstStyle/>
          <a:p>
            <a:pPr>
              <a:lnSpc>
                <a:spcPct val="90000"/>
              </a:lnSpc>
            </a:pPr>
            <a:r>
              <a:rPr lang="en-US"/>
              <a:t>Berdirilah dalam posisi tegak.</a:t>
            </a:r>
          </a:p>
          <a:p>
            <a:pPr>
              <a:lnSpc>
                <a:spcPct val="90000"/>
              </a:lnSpc>
            </a:pPr>
            <a:r>
              <a:rPr lang="en-US"/>
              <a:t>Tarik bahu anda agar tidak menutup tubuh anda.</a:t>
            </a:r>
          </a:p>
          <a:p>
            <a:pPr>
              <a:lnSpc>
                <a:spcPct val="90000"/>
              </a:lnSpc>
            </a:pPr>
            <a:r>
              <a:rPr lang="en-US"/>
              <a:t>Atur posisi kedua kaki yang nyaman untuk menopang tubuh anda</a:t>
            </a:r>
          </a:p>
        </p:txBody>
      </p:sp>
      <p:pic>
        <p:nvPicPr>
          <p:cNvPr id="220165" name="Picture 5" descr="MCj03984130000[1]"/>
          <p:cNvPicPr>
            <a:picLocks noChangeAspect="1" noChangeArrowheads="1"/>
          </p:cNvPicPr>
          <p:nvPr/>
        </p:nvPicPr>
        <p:blipFill>
          <a:blip r:embed="rId2"/>
          <a:srcRect/>
          <a:stretch>
            <a:fillRect/>
          </a:stretch>
        </p:blipFill>
        <p:spPr bwMode="auto">
          <a:xfrm>
            <a:off x="5795963" y="1905000"/>
            <a:ext cx="3024187" cy="3962400"/>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Berjalan yang Baik</a:t>
            </a:r>
          </a:p>
        </p:txBody>
      </p:sp>
      <p:sp>
        <p:nvSpPr>
          <p:cNvPr id="221187" name="Rectangle 3"/>
          <p:cNvSpPr>
            <a:spLocks noGrp="1" noChangeArrowheads="1"/>
          </p:cNvSpPr>
          <p:nvPr>
            <p:ph type="body" idx="1"/>
          </p:nvPr>
        </p:nvSpPr>
        <p:spPr>
          <a:xfrm>
            <a:off x="3635375" y="1981200"/>
            <a:ext cx="5051425" cy="3886200"/>
          </a:xfrm>
        </p:spPr>
        <p:txBody>
          <a:bodyPr/>
          <a:lstStyle/>
          <a:p>
            <a:pPr>
              <a:lnSpc>
                <a:spcPct val="90000"/>
              </a:lnSpc>
            </a:pPr>
            <a:r>
              <a:rPr lang="en-US" sz="2800"/>
              <a:t>Ayunkan langkah kaki dengan sewajarnya, jangan terlalu melebar atau terlalu menyempit.</a:t>
            </a:r>
          </a:p>
          <a:p>
            <a:pPr>
              <a:lnSpc>
                <a:spcPct val="90000"/>
              </a:lnSpc>
            </a:pPr>
            <a:r>
              <a:rPr lang="en-US" sz="2800"/>
              <a:t>Upayakan kedua kaki anda menapak ketanah dengan mantap.</a:t>
            </a:r>
          </a:p>
          <a:p>
            <a:pPr>
              <a:lnSpc>
                <a:spcPct val="90000"/>
              </a:lnSpc>
            </a:pPr>
            <a:r>
              <a:rPr lang="en-US" sz="2800"/>
              <a:t>Arahkan pandangan mata kedepan.</a:t>
            </a:r>
          </a:p>
        </p:txBody>
      </p:sp>
      <p:pic>
        <p:nvPicPr>
          <p:cNvPr id="221188" name="Picture 4" descr="j0186348"/>
          <p:cNvPicPr>
            <a:picLocks noChangeAspect="1" noChangeArrowheads="1"/>
          </p:cNvPicPr>
          <p:nvPr/>
        </p:nvPicPr>
        <p:blipFill>
          <a:blip r:embed="rId2"/>
          <a:srcRect/>
          <a:stretch>
            <a:fillRect/>
          </a:stretch>
        </p:blipFill>
        <p:spPr bwMode="auto">
          <a:xfrm>
            <a:off x="250825" y="2133600"/>
            <a:ext cx="2952750" cy="381635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Apa yang dimaksud Kualitas layanan ?</a:t>
            </a:r>
            <a:endParaRPr lang="id-ID" dirty="0"/>
          </a:p>
        </p:txBody>
      </p:sp>
      <p:sp>
        <p:nvSpPr>
          <p:cNvPr id="3" name="Text Placeholder 2"/>
          <p:cNvSpPr>
            <a:spLocks noGrp="1"/>
          </p:cNvSpPr>
          <p:nvPr>
            <p:ph type="body" idx="1"/>
          </p:nvPr>
        </p:nvSpPr>
        <p:spPr/>
        <p:txBody>
          <a:bodyPr/>
          <a:lstStyle/>
          <a:p>
            <a:endParaRPr lang="id-ID"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subTitle" idx="1"/>
          </p:nvPr>
        </p:nvSpPr>
        <p:spPr>
          <a:xfrm>
            <a:off x="323850" y="3068638"/>
            <a:ext cx="8569325" cy="2976562"/>
          </a:xfrm>
        </p:spPr>
        <p:txBody>
          <a:bodyPr/>
          <a:lstStyle/>
          <a:p>
            <a:pPr algn="ctr"/>
            <a:r>
              <a:rPr lang="en-US" sz="3500"/>
              <a:t>Peluk Cium saat berjabat tangan adalah pertanda kedekatan yang sudah jadi pemandangan biasa. Tapi, bukan berarti semua orang terbiasa dengan hal ini.</a:t>
            </a:r>
          </a:p>
        </p:txBody>
      </p:sp>
      <p:sp>
        <p:nvSpPr>
          <p:cNvPr id="218115" name="Rectangle 3"/>
          <p:cNvSpPr>
            <a:spLocks noGrp="1" noChangeArrowheads="1"/>
          </p:cNvSpPr>
          <p:nvPr>
            <p:ph type="ctrTitle"/>
          </p:nvPr>
        </p:nvSpPr>
        <p:spPr>
          <a:xfrm>
            <a:off x="179388" y="1844675"/>
            <a:ext cx="8740775" cy="1079500"/>
          </a:xfrm>
          <a:noFill/>
          <a:ln/>
        </p:spPr>
        <p:txBody>
          <a:bodyPr>
            <a:normAutofit fontScale="90000"/>
          </a:bodyPr>
          <a:lstStyle/>
          <a:p>
            <a:pPr algn="ctr"/>
            <a:r>
              <a:rPr lang="en-US" sz="4600"/>
              <a:t>Berpeluk Cium Saat Berjabat Tangan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ctr"/>
            <a:r>
              <a:rPr lang="en-US"/>
              <a:t>Tips &amp; Trik</a:t>
            </a:r>
          </a:p>
        </p:txBody>
      </p:sp>
      <p:sp>
        <p:nvSpPr>
          <p:cNvPr id="222211" name="Rectangle 3"/>
          <p:cNvSpPr>
            <a:spLocks noGrp="1" noChangeArrowheads="1"/>
          </p:cNvSpPr>
          <p:nvPr>
            <p:ph type="body" idx="1"/>
          </p:nvPr>
        </p:nvSpPr>
        <p:spPr/>
        <p:txBody>
          <a:bodyPr/>
          <a:lstStyle/>
          <a:p>
            <a:r>
              <a:rPr lang="en-US"/>
              <a:t>Perhatikan benar – benar Bahasa tubuhnya. Tak perlu ragu melakukannya bila ia terlihat tak canggung dan memiliki keinginan yang sama.</a:t>
            </a:r>
          </a:p>
          <a:p>
            <a:r>
              <a:rPr lang="en-US"/>
              <a:t>Dalam situasi formal, yang lebih tua atau seniorlah yang melakukan peluk cium terlebih dahulu.</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Continue </a:t>
            </a:r>
          </a:p>
        </p:txBody>
      </p:sp>
      <p:sp>
        <p:nvSpPr>
          <p:cNvPr id="223235" name="Rectangle 3"/>
          <p:cNvSpPr>
            <a:spLocks noGrp="1" noChangeArrowheads="1"/>
          </p:cNvSpPr>
          <p:nvPr>
            <p:ph type="body" idx="1"/>
          </p:nvPr>
        </p:nvSpPr>
        <p:spPr>
          <a:xfrm>
            <a:off x="457200" y="1981200"/>
            <a:ext cx="8229600" cy="4400550"/>
          </a:xfrm>
        </p:spPr>
        <p:txBody>
          <a:bodyPr/>
          <a:lstStyle/>
          <a:p>
            <a:pPr>
              <a:lnSpc>
                <a:spcPct val="90000"/>
              </a:lnSpc>
            </a:pPr>
            <a:r>
              <a:rPr lang="en-US" sz="2800"/>
              <a:t>Jangan terburu-buru menghapus noda lipstik dengan tangan. Ini akan menimbulkan perasaan tak enak dihati orang yang baru mencium anda.</a:t>
            </a:r>
          </a:p>
          <a:p>
            <a:pPr>
              <a:lnSpc>
                <a:spcPct val="90000"/>
              </a:lnSpc>
            </a:pPr>
            <a:r>
              <a:rPr lang="en-US" sz="2800"/>
              <a:t>Bila tidak ingin peluk cium. Anda bisa menahan jabat tangan dengan mengenggamnya dengan hangat.</a:t>
            </a:r>
          </a:p>
          <a:p>
            <a:pPr>
              <a:lnSpc>
                <a:spcPct val="90000"/>
              </a:lnSpc>
            </a:pPr>
            <a:r>
              <a:rPr lang="en-US" sz="2800"/>
              <a:t>Bersalamlah dengan mengatupkan kedua telapak tangan anda sambil sedikit mengangguk atau mengangkat kedua telapak tangan anda agak tinggi.</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subTitle" idx="1"/>
          </p:nvPr>
        </p:nvSpPr>
        <p:spPr>
          <a:xfrm>
            <a:off x="323850" y="3068638"/>
            <a:ext cx="8569325" cy="2376487"/>
          </a:xfrm>
        </p:spPr>
        <p:txBody>
          <a:bodyPr/>
          <a:lstStyle/>
          <a:p>
            <a:pPr algn="ctr"/>
            <a:r>
              <a:rPr lang="en-US" sz="3500"/>
              <a:t>Punya busana sedikit bukan berarti tak bisa tampil gaya. Mix and match  koleksi yang ada untuk mendapatkan penampilan baru</a:t>
            </a:r>
          </a:p>
        </p:txBody>
      </p:sp>
      <p:sp>
        <p:nvSpPr>
          <p:cNvPr id="228355" name="Rectangle 3"/>
          <p:cNvSpPr>
            <a:spLocks noGrp="1" noChangeArrowheads="1"/>
          </p:cNvSpPr>
          <p:nvPr>
            <p:ph type="ctrTitle"/>
          </p:nvPr>
        </p:nvSpPr>
        <p:spPr>
          <a:xfrm>
            <a:off x="179388" y="1844675"/>
            <a:ext cx="8740775" cy="1079500"/>
          </a:xfrm>
          <a:noFill/>
          <a:ln/>
        </p:spPr>
        <p:txBody>
          <a:bodyPr/>
          <a:lstStyle/>
          <a:p>
            <a:pPr algn="ctr"/>
            <a:r>
              <a:rPr lang="en-US"/>
              <a:t>Memadukan Busana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lgn="ctr"/>
            <a:r>
              <a:rPr lang="en-US"/>
              <a:t>Tips Berbusana</a:t>
            </a:r>
          </a:p>
        </p:txBody>
      </p:sp>
      <p:sp>
        <p:nvSpPr>
          <p:cNvPr id="227331" name="Rectangle 3"/>
          <p:cNvSpPr>
            <a:spLocks noGrp="1" noChangeArrowheads="1"/>
          </p:cNvSpPr>
          <p:nvPr>
            <p:ph type="body" idx="1"/>
          </p:nvPr>
        </p:nvSpPr>
        <p:spPr>
          <a:xfrm>
            <a:off x="457200" y="1981200"/>
            <a:ext cx="6202363" cy="4400550"/>
          </a:xfrm>
        </p:spPr>
        <p:txBody>
          <a:bodyPr/>
          <a:lstStyle/>
          <a:p>
            <a:pPr>
              <a:lnSpc>
                <a:spcPct val="90000"/>
              </a:lnSpc>
            </a:pPr>
            <a:r>
              <a:rPr lang="en-US" sz="2400"/>
              <a:t>Yang terbaik, penuhi tiga syarat utamanya: sederhana, serasi dan sopan.</a:t>
            </a:r>
          </a:p>
          <a:p>
            <a:pPr>
              <a:lnSpc>
                <a:spcPct val="90000"/>
              </a:lnSpc>
            </a:pPr>
            <a:r>
              <a:rPr lang="en-US" sz="2400"/>
              <a:t>Perhatikan tata rias, tata rambut, sepatu dan aksesoris anda.</a:t>
            </a:r>
          </a:p>
          <a:p>
            <a:pPr>
              <a:lnSpc>
                <a:spcPct val="90000"/>
              </a:lnSpc>
            </a:pPr>
            <a:r>
              <a:rPr lang="en-US" sz="2400"/>
              <a:t>Sesuaikan dengan waktu, cara dan tempat acara.</a:t>
            </a:r>
          </a:p>
          <a:p>
            <a:pPr>
              <a:lnSpc>
                <a:spcPct val="90000"/>
              </a:lnSpc>
            </a:pPr>
            <a:r>
              <a:rPr lang="en-US" sz="2400"/>
              <a:t>Kenali kelebihan &amp; kekurangan tubuh anda</a:t>
            </a:r>
          </a:p>
          <a:p>
            <a:pPr>
              <a:lnSpc>
                <a:spcPct val="90000"/>
              </a:lnSpc>
            </a:pPr>
            <a:r>
              <a:rPr lang="en-US" sz="2400"/>
              <a:t>Sesuaikan dengan umur, profesi dan status sosial anda.</a:t>
            </a:r>
          </a:p>
          <a:p>
            <a:pPr>
              <a:lnSpc>
                <a:spcPct val="90000"/>
              </a:lnSpc>
            </a:pPr>
            <a:r>
              <a:rPr lang="en-US" sz="2400"/>
              <a:t>Sesuaikan dengan pribadi anda</a:t>
            </a:r>
          </a:p>
          <a:p>
            <a:pPr>
              <a:lnSpc>
                <a:spcPct val="90000"/>
              </a:lnSpc>
              <a:buFont typeface="Wingdings" pitchFamily="2" charset="2"/>
              <a:buNone/>
            </a:pPr>
            <a:endParaRPr lang="en-US" sz="2400"/>
          </a:p>
        </p:txBody>
      </p:sp>
      <p:pic>
        <p:nvPicPr>
          <p:cNvPr id="227332" name="Picture 4" descr="BEDPE003"/>
          <p:cNvPicPr>
            <a:picLocks noChangeAspect="1" noChangeArrowheads="1"/>
          </p:cNvPicPr>
          <p:nvPr/>
        </p:nvPicPr>
        <p:blipFill>
          <a:blip r:embed="rId2"/>
          <a:srcRect/>
          <a:stretch>
            <a:fillRect/>
          </a:stretch>
        </p:blipFill>
        <p:spPr bwMode="auto">
          <a:xfrm>
            <a:off x="6477000" y="2133600"/>
            <a:ext cx="2667000" cy="3887788"/>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gn="ctr"/>
            <a:r>
              <a:rPr lang="en-US"/>
              <a:t>Super basic Wardrobe</a:t>
            </a:r>
          </a:p>
        </p:txBody>
      </p:sp>
      <p:sp>
        <p:nvSpPr>
          <p:cNvPr id="229379" name="Rectangle 3"/>
          <p:cNvSpPr>
            <a:spLocks noGrp="1" noChangeArrowheads="1"/>
          </p:cNvSpPr>
          <p:nvPr>
            <p:ph type="body" idx="1"/>
          </p:nvPr>
        </p:nvSpPr>
        <p:spPr>
          <a:xfrm>
            <a:off x="457200" y="1981200"/>
            <a:ext cx="8229600" cy="4400550"/>
          </a:xfrm>
        </p:spPr>
        <p:txBody>
          <a:bodyPr/>
          <a:lstStyle/>
          <a:p>
            <a:pPr>
              <a:lnSpc>
                <a:spcPct val="80000"/>
              </a:lnSpc>
            </a:pPr>
            <a:r>
              <a:rPr lang="en-US" sz="2800"/>
              <a:t>1 rok lurus selutut warna hitam</a:t>
            </a:r>
          </a:p>
          <a:p>
            <a:pPr>
              <a:lnSpc>
                <a:spcPct val="80000"/>
              </a:lnSpc>
            </a:pPr>
            <a:r>
              <a:rPr lang="en-US" sz="2800"/>
              <a:t>1 rok panjang hitam</a:t>
            </a:r>
          </a:p>
          <a:p>
            <a:pPr>
              <a:lnSpc>
                <a:spcPct val="80000"/>
              </a:lnSpc>
            </a:pPr>
            <a:r>
              <a:rPr lang="en-US" sz="2800"/>
              <a:t>1 celana panjang warna hitam</a:t>
            </a:r>
          </a:p>
          <a:p>
            <a:pPr>
              <a:lnSpc>
                <a:spcPct val="80000"/>
              </a:lnSpc>
            </a:pPr>
            <a:r>
              <a:rPr lang="en-US" sz="2800"/>
              <a:t>1 celana jeans</a:t>
            </a:r>
          </a:p>
          <a:p>
            <a:pPr>
              <a:lnSpc>
                <a:spcPct val="80000"/>
              </a:lnSpc>
            </a:pPr>
            <a:r>
              <a:rPr lang="en-US" sz="2800"/>
              <a:t>I blazer hitam yang simple</a:t>
            </a:r>
          </a:p>
          <a:p>
            <a:pPr>
              <a:lnSpc>
                <a:spcPct val="80000"/>
              </a:lnSpc>
            </a:pPr>
            <a:r>
              <a:rPr lang="en-US" sz="2800"/>
              <a:t>1 kemeja putih</a:t>
            </a:r>
          </a:p>
          <a:p>
            <a:pPr>
              <a:lnSpc>
                <a:spcPct val="80000"/>
              </a:lnSpc>
            </a:pPr>
            <a:r>
              <a:rPr lang="en-US" sz="2800"/>
              <a:t>1 blus hitam</a:t>
            </a:r>
          </a:p>
          <a:p>
            <a:pPr>
              <a:lnSpc>
                <a:spcPct val="80000"/>
              </a:lnSpc>
            </a:pPr>
            <a:r>
              <a:rPr lang="en-US" sz="2800"/>
              <a:t>1 atasan rajut polos tanpa kerah </a:t>
            </a:r>
          </a:p>
          <a:p>
            <a:pPr>
              <a:lnSpc>
                <a:spcPct val="80000"/>
              </a:lnSpc>
            </a:pPr>
            <a:r>
              <a:rPr lang="en-US" sz="2800"/>
              <a:t>1 gaun hitam polos selutut</a:t>
            </a:r>
          </a:p>
          <a:p>
            <a:pPr>
              <a:lnSpc>
                <a:spcPct val="80000"/>
              </a:lnSpc>
            </a:pPr>
            <a:r>
              <a:rPr lang="en-US" sz="2800"/>
              <a:t>1 scarf batik berukuran lebar</a:t>
            </a:r>
          </a:p>
        </p:txBody>
      </p:sp>
      <p:pic>
        <p:nvPicPr>
          <p:cNvPr id="229380" name="Picture 4" descr="TEAPO040"/>
          <p:cNvPicPr>
            <a:picLocks noChangeAspect="1" noChangeArrowheads="1"/>
          </p:cNvPicPr>
          <p:nvPr/>
        </p:nvPicPr>
        <p:blipFill>
          <a:blip r:embed="rId2"/>
          <a:srcRect/>
          <a:stretch>
            <a:fillRect/>
          </a:stretch>
        </p:blipFill>
        <p:spPr bwMode="auto">
          <a:xfrm>
            <a:off x="6011863" y="2133600"/>
            <a:ext cx="2943225" cy="4032250"/>
          </a:xfrm>
          <a:prstGeom prst="rect">
            <a:avLst/>
          </a:prstGeom>
          <a:noFill/>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a:r>
              <a:rPr lang="en-US"/>
              <a:t>Aksesoris</a:t>
            </a:r>
          </a:p>
        </p:txBody>
      </p:sp>
      <p:sp>
        <p:nvSpPr>
          <p:cNvPr id="230403" name="Rectangle 3"/>
          <p:cNvSpPr>
            <a:spLocks noGrp="1" noChangeArrowheads="1"/>
          </p:cNvSpPr>
          <p:nvPr>
            <p:ph type="body" idx="1"/>
          </p:nvPr>
        </p:nvSpPr>
        <p:spPr/>
        <p:txBody>
          <a:bodyPr/>
          <a:lstStyle/>
          <a:p>
            <a:pPr marL="609600" indent="-609600"/>
            <a:r>
              <a:rPr lang="en-US"/>
              <a:t>Fungsi aksesoris:</a:t>
            </a:r>
          </a:p>
          <a:p>
            <a:pPr marL="609600" indent="-609600">
              <a:buFont typeface="Wingdings" pitchFamily="2" charset="2"/>
              <a:buAutoNum type="arabicPeriod"/>
            </a:pPr>
            <a:r>
              <a:rPr lang="en-US"/>
              <a:t>Melengkapi</a:t>
            </a:r>
          </a:p>
          <a:p>
            <a:pPr marL="609600" indent="-609600">
              <a:buFont typeface="Wingdings" pitchFamily="2" charset="2"/>
              <a:buAutoNum type="arabicPeriod"/>
            </a:pPr>
            <a:r>
              <a:rPr lang="en-US"/>
              <a:t>Menghiasi</a:t>
            </a:r>
          </a:p>
          <a:p>
            <a:pPr marL="609600" indent="-609600">
              <a:buFont typeface="Wingdings" pitchFamily="2" charset="2"/>
              <a:buAutoNum type="arabicPeriod"/>
            </a:pPr>
            <a:r>
              <a:rPr lang="en-US"/>
              <a:t>Melengkapi &amp; menghiasi</a:t>
            </a:r>
          </a:p>
          <a:p>
            <a:pPr marL="609600" indent="-609600">
              <a:buFont typeface="Wingdings" pitchFamily="2" charset="2"/>
              <a:buNone/>
            </a:pPr>
            <a:endParaRPr lang="en-US"/>
          </a:p>
        </p:txBody>
      </p:sp>
      <p:pic>
        <p:nvPicPr>
          <p:cNvPr id="230404" name="Picture 4" descr="BEDPE016"/>
          <p:cNvPicPr>
            <a:picLocks noChangeAspect="1" noChangeArrowheads="1"/>
          </p:cNvPicPr>
          <p:nvPr/>
        </p:nvPicPr>
        <p:blipFill>
          <a:blip r:embed="rId2"/>
          <a:srcRect/>
          <a:stretch>
            <a:fillRect/>
          </a:stretch>
        </p:blipFill>
        <p:spPr bwMode="auto">
          <a:xfrm>
            <a:off x="5867400" y="1916113"/>
            <a:ext cx="2657475" cy="3667125"/>
          </a:xfrm>
          <a:prstGeom prst="rect">
            <a:avLst/>
          </a:prstGeom>
          <a:noFill/>
          <a:ln w="9525">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subTitle" idx="1"/>
          </p:nvPr>
        </p:nvSpPr>
        <p:spPr>
          <a:xfrm>
            <a:off x="323850" y="3068638"/>
            <a:ext cx="8569325" cy="2376487"/>
          </a:xfrm>
        </p:spPr>
        <p:txBody>
          <a:bodyPr/>
          <a:lstStyle/>
          <a:p>
            <a:pPr algn="ctr">
              <a:lnSpc>
                <a:spcPct val="90000"/>
              </a:lnSpc>
            </a:pPr>
            <a:r>
              <a:rPr lang="en-US" sz="3100"/>
              <a:t>Batik atau tenun Ikat dengan warna – warna yang lembut, seperti krem, hijau pupus, hitam putih, cocok dipakai pada kesempatan pagi hari. Warna ngejreng untuk sore hari &amp; warna gelap untuk malam hari</a:t>
            </a:r>
          </a:p>
        </p:txBody>
      </p:sp>
      <p:sp>
        <p:nvSpPr>
          <p:cNvPr id="231427" name="Rectangle 3"/>
          <p:cNvSpPr>
            <a:spLocks noGrp="1" noChangeArrowheads="1"/>
          </p:cNvSpPr>
          <p:nvPr>
            <p:ph type="ctrTitle"/>
          </p:nvPr>
        </p:nvSpPr>
        <p:spPr>
          <a:xfrm>
            <a:off x="179388" y="1844675"/>
            <a:ext cx="8740775" cy="1079500"/>
          </a:xfrm>
          <a:noFill/>
          <a:ln/>
        </p:spPr>
        <p:txBody>
          <a:bodyPr/>
          <a:lstStyle/>
          <a:p>
            <a:pPr algn="ctr"/>
            <a:r>
              <a:rPr lang="en-US" sz="4600"/>
              <a:t>Mengenakan Batik &amp; tenun Ikat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Continue </a:t>
            </a:r>
          </a:p>
        </p:txBody>
      </p:sp>
      <p:sp>
        <p:nvSpPr>
          <p:cNvPr id="232451" name="Rectangle 3"/>
          <p:cNvSpPr>
            <a:spLocks noGrp="1" noChangeArrowheads="1"/>
          </p:cNvSpPr>
          <p:nvPr>
            <p:ph type="body" idx="1"/>
          </p:nvPr>
        </p:nvSpPr>
        <p:spPr/>
        <p:txBody>
          <a:bodyPr/>
          <a:lstStyle/>
          <a:p>
            <a:r>
              <a:rPr lang="en-US"/>
              <a:t>Kenakan bahan yang tidak mengkilap untuk acara dipagi atau siang hari.</a:t>
            </a:r>
          </a:p>
          <a:p>
            <a:r>
              <a:rPr lang="en-US"/>
              <a:t>Batik prada atau tenun ikat dengan bahan mengkilap berkesan mewah jika dipakai malam hari</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subTitle" idx="1"/>
          </p:nvPr>
        </p:nvSpPr>
        <p:spPr>
          <a:xfrm>
            <a:off x="323850" y="3068638"/>
            <a:ext cx="8569325" cy="2376487"/>
          </a:xfrm>
        </p:spPr>
        <p:txBody>
          <a:bodyPr/>
          <a:lstStyle/>
          <a:p>
            <a:pPr algn="ctr"/>
            <a:r>
              <a:rPr lang="en-US" sz="4800"/>
              <a:t>Berbusanalah dengan sopan, sederhana, rapi dan bersih</a:t>
            </a:r>
          </a:p>
        </p:txBody>
      </p:sp>
      <p:sp>
        <p:nvSpPr>
          <p:cNvPr id="234499" name="Rectangle 3"/>
          <p:cNvSpPr>
            <a:spLocks noGrp="1" noChangeArrowheads="1"/>
          </p:cNvSpPr>
          <p:nvPr>
            <p:ph type="ctrTitle"/>
          </p:nvPr>
        </p:nvSpPr>
        <p:spPr>
          <a:xfrm>
            <a:off x="179388" y="1844675"/>
            <a:ext cx="8740775" cy="1079500"/>
          </a:xfrm>
          <a:noFill/>
          <a:ln/>
        </p:spPr>
        <p:txBody>
          <a:bodyPr/>
          <a:lstStyle/>
          <a:p>
            <a:pPr algn="ctr"/>
            <a:r>
              <a:rPr lang="en-US"/>
              <a:t>Busana Kerja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Kualitas pelayanan adalah</a:t>
            </a:r>
            <a:endParaRPr lang="id-ID" dirty="0"/>
          </a:p>
        </p:txBody>
      </p:sp>
      <p:sp>
        <p:nvSpPr>
          <p:cNvPr id="3" name="Text Placeholder 2"/>
          <p:cNvSpPr>
            <a:spLocks noGrp="1"/>
          </p:cNvSpPr>
          <p:nvPr>
            <p:ph type="body" idx="1"/>
          </p:nvPr>
        </p:nvSpPr>
        <p:spPr>
          <a:xfrm>
            <a:off x="500034" y="3071810"/>
            <a:ext cx="7772400" cy="1509712"/>
          </a:xfrm>
          <a:solidFill>
            <a:srgbClr val="00B0F0"/>
          </a:solidFill>
        </p:spPr>
        <p:txBody>
          <a:bodyPr/>
          <a:lstStyle/>
          <a:p>
            <a:pPr marL="457200" indent="-457200">
              <a:buAutoNum type="arabicPeriod"/>
            </a:pPr>
            <a:r>
              <a:rPr lang="id-ID" dirty="0" smtClean="0">
                <a:solidFill>
                  <a:schemeClr val="bg1"/>
                </a:solidFill>
              </a:rPr>
              <a:t>layanan yang diberikan sesuai dengan keinginan pelanggan</a:t>
            </a:r>
          </a:p>
          <a:p>
            <a:pPr marL="457200" indent="-457200">
              <a:buAutoNum type="arabicPeriod"/>
            </a:pPr>
            <a:r>
              <a:rPr lang="id-ID" dirty="0" smtClean="0">
                <a:solidFill>
                  <a:schemeClr val="bg1"/>
                </a:solidFill>
              </a:rPr>
              <a:t>Sesuai dengan standar yang telah ditetapkan</a:t>
            </a:r>
            <a:endParaRPr lang="id-ID"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lgn="ctr"/>
            <a:r>
              <a:rPr lang="en-US" sz="4000"/>
              <a:t>Busana Kerja versus Suasana Kantor</a:t>
            </a:r>
          </a:p>
        </p:txBody>
      </p:sp>
      <p:sp>
        <p:nvSpPr>
          <p:cNvPr id="235523" name="Rectangle 3"/>
          <p:cNvSpPr>
            <a:spLocks noGrp="1" noChangeArrowheads="1"/>
          </p:cNvSpPr>
          <p:nvPr>
            <p:ph type="body" idx="1"/>
          </p:nvPr>
        </p:nvSpPr>
        <p:spPr>
          <a:xfrm>
            <a:off x="457200" y="1981200"/>
            <a:ext cx="6059488" cy="4471988"/>
          </a:xfrm>
        </p:spPr>
        <p:txBody>
          <a:bodyPr/>
          <a:lstStyle/>
          <a:p>
            <a:r>
              <a:rPr lang="en-US" sz="2800"/>
              <a:t>Formal: kenakan busana three piece yang terdiri atas blazer/jas, hem/atasan dan rok/celana panjang.</a:t>
            </a:r>
          </a:p>
          <a:p>
            <a:r>
              <a:rPr lang="en-US" sz="2800"/>
              <a:t>Semi formal: paduan celan panjang atau rok rapi dengan blus/kemeja berpotongan tailored.</a:t>
            </a:r>
          </a:p>
          <a:p>
            <a:r>
              <a:rPr lang="en-US" sz="2800"/>
              <a:t>Kasual : kenakan busana kasual, tapi tetap pada kesopanan.</a:t>
            </a:r>
          </a:p>
        </p:txBody>
      </p:sp>
      <p:pic>
        <p:nvPicPr>
          <p:cNvPr id="235524" name="Picture 4" descr="MCj04122440000[1]"/>
          <p:cNvPicPr>
            <a:picLocks noChangeAspect="1" noChangeArrowheads="1"/>
          </p:cNvPicPr>
          <p:nvPr/>
        </p:nvPicPr>
        <p:blipFill>
          <a:blip r:embed="rId2"/>
          <a:srcRect/>
          <a:stretch>
            <a:fillRect/>
          </a:stretch>
        </p:blipFill>
        <p:spPr bwMode="auto">
          <a:xfrm>
            <a:off x="6011863" y="1989138"/>
            <a:ext cx="2881312" cy="3954462"/>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z="4000"/>
              <a:t>Saat menghadapi wawancara kerja</a:t>
            </a:r>
          </a:p>
        </p:txBody>
      </p:sp>
      <p:sp>
        <p:nvSpPr>
          <p:cNvPr id="233475" name="Rectangle 3"/>
          <p:cNvSpPr>
            <a:spLocks noGrp="1" noChangeArrowheads="1"/>
          </p:cNvSpPr>
          <p:nvPr>
            <p:ph type="body" idx="1"/>
          </p:nvPr>
        </p:nvSpPr>
        <p:spPr>
          <a:xfrm>
            <a:off x="457200" y="1981200"/>
            <a:ext cx="5483225" cy="3886200"/>
          </a:xfrm>
        </p:spPr>
        <p:txBody>
          <a:bodyPr/>
          <a:lstStyle/>
          <a:p>
            <a:r>
              <a:rPr lang="en-US"/>
              <a:t>Sesantai apapun suasana kantor tempat anda diwawancarai, tetaplah berpakaian formal/semi formal. Karena anda belum menjadi bagian dari tempat itu.</a:t>
            </a:r>
          </a:p>
        </p:txBody>
      </p:sp>
      <p:pic>
        <p:nvPicPr>
          <p:cNvPr id="233476" name="Picture 4" descr="DINOC003"/>
          <p:cNvPicPr>
            <a:picLocks noChangeAspect="1" noChangeArrowheads="1"/>
          </p:cNvPicPr>
          <p:nvPr/>
        </p:nvPicPr>
        <p:blipFill>
          <a:blip r:embed="rId2"/>
          <a:srcRect/>
          <a:stretch>
            <a:fillRect/>
          </a:stretch>
        </p:blipFill>
        <p:spPr bwMode="auto">
          <a:xfrm>
            <a:off x="6300788" y="1412875"/>
            <a:ext cx="1943100" cy="4968875"/>
          </a:xfrm>
          <a:prstGeom prst="rect">
            <a:avLst/>
          </a:prstGeom>
          <a:noFill/>
          <a:ln w="9525">
            <a:noFill/>
            <a:miter lim="800000"/>
            <a:headEnd/>
            <a:tailEnd/>
          </a:ln>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gn="ctr"/>
            <a:r>
              <a:rPr lang="en-US"/>
              <a:t>Yang Harus dimiliki</a:t>
            </a:r>
          </a:p>
        </p:txBody>
      </p:sp>
      <p:sp>
        <p:nvSpPr>
          <p:cNvPr id="236547" name="Rectangle 3"/>
          <p:cNvSpPr>
            <a:spLocks noGrp="1" noChangeArrowheads="1"/>
          </p:cNvSpPr>
          <p:nvPr>
            <p:ph type="body" idx="1"/>
          </p:nvPr>
        </p:nvSpPr>
        <p:spPr/>
        <p:txBody>
          <a:bodyPr/>
          <a:lstStyle/>
          <a:p>
            <a:r>
              <a:rPr lang="en-US"/>
              <a:t>Celana panjang rapi warna hitam</a:t>
            </a:r>
          </a:p>
          <a:p>
            <a:r>
              <a:rPr lang="en-US"/>
              <a:t>Celana panjang rapi warna netral seperti abu-abu dan beige.</a:t>
            </a:r>
          </a:p>
          <a:p>
            <a:r>
              <a:rPr lang="en-US"/>
              <a:t>Blazer berwarna senada</a:t>
            </a:r>
          </a:p>
          <a:p>
            <a:r>
              <a:rPr lang="en-US"/>
              <a:t>Beberapa atasan atau blus yang bisa dimix and matchkan dengan busana diatas.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subTitle" idx="1"/>
          </p:nvPr>
        </p:nvSpPr>
        <p:spPr>
          <a:xfrm>
            <a:off x="323850" y="3068638"/>
            <a:ext cx="8496300" cy="2376487"/>
          </a:xfrm>
        </p:spPr>
        <p:txBody>
          <a:bodyPr/>
          <a:lstStyle/>
          <a:p>
            <a:pPr algn="ctr"/>
            <a:r>
              <a:rPr lang="en-US" sz="4800"/>
              <a:t>Kenakanlah busana yang “aman” tetapi tak membuat anda mati gaya sesuai acara</a:t>
            </a:r>
          </a:p>
        </p:txBody>
      </p:sp>
      <p:sp>
        <p:nvSpPr>
          <p:cNvPr id="237571" name="Rectangle 3"/>
          <p:cNvSpPr>
            <a:spLocks noGrp="1" noChangeArrowheads="1"/>
          </p:cNvSpPr>
          <p:nvPr>
            <p:ph type="ctrTitle"/>
          </p:nvPr>
        </p:nvSpPr>
        <p:spPr>
          <a:xfrm>
            <a:off x="179388" y="1844675"/>
            <a:ext cx="8740775" cy="1079500"/>
          </a:xfrm>
          <a:noFill/>
          <a:ln/>
        </p:spPr>
        <p:txBody>
          <a:bodyPr/>
          <a:lstStyle/>
          <a:p>
            <a:pPr algn="ctr"/>
            <a:r>
              <a:rPr lang="en-US"/>
              <a:t>Busana Pesta</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a:r>
              <a:rPr lang="en-US"/>
              <a:t>Rahasia sukses</a:t>
            </a:r>
          </a:p>
        </p:txBody>
      </p:sp>
      <p:sp>
        <p:nvSpPr>
          <p:cNvPr id="238595" name="Rectangle 3"/>
          <p:cNvSpPr>
            <a:spLocks noGrp="1" noChangeArrowheads="1"/>
          </p:cNvSpPr>
          <p:nvPr>
            <p:ph type="body" idx="1"/>
          </p:nvPr>
        </p:nvSpPr>
        <p:spPr>
          <a:xfrm>
            <a:off x="323850" y="1981200"/>
            <a:ext cx="6048375" cy="3886200"/>
          </a:xfrm>
        </p:spPr>
        <p:txBody>
          <a:bodyPr/>
          <a:lstStyle/>
          <a:p>
            <a:r>
              <a:rPr lang="en-US" sz="2800"/>
              <a:t>Perhatikan jenis dan suasana undanganya.</a:t>
            </a:r>
          </a:p>
          <a:p>
            <a:r>
              <a:rPr lang="en-US" sz="2800"/>
              <a:t>Kalau tertera dress code dikartu undangan, patuhilah.</a:t>
            </a:r>
          </a:p>
          <a:p>
            <a:r>
              <a:rPr lang="en-US" sz="2800"/>
              <a:t>Walaupun penampilan anda oke. Orang lain lebih memperhatikan kecanggunngan dari pada busana anda.</a:t>
            </a:r>
          </a:p>
          <a:p>
            <a:endParaRPr lang="en-US" sz="2800"/>
          </a:p>
        </p:txBody>
      </p:sp>
      <p:pic>
        <p:nvPicPr>
          <p:cNvPr id="238596" name="Picture 4" descr="BEAZO009"/>
          <p:cNvPicPr>
            <a:picLocks noChangeAspect="1" noChangeArrowheads="1"/>
          </p:cNvPicPr>
          <p:nvPr/>
        </p:nvPicPr>
        <p:blipFill>
          <a:blip r:embed="rId2"/>
          <a:srcRect/>
          <a:stretch>
            <a:fillRect/>
          </a:stretch>
        </p:blipFill>
        <p:spPr bwMode="auto">
          <a:xfrm>
            <a:off x="6804025" y="692150"/>
            <a:ext cx="1944688" cy="5832475"/>
          </a:xfrm>
          <a:prstGeom prst="rect">
            <a:avLst/>
          </a:prstGeom>
          <a:noFill/>
          <a:ln w="9525">
            <a:noFill/>
            <a:miter lim="800000"/>
            <a:headEnd/>
            <a:tailEnd/>
          </a:ln>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Istilah dalam Dress code</a:t>
            </a:r>
          </a:p>
        </p:txBody>
      </p:sp>
      <p:sp>
        <p:nvSpPr>
          <p:cNvPr id="239619" name="Rectangle 3"/>
          <p:cNvSpPr>
            <a:spLocks noGrp="1" noChangeArrowheads="1"/>
          </p:cNvSpPr>
          <p:nvPr>
            <p:ph type="body" idx="1"/>
          </p:nvPr>
        </p:nvSpPr>
        <p:spPr>
          <a:xfrm>
            <a:off x="457200" y="1981200"/>
            <a:ext cx="6778625" cy="3886200"/>
          </a:xfrm>
        </p:spPr>
        <p:txBody>
          <a:bodyPr/>
          <a:lstStyle/>
          <a:p>
            <a:r>
              <a:rPr lang="en-US" sz="2800"/>
              <a:t>Formal / Resmi : berbusana nasional, berkebaya formal atau menggunakan gaun malam.kenakan tuxedo lengkap atau batik/tenun ikat panjang</a:t>
            </a:r>
          </a:p>
          <a:p>
            <a:r>
              <a:rPr lang="en-US" sz="2800"/>
              <a:t>Informal / setengah resmi: cocktail dress, gaun panjang dan kebaya modern, kenakan lounge suit, jas dan celana boleh berbeda warna.</a:t>
            </a:r>
          </a:p>
        </p:txBody>
      </p:sp>
      <p:pic>
        <p:nvPicPr>
          <p:cNvPr id="239620" name="Picture 4" descr="COMEA005"/>
          <p:cNvPicPr>
            <a:picLocks noChangeAspect="1" noChangeArrowheads="1"/>
          </p:cNvPicPr>
          <p:nvPr/>
        </p:nvPicPr>
        <p:blipFill>
          <a:blip r:embed="rId2"/>
          <a:srcRect/>
          <a:stretch>
            <a:fillRect/>
          </a:stretch>
        </p:blipFill>
        <p:spPr bwMode="auto">
          <a:xfrm>
            <a:off x="6804025" y="1844675"/>
            <a:ext cx="2339975" cy="4248150"/>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Continue </a:t>
            </a:r>
          </a:p>
        </p:txBody>
      </p:sp>
      <p:sp>
        <p:nvSpPr>
          <p:cNvPr id="240643" name="Rectangle 3"/>
          <p:cNvSpPr>
            <a:spLocks noGrp="1" noChangeArrowheads="1"/>
          </p:cNvSpPr>
          <p:nvPr>
            <p:ph type="body" idx="1"/>
          </p:nvPr>
        </p:nvSpPr>
        <p:spPr>
          <a:xfrm>
            <a:off x="3348038" y="1981200"/>
            <a:ext cx="5338762" cy="3886200"/>
          </a:xfrm>
        </p:spPr>
        <p:txBody>
          <a:bodyPr/>
          <a:lstStyle/>
          <a:p>
            <a:r>
              <a:rPr lang="en-US"/>
              <a:t>Smart Casual : celana panjang dengan bahan lembut dengan baju senada.</a:t>
            </a:r>
          </a:p>
          <a:p>
            <a:r>
              <a:rPr lang="en-US"/>
              <a:t>Extremely Casual: jins dengan blus atau baju lengan pendek.</a:t>
            </a:r>
          </a:p>
        </p:txBody>
      </p:sp>
      <p:pic>
        <p:nvPicPr>
          <p:cNvPr id="240644" name="Picture 4" descr="COMEO008"/>
          <p:cNvPicPr>
            <a:picLocks noChangeAspect="1" noChangeArrowheads="1"/>
          </p:cNvPicPr>
          <p:nvPr/>
        </p:nvPicPr>
        <p:blipFill>
          <a:blip r:embed="rId2"/>
          <a:srcRect/>
          <a:stretch>
            <a:fillRect/>
          </a:stretch>
        </p:blipFill>
        <p:spPr bwMode="auto">
          <a:xfrm>
            <a:off x="539750" y="1341438"/>
            <a:ext cx="2303463" cy="5111750"/>
          </a:xfrm>
          <a:prstGeom prst="rect">
            <a:avLst/>
          </a:prstGeom>
          <a:noFill/>
          <a:ln w="9525">
            <a:noFill/>
            <a:miter lim="800000"/>
            <a:headEnd/>
            <a:tailEnd/>
          </a:ln>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Continue </a:t>
            </a:r>
          </a:p>
        </p:txBody>
      </p:sp>
      <p:sp>
        <p:nvSpPr>
          <p:cNvPr id="241667" name="Rectangle 3"/>
          <p:cNvSpPr>
            <a:spLocks noGrp="1" noChangeArrowheads="1"/>
          </p:cNvSpPr>
          <p:nvPr>
            <p:ph type="body" idx="1"/>
          </p:nvPr>
        </p:nvSpPr>
        <p:spPr>
          <a:xfrm>
            <a:off x="457200" y="1981200"/>
            <a:ext cx="8229600" cy="3968750"/>
          </a:xfrm>
        </p:spPr>
        <p:txBody>
          <a:bodyPr/>
          <a:lstStyle/>
          <a:p>
            <a:r>
              <a:rPr lang="en-US" sz="2800"/>
              <a:t>PSH – Pakaian Sipil Harian: Pakaian dinas untuk dinas harian atau kepentingan umum.</a:t>
            </a:r>
          </a:p>
          <a:p>
            <a:r>
              <a:rPr lang="en-US" sz="2800"/>
              <a:t>PSR – Pakaian Sipil Resmi : Pakaian yang digunakan untuk menerima tamu dimalam hari.</a:t>
            </a:r>
          </a:p>
          <a:p>
            <a:r>
              <a:rPr lang="en-US" sz="2800"/>
              <a:t>PSL – Pakaian Sipil Lengkap : pria harus mengenakan jas sewarna dengan celana warna gelap, plus kemeja berdasi panjang atau kupu-kupu. Waita gaun batik, atau busana nasional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Continue </a:t>
            </a:r>
          </a:p>
        </p:txBody>
      </p:sp>
      <p:sp>
        <p:nvSpPr>
          <p:cNvPr id="242691" name="Rectangle 3"/>
          <p:cNvSpPr>
            <a:spLocks noGrp="1" noChangeArrowheads="1"/>
          </p:cNvSpPr>
          <p:nvPr>
            <p:ph type="body" idx="1"/>
          </p:nvPr>
        </p:nvSpPr>
        <p:spPr>
          <a:xfrm>
            <a:off x="457200" y="1981200"/>
            <a:ext cx="6923088" cy="3886200"/>
          </a:xfrm>
        </p:spPr>
        <p:txBody>
          <a:bodyPr/>
          <a:lstStyle/>
          <a:p>
            <a:pPr>
              <a:lnSpc>
                <a:spcPct val="80000"/>
              </a:lnSpc>
            </a:pPr>
            <a:r>
              <a:rPr lang="en-US" sz="2800"/>
              <a:t>PSDH - Pakaian Sipil Dinas Hitam: busna nasional atau busana muslim malam.</a:t>
            </a:r>
          </a:p>
          <a:p>
            <a:pPr>
              <a:lnSpc>
                <a:spcPct val="80000"/>
              </a:lnSpc>
            </a:pPr>
            <a:r>
              <a:rPr lang="en-US" sz="2800"/>
              <a:t>PSN – Pakaian Sipil Nasional : pria menggunakan celana panjang dengan jas/beskap tertutup dengan sarung fantasi. Wanitanya busana nasinal formal.</a:t>
            </a:r>
          </a:p>
          <a:p>
            <a:pPr>
              <a:lnSpc>
                <a:spcPct val="80000"/>
              </a:lnSpc>
            </a:pPr>
            <a:r>
              <a:rPr lang="en-US" sz="2800"/>
              <a:t>PDU – Pakaian Dinas Upacara : hal ini terbatas pada kalangan militer.</a:t>
            </a:r>
          </a:p>
        </p:txBody>
      </p:sp>
      <p:pic>
        <p:nvPicPr>
          <p:cNvPr id="242693" name="Picture 5" descr="DINOB010"/>
          <p:cNvPicPr>
            <a:picLocks noChangeAspect="1" noChangeArrowheads="1"/>
          </p:cNvPicPr>
          <p:nvPr/>
        </p:nvPicPr>
        <p:blipFill>
          <a:blip r:embed="rId2"/>
          <a:srcRect/>
          <a:stretch>
            <a:fillRect/>
          </a:stretch>
        </p:blipFill>
        <p:spPr bwMode="auto">
          <a:xfrm>
            <a:off x="7019925" y="1700213"/>
            <a:ext cx="1914525" cy="4238625"/>
          </a:xfrm>
          <a:prstGeom prst="rect">
            <a:avLst/>
          </a:prstGeom>
          <a:noFill/>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subTitle" idx="1"/>
          </p:nvPr>
        </p:nvSpPr>
        <p:spPr>
          <a:xfrm>
            <a:off x="323850" y="3068638"/>
            <a:ext cx="8569325" cy="2376487"/>
          </a:xfrm>
        </p:spPr>
        <p:txBody>
          <a:bodyPr/>
          <a:lstStyle/>
          <a:p>
            <a:pPr algn="ctr">
              <a:lnSpc>
                <a:spcPct val="80000"/>
              </a:lnSpc>
            </a:pPr>
            <a:r>
              <a:rPr lang="en-US" sz="3600"/>
              <a:t>Busana nasional adalah busana khas daerah Indonesia, contoh kebaya,baju kurunguntuk wanita jas tutup lengkap, kemeja batik untuk pria</a:t>
            </a:r>
          </a:p>
        </p:txBody>
      </p:sp>
      <p:sp>
        <p:nvSpPr>
          <p:cNvPr id="244739" name="Rectangle 3"/>
          <p:cNvSpPr>
            <a:spLocks noGrp="1" noChangeArrowheads="1"/>
          </p:cNvSpPr>
          <p:nvPr>
            <p:ph type="ctrTitle"/>
          </p:nvPr>
        </p:nvSpPr>
        <p:spPr>
          <a:xfrm>
            <a:off x="179388" y="1844675"/>
            <a:ext cx="8740775" cy="1079500"/>
          </a:xfrm>
          <a:noFill/>
          <a:ln/>
        </p:spPr>
        <p:txBody>
          <a:bodyPr/>
          <a:lstStyle/>
          <a:p>
            <a:pPr algn="ctr"/>
            <a:r>
              <a:rPr lang="en-US"/>
              <a:t>Busana Nasional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6000" smtClean="0"/>
              <a:t>Sifat Dasar &amp; Kepribadian Petugas</a:t>
            </a:r>
            <a:endParaRPr lang="id-ID" dirty="0"/>
          </a:p>
        </p:txBody>
      </p:sp>
      <p:sp>
        <p:nvSpPr>
          <p:cNvPr id="3" name="Text Placeholder 2"/>
          <p:cNvSpPr>
            <a:spLocks noGrp="1"/>
          </p:cNvSpPr>
          <p:nvPr>
            <p:ph type="body" idx="1"/>
          </p:nvPr>
        </p:nvSpPr>
        <p:spPr/>
        <p:txBody>
          <a:bodyPr/>
          <a:lstStyle/>
          <a:p>
            <a:endParaRPr lang="id-ID"/>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gn="ctr"/>
            <a:r>
              <a:rPr lang="en-US"/>
              <a:t>Kebaya</a:t>
            </a:r>
          </a:p>
        </p:txBody>
      </p:sp>
      <p:sp>
        <p:nvSpPr>
          <p:cNvPr id="245763" name="Rectangle 3"/>
          <p:cNvSpPr>
            <a:spLocks noGrp="1" noChangeArrowheads="1"/>
          </p:cNvSpPr>
          <p:nvPr>
            <p:ph type="body" idx="1"/>
          </p:nvPr>
        </p:nvSpPr>
        <p:spPr/>
        <p:txBody>
          <a:bodyPr/>
          <a:lstStyle/>
          <a:p>
            <a:r>
              <a:rPr lang="en-US"/>
              <a:t>Merupakan busana dengan bukaan dibagian depan dari atas  kebawah, berlengan panjang tanpa detail seperti kerutan atau manset dan tanpa ganjalan bahu.</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algn="ctr"/>
            <a:r>
              <a:rPr lang="en-US"/>
              <a:t>Baju Kurung</a:t>
            </a:r>
          </a:p>
        </p:txBody>
      </p:sp>
      <p:sp>
        <p:nvSpPr>
          <p:cNvPr id="243715" name="Rectangle 3"/>
          <p:cNvSpPr>
            <a:spLocks noGrp="1" noChangeArrowheads="1"/>
          </p:cNvSpPr>
          <p:nvPr>
            <p:ph type="body" idx="1"/>
          </p:nvPr>
        </p:nvSpPr>
        <p:spPr>
          <a:xfrm>
            <a:off x="457200" y="1981200"/>
            <a:ext cx="5338763" cy="3886200"/>
          </a:xfrm>
        </p:spPr>
        <p:txBody>
          <a:bodyPr/>
          <a:lstStyle/>
          <a:p>
            <a:r>
              <a:rPr lang="en-US" sz="2800"/>
              <a:t>Baju kurung merupakan busana dengan bukaan disebelah belakang dengan bentuk leher sesuai dengan keinginan. Biasanya dipadukan dengan darung batik atau tenun ikat dan songket Indonesia.</a:t>
            </a:r>
          </a:p>
        </p:txBody>
      </p:sp>
      <p:pic>
        <p:nvPicPr>
          <p:cNvPr id="243716" name="Picture 4" descr="COMEO018"/>
          <p:cNvPicPr>
            <a:picLocks noChangeAspect="1" noChangeArrowheads="1"/>
          </p:cNvPicPr>
          <p:nvPr/>
        </p:nvPicPr>
        <p:blipFill>
          <a:blip r:embed="rId2"/>
          <a:srcRect/>
          <a:stretch>
            <a:fillRect/>
          </a:stretch>
        </p:blipFill>
        <p:spPr bwMode="auto">
          <a:xfrm>
            <a:off x="5364163" y="2060575"/>
            <a:ext cx="3779837" cy="3600450"/>
          </a:xfrm>
          <a:prstGeom prst="rect">
            <a:avLst/>
          </a:prstGeom>
          <a:noFill/>
          <a:ln w="9525">
            <a:noFill/>
            <a:miter lim="800000"/>
            <a:headEnd/>
            <a:tailEnd/>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lgn="ctr"/>
            <a:r>
              <a:rPr lang="en-US" sz="4000"/>
              <a:t>Busana Modifikasi / Kebaya Modern</a:t>
            </a:r>
          </a:p>
        </p:txBody>
      </p:sp>
      <p:sp>
        <p:nvSpPr>
          <p:cNvPr id="246787" name="Rectangle 3"/>
          <p:cNvSpPr>
            <a:spLocks noGrp="1" noChangeArrowheads="1"/>
          </p:cNvSpPr>
          <p:nvPr>
            <p:ph type="body" idx="1"/>
          </p:nvPr>
        </p:nvSpPr>
        <p:spPr>
          <a:xfrm>
            <a:off x="457200" y="1981200"/>
            <a:ext cx="6130925" cy="3886200"/>
          </a:xfrm>
        </p:spPr>
        <p:txBody>
          <a:bodyPr/>
          <a:lstStyle/>
          <a:p>
            <a:r>
              <a:rPr lang="en-US"/>
              <a:t>Busana Modifikasi adalah busana yang bentuk dan cara pemakaiannya diangkat dari busana daerah di Indonesia dan dikembangkan menjadi bentuk yang lebih modern.</a:t>
            </a:r>
          </a:p>
        </p:txBody>
      </p:sp>
      <p:pic>
        <p:nvPicPr>
          <p:cNvPr id="246788" name="Picture 4" descr="DINOB015"/>
          <p:cNvPicPr>
            <a:picLocks noChangeAspect="1" noChangeArrowheads="1"/>
          </p:cNvPicPr>
          <p:nvPr/>
        </p:nvPicPr>
        <p:blipFill>
          <a:blip r:embed="rId2"/>
          <a:srcRect/>
          <a:stretch>
            <a:fillRect/>
          </a:stretch>
        </p:blipFill>
        <p:spPr bwMode="auto">
          <a:xfrm>
            <a:off x="6300788" y="1700213"/>
            <a:ext cx="2843212" cy="4248150"/>
          </a:xfrm>
          <a:prstGeom prst="rect">
            <a:avLst/>
          </a:prstGeom>
          <a:noFill/>
          <a:ln w="9525">
            <a:noFill/>
            <a:miter lim="800000"/>
            <a:headEnd/>
            <a:tailEnd/>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subTitle" idx="1"/>
          </p:nvPr>
        </p:nvSpPr>
        <p:spPr>
          <a:xfrm>
            <a:off x="2735263" y="3213100"/>
            <a:ext cx="6408737" cy="2376488"/>
          </a:xfrm>
        </p:spPr>
        <p:txBody>
          <a:bodyPr/>
          <a:lstStyle/>
          <a:p>
            <a:pPr algn="ctr">
              <a:lnSpc>
                <a:spcPct val="90000"/>
              </a:lnSpc>
            </a:pPr>
            <a:r>
              <a:rPr lang="en-US" sz="4100"/>
              <a:t>Mau tampil keren dari ujung rambut sampai ujung kaki, jangan sepelekan masalah sepatu</a:t>
            </a:r>
          </a:p>
        </p:txBody>
      </p:sp>
      <p:sp>
        <p:nvSpPr>
          <p:cNvPr id="247811" name="Rectangle 3"/>
          <p:cNvSpPr>
            <a:spLocks noGrp="1" noChangeArrowheads="1"/>
          </p:cNvSpPr>
          <p:nvPr>
            <p:ph type="ctrTitle"/>
          </p:nvPr>
        </p:nvSpPr>
        <p:spPr>
          <a:xfrm>
            <a:off x="179388" y="1844675"/>
            <a:ext cx="8740775" cy="1079500"/>
          </a:xfrm>
          <a:noFill/>
          <a:ln/>
        </p:spPr>
        <p:txBody>
          <a:bodyPr/>
          <a:lstStyle/>
          <a:p>
            <a:pPr algn="ctr"/>
            <a:r>
              <a:rPr lang="en-US"/>
              <a:t>Sepatu</a:t>
            </a:r>
          </a:p>
        </p:txBody>
      </p:sp>
      <p:pic>
        <p:nvPicPr>
          <p:cNvPr id="247812" name="Picture 4" descr="COCBO009"/>
          <p:cNvPicPr>
            <a:picLocks noChangeAspect="1" noChangeArrowheads="1"/>
          </p:cNvPicPr>
          <p:nvPr/>
        </p:nvPicPr>
        <p:blipFill>
          <a:blip r:embed="rId2"/>
          <a:srcRect/>
          <a:stretch>
            <a:fillRect/>
          </a:stretch>
        </p:blipFill>
        <p:spPr bwMode="auto">
          <a:xfrm>
            <a:off x="1331913" y="3141663"/>
            <a:ext cx="2333625"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t>Jurus Memilih Sepatu</a:t>
            </a:r>
          </a:p>
        </p:txBody>
      </p:sp>
      <p:sp>
        <p:nvSpPr>
          <p:cNvPr id="248835" name="Rectangle 3"/>
          <p:cNvSpPr>
            <a:spLocks noGrp="1" noChangeArrowheads="1"/>
          </p:cNvSpPr>
          <p:nvPr>
            <p:ph type="body" idx="1"/>
          </p:nvPr>
        </p:nvSpPr>
        <p:spPr>
          <a:xfrm>
            <a:off x="457200" y="1981200"/>
            <a:ext cx="5843588" cy="3886200"/>
          </a:xfrm>
        </p:spPr>
        <p:txBody>
          <a:bodyPr/>
          <a:lstStyle/>
          <a:p>
            <a:pPr>
              <a:lnSpc>
                <a:spcPct val="90000"/>
              </a:lnSpc>
            </a:pPr>
            <a:r>
              <a:rPr lang="en-US" sz="2800"/>
              <a:t>Pilihlah sepatu yang nyaman dikaki</a:t>
            </a:r>
          </a:p>
          <a:p>
            <a:pPr>
              <a:lnSpc>
                <a:spcPct val="90000"/>
              </a:lnSpc>
            </a:pPr>
            <a:r>
              <a:rPr lang="en-US" sz="2800"/>
              <a:t>Selalu memilih sepatu dengan ukuran yang benar – benar tepat dikaki anda.</a:t>
            </a:r>
          </a:p>
          <a:p>
            <a:pPr>
              <a:lnSpc>
                <a:spcPct val="90000"/>
              </a:lnSpc>
            </a:pPr>
            <a:r>
              <a:rPr lang="en-US" sz="2800"/>
              <a:t>Pilihlah yang berwarna netral, seperti hitam dan coklat.</a:t>
            </a:r>
          </a:p>
          <a:p>
            <a:pPr>
              <a:lnSpc>
                <a:spcPct val="90000"/>
              </a:lnSpc>
            </a:pPr>
            <a:r>
              <a:rPr lang="en-US" sz="2800"/>
              <a:t>Jangan mengabaikan model karena kenyamannya.</a:t>
            </a:r>
          </a:p>
          <a:p>
            <a:pPr>
              <a:lnSpc>
                <a:spcPct val="90000"/>
              </a:lnSpc>
            </a:pPr>
            <a:endParaRPr lang="en-US" sz="2800"/>
          </a:p>
        </p:txBody>
      </p:sp>
      <p:pic>
        <p:nvPicPr>
          <p:cNvPr id="248838" name="Picture 6" descr="COCBO006"/>
          <p:cNvPicPr>
            <a:picLocks noChangeAspect="1" noChangeArrowheads="1"/>
          </p:cNvPicPr>
          <p:nvPr/>
        </p:nvPicPr>
        <p:blipFill>
          <a:blip r:embed="rId2"/>
          <a:srcRect/>
          <a:stretch>
            <a:fillRect/>
          </a:stretch>
        </p:blipFill>
        <p:spPr bwMode="auto">
          <a:xfrm>
            <a:off x="6084888" y="2060575"/>
            <a:ext cx="3059112" cy="4248150"/>
          </a:xfrm>
          <a:prstGeom prst="rect">
            <a:avLst/>
          </a:prstGeom>
          <a:noFill/>
          <a:ln w="9525">
            <a:noFill/>
            <a:miter lim="800000"/>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Continue </a:t>
            </a:r>
          </a:p>
        </p:txBody>
      </p:sp>
      <p:sp>
        <p:nvSpPr>
          <p:cNvPr id="249859" name="Rectangle 3"/>
          <p:cNvSpPr>
            <a:spLocks noGrp="1" noChangeArrowheads="1"/>
          </p:cNvSpPr>
          <p:nvPr>
            <p:ph type="body" idx="1"/>
          </p:nvPr>
        </p:nvSpPr>
        <p:spPr>
          <a:xfrm>
            <a:off x="457200" y="1981200"/>
            <a:ext cx="5483225" cy="3886200"/>
          </a:xfrm>
        </p:spPr>
        <p:txBody>
          <a:bodyPr/>
          <a:lstStyle/>
          <a:p>
            <a:r>
              <a:rPr lang="en-US"/>
              <a:t>Sepatu dengan material yang nyaman dan membuat kulit kaki nada bernafas merupakan pilihan.</a:t>
            </a:r>
          </a:p>
          <a:p>
            <a:r>
              <a:rPr lang="en-US"/>
              <a:t>Coba dan pakailah sepatu untuk berjalan.</a:t>
            </a:r>
          </a:p>
        </p:txBody>
      </p:sp>
      <p:pic>
        <p:nvPicPr>
          <p:cNvPr id="249860" name="Picture 4" descr="COCBO008"/>
          <p:cNvPicPr>
            <a:picLocks noChangeAspect="1" noChangeArrowheads="1"/>
          </p:cNvPicPr>
          <p:nvPr/>
        </p:nvPicPr>
        <p:blipFill>
          <a:blip r:embed="rId2"/>
          <a:srcRect/>
          <a:stretch>
            <a:fillRect/>
          </a:stretch>
        </p:blipFill>
        <p:spPr bwMode="auto">
          <a:xfrm>
            <a:off x="5795963" y="2205038"/>
            <a:ext cx="2847975" cy="3638550"/>
          </a:xfrm>
          <a:prstGeom prst="rect">
            <a:avLst/>
          </a:prstGeom>
          <a:noFill/>
          <a:ln w="9525">
            <a:noFill/>
            <a:miter lim="800000"/>
            <a:headEnd/>
            <a:tailEnd/>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subTitle" idx="1"/>
          </p:nvPr>
        </p:nvSpPr>
        <p:spPr>
          <a:xfrm>
            <a:off x="323850" y="3068638"/>
            <a:ext cx="8569325" cy="2376487"/>
          </a:xfrm>
        </p:spPr>
        <p:txBody>
          <a:bodyPr/>
          <a:lstStyle/>
          <a:p>
            <a:pPr algn="ctr"/>
            <a:r>
              <a:rPr lang="en-US" sz="4900"/>
              <a:t>Tas adalah Aksen dalam penampilan sekaligus benda yang fungsional</a:t>
            </a:r>
          </a:p>
        </p:txBody>
      </p:sp>
      <p:sp>
        <p:nvSpPr>
          <p:cNvPr id="251907" name="Rectangle 3"/>
          <p:cNvSpPr>
            <a:spLocks noGrp="1" noChangeArrowheads="1"/>
          </p:cNvSpPr>
          <p:nvPr>
            <p:ph type="ctrTitle"/>
          </p:nvPr>
        </p:nvSpPr>
        <p:spPr>
          <a:xfrm>
            <a:off x="179388" y="1844675"/>
            <a:ext cx="8740775" cy="1079500"/>
          </a:xfrm>
          <a:noFill/>
          <a:ln/>
        </p:spPr>
        <p:txBody>
          <a:bodyPr/>
          <a:lstStyle/>
          <a:p>
            <a:pPr algn="ctr"/>
            <a:r>
              <a:rPr lang="en-US"/>
              <a:t>Tas</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lgn="ctr"/>
            <a:r>
              <a:rPr lang="en-US"/>
              <a:t>Tips &amp; Trik</a:t>
            </a:r>
          </a:p>
        </p:txBody>
      </p:sp>
      <p:sp>
        <p:nvSpPr>
          <p:cNvPr id="250883" name="Rectangle 3"/>
          <p:cNvSpPr>
            <a:spLocks noGrp="1" noChangeArrowheads="1"/>
          </p:cNvSpPr>
          <p:nvPr>
            <p:ph type="body" idx="1"/>
          </p:nvPr>
        </p:nvSpPr>
        <p:spPr/>
        <p:txBody>
          <a:bodyPr/>
          <a:lstStyle/>
          <a:p>
            <a:r>
              <a:rPr lang="en-US"/>
              <a:t>Pilihlah tas yang berkualitas baik.</a:t>
            </a:r>
          </a:p>
          <a:p>
            <a:r>
              <a:rPr lang="en-US"/>
              <a:t>Pastikan tas sesuai dengan kebutuhan.</a:t>
            </a:r>
          </a:p>
          <a:p>
            <a:r>
              <a:rPr lang="en-US"/>
              <a:t>Pilihlah warna yang dapat dipadukan dengan busana dan sepatu anda</a:t>
            </a:r>
          </a:p>
          <a:p>
            <a:r>
              <a:rPr lang="en-US"/>
              <a:t>Pilihlah yang logo dan mereknya kecil dan tidak mencolok</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lgn="ctr"/>
            <a:r>
              <a:rPr lang="en-US"/>
              <a:t>Yang harus Dimiliki</a:t>
            </a:r>
          </a:p>
        </p:txBody>
      </p:sp>
      <p:sp>
        <p:nvSpPr>
          <p:cNvPr id="252931" name="Rectangle 3"/>
          <p:cNvSpPr>
            <a:spLocks noGrp="1" noChangeArrowheads="1"/>
          </p:cNvSpPr>
          <p:nvPr>
            <p:ph type="body" idx="1"/>
          </p:nvPr>
        </p:nvSpPr>
        <p:spPr>
          <a:xfrm>
            <a:off x="457200" y="1981200"/>
            <a:ext cx="5915025" cy="3886200"/>
          </a:xfrm>
        </p:spPr>
        <p:txBody>
          <a:bodyPr/>
          <a:lstStyle/>
          <a:p>
            <a:pPr>
              <a:lnSpc>
                <a:spcPct val="90000"/>
              </a:lnSpc>
            </a:pPr>
            <a:r>
              <a:rPr lang="en-US"/>
              <a:t>Clutch atau tas kecil</a:t>
            </a:r>
          </a:p>
          <a:p>
            <a:pPr>
              <a:lnSpc>
                <a:spcPct val="90000"/>
              </a:lnSpc>
            </a:pPr>
            <a:r>
              <a:rPr lang="en-US"/>
              <a:t>Tas untuk membawa kebutuhan sehari – hari.</a:t>
            </a:r>
          </a:p>
          <a:p>
            <a:pPr>
              <a:lnSpc>
                <a:spcPct val="90000"/>
              </a:lnSpc>
            </a:pPr>
            <a:r>
              <a:rPr lang="en-US"/>
              <a:t>Tas kerja</a:t>
            </a:r>
          </a:p>
          <a:p>
            <a:pPr>
              <a:lnSpc>
                <a:spcPct val="90000"/>
              </a:lnSpc>
            </a:pPr>
            <a:r>
              <a:rPr lang="en-US"/>
              <a:t>Weekender bag.</a:t>
            </a:r>
          </a:p>
          <a:p>
            <a:pPr>
              <a:lnSpc>
                <a:spcPct val="90000"/>
              </a:lnSpc>
            </a:pPr>
            <a:r>
              <a:rPr lang="en-US"/>
              <a:t>Tas olah raga.</a:t>
            </a:r>
          </a:p>
          <a:p>
            <a:pPr>
              <a:lnSpc>
                <a:spcPct val="90000"/>
              </a:lnSpc>
            </a:pPr>
            <a:r>
              <a:rPr lang="en-US"/>
              <a:t>Koper atau travelling bag</a:t>
            </a:r>
          </a:p>
        </p:txBody>
      </p:sp>
      <p:pic>
        <p:nvPicPr>
          <p:cNvPr id="252932" name="Picture 4" descr="WERCO001"/>
          <p:cNvPicPr>
            <a:picLocks noChangeAspect="1" noChangeArrowheads="1"/>
          </p:cNvPicPr>
          <p:nvPr/>
        </p:nvPicPr>
        <p:blipFill>
          <a:blip r:embed="rId2"/>
          <a:srcRect/>
          <a:stretch>
            <a:fillRect/>
          </a:stretch>
        </p:blipFill>
        <p:spPr bwMode="auto">
          <a:xfrm>
            <a:off x="5364163" y="2133600"/>
            <a:ext cx="3581400" cy="3455988"/>
          </a:xfrm>
          <a:prstGeom prst="rect">
            <a:avLst/>
          </a:prstGeom>
          <a:noFill/>
          <a:ln w="9525">
            <a:noFill/>
            <a:miter lim="800000"/>
            <a:headEnd/>
            <a:tailEnd/>
          </a:ln>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subTitle" idx="1"/>
          </p:nvPr>
        </p:nvSpPr>
        <p:spPr>
          <a:xfrm>
            <a:off x="323850" y="3068638"/>
            <a:ext cx="7848600" cy="2376487"/>
          </a:xfrm>
        </p:spPr>
        <p:txBody>
          <a:bodyPr/>
          <a:lstStyle/>
          <a:p>
            <a:pPr algn="ctr">
              <a:lnSpc>
                <a:spcPct val="90000"/>
              </a:lnSpc>
            </a:pPr>
            <a:r>
              <a:rPr lang="en-US" sz="4100"/>
              <a:t>Selain menambah relasi atau kenalan jamuan makan juga dapat mempererat hubungan dengan relasi &amp; keluarga</a:t>
            </a:r>
          </a:p>
        </p:txBody>
      </p:sp>
      <p:sp>
        <p:nvSpPr>
          <p:cNvPr id="254979" name="Rectangle 3"/>
          <p:cNvSpPr>
            <a:spLocks noGrp="1" noChangeArrowheads="1"/>
          </p:cNvSpPr>
          <p:nvPr>
            <p:ph type="ctrTitle"/>
          </p:nvPr>
        </p:nvSpPr>
        <p:spPr>
          <a:xfrm>
            <a:off x="179388" y="1844675"/>
            <a:ext cx="8740775" cy="1079500"/>
          </a:xfrm>
          <a:noFill/>
          <a:ln/>
        </p:spPr>
        <p:txBody>
          <a:bodyPr/>
          <a:lstStyle/>
          <a:p>
            <a:pPr algn="ctr"/>
            <a:r>
              <a:rPr lang="en-US"/>
              <a:t>Tata Krama Makan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pPr algn="ctr"/>
            <a:r>
              <a:rPr lang="en-US" sz="4000" dirty="0" err="1"/>
              <a:t>Sifat</a:t>
            </a:r>
            <a:r>
              <a:rPr lang="en-US" sz="4000" dirty="0"/>
              <a:t> </a:t>
            </a:r>
            <a:r>
              <a:rPr lang="en-US" sz="4000" dirty="0" err="1"/>
              <a:t>Dasar</a:t>
            </a:r>
            <a:r>
              <a:rPr lang="en-US" sz="4000" dirty="0"/>
              <a:t> &amp; </a:t>
            </a:r>
            <a:r>
              <a:rPr lang="en-US" sz="4000" dirty="0" err="1"/>
              <a:t>Kepribadian</a:t>
            </a:r>
            <a:r>
              <a:rPr lang="en-US" sz="4000" dirty="0"/>
              <a:t> </a:t>
            </a:r>
            <a:r>
              <a:rPr lang="en-US" sz="4000" dirty="0" err="1" smtClean="0"/>
              <a:t>Petugas</a:t>
            </a:r>
            <a:endParaRPr lang="en-US" sz="4000" dirty="0"/>
          </a:p>
        </p:txBody>
      </p:sp>
      <p:sp>
        <p:nvSpPr>
          <p:cNvPr id="158723" name="Rectangle 3"/>
          <p:cNvSpPr>
            <a:spLocks noGrp="1" noChangeArrowheads="1"/>
          </p:cNvSpPr>
          <p:nvPr>
            <p:ph type="body" idx="1"/>
          </p:nvPr>
        </p:nvSpPr>
        <p:spPr>
          <a:xfrm>
            <a:off x="4572000" y="1817688"/>
            <a:ext cx="4572000" cy="5040312"/>
          </a:xfrm>
        </p:spPr>
        <p:txBody>
          <a:bodyPr/>
          <a:lstStyle/>
          <a:p>
            <a:pPr marL="609600" indent="-609600">
              <a:lnSpc>
                <a:spcPct val="80000"/>
              </a:lnSpc>
              <a:buFont typeface="Wingdings" pitchFamily="2" charset="2"/>
              <a:buAutoNum type="arabicPeriod"/>
            </a:pPr>
            <a:r>
              <a:rPr lang="en-US" sz="2800"/>
              <a:t>Mempunyai keinginan dan minat untuk melayani tamu dengan baik dan menyenangkan.</a:t>
            </a:r>
          </a:p>
          <a:p>
            <a:pPr marL="609600" indent="-609600">
              <a:lnSpc>
                <a:spcPct val="80000"/>
              </a:lnSpc>
              <a:buFont typeface="Wingdings" pitchFamily="2" charset="2"/>
              <a:buAutoNum type="arabicPeriod"/>
            </a:pPr>
            <a:r>
              <a:rPr lang="en-US" sz="2800"/>
              <a:t>Disiplin, jujur, dan bertanggung jawab atas segala tindakannya.</a:t>
            </a:r>
          </a:p>
          <a:p>
            <a:pPr marL="609600" indent="-609600">
              <a:lnSpc>
                <a:spcPct val="80000"/>
              </a:lnSpc>
              <a:buFont typeface="Wingdings" pitchFamily="2" charset="2"/>
              <a:buAutoNum type="arabicPeriod"/>
            </a:pPr>
            <a:r>
              <a:rPr lang="en-US" sz="2800"/>
              <a:t>Senang bergaul, sabar, ramah – tamah, periang dan tidak mudah tersinggung.</a:t>
            </a:r>
          </a:p>
        </p:txBody>
      </p:sp>
      <p:pic>
        <p:nvPicPr>
          <p:cNvPr id="158724" name="Picture 4" descr="gal_graha2"/>
          <p:cNvPicPr>
            <a:picLocks noChangeAspect="1" noChangeArrowheads="1"/>
          </p:cNvPicPr>
          <p:nvPr/>
        </p:nvPicPr>
        <p:blipFill>
          <a:blip r:embed="rId2"/>
          <a:srcRect/>
          <a:stretch>
            <a:fillRect/>
          </a:stretch>
        </p:blipFill>
        <p:spPr bwMode="auto">
          <a:xfrm>
            <a:off x="0" y="1916113"/>
            <a:ext cx="4572000" cy="4392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lgn="ctr"/>
            <a:r>
              <a:rPr lang="en-US"/>
              <a:t>Jenis Jamuan Akan</a:t>
            </a:r>
          </a:p>
        </p:txBody>
      </p:sp>
      <p:sp>
        <p:nvSpPr>
          <p:cNvPr id="256003" name="Rectangle 3"/>
          <p:cNvSpPr>
            <a:spLocks noGrp="1" noChangeArrowheads="1"/>
          </p:cNvSpPr>
          <p:nvPr>
            <p:ph type="body" idx="1"/>
          </p:nvPr>
        </p:nvSpPr>
        <p:spPr>
          <a:xfrm>
            <a:off x="457200" y="1981200"/>
            <a:ext cx="5699125" cy="3886200"/>
          </a:xfrm>
        </p:spPr>
        <p:txBody>
          <a:bodyPr/>
          <a:lstStyle/>
          <a:p>
            <a:pPr marL="609600" indent="-609600"/>
            <a:r>
              <a:rPr lang="en-US"/>
              <a:t>Prasmanan atau </a:t>
            </a:r>
            <a:r>
              <a:rPr lang="en-US" i="1"/>
              <a:t>Buffet</a:t>
            </a:r>
          </a:p>
          <a:p>
            <a:pPr marL="609600" indent="-609600">
              <a:buFont typeface="Wingdings" pitchFamily="2" charset="2"/>
              <a:buAutoNum type="arabicPeriod"/>
            </a:pPr>
            <a:r>
              <a:rPr lang="en-US" i="1"/>
              <a:t>Biasakan untuk antre saat mengambil makanan</a:t>
            </a:r>
          </a:p>
          <a:p>
            <a:pPr marL="609600" indent="-609600">
              <a:buFont typeface="Wingdings" pitchFamily="2" charset="2"/>
              <a:buAutoNum type="arabicPeriod"/>
            </a:pPr>
            <a:r>
              <a:rPr lang="en-US"/>
              <a:t>Ambillah makanan dengan porsi secukupnya. </a:t>
            </a:r>
          </a:p>
          <a:p>
            <a:pPr marL="609600" indent="-609600">
              <a:buFont typeface="Wingdings" pitchFamily="2" charset="2"/>
              <a:buNone/>
            </a:pPr>
            <a:endParaRPr lang="en-US" i="1"/>
          </a:p>
        </p:txBody>
      </p:sp>
      <p:pic>
        <p:nvPicPr>
          <p:cNvPr id="256006" name="Picture 6" descr="OFFOB012"/>
          <p:cNvPicPr>
            <a:picLocks noChangeAspect="1" noChangeArrowheads="1"/>
          </p:cNvPicPr>
          <p:nvPr/>
        </p:nvPicPr>
        <p:blipFill>
          <a:blip r:embed="rId2"/>
          <a:srcRect/>
          <a:stretch>
            <a:fillRect/>
          </a:stretch>
        </p:blipFill>
        <p:spPr bwMode="auto">
          <a:xfrm>
            <a:off x="6011863" y="2060575"/>
            <a:ext cx="2819400" cy="3097213"/>
          </a:xfrm>
          <a:prstGeom prst="rect">
            <a:avLst/>
          </a:prstGeom>
          <a:noFill/>
          <a:ln w="9525">
            <a:noFill/>
            <a:miter lim="800000"/>
            <a:headEnd/>
            <a:tailEnd/>
          </a:ln>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algn="ctr"/>
            <a:r>
              <a:rPr lang="en-US"/>
              <a:t>Served Service</a:t>
            </a:r>
          </a:p>
        </p:txBody>
      </p:sp>
      <p:sp>
        <p:nvSpPr>
          <p:cNvPr id="257027" name="Rectangle 3"/>
          <p:cNvSpPr>
            <a:spLocks noGrp="1" noChangeArrowheads="1"/>
          </p:cNvSpPr>
          <p:nvPr>
            <p:ph type="body" idx="1"/>
          </p:nvPr>
        </p:nvSpPr>
        <p:spPr>
          <a:xfrm>
            <a:off x="457200" y="1981200"/>
            <a:ext cx="5554663" cy="3886200"/>
          </a:xfrm>
        </p:spPr>
        <p:txBody>
          <a:bodyPr/>
          <a:lstStyle/>
          <a:p>
            <a:r>
              <a:rPr lang="en-US" sz="2800"/>
              <a:t>Jamuan seperti ini dilakukan sambil duduk pelayanlah yang akan melayani makan &amp; minum anda.</a:t>
            </a:r>
          </a:p>
          <a:p>
            <a:r>
              <a:rPr lang="en-US" sz="2800"/>
              <a:t>Serbet, letakkan serbet diatas pangkuan sebelum makanan  apapun yang tersedia. </a:t>
            </a:r>
          </a:p>
        </p:txBody>
      </p:sp>
      <p:pic>
        <p:nvPicPr>
          <p:cNvPr id="257029" name="Picture 5" descr="DINAA035"/>
          <p:cNvPicPr>
            <a:picLocks noChangeAspect="1" noChangeArrowheads="1"/>
          </p:cNvPicPr>
          <p:nvPr/>
        </p:nvPicPr>
        <p:blipFill>
          <a:blip r:embed="rId2"/>
          <a:srcRect/>
          <a:stretch>
            <a:fillRect/>
          </a:stretch>
        </p:blipFill>
        <p:spPr bwMode="auto">
          <a:xfrm>
            <a:off x="5867400" y="2708275"/>
            <a:ext cx="3276600" cy="3025775"/>
          </a:xfrm>
          <a:prstGeom prst="rect">
            <a:avLst/>
          </a:prstGeom>
          <a:noFill/>
          <a:ln w="9525">
            <a:noFill/>
            <a:miter lim="800000"/>
            <a:headEnd/>
            <a:tailEnd/>
          </a:ln>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Tata Cara Makan Ala Barat</a:t>
            </a:r>
          </a:p>
        </p:txBody>
      </p:sp>
      <p:sp>
        <p:nvSpPr>
          <p:cNvPr id="258051" name="Rectangle 3"/>
          <p:cNvSpPr>
            <a:spLocks noGrp="1" noChangeArrowheads="1"/>
          </p:cNvSpPr>
          <p:nvPr>
            <p:ph type="body" idx="1"/>
          </p:nvPr>
        </p:nvSpPr>
        <p:spPr>
          <a:xfrm>
            <a:off x="457200" y="1981200"/>
            <a:ext cx="5699125" cy="4040188"/>
          </a:xfrm>
        </p:spPr>
        <p:txBody>
          <a:bodyPr/>
          <a:lstStyle/>
          <a:p>
            <a:pPr>
              <a:lnSpc>
                <a:spcPct val="90000"/>
              </a:lnSpc>
            </a:pPr>
            <a:r>
              <a:rPr lang="en-US" sz="2400"/>
              <a:t>Peralatan makan diatur berdasarkan urutan menu. Masih bingung menggunakan. Kuncinya: gunakan peralatan makan mulai dari urutan sebelah luar kedalam.  </a:t>
            </a:r>
          </a:p>
          <a:p>
            <a:pPr>
              <a:lnSpc>
                <a:spcPct val="90000"/>
              </a:lnSpc>
            </a:pPr>
            <a:r>
              <a:rPr lang="en-US" sz="2400"/>
              <a:t>Peganglah garpu &amp; pisau diujung tangkainya. Jepitlah garpu dengan ibu jari dan telunjuk tangan kiri pada ujung tangkainya. Ketiga jari lainnya berfungsi menahan tangkai garpu dibagian bawah.</a:t>
            </a:r>
          </a:p>
        </p:txBody>
      </p:sp>
      <p:pic>
        <p:nvPicPr>
          <p:cNvPr id="258052" name="Picture 4" descr="BRUOB008"/>
          <p:cNvPicPr>
            <a:picLocks noChangeAspect="1" noChangeArrowheads="1"/>
          </p:cNvPicPr>
          <p:nvPr/>
        </p:nvPicPr>
        <p:blipFill>
          <a:blip r:embed="rId2"/>
          <a:srcRect/>
          <a:stretch>
            <a:fillRect/>
          </a:stretch>
        </p:blipFill>
        <p:spPr bwMode="auto">
          <a:xfrm>
            <a:off x="6156325" y="1989138"/>
            <a:ext cx="2819400" cy="3887787"/>
          </a:xfrm>
          <a:prstGeom prst="rect">
            <a:avLst/>
          </a:prstGeom>
          <a:noFill/>
          <a:ln w="9525">
            <a:noFill/>
            <a:miter lim="800000"/>
            <a:headEnd/>
            <a:tailEnd/>
          </a:ln>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Menggunakan Pisau &amp; Garpu</a:t>
            </a:r>
          </a:p>
        </p:txBody>
      </p:sp>
      <p:sp>
        <p:nvSpPr>
          <p:cNvPr id="259075" name="Rectangle 3"/>
          <p:cNvSpPr>
            <a:spLocks noGrp="1" noChangeArrowheads="1"/>
          </p:cNvSpPr>
          <p:nvPr>
            <p:ph type="body" idx="1"/>
          </p:nvPr>
        </p:nvSpPr>
        <p:spPr>
          <a:xfrm>
            <a:off x="457200" y="1981200"/>
            <a:ext cx="5770563" cy="3886200"/>
          </a:xfrm>
        </p:spPr>
        <p:txBody>
          <a:bodyPr/>
          <a:lstStyle/>
          <a:p>
            <a:r>
              <a:rPr lang="en-US" sz="2800"/>
              <a:t>Gaya Amerika : potong-potonglah daging dan makanan terlebih dahulu dengan pisau dan garpu. Setelah selesai, letakkan pisau ditepi piring dan pindahkan garpu ketangan kanan untuk menyuap makanan yang sudah dipotong tersebut. </a:t>
            </a:r>
          </a:p>
        </p:txBody>
      </p:sp>
      <p:pic>
        <p:nvPicPr>
          <p:cNvPr id="259077" name="Picture 5" descr="DINAA006"/>
          <p:cNvPicPr>
            <a:picLocks noChangeAspect="1" noChangeArrowheads="1"/>
          </p:cNvPicPr>
          <p:nvPr/>
        </p:nvPicPr>
        <p:blipFill>
          <a:blip r:embed="rId2"/>
          <a:srcRect/>
          <a:stretch>
            <a:fillRect/>
          </a:stretch>
        </p:blipFill>
        <p:spPr bwMode="auto">
          <a:xfrm>
            <a:off x="6011863" y="2205038"/>
            <a:ext cx="2800350" cy="3168650"/>
          </a:xfrm>
          <a:prstGeom prst="rect">
            <a:avLst/>
          </a:prstGeom>
          <a:noFill/>
          <a:ln w="9525">
            <a:noFill/>
            <a:miter lim="800000"/>
            <a:headEnd/>
            <a:tailEnd/>
          </a:ln>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Continue </a:t>
            </a:r>
          </a:p>
        </p:txBody>
      </p:sp>
      <p:sp>
        <p:nvSpPr>
          <p:cNvPr id="260099" name="Rectangle 3"/>
          <p:cNvSpPr>
            <a:spLocks noGrp="1" noChangeArrowheads="1"/>
          </p:cNvSpPr>
          <p:nvPr>
            <p:ph type="body" idx="1"/>
          </p:nvPr>
        </p:nvSpPr>
        <p:spPr>
          <a:xfrm>
            <a:off x="457200" y="1981200"/>
            <a:ext cx="6202363" cy="3886200"/>
          </a:xfrm>
        </p:spPr>
        <p:txBody>
          <a:bodyPr/>
          <a:lstStyle/>
          <a:p>
            <a:pPr>
              <a:lnSpc>
                <a:spcPct val="80000"/>
              </a:lnSpc>
            </a:pPr>
            <a:r>
              <a:rPr lang="en-US" sz="2800"/>
              <a:t>Gaya Eropa : Pisau tetap dipegang ditangan kanan dan garpu ditangan kiri. Daging dipotong dalam ukuran cukup untuk sesuap dan santap makanan dengan garpu ditangan kiri. Pisau dan garpu tetap dihadapkan kebawah. Garpu boleh dihadapkan keatas kalau mengambil nasi atau sayuran yang bentuknya kecil-kecil</a:t>
            </a:r>
          </a:p>
        </p:txBody>
      </p:sp>
      <p:pic>
        <p:nvPicPr>
          <p:cNvPr id="260100" name="Picture 4" descr="BRUOB024"/>
          <p:cNvPicPr>
            <a:picLocks noChangeAspect="1" noChangeArrowheads="1"/>
          </p:cNvPicPr>
          <p:nvPr/>
        </p:nvPicPr>
        <p:blipFill>
          <a:blip r:embed="rId2"/>
          <a:srcRect/>
          <a:stretch>
            <a:fillRect/>
          </a:stretch>
        </p:blipFill>
        <p:spPr bwMode="auto">
          <a:xfrm>
            <a:off x="6588125" y="1844675"/>
            <a:ext cx="2555875" cy="4010025"/>
          </a:xfrm>
          <a:prstGeom prst="rect">
            <a:avLst/>
          </a:prstGeom>
          <a:noFill/>
          <a:ln w="9525">
            <a:noFill/>
            <a:miter lim="800000"/>
            <a:headEnd/>
            <a:tailEnd/>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Continue </a:t>
            </a:r>
          </a:p>
        </p:txBody>
      </p:sp>
      <p:sp>
        <p:nvSpPr>
          <p:cNvPr id="261123" name="Rectangle 3"/>
          <p:cNvSpPr>
            <a:spLocks noGrp="1" noChangeArrowheads="1"/>
          </p:cNvSpPr>
          <p:nvPr>
            <p:ph type="body" idx="1"/>
          </p:nvPr>
        </p:nvSpPr>
        <p:spPr>
          <a:xfrm>
            <a:off x="250825" y="1981200"/>
            <a:ext cx="6408738" cy="4400550"/>
          </a:xfrm>
        </p:spPr>
        <p:txBody>
          <a:bodyPr/>
          <a:lstStyle/>
          <a:p>
            <a:pPr>
              <a:lnSpc>
                <a:spcPct val="80000"/>
              </a:lnSpc>
            </a:pPr>
            <a:r>
              <a:rPr lang="en-US" sz="2800"/>
              <a:t>Saat beristirahat ditengah – tengah acara makan, letakkanlah garpu diatas pisau dengan posisi menyilang.</a:t>
            </a:r>
          </a:p>
          <a:p>
            <a:pPr>
              <a:lnSpc>
                <a:spcPct val="80000"/>
              </a:lnSpc>
            </a:pPr>
            <a:r>
              <a:rPr lang="en-US" sz="2800"/>
              <a:t>Selesai makan, letakkan garpu disebelah kiri pisau secara berdampingan dengan garpu telentang dan sisi tajam pisau menghadap kedalam. Letakkan dalam posisi diagonal dari arah kanan bawah ketengah piring (arah jam empat)</a:t>
            </a:r>
          </a:p>
        </p:txBody>
      </p:sp>
      <p:pic>
        <p:nvPicPr>
          <p:cNvPr id="261124" name="Picture 4" descr="DINAA007"/>
          <p:cNvPicPr>
            <a:picLocks noChangeAspect="1" noChangeArrowheads="1"/>
          </p:cNvPicPr>
          <p:nvPr/>
        </p:nvPicPr>
        <p:blipFill>
          <a:blip r:embed="rId2"/>
          <a:srcRect/>
          <a:stretch>
            <a:fillRect/>
          </a:stretch>
        </p:blipFill>
        <p:spPr bwMode="auto">
          <a:xfrm>
            <a:off x="5724525" y="2420938"/>
            <a:ext cx="3419475" cy="3024187"/>
          </a:xfrm>
          <a:prstGeom prst="rect">
            <a:avLst/>
          </a:prstGeom>
          <a:noFill/>
          <a:ln w="9525">
            <a:noFill/>
            <a:miter lim="800000"/>
            <a:headEnd/>
            <a:tailEnd/>
          </a:ln>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lgn="ctr"/>
            <a:r>
              <a:rPr lang="en-US"/>
              <a:t>Makan Sup</a:t>
            </a:r>
          </a:p>
        </p:txBody>
      </p:sp>
      <p:sp>
        <p:nvSpPr>
          <p:cNvPr id="262147" name="Rectangle 3"/>
          <p:cNvSpPr>
            <a:spLocks noGrp="1" noChangeArrowheads="1"/>
          </p:cNvSpPr>
          <p:nvPr>
            <p:ph type="body" idx="1"/>
          </p:nvPr>
        </p:nvSpPr>
        <p:spPr>
          <a:xfrm>
            <a:off x="457200" y="1981200"/>
            <a:ext cx="6851650" cy="3886200"/>
          </a:xfrm>
        </p:spPr>
        <p:txBody>
          <a:bodyPr/>
          <a:lstStyle/>
          <a:p>
            <a:pPr>
              <a:lnSpc>
                <a:spcPct val="90000"/>
              </a:lnSpc>
            </a:pPr>
            <a:r>
              <a:rPr lang="en-US" sz="2800"/>
              <a:t>Sendokkanlah dengan cara menciduknya kearah tengah, dari tubuh kita kearah depan. Bila sup berbentuk krim atau cairan solid tanpa isi, makanlah dengan cara memasukkanya kemulut melalui sisi sendok. Jika sup berisi potongan sayur atau daging, masukkanlah kemulut melalui ujung sendok.</a:t>
            </a:r>
          </a:p>
        </p:txBody>
      </p:sp>
      <p:pic>
        <p:nvPicPr>
          <p:cNvPr id="262148" name="Picture 4" descr="DINOA011"/>
          <p:cNvPicPr>
            <a:picLocks noChangeAspect="1" noChangeArrowheads="1"/>
          </p:cNvPicPr>
          <p:nvPr/>
        </p:nvPicPr>
        <p:blipFill>
          <a:blip r:embed="rId2"/>
          <a:srcRect/>
          <a:stretch>
            <a:fillRect/>
          </a:stretch>
        </p:blipFill>
        <p:spPr bwMode="auto">
          <a:xfrm>
            <a:off x="6948488" y="2133600"/>
            <a:ext cx="2195512" cy="3743325"/>
          </a:xfrm>
          <a:prstGeom prst="rect">
            <a:avLst/>
          </a:prstGeom>
          <a:noFill/>
          <a:ln w="9525">
            <a:noFill/>
            <a:miter lim="800000"/>
            <a:headEnd/>
            <a:tailEnd/>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t>Continue </a:t>
            </a:r>
          </a:p>
        </p:txBody>
      </p:sp>
      <p:sp>
        <p:nvSpPr>
          <p:cNvPr id="263171" name="Rectangle 3"/>
          <p:cNvSpPr>
            <a:spLocks noGrp="1" noChangeArrowheads="1"/>
          </p:cNvSpPr>
          <p:nvPr>
            <p:ph type="body" idx="1"/>
          </p:nvPr>
        </p:nvSpPr>
        <p:spPr>
          <a:xfrm>
            <a:off x="457200" y="1981200"/>
            <a:ext cx="5986463" cy="3886200"/>
          </a:xfrm>
        </p:spPr>
        <p:txBody>
          <a:bodyPr/>
          <a:lstStyle/>
          <a:p>
            <a:r>
              <a:rPr lang="en-US" sz="2800"/>
              <a:t>Jika sup disediakan dengan roti, sobeklah roti dengan tangan anda. Bila pelayan berkeliling meja menawarkan roti, jangan anda mengambil dengan tangan kecuali pelayanan memperbolehkan. Tunjuk saja roti yang anda inginkan. </a:t>
            </a:r>
          </a:p>
        </p:txBody>
      </p:sp>
      <p:pic>
        <p:nvPicPr>
          <p:cNvPr id="263172" name="Picture 4" descr="DINOA028"/>
          <p:cNvPicPr>
            <a:picLocks noChangeAspect="1" noChangeArrowheads="1"/>
          </p:cNvPicPr>
          <p:nvPr/>
        </p:nvPicPr>
        <p:blipFill>
          <a:blip r:embed="rId2"/>
          <a:srcRect/>
          <a:stretch>
            <a:fillRect/>
          </a:stretch>
        </p:blipFill>
        <p:spPr bwMode="auto">
          <a:xfrm>
            <a:off x="6248400" y="2349500"/>
            <a:ext cx="2895600" cy="3311525"/>
          </a:xfrm>
          <a:prstGeom prst="rect">
            <a:avLst/>
          </a:prstGeom>
          <a:noFill/>
          <a:ln w="9525">
            <a:noFill/>
            <a:miter lim="800000"/>
            <a:headEnd/>
            <a:tailEnd/>
          </a:ln>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Continue </a:t>
            </a:r>
          </a:p>
        </p:txBody>
      </p:sp>
      <p:sp>
        <p:nvSpPr>
          <p:cNvPr id="264195" name="Rectangle 3"/>
          <p:cNvSpPr>
            <a:spLocks noGrp="1" noChangeArrowheads="1"/>
          </p:cNvSpPr>
          <p:nvPr>
            <p:ph type="body" idx="1"/>
          </p:nvPr>
        </p:nvSpPr>
        <p:spPr>
          <a:xfrm>
            <a:off x="457200" y="1981200"/>
            <a:ext cx="5843588" cy="3886200"/>
          </a:xfrm>
        </p:spPr>
        <p:txBody>
          <a:bodyPr/>
          <a:lstStyle/>
          <a:p>
            <a:pPr>
              <a:lnSpc>
                <a:spcPct val="90000"/>
              </a:lnSpc>
            </a:pPr>
            <a:r>
              <a:rPr lang="en-US" sz="2800"/>
              <a:t>Kalau sup dihidangkan dalam piring cekung, boleh saja sedikit memiringkan piring untuk memudahkan menyendok.</a:t>
            </a:r>
          </a:p>
          <a:p>
            <a:pPr>
              <a:lnSpc>
                <a:spcPct val="90000"/>
              </a:lnSpc>
            </a:pPr>
            <a:r>
              <a:rPr lang="en-US" sz="2800"/>
              <a:t>Sup dihidangkan dalam cangkir bertelinga satu atau dua? Sendoklah sup beberapa kali dengan sendok, setelah itu anda dapat langsung meminumnya.</a:t>
            </a:r>
          </a:p>
        </p:txBody>
      </p:sp>
      <p:pic>
        <p:nvPicPr>
          <p:cNvPr id="264197" name="Picture 5" descr="DINOA044"/>
          <p:cNvPicPr>
            <a:picLocks noChangeAspect="1" noChangeArrowheads="1"/>
          </p:cNvPicPr>
          <p:nvPr/>
        </p:nvPicPr>
        <p:blipFill>
          <a:blip r:embed="rId2"/>
          <a:srcRect/>
          <a:stretch>
            <a:fillRect/>
          </a:stretch>
        </p:blipFill>
        <p:spPr bwMode="auto">
          <a:xfrm>
            <a:off x="6372225" y="2349500"/>
            <a:ext cx="2514600" cy="2867025"/>
          </a:xfrm>
          <a:prstGeom prst="rect">
            <a:avLst/>
          </a:prstGeom>
          <a:noFill/>
          <a:ln w="9525">
            <a:noFill/>
            <a:miter lim="800000"/>
            <a:headEnd/>
            <a:tailEnd/>
          </a:ln>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Continue </a:t>
            </a:r>
          </a:p>
        </p:txBody>
      </p:sp>
      <p:sp>
        <p:nvSpPr>
          <p:cNvPr id="265219" name="Rectangle 3"/>
          <p:cNvSpPr>
            <a:spLocks noGrp="1" noChangeArrowheads="1"/>
          </p:cNvSpPr>
          <p:nvPr>
            <p:ph type="body" idx="1"/>
          </p:nvPr>
        </p:nvSpPr>
        <p:spPr>
          <a:xfrm>
            <a:off x="0" y="2060575"/>
            <a:ext cx="6804025" cy="4184650"/>
          </a:xfrm>
        </p:spPr>
        <p:txBody>
          <a:bodyPr/>
          <a:lstStyle/>
          <a:p>
            <a:pPr>
              <a:lnSpc>
                <a:spcPct val="90000"/>
              </a:lnSpc>
            </a:pPr>
            <a:r>
              <a:rPr lang="en-US" sz="2800"/>
              <a:t>Cangkir sup bertelinga  satu harus diangkat menggunakan satu tangan dan yang bertelingan dua harus diangkat dengan kedua belah tangan.</a:t>
            </a:r>
          </a:p>
          <a:p>
            <a:pPr>
              <a:lnSpc>
                <a:spcPct val="90000"/>
              </a:lnSpc>
            </a:pPr>
            <a:r>
              <a:rPr lang="en-US" sz="2800"/>
              <a:t>Setelah selesai makan, letakkan sendok dalam posisi telentang. Letakkan dengan arah diagonal dari arah kanan bawah menuju tengah piring sup. Jika dengan cangkir, letakkan sendok diatas tatakan</a:t>
            </a:r>
          </a:p>
        </p:txBody>
      </p:sp>
      <p:pic>
        <p:nvPicPr>
          <p:cNvPr id="265220" name="Picture 4" descr="DINOA056"/>
          <p:cNvPicPr>
            <a:picLocks noChangeAspect="1" noChangeArrowheads="1"/>
          </p:cNvPicPr>
          <p:nvPr/>
        </p:nvPicPr>
        <p:blipFill>
          <a:blip r:embed="rId2"/>
          <a:srcRect/>
          <a:stretch>
            <a:fillRect/>
          </a:stretch>
        </p:blipFill>
        <p:spPr bwMode="auto">
          <a:xfrm>
            <a:off x="6505575" y="1989138"/>
            <a:ext cx="2638425" cy="4238625"/>
          </a:xfrm>
          <a:prstGeom prst="rect">
            <a:avLst/>
          </a:prstGeom>
          <a:noFill/>
          <a:ln w="9525">
            <a:noFill/>
            <a:miter lim="800000"/>
            <a:headEnd/>
            <a:tailEnd/>
          </a:ln>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1709</TotalTime>
  <Words>5630</Words>
  <Application>Microsoft Office PowerPoint</Application>
  <PresentationFormat>On-screen Show (4:3)</PresentationFormat>
  <Paragraphs>602</Paragraphs>
  <Slides>169</Slides>
  <Notes>0</Notes>
  <HiddenSlides>0</HiddenSlides>
  <MMClips>0</MMClips>
  <ScaleCrop>false</ScaleCrop>
  <HeadingPairs>
    <vt:vector size="4" baseType="variant">
      <vt:variant>
        <vt:lpstr>Theme</vt:lpstr>
      </vt:variant>
      <vt:variant>
        <vt:i4>1</vt:i4>
      </vt:variant>
      <vt:variant>
        <vt:lpstr>Slide Titles</vt:lpstr>
      </vt:variant>
      <vt:variant>
        <vt:i4>169</vt:i4>
      </vt:variant>
    </vt:vector>
  </HeadingPairs>
  <TitlesOfParts>
    <vt:vector size="170" baseType="lpstr">
      <vt:lpstr>Flow</vt:lpstr>
      <vt:lpstr>Etika pelayanan</vt:lpstr>
      <vt:lpstr>definisi</vt:lpstr>
      <vt:lpstr>Contoh keluhan mahasiswa, tamu</vt:lpstr>
      <vt:lpstr>Perilaku penting dalam pelayanan administrasi  di perguruan tinggi</vt:lpstr>
      <vt:lpstr>Bagaimana supaya pelayanan berkualitas?</vt:lpstr>
      <vt:lpstr>Apa yang dimaksud Kualitas layanan ?</vt:lpstr>
      <vt:lpstr>Kualitas pelayanan adalah</vt:lpstr>
      <vt:lpstr>Sifat Dasar &amp; Kepribadian Petugas</vt:lpstr>
      <vt:lpstr>Sifat Dasar &amp; Kepribadian Petugas</vt:lpstr>
      <vt:lpstr>Continue</vt:lpstr>
      <vt:lpstr>Personal Attributes In The Hotel  &amp; Tourism Industry</vt:lpstr>
      <vt:lpstr>Continue</vt:lpstr>
      <vt:lpstr>BASA - BASI</vt:lpstr>
      <vt:lpstr>continue</vt:lpstr>
      <vt:lpstr>Resep manjur untuk berbasa - basi</vt:lpstr>
      <vt:lpstr>BERKENALAN</vt:lpstr>
      <vt:lpstr>Yang Wajib dilakukan Saat Berkenalan</vt:lpstr>
      <vt:lpstr>Kenalkan </vt:lpstr>
      <vt:lpstr>Duduk atau Berdiri</vt:lpstr>
      <vt:lpstr>Do &amp; Don’t</vt:lpstr>
      <vt:lpstr>MENYAPA</vt:lpstr>
      <vt:lpstr>Slide 22</vt:lpstr>
      <vt:lpstr>Slide 23</vt:lpstr>
      <vt:lpstr>Slide 24</vt:lpstr>
      <vt:lpstr>BERKOMENTAR</vt:lpstr>
      <vt:lpstr>Tips Berkomentar</vt:lpstr>
      <vt:lpstr>MEMBERI TEGURAN</vt:lpstr>
      <vt:lpstr>Kunci Memberi Teguran</vt:lpstr>
      <vt:lpstr>MENANGANI KEMARAHAN</vt:lpstr>
      <vt:lpstr>Yang Harus dilakukan Kalau Sedang Marah</vt:lpstr>
      <vt:lpstr>Perlakuan Khusus untuk orang-orang khusus</vt:lpstr>
      <vt:lpstr>MEMOTONG PEMBICARAAN</vt:lpstr>
      <vt:lpstr>Yang Harus diPerhatikan saat Memotong Pembicaraan</vt:lpstr>
      <vt:lpstr>MENGHADAPI ORANG YANG SULIT</vt:lpstr>
      <vt:lpstr>Anda Jadi Bawahannya</vt:lpstr>
      <vt:lpstr>Berakrab – akrab dengan Lawan Jenis</vt:lpstr>
      <vt:lpstr>Langkah Jitu Menjalin Percakapan dengan Lawan Jenis</vt:lpstr>
      <vt:lpstr>Continue </vt:lpstr>
      <vt:lpstr>Berbicara dengan Efektif</vt:lpstr>
      <vt:lpstr>8 langkah bicara dengan efektif</vt:lpstr>
      <vt:lpstr>Bicara dengan Rekan Bisnis</vt:lpstr>
      <vt:lpstr>Berbicara didepan Umum</vt:lpstr>
      <vt:lpstr>Berbicara dalam Kelompok</vt:lpstr>
      <vt:lpstr>Continue  </vt:lpstr>
      <vt:lpstr>Berkata Tidak</vt:lpstr>
      <vt:lpstr>Tips Berkata Tidak</vt:lpstr>
      <vt:lpstr>Mengkritik &amp; di Kritik</vt:lpstr>
      <vt:lpstr>TEKNIK MENGKRITIK</vt:lpstr>
      <vt:lpstr>Tips Berguna Saat Mengkritik</vt:lpstr>
      <vt:lpstr>Menerima Kritik</vt:lpstr>
      <vt:lpstr>Memahami Bahasa Tubuh</vt:lpstr>
      <vt:lpstr>Bahasa Tubuh ( Body Language )</vt:lpstr>
      <vt:lpstr>Kunci Mengasah Bahasa Tubuh</vt:lpstr>
      <vt:lpstr>Sikap Tubuh</vt:lpstr>
      <vt:lpstr>Memberi Kesan yang Baik Saat Duduk</vt:lpstr>
      <vt:lpstr>Disebelah Mana tamu Anda duduk</vt:lpstr>
      <vt:lpstr>Yang harus Diperhatikan saat Anda duduk</vt:lpstr>
      <vt:lpstr>Berdiri Sempurna</vt:lpstr>
      <vt:lpstr>Berjalan yang Baik</vt:lpstr>
      <vt:lpstr>Berpeluk Cium Saat Berjabat Tangan </vt:lpstr>
      <vt:lpstr>Tips &amp; Trik</vt:lpstr>
      <vt:lpstr>Continue </vt:lpstr>
      <vt:lpstr>Memadukan Busana </vt:lpstr>
      <vt:lpstr>Tips Berbusana</vt:lpstr>
      <vt:lpstr>Super basic Wardrobe</vt:lpstr>
      <vt:lpstr>Aksesoris</vt:lpstr>
      <vt:lpstr>Mengenakan Batik &amp; tenun Ikat </vt:lpstr>
      <vt:lpstr>Continue </vt:lpstr>
      <vt:lpstr>Busana Kerja </vt:lpstr>
      <vt:lpstr>Busana Kerja versus Suasana Kantor</vt:lpstr>
      <vt:lpstr>Saat menghadapi wawancara kerja</vt:lpstr>
      <vt:lpstr>Yang Harus dimiliki</vt:lpstr>
      <vt:lpstr>Busana Pesta</vt:lpstr>
      <vt:lpstr>Rahasia sukses</vt:lpstr>
      <vt:lpstr>Istilah dalam Dress code</vt:lpstr>
      <vt:lpstr>Continue </vt:lpstr>
      <vt:lpstr>Continue </vt:lpstr>
      <vt:lpstr>Continue </vt:lpstr>
      <vt:lpstr>Busana Nasional</vt:lpstr>
      <vt:lpstr>Kebaya</vt:lpstr>
      <vt:lpstr>Baju Kurung</vt:lpstr>
      <vt:lpstr>Busana Modifikasi / Kebaya Modern</vt:lpstr>
      <vt:lpstr>Sepatu</vt:lpstr>
      <vt:lpstr>Jurus Memilih Sepatu</vt:lpstr>
      <vt:lpstr>Continue </vt:lpstr>
      <vt:lpstr>Tas</vt:lpstr>
      <vt:lpstr>Tips &amp; Trik</vt:lpstr>
      <vt:lpstr>Yang harus Dimiliki</vt:lpstr>
      <vt:lpstr>Tata Krama Makan</vt:lpstr>
      <vt:lpstr>Jenis Jamuan Akan</vt:lpstr>
      <vt:lpstr>Served Service</vt:lpstr>
      <vt:lpstr>Tata Cara Makan Ala Barat</vt:lpstr>
      <vt:lpstr>Menggunakan Pisau &amp; Garpu</vt:lpstr>
      <vt:lpstr>Continue </vt:lpstr>
      <vt:lpstr>Continue </vt:lpstr>
      <vt:lpstr>Makan Sup</vt:lpstr>
      <vt:lpstr>Continue </vt:lpstr>
      <vt:lpstr>Continue </vt:lpstr>
      <vt:lpstr>Continue </vt:lpstr>
      <vt:lpstr>Perhatikan </vt:lpstr>
      <vt:lpstr>Continue </vt:lpstr>
      <vt:lpstr>Continue </vt:lpstr>
      <vt:lpstr>Continue </vt:lpstr>
      <vt:lpstr>Continue </vt:lpstr>
      <vt:lpstr>Menolak Makanan atau Minuman Tertentu</vt:lpstr>
      <vt:lpstr>Menghadiri Pesta</vt:lpstr>
      <vt:lpstr>Resep Sukses</vt:lpstr>
      <vt:lpstr>Yang Wajib Diperhatikan</vt:lpstr>
      <vt:lpstr>Continue </vt:lpstr>
      <vt:lpstr>Membawa Pasangan Ke Pesta</vt:lpstr>
      <vt:lpstr>Jika Berhalangan Hadir</vt:lpstr>
      <vt:lpstr>Meninggalkan Pesta</vt:lpstr>
      <vt:lpstr>Melamar Pekerjaan </vt:lpstr>
      <vt:lpstr>Promosikan Diri Anda</vt:lpstr>
      <vt:lpstr>Continue </vt:lpstr>
      <vt:lpstr>Yang harus dicatumkan dalam CV</vt:lpstr>
      <vt:lpstr>Continue </vt:lpstr>
      <vt:lpstr>Menghadapi Wawancara Kerja</vt:lpstr>
      <vt:lpstr>Continue </vt:lpstr>
      <vt:lpstr>Menjadi Karyawan Baru</vt:lpstr>
      <vt:lpstr>Menghadapi Bawahan yang Lebih Senior</vt:lpstr>
      <vt:lpstr>Continue </vt:lpstr>
      <vt:lpstr>Membina Hubungan dengan Rekan Kerja</vt:lpstr>
      <vt:lpstr>Continue </vt:lpstr>
      <vt:lpstr>Menghadapi Konflik</vt:lpstr>
      <vt:lpstr>Memanfaatkan Fasilitas Perusahaan</vt:lpstr>
      <vt:lpstr>Bertamu dan Menerima Tamu </vt:lpstr>
      <vt:lpstr>Bertamu &amp; Menerima Tamu</vt:lpstr>
      <vt:lpstr>Bekerja dengan Iringan Musik</vt:lpstr>
      <vt:lpstr>Bekerja dengan Iringan Musik</vt:lpstr>
      <vt:lpstr>Continue </vt:lpstr>
      <vt:lpstr>Menggunakan Waktu Istirahat</vt:lpstr>
      <vt:lpstr>Trik beristirahat</vt:lpstr>
      <vt:lpstr>Mengajukan Cuti </vt:lpstr>
      <vt:lpstr>Memutuskan cuti </vt:lpstr>
      <vt:lpstr>Meminta Kenaikan Gaji</vt:lpstr>
      <vt:lpstr>Sebelum meminta kenaikan Gaji</vt:lpstr>
      <vt:lpstr>Saat Kenaikan Gaji</vt:lpstr>
      <vt:lpstr>ETIKA BISNIS</vt:lpstr>
      <vt:lpstr>Etika Bisnis  </vt:lpstr>
      <vt:lpstr>Etiket Bisnis</vt:lpstr>
      <vt:lpstr>Berbisnis sesuai Etika</vt:lpstr>
      <vt:lpstr>Continue </vt:lpstr>
      <vt:lpstr>Mengundurkan Diri</vt:lpstr>
      <vt:lpstr>Mengundurkan Diri</vt:lpstr>
      <vt:lpstr>Continue </vt:lpstr>
      <vt:lpstr>Aturan Dasar Protokol </vt:lpstr>
      <vt:lpstr>Aturan Dasar Protokol</vt:lpstr>
      <vt:lpstr>Continue </vt:lpstr>
      <vt:lpstr>Apakah yang penting dalam protokol</vt:lpstr>
      <vt:lpstr>Siapa Saja yang menjadi Prioritas</vt:lpstr>
      <vt:lpstr>Pengaturan Tempat Duduk</vt:lpstr>
      <vt:lpstr>Continue </vt:lpstr>
      <vt:lpstr>Continue </vt:lpstr>
      <vt:lpstr>Urutan saat naik turun kendaraan</vt:lpstr>
      <vt:lpstr>Urutan Saat Datang &amp; Pulang</vt:lpstr>
      <vt:lpstr>Posisi mobil saat menjemput dan mengantarkan tamu kehormatan</vt:lpstr>
      <vt:lpstr>Menghadiri Perayaan Hari Kemerdekaan </vt:lpstr>
      <vt:lpstr>Menghadiri Perayaan Hari Kemerdekaan</vt:lpstr>
      <vt:lpstr>Continue</vt:lpstr>
      <vt:lpstr>Continue </vt:lpstr>
      <vt:lpstr>Diterima Pejabat Tinggi </vt:lpstr>
      <vt:lpstr>Diterima Pejabat Tinggi</vt:lpstr>
      <vt:lpstr>Continue </vt:lpstr>
      <vt:lpstr>Saat Audensi</vt:lpstr>
      <vt:lpstr>Saat Audensi</vt:lpstr>
      <vt:lpstr>Berfoto Bersama Pejabat</vt:lpstr>
      <vt:lpstr>Usai Audensi</vt:lpstr>
      <vt:lpstr>Terima Kasih</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pelayanan</dc:title>
  <dc:creator>Toshiba</dc:creator>
  <cp:lastModifiedBy>Toshiba</cp:lastModifiedBy>
  <cp:revision>8</cp:revision>
  <dcterms:created xsi:type="dcterms:W3CDTF">2012-09-27T07:15:52Z</dcterms:created>
  <dcterms:modified xsi:type="dcterms:W3CDTF">2012-09-28T11:45:10Z</dcterms:modified>
</cp:coreProperties>
</file>