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6"/>
  </p:notesMasterIdLst>
  <p:handoutMasterIdLst>
    <p:handoutMasterId r:id="rId27"/>
  </p:handoutMasterIdLst>
  <p:sldIdLst>
    <p:sldId id="275" r:id="rId2"/>
    <p:sldId id="256" r:id="rId3"/>
    <p:sldId id="285" r:id="rId4"/>
    <p:sldId id="257" r:id="rId5"/>
    <p:sldId id="286" r:id="rId6"/>
    <p:sldId id="258" r:id="rId7"/>
    <p:sldId id="287" r:id="rId8"/>
    <p:sldId id="259" r:id="rId9"/>
    <p:sldId id="277" r:id="rId10"/>
    <p:sldId id="288" r:id="rId11"/>
    <p:sldId id="278" r:id="rId12"/>
    <p:sldId id="261" r:id="rId13"/>
    <p:sldId id="260" r:id="rId14"/>
    <p:sldId id="289" r:id="rId15"/>
    <p:sldId id="283" r:id="rId16"/>
    <p:sldId id="290" r:id="rId17"/>
    <p:sldId id="279" r:id="rId18"/>
    <p:sldId id="264" r:id="rId19"/>
    <p:sldId id="284" r:id="rId20"/>
    <p:sldId id="291" r:id="rId21"/>
    <p:sldId id="281" r:id="rId22"/>
    <p:sldId id="280" r:id="rId23"/>
    <p:sldId id="292" r:id="rId24"/>
    <p:sldId id="282" r:id="rId2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81" autoAdjust="0"/>
  </p:normalViewPr>
  <p:slideViewPr>
    <p:cSldViewPr>
      <p:cViewPr>
        <p:scale>
          <a:sx n="60" d="100"/>
          <a:sy n="60" d="100"/>
        </p:scale>
        <p:origin x="-883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09" y="-96"/>
      </p:cViewPr>
      <p:guideLst>
        <p:guide orient="horz" pos="2932"/>
        <p:guide pos="21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8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74624-2EBC-4185-8122-58977929E700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F83FA-D6EE-4C01-88FD-383E2E04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8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2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363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998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4636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4038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262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71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890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670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16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94685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7/26/2013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183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sailah@dikti.go.id" TargetMode="External"/><Relationship Id="rId2" Type="http://schemas.openxmlformats.org/officeDocument/2006/relationships/hyperlink" Target="https://bidikmisi.zendesk.com/anonymous_requests/n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siswanto@dikti.go.i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" y="2057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/>
            </a:r>
            <a:br>
              <a:rPr lang="en-US" sz="5400" dirty="0" smtClean="0">
                <a:solidFill>
                  <a:schemeClr val="tx1"/>
                </a:solidFill>
                <a:latin typeface="Aharoni" pitchFamily="2" charset="-79"/>
                <a:ea typeface="ＭＳ Ｐゴシック" pitchFamily="34" charset="-128"/>
                <a:cs typeface="Aharoni" pitchFamily="2" charset="-79"/>
              </a:rPr>
            </a:br>
            <a:r>
              <a:rPr lang="en-US" sz="5400" dirty="0">
                <a:solidFill>
                  <a:schemeClr val="tx1"/>
                </a:solidFill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/>
            </a:r>
            <a:br>
              <a:rPr lang="en-US" sz="5400" dirty="0">
                <a:solidFill>
                  <a:schemeClr val="tx1"/>
                </a:solidFill>
                <a:latin typeface="Aharoni" pitchFamily="2" charset="-79"/>
                <a:ea typeface="ＭＳ Ｐゴシック" pitchFamily="34" charset="-128"/>
                <a:cs typeface="Aharoni" pitchFamily="2" charset="-79"/>
              </a:rPr>
            </a:br>
            <a:r>
              <a:rPr lang="en-US" sz="5400" dirty="0" smtClean="0">
                <a:solidFill>
                  <a:schemeClr val="tx1"/>
                </a:solidFill>
                <a:latin typeface="Berlin Sans FB Demi" pitchFamily="34" charset="0"/>
                <a:ea typeface="ＭＳ Ｐゴシック" pitchFamily="34" charset="-128"/>
                <a:cs typeface="Aharoni" pitchFamily="2" charset="-79"/>
              </a:rPr>
              <a:t>SOSIALISASI</a:t>
            </a:r>
            <a:br>
              <a:rPr lang="en-US" sz="5400" dirty="0" smtClean="0">
                <a:solidFill>
                  <a:schemeClr val="tx1"/>
                </a:solidFill>
                <a:latin typeface="Berlin Sans FB Demi" pitchFamily="34" charset="0"/>
                <a:ea typeface="ＭＳ Ｐゴシック" pitchFamily="34" charset="-128"/>
                <a:cs typeface="Aharoni" pitchFamily="2" charset="-79"/>
              </a:rPr>
            </a:br>
            <a:r>
              <a:rPr lang="en-US" sz="5400" dirty="0" smtClean="0">
                <a:solidFill>
                  <a:schemeClr val="tx1"/>
                </a:solidFill>
                <a:latin typeface="Berlin Sans FB Demi" pitchFamily="34" charset="0"/>
                <a:ea typeface="ＭＳ Ｐゴシック" pitchFamily="34" charset="-128"/>
                <a:cs typeface="Aharoni" pitchFamily="2" charset="-79"/>
              </a:rPr>
              <a:t>BEASISWA</a:t>
            </a:r>
            <a:r>
              <a:rPr lang="id-ID" sz="5400" dirty="0" smtClean="0">
                <a:solidFill>
                  <a:schemeClr val="tx1"/>
                </a:solidFill>
                <a:latin typeface="Berlin Sans FB Demi" pitchFamily="34" charset="0"/>
                <a:ea typeface="ＭＳ Ｐゴシック" pitchFamily="34" charset="-128"/>
                <a:cs typeface="Aharoni" pitchFamily="2" charset="-79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Berlin Sans FB Demi" pitchFamily="34" charset="0"/>
                <a:ea typeface="ＭＳ Ｐゴシック" pitchFamily="34" charset="-128"/>
                <a:cs typeface="Aharoni" pitchFamily="2" charset="-79"/>
              </a:rPr>
              <a:t>BIDIKMISI 2013</a:t>
            </a:r>
            <a:endParaRPr lang="en-US" sz="5400" b="1" dirty="0">
              <a:solidFill>
                <a:schemeClr val="tx1"/>
              </a:solidFill>
              <a:latin typeface="Berlin Sans FB Dem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" y="5562600"/>
            <a:ext cx="89154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KOPERTIS Wilayah </a:t>
            </a:r>
            <a:r>
              <a:rPr lang="en-US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VI</a:t>
            </a:r>
            <a:r>
              <a:rPr lang="id-ID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 Ja</a:t>
            </a:r>
            <a:r>
              <a:rPr lang="en-US" sz="3200" dirty="0" err="1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wa</a:t>
            </a:r>
            <a:r>
              <a:rPr lang="en-US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 Tengah</a:t>
            </a:r>
            <a:r>
              <a:rPr lang="id-ID" sz="3200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/>
            </a:r>
            <a:br>
              <a:rPr lang="id-ID" sz="3200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</a:br>
            <a:r>
              <a:rPr lang="en-US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SENIN</a:t>
            </a:r>
            <a:r>
              <a:rPr lang="id-ID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, </a:t>
            </a:r>
            <a:r>
              <a:rPr lang="en-US" sz="46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29</a:t>
            </a:r>
            <a:r>
              <a:rPr lang="id-ID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 </a:t>
            </a:r>
            <a:r>
              <a:rPr lang="id-ID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Ju</a:t>
            </a:r>
            <a:r>
              <a:rPr lang="en-US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l</a:t>
            </a:r>
            <a:r>
              <a:rPr lang="id-ID" sz="3200" dirty="0" smtClean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i </a:t>
            </a:r>
            <a:r>
              <a:rPr lang="id-ID" sz="4600" dirty="0">
                <a:latin typeface="Aharoni" pitchFamily="2" charset="-79"/>
                <a:ea typeface="ＭＳ Ｐゴシック" pitchFamily="34" charset="-128"/>
                <a:cs typeface="Aharoni" pitchFamily="2" charset="-79"/>
              </a:rPr>
              <a:t>2013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7368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219200"/>
            <a:ext cx="9144000" cy="54864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b="1" dirty="0"/>
              <a:t>5. </a:t>
            </a:r>
            <a:r>
              <a:rPr lang="en-US" sz="2600" b="1" dirty="0" err="1"/>
              <a:t>Kurang</a:t>
            </a:r>
            <a:r>
              <a:rPr lang="en-US" sz="2600" b="1" dirty="0"/>
              <a:t> </a:t>
            </a:r>
            <a:r>
              <a:rPr lang="en-US" sz="2600" b="1" dirty="0" err="1"/>
              <a:t>mampu</a:t>
            </a:r>
            <a:r>
              <a:rPr lang="en-US" sz="2600" b="1" dirty="0"/>
              <a:t> </a:t>
            </a:r>
            <a:r>
              <a:rPr lang="en-US" sz="2600" b="1" dirty="0" err="1"/>
              <a:t>secara</a:t>
            </a:r>
            <a:r>
              <a:rPr lang="en-US" sz="2600" b="1" dirty="0"/>
              <a:t> </a:t>
            </a:r>
            <a:r>
              <a:rPr lang="en-US" sz="2600" b="1" dirty="0" err="1"/>
              <a:t>ekonomi</a:t>
            </a:r>
            <a:r>
              <a:rPr lang="en-US" sz="2600" b="1" dirty="0"/>
              <a:t> </a:t>
            </a:r>
            <a:r>
              <a:rPr lang="en-US" sz="2600" b="1" dirty="0" err="1"/>
              <a:t>sebagai</a:t>
            </a:r>
            <a:r>
              <a:rPr lang="en-US" sz="2600" b="1" dirty="0"/>
              <a:t> </a:t>
            </a:r>
            <a:r>
              <a:rPr lang="en-US" sz="2600" b="1" dirty="0" err="1"/>
              <a:t>berikut</a:t>
            </a:r>
            <a:r>
              <a:rPr lang="en-US" sz="2600" b="1" dirty="0"/>
              <a:t>: </a:t>
            </a:r>
          </a:p>
          <a:p>
            <a:pPr marL="517525" indent="-228600">
              <a:lnSpc>
                <a:spcPct val="150000"/>
              </a:lnSpc>
              <a:buNone/>
            </a:pPr>
            <a:r>
              <a:rPr lang="en-US" sz="2600" b="1" dirty="0"/>
              <a:t>a. </a:t>
            </a:r>
            <a:r>
              <a:rPr lang="en-US" sz="2600" b="1" dirty="0" err="1"/>
              <a:t>Pendapatan</a:t>
            </a:r>
            <a:r>
              <a:rPr lang="en-US" sz="2600" b="1" dirty="0"/>
              <a:t> </a:t>
            </a:r>
            <a:r>
              <a:rPr lang="en-US" sz="2600" b="1" dirty="0" err="1"/>
              <a:t>kotor</a:t>
            </a:r>
            <a:r>
              <a:rPr lang="en-US" sz="2600" b="1" dirty="0"/>
              <a:t> </a:t>
            </a:r>
            <a:r>
              <a:rPr lang="en-US" sz="2600" b="1" dirty="0" err="1"/>
              <a:t>gabungan</a:t>
            </a:r>
            <a:r>
              <a:rPr lang="en-US" sz="2600" b="1" dirty="0"/>
              <a:t> </a:t>
            </a:r>
            <a:r>
              <a:rPr lang="en-US" sz="2600" b="1" dirty="0" err="1"/>
              <a:t>orangtua</a:t>
            </a:r>
            <a:r>
              <a:rPr lang="en-US" sz="2600" b="1" dirty="0"/>
              <a:t>/</a:t>
            </a:r>
            <a:r>
              <a:rPr lang="en-US" sz="2600" b="1" dirty="0" err="1"/>
              <a:t>wali</a:t>
            </a:r>
            <a:r>
              <a:rPr lang="en-US" sz="2600" b="1" dirty="0"/>
              <a:t> </a:t>
            </a:r>
            <a:r>
              <a:rPr lang="en-US" sz="2600" b="1" dirty="0" err="1"/>
              <a:t>sebesar-besarnya</a:t>
            </a:r>
            <a:r>
              <a:rPr lang="en-US" sz="2600" b="1" dirty="0"/>
              <a:t> Rp3.000.000,00 </a:t>
            </a:r>
            <a:r>
              <a:rPr lang="en-US" sz="2600" b="1" dirty="0" err="1"/>
              <a:t>setiap</a:t>
            </a:r>
            <a:r>
              <a:rPr lang="en-US" sz="2600" b="1" dirty="0"/>
              <a:t> </a:t>
            </a:r>
            <a:r>
              <a:rPr lang="en-US" sz="2600" b="1" dirty="0" err="1"/>
              <a:t>bulan</a:t>
            </a:r>
            <a:r>
              <a:rPr lang="en-US" sz="2600" b="1" dirty="0"/>
              <a:t>; </a:t>
            </a:r>
          </a:p>
          <a:p>
            <a:pPr marL="517525" indent="-228600">
              <a:lnSpc>
                <a:spcPct val="150000"/>
              </a:lnSpc>
              <a:buNone/>
            </a:pPr>
            <a:r>
              <a:rPr lang="en-US" sz="2600" b="1" dirty="0"/>
              <a:t>b. </a:t>
            </a:r>
            <a:r>
              <a:rPr lang="en-US" sz="2600" b="1" dirty="0" err="1"/>
              <a:t>Pendapatan</a:t>
            </a:r>
            <a:r>
              <a:rPr lang="en-US" sz="2600" b="1" dirty="0"/>
              <a:t> </a:t>
            </a:r>
            <a:r>
              <a:rPr lang="en-US" sz="2600" b="1" dirty="0" err="1"/>
              <a:t>kotor</a:t>
            </a:r>
            <a:r>
              <a:rPr lang="en-US" sz="2600" b="1" dirty="0"/>
              <a:t> </a:t>
            </a:r>
            <a:r>
              <a:rPr lang="en-US" sz="2600" b="1" dirty="0" err="1"/>
              <a:t>gabungan</a:t>
            </a:r>
            <a:r>
              <a:rPr lang="en-US" sz="2600" b="1" dirty="0"/>
              <a:t> </a:t>
            </a:r>
            <a:r>
              <a:rPr lang="en-US" sz="2600" b="1" dirty="0" err="1"/>
              <a:t>orangtua</a:t>
            </a:r>
            <a:r>
              <a:rPr lang="en-US" sz="2600" b="1" dirty="0"/>
              <a:t>/</a:t>
            </a:r>
            <a:r>
              <a:rPr lang="en-US" sz="2600" b="1" dirty="0" err="1"/>
              <a:t>wali</a:t>
            </a:r>
            <a:r>
              <a:rPr lang="en-US" sz="2600" b="1" dirty="0"/>
              <a:t> </a:t>
            </a:r>
            <a:r>
              <a:rPr lang="en-US" sz="2600" b="1" dirty="0" err="1"/>
              <a:t>dibagi</a:t>
            </a:r>
            <a:r>
              <a:rPr lang="en-US" sz="2600" b="1" dirty="0"/>
              <a:t> </a:t>
            </a:r>
            <a:r>
              <a:rPr lang="en-US" sz="2600" b="1" dirty="0" err="1"/>
              <a:t>jumlah</a:t>
            </a:r>
            <a:r>
              <a:rPr lang="en-US" sz="2600" b="1" dirty="0"/>
              <a:t> </a:t>
            </a:r>
            <a:r>
              <a:rPr lang="en-US" sz="2600" b="1" dirty="0" err="1"/>
              <a:t>anggota</a:t>
            </a:r>
            <a:r>
              <a:rPr lang="en-US" sz="2600" b="1" dirty="0"/>
              <a:t> </a:t>
            </a:r>
            <a:r>
              <a:rPr lang="en-US" sz="2600" b="1" dirty="0" err="1"/>
              <a:t>keluarga</a:t>
            </a:r>
            <a:r>
              <a:rPr lang="en-US" sz="2600" b="1" dirty="0"/>
              <a:t> </a:t>
            </a:r>
            <a:r>
              <a:rPr lang="en-US" sz="2600" b="1" dirty="0" err="1"/>
              <a:t>sebesar-besarnya</a:t>
            </a:r>
            <a:r>
              <a:rPr lang="en-US" sz="2600" b="1" dirty="0"/>
              <a:t>  Rp750.000,00 </a:t>
            </a:r>
            <a:r>
              <a:rPr lang="en-US" sz="2600" b="1" dirty="0" err="1"/>
              <a:t>setiap</a:t>
            </a:r>
            <a:r>
              <a:rPr lang="en-US" sz="2600" b="1" dirty="0"/>
              <a:t> </a:t>
            </a:r>
            <a:r>
              <a:rPr lang="en-US" sz="2600" b="1" dirty="0" err="1"/>
              <a:t>bulannya</a:t>
            </a:r>
            <a:r>
              <a:rPr lang="en-US" sz="2600" b="1" dirty="0"/>
              <a:t>;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</a:p>
          <a:p>
            <a:pPr marL="288925" indent="-288925">
              <a:lnSpc>
                <a:spcPct val="150000"/>
              </a:lnSpc>
              <a:buNone/>
            </a:pPr>
            <a:r>
              <a:rPr lang="en-US" sz="2600" b="1" dirty="0"/>
              <a:t>6.	</a:t>
            </a:r>
            <a:r>
              <a:rPr lang="en-US" sz="2600" b="1" dirty="0" err="1"/>
              <a:t>Pendidikan</a:t>
            </a:r>
            <a:r>
              <a:rPr lang="en-US" sz="2600" b="1" dirty="0"/>
              <a:t> orang </a:t>
            </a:r>
            <a:r>
              <a:rPr lang="en-US" sz="2600" b="1" dirty="0" err="1"/>
              <a:t>tua</a:t>
            </a:r>
            <a:r>
              <a:rPr lang="en-US" sz="2600" b="1" dirty="0"/>
              <a:t>/</a:t>
            </a:r>
            <a:r>
              <a:rPr lang="en-US" sz="2600" b="1" dirty="0" err="1"/>
              <a:t>wali</a:t>
            </a:r>
            <a:r>
              <a:rPr lang="en-US" sz="2600" b="1" dirty="0"/>
              <a:t> </a:t>
            </a:r>
            <a:r>
              <a:rPr lang="en-US" sz="2600" b="1" dirty="0" err="1"/>
              <a:t>setinggi-tingginya</a:t>
            </a:r>
            <a:r>
              <a:rPr lang="en-US" sz="2600" b="1" dirty="0"/>
              <a:t> S1 (Strata 1) </a:t>
            </a:r>
            <a:r>
              <a:rPr lang="en-US" sz="2600" b="1" dirty="0" err="1"/>
              <a:t>atau</a:t>
            </a:r>
            <a:r>
              <a:rPr lang="en-US" sz="2600" b="1" dirty="0"/>
              <a:t> Diploma 4. </a:t>
            </a:r>
          </a:p>
          <a:p>
            <a:pPr marL="288925" indent="-288925">
              <a:lnSpc>
                <a:spcPct val="150000"/>
              </a:lnSpc>
              <a:buNone/>
            </a:pPr>
            <a:r>
              <a:rPr lang="en-US" sz="2600" b="1" dirty="0"/>
              <a:t>7. </a:t>
            </a:r>
            <a:r>
              <a:rPr lang="en-US" sz="2600" b="1" dirty="0" err="1"/>
              <a:t>Berpotensi</a:t>
            </a:r>
            <a:r>
              <a:rPr lang="en-US" sz="2600" b="1" dirty="0"/>
              <a:t> </a:t>
            </a:r>
            <a:r>
              <a:rPr lang="en-US" sz="2600" b="1" dirty="0" err="1"/>
              <a:t>akademik</a:t>
            </a:r>
            <a:r>
              <a:rPr lang="en-US" sz="2600" b="1" dirty="0"/>
              <a:t> </a:t>
            </a:r>
            <a:r>
              <a:rPr lang="en-US" sz="2600" b="1" dirty="0" err="1"/>
              <a:t>baik</a:t>
            </a:r>
            <a:r>
              <a:rPr lang="en-US" sz="2600" b="1" dirty="0"/>
              <a:t>, </a:t>
            </a:r>
            <a:r>
              <a:rPr lang="en-US" sz="2600" b="1" dirty="0" err="1"/>
              <a:t>yaitu</a:t>
            </a:r>
            <a:r>
              <a:rPr lang="en-US" sz="2600" b="1" dirty="0"/>
              <a:t> </a:t>
            </a:r>
            <a:r>
              <a:rPr lang="en-US" sz="2600" b="1" dirty="0" err="1"/>
              <a:t>direkomendasikan</a:t>
            </a:r>
            <a:r>
              <a:rPr lang="en-US" sz="2600" b="1" dirty="0"/>
              <a:t> </a:t>
            </a:r>
            <a:r>
              <a:rPr lang="en-US" sz="2600" b="1" dirty="0" err="1"/>
              <a:t>sekolah</a:t>
            </a:r>
            <a:r>
              <a:rPr lang="en-US" sz="2600" b="1" dirty="0"/>
              <a:t>.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700" kern="0" cap="all" dirty="0" err="1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perSyaratAN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7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98578"/>
            <a:ext cx="8229600" cy="65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PERSYARATAN BIDIKMISI</a:t>
            </a:r>
            <a:endParaRPr lang="id-ID" dirty="0" smtClean="0">
              <a:solidFill>
                <a:srgbClr val="7030A0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214282" y="1699204"/>
            <a:ext cx="4143404" cy="928695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  <a:defRPr/>
            </a:pP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Ekonomi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Tidak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Mampu</a:t>
            </a:r>
            <a:endParaRPr lang="en-US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282" y="2862390"/>
            <a:ext cx="4143404" cy="80486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Pendapatan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Ortu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Gabungan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Maksimal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3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Juta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/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Bulan</a:t>
            </a:r>
            <a:endParaRPr lang="en-US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3852991"/>
            <a:ext cx="4071966" cy="8382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Pendapatan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Ortu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dibagi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Jumlah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Tanggungan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ayah,ibu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anak</a:t>
            </a:r>
            <a:r>
              <a:rPr lang="en-US" sz="20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&lt;= Rp750.000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720" y="4995991"/>
            <a:ext cx="4071966" cy="762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Pendidikan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Orang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Tua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Setinggi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Tingginya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S1</a:t>
            </a:r>
          </a:p>
        </p:txBody>
      </p:sp>
      <p:sp>
        <p:nvSpPr>
          <p:cNvPr id="9" name="Rectangle 8"/>
          <p:cNvSpPr/>
          <p:nvPr/>
        </p:nvSpPr>
        <p:spPr>
          <a:xfrm>
            <a:off x="5210488" y="2852300"/>
            <a:ext cx="3276600" cy="825042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Potensi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Akademik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Baik</a:t>
            </a:r>
            <a:endParaRPr lang="en-US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3842073"/>
            <a:ext cx="3276600" cy="76257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Direkomendasikan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sekolah</a:t>
            </a:r>
            <a:endParaRPr lang="en-US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0488" y="4995991"/>
            <a:ext cx="3276600" cy="804858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Lulus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Seleksi</a:t>
            </a:r>
            <a:r>
              <a:rPr lang="en-US" sz="24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Masuk</a:t>
            </a:r>
            <a:endParaRPr lang="en-US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5181600" y="1668724"/>
            <a:ext cx="3247712" cy="8669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None/>
              <a:defRPr/>
            </a:pP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Siswa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baru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lulusan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SMA/SMK/MA &lt; 21 </a:t>
            </a: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th.</a:t>
            </a:r>
            <a:endParaRPr lang="en-US" sz="24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58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43063" y="285750"/>
            <a:ext cx="6858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6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5.Hak </a:t>
            </a:r>
            <a:r>
              <a:rPr lang="en-US" sz="36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dan</a:t>
            </a:r>
            <a:r>
              <a:rPr lang="en-US" sz="36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36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Kewajiban</a:t>
            </a:r>
            <a:r>
              <a:rPr lang="en-US" sz="3600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en-US" sz="36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Penerima</a:t>
            </a:r>
            <a:endParaRPr lang="id-ID" sz="3600" dirty="0">
              <a:latin typeface="Arial" pitchFamily="34" charset="0"/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457200" y="1643063"/>
            <a:ext cx="3686175" cy="37147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sesedikitnya</a:t>
            </a:r>
            <a:r>
              <a:rPr lang="en-US" dirty="0" smtClean="0"/>
              <a:t> 600.000 / </a:t>
            </a:r>
            <a:r>
              <a:rPr lang="en-US" dirty="0" err="1" smtClean="0"/>
              <a:t>bulan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457200" y="5410200"/>
            <a:ext cx="3686172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cap="all" dirty="0" err="1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Hak</a:t>
            </a:r>
            <a:endParaRPr lang="en-US" sz="3200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214813" y="1643063"/>
            <a:ext cx="3786187" cy="3743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365760" indent="-256032" fontAlgn="auto">
              <a:spcBef>
                <a:spcPct val="20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err="1">
                <a:latin typeface="+mn-lt"/>
              </a:rPr>
              <a:t>Memenuhi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peraturan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akademis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kehidupan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kampus</a:t>
            </a:r>
            <a:endParaRPr lang="en-US" sz="3200" dirty="0">
              <a:latin typeface="+mn-lt"/>
            </a:endParaRPr>
          </a:p>
          <a:p>
            <a:pPr marL="365760" indent="-256032" fontAlgn="auto">
              <a:spcBef>
                <a:spcPct val="2000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err="1">
                <a:latin typeface="+mn-lt"/>
              </a:rPr>
              <a:t>Mengikuti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kontrak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kinerja</a:t>
            </a:r>
            <a:r>
              <a:rPr lang="en-US" sz="3200" dirty="0">
                <a:latin typeface="+mn-lt"/>
              </a:rPr>
              <a:t> yang </a:t>
            </a:r>
            <a:r>
              <a:rPr lang="en-US" sz="3200" dirty="0" err="1">
                <a:latin typeface="+mn-lt"/>
              </a:rPr>
              <a:t>ditandatangani</a:t>
            </a:r>
            <a:endParaRPr lang="en-US" sz="3200" dirty="0">
              <a:latin typeface="+mn-lt"/>
            </a:endParaRPr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4214811" y="5410200"/>
            <a:ext cx="3786214" cy="762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3200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Kewajiban</a:t>
            </a:r>
            <a:endParaRPr lang="en-US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9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6</a:t>
            </a:r>
            <a:r>
              <a:rPr lang="en-US" sz="40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</a:t>
            </a: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peNDANAAN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6928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396875" indent="0">
              <a:lnSpc>
                <a:spcPct val="130000"/>
              </a:lnSpc>
              <a:buNone/>
            </a:pPr>
            <a:r>
              <a:rPr lang="en-US" sz="3000" b="1" dirty="0" err="1" smtClean="0"/>
              <a:t>Bidikmisi</a:t>
            </a:r>
            <a:r>
              <a:rPr lang="en-US" sz="3000" b="1" dirty="0" smtClean="0"/>
              <a:t> </a:t>
            </a:r>
            <a:r>
              <a:rPr lang="en-US" sz="3000" b="1" dirty="0" err="1"/>
              <a:t>memberikan</a:t>
            </a:r>
            <a:r>
              <a:rPr lang="en-US" sz="3000" b="1" dirty="0"/>
              <a:t> </a:t>
            </a:r>
            <a:r>
              <a:rPr lang="en-US" sz="3000" b="1" dirty="0" err="1"/>
              <a:t>fasilitas</a:t>
            </a:r>
            <a:r>
              <a:rPr lang="en-US" sz="3000" b="1" dirty="0"/>
              <a:t> </a:t>
            </a:r>
            <a:r>
              <a:rPr lang="en-US" sz="3000" b="1" dirty="0" err="1"/>
              <a:t>kepada</a:t>
            </a:r>
            <a:r>
              <a:rPr lang="en-US" sz="3000" b="1" dirty="0"/>
              <a:t> </a:t>
            </a:r>
            <a:r>
              <a:rPr lang="en-US" sz="3000" b="1" dirty="0" err="1"/>
              <a:t>penerima</a:t>
            </a:r>
            <a:r>
              <a:rPr lang="en-US" sz="3000" b="1" dirty="0"/>
              <a:t> program </a:t>
            </a:r>
            <a:r>
              <a:rPr lang="en-US" sz="3000" b="1" dirty="0" err="1"/>
              <a:t>ini</a:t>
            </a:r>
            <a:r>
              <a:rPr lang="en-US" sz="3000" b="1" dirty="0"/>
              <a:t> </a:t>
            </a:r>
            <a:r>
              <a:rPr lang="en-US" sz="3000" b="1" dirty="0" err="1"/>
              <a:t>sebagai</a:t>
            </a:r>
            <a:r>
              <a:rPr lang="en-US" sz="3000" b="1" dirty="0"/>
              <a:t> </a:t>
            </a:r>
            <a:r>
              <a:rPr lang="en-US" sz="3000" b="1" dirty="0" err="1"/>
              <a:t>berikut</a:t>
            </a:r>
            <a:r>
              <a:rPr lang="en-US" sz="3000" b="1" dirty="0"/>
              <a:t> </a:t>
            </a:r>
            <a:r>
              <a:rPr lang="en-US" sz="3000" b="1" dirty="0" smtClean="0"/>
              <a:t>:</a:t>
            </a:r>
            <a:endParaRPr lang="en-US" sz="3000" b="1" dirty="0"/>
          </a:p>
          <a:p>
            <a:pPr marL="746125" indent="-349250">
              <a:lnSpc>
                <a:spcPct val="130000"/>
              </a:lnSpc>
              <a:buNone/>
            </a:pPr>
            <a:r>
              <a:rPr lang="en-US" sz="3000" b="1" dirty="0" smtClean="0"/>
              <a:t>1</a:t>
            </a:r>
            <a:r>
              <a:rPr lang="en-US" sz="3000" b="1" dirty="0"/>
              <a:t>. </a:t>
            </a:r>
            <a:r>
              <a:rPr lang="en-US" sz="3000" b="1" dirty="0" err="1"/>
              <a:t>Bantuan</a:t>
            </a:r>
            <a:r>
              <a:rPr lang="en-US" sz="3000" b="1" dirty="0"/>
              <a:t> </a:t>
            </a:r>
            <a:r>
              <a:rPr lang="en-US" sz="3000" b="1" dirty="0" err="1"/>
              <a:t>biaya</a:t>
            </a:r>
            <a:r>
              <a:rPr lang="en-US" sz="3000" b="1" dirty="0"/>
              <a:t> </a:t>
            </a:r>
            <a:r>
              <a:rPr lang="en-US" sz="3000" b="1" dirty="0" err="1"/>
              <a:t>hidup</a:t>
            </a:r>
            <a:r>
              <a:rPr lang="en-US" sz="3000" b="1" dirty="0"/>
              <a:t> </a:t>
            </a:r>
            <a:r>
              <a:rPr lang="en-US" sz="3000" b="1" dirty="0" err="1"/>
              <a:t>sesedikitnya</a:t>
            </a:r>
            <a:r>
              <a:rPr lang="en-US" sz="3000" b="1" dirty="0"/>
              <a:t> </a:t>
            </a:r>
            <a:r>
              <a:rPr lang="en-US" sz="3000" b="1" dirty="0" err="1"/>
              <a:t>sebesar</a:t>
            </a:r>
            <a:r>
              <a:rPr lang="en-US" sz="3000" b="1" dirty="0"/>
              <a:t> </a:t>
            </a:r>
            <a:r>
              <a:rPr lang="en-US" sz="3000" b="1" dirty="0" smtClean="0"/>
              <a:t>Rp.600.000 </a:t>
            </a:r>
            <a:r>
              <a:rPr lang="en-US" sz="3000" b="1" dirty="0"/>
              <a:t>rupiah per </a:t>
            </a:r>
            <a:r>
              <a:rPr lang="en-US" sz="3000" b="1" dirty="0" err="1"/>
              <a:t>bulan</a:t>
            </a:r>
            <a:r>
              <a:rPr lang="en-US" sz="3000" b="1" dirty="0"/>
              <a:t> yang </a:t>
            </a:r>
            <a:r>
              <a:rPr lang="en-US" sz="3000" b="1" dirty="0" err="1"/>
              <a:t>diberikan</a:t>
            </a:r>
            <a:r>
              <a:rPr lang="en-US" sz="3000" b="1" dirty="0"/>
              <a:t> </a:t>
            </a:r>
            <a:r>
              <a:rPr lang="en-US" sz="3000" b="1" dirty="0" err="1"/>
              <a:t>pada</a:t>
            </a:r>
            <a:r>
              <a:rPr lang="en-US" sz="3000" b="1" dirty="0"/>
              <a:t> </a:t>
            </a:r>
            <a:r>
              <a:rPr lang="en-US" sz="3000" b="1" dirty="0" err="1"/>
              <a:t>penerima</a:t>
            </a:r>
            <a:r>
              <a:rPr lang="en-US" sz="3000" b="1" dirty="0"/>
              <a:t> </a:t>
            </a:r>
            <a:r>
              <a:rPr lang="en-US" sz="3000" b="1" dirty="0" err="1"/>
              <a:t>langsung</a:t>
            </a:r>
            <a:r>
              <a:rPr lang="en-US" sz="3000" b="1" dirty="0"/>
              <a:t> </a:t>
            </a:r>
          </a:p>
          <a:p>
            <a:pPr marL="746125" indent="-349250">
              <a:lnSpc>
                <a:spcPct val="130000"/>
              </a:lnSpc>
              <a:buNone/>
            </a:pPr>
            <a:r>
              <a:rPr lang="en-US" sz="3000" b="1" dirty="0"/>
              <a:t>2. </a:t>
            </a:r>
            <a:r>
              <a:rPr lang="en-US" sz="3000" b="1" dirty="0" err="1"/>
              <a:t>Bantuan</a:t>
            </a:r>
            <a:r>
              <a:rPr lang="en-US" sz="3000" b="1" dirty="0"/>
              <a:t> </a:t>
            </a:r>
            <a:r>
              <a:rPr lang="en-US" sz="3000" b="1" dirty="0" err="1"/>
              <a:t>biaya</a:t>
            </a:r>
            <a:r>
              <a:rPr lang="en-US" sz="3000" b="1" dirty="0"/>
              <a:t> </a:t>
            </a:r>
            <a:r>
              <a:rPr lang="en-US" sz="3000" b="1" dirty="0" err="1"/>
              <a:t>penyelenggaraan</a:t>
            </a:r>
            <a:r>
              <a:rPr lang="en-US" sz="3000" b="1" dirty="0"/>
              <a:t> </a:t>
            </a:r>
            <a:r>
              <a:rPr lang="en-US" sz="3000" b="1" dirty="0" err="1"/>
              <a:t>pendidikan</a:t>
            </a:r>
            <a:r>
              <a:rPr lang="en-US" sz="3000" b="1" dirty="0"/>
              <a:t> </a:t>
            </a:r>
            <a:r>
              <a:rPr lang="en-US" sz="3000" b="1" dirty="0" err="1"/>
              <a:t>sebesar</a:t>
            </a:r>
            <a:r>
              <a:rPr lang="en-US" sz="3000" b="1" dirty="0"/>
              <a:t> </a:t>
            </a:r>
            <a:r>
              <a:rPr lang="en-US" sz="3000" b="1" dirty="0" err="1"/>
              <a:t>besarnya</a:t>
            </a:r>
            <a:r>
              <a:rPr lang="en-US" sz="3000" b="1" dirty="0"/>
              <a:t> </a:t>
            </a:r>
            <a:r>
              <a:rPr lang="en-US" sz="3000" b="1" dirty="0" smtClean="0"/>
              <a:t>    </a:t>
            </a:r>
            <a:r>
              <a:rPr lang="en-US" sz="3000" b="1" dirty="0" err="1" smtClean="0"/>
              <a:t>Rp</a:t>
            </a:r>
            <a:r>
              <a:rPr lang="en-US" sz="3000" b="1" dirty="0" smtClean="0"/>
              <a:t> 400.000 </a:t>
            </a:r>
            <a:r>
              <a:rPr lang="en-US" sz="3000" b="1" dirty="0"/>
              <a:t>rupiah per </a:t>
            </a:r>
            <a:r>
              <a:rPr lang="en-US" sz="3000" b="1" dirty="0" err="1"/>
              <a:t>bulan</a:t>
            </a:r>
            <a:r>
              <a:rPr lang="en-US" sz="3000" b="1" dirty="0"/>
              <a:t> yang </a:t>
            </a:r>
            <a:r>
              <a:rPr lang="en-US" sz="3000" b="1" dirty="0" err="1"/>
              <a:t>dikelola</a:t>
            </a:r>
            <a:r>
              <a:rPr lang="en-US" sz="3000" b="1" dirty="0"/>
              <a:t> </a:t>
            </a:r>
            <a:r>
              <a:rPr lang="en-US" sz="3000" b="1" dirty="0" err="1"/>
              <a:t>oleh</a:t>
            </a:r>
            <a:r>
              <a:rPr lang="en-US" sz="3000" b="1" dirty="0"/>
              <a:t> </a:t>
            </a:r>
            <a:r>
              <a:rPr lang="en-US" sz="3000" b="1" dirty="0" err="1"/>
              <a:t>perguruan</a:t>
            </a:r>
            <a:r>
              <a:rPr lang="en-US" sz="3000" b="1" dirty="0"/>
              <a:t> </a:t>
            </a:r>
            <a:r>
              <a:rPr lang="en-US" sz="3000" b="1" dirty="0" err="1"/>
              <a:t>tinggi</a:t>
            </a:r>
            <a:r>
              <a:rPr lang="en-US" sz="3000" b="1" dirty="0"/>
              <a:t> </a:t>
            </a:r>
            <a:r>
              <a:rPr lang="en-US" sz="3000" b="1" dirty="0" err="1"/>
              <a:t>untuk</a:t>
            </a:r>
            <a:r>
              <a:rPr lang="en-US" sz="3000" b="1" dirty="0"/>
              <a:t> </a:t>
            </a:r>
            <a:r>
              <a:rPr lang="en-US" sz="3000" b="1" dirty="0" err="1"/>
              <a:t>membebaskan</a:t>
            </a:r>
            <a:r>
              <a:rPr lang="en-US" sz="3000" b="1" dirty="0"/>
              <a:t> </a:t>
            </a:r>
            <a:r>
              <a:rPr lang="en-US" sz="3000" b="1" dirty="0" err="1"/>
              <a:t>biaya</a:t>
            </a:r>
            <a:r>
              <a:rPr lang="en-US" sz="3000" b="1" dirty="0"/>
              <a:t> </a:t>
            </a:r>
            <a:r>
              <a:rPr lang="en-US" sz="3000" b="1" dirty="0" err="1"/>
              <a:t>pendidikan</a:t>
            </a:r>
            <a:r>
              <a:rPr lang="en-US" sz="3000" b="1" dirty="0"/>
              <a:t>. </a:t>
            </a:r>
            <a:endParaRPr lang="en-US" sz="3000" b="1" dirty="0" smtClean="0"/>
          </a:p>
          <a:p>
            <a:pPr marL="746125" indent="-349250">
              <a:lnSpc>
                <a:spcPct val="130000"/>
              </a:lnSpc>
              <a:buNone/>
            </a:pPr>
            <a:r>
              <a:rPr lang="en-US" sz="3000" b="1" dirty="0" smtClean="0"/>
              <a:t>3. ………………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kern="0" cap="all" dirty="0" err="1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peNDANAAN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8229600" cy="4525963"/>
          </a:xfrm>
        </p:spPr>
        <p:txBody>
          <a:bodyPr/>
          <a:lstStyle/>
          <a:p>
            <a:pPr marL="746125" indent="-349250">
              <a:lnSpc>
                <a:spcPct val="130000"/>
              </a:lnSpc>
              <a:buNone/>
            </a:pPr>
            <a:r>
              <a:rPr lang="en-US" sz="2800" b="1" dirty="0"/>
              <a:t>3. </a:t>
            </a:r>
            <a:r>
              <a:rPr lang="en-US" sz="2800" b="1" dirty="0" err="1"/>
              <a:t>Biaya</a:t>
            </a:r>
            <a:r>
              <a:rPr lang="en-US" sz="2800" b="1" dirty="0"/>
              <a:t> </a:t>
            </a:r>
            <a:r>
              <a:rPr lang="en-US" sz="2800" b="1" dirty="0" err="1"/>
              <a:t>kedatangan</a:t>
            </a:r>
            <a:r>
              <a:rPr lang="en-US" sz="2800" b="1" dirty="0"/>
              <a:t> </a:t>
            </a:r>
            <a:r>
              <a:rPr lang="en-US" sz="2800" b="1" dirty="0" err="1"/>
              <a:t>pertama</a:t>
            </a:r>
            <a:r>
              <a:rPr lang="en-US" sz="2800" b="1" dirty="0"/>
              <a:t> (</a:t>
            </a:r>
            <a:r>
              <a:rPr lang="en-US" sz="2800" b="1" i="1" dirty="0"/>
              <a:t>resettlement</a:t>
            </a:r>
            <a:r>
              <a:rPr lang="en-US" sz="2800" b="1" dirty="0"/>
              <a:t>) yang </a:t>
            </a:r>
            <a:r>
              <a:rPr lang="en-US" sz="2800" b="1" dirty="0" err="1"/>
              <a:t>diberikan</a:t>
            </a:r>
            <a:r>
              <a:rPr lang="en-US" sz="2800" b="1" dirty="0"/>
              <a:t> 1 kali </a:t>
            </a:r>
            <a:r>
              <a:rPr lang="en-US" sz="2800" b="1" dirty="0" err="1"/>
              <a:t>pada</a:t>
            </a:r>
            <a:r>
              <a:rPr lang="en-US" sz="2800" b="1" dirty="0"/>
              <a:t> semester 1. </a:t>
            </a:r>
          </a:p>
          <a:p>
            <a:pPr marL="685800">
              <a:lnSpc>
                <a:spcPct val="130000"/>
              </a:lnSpc>
              <a:buNone/>
            </a:pPr>
            <a:r>
              <a:rPr lang="en-US" sz="2800" b="1" dirty="0"/>
              <a:t>4. </a:t>
            </a:r>
            <a:r>
              <a:rPr lang="en-US" sz="2800" b="1" dirty="0" err="1"/>
              <a:t>Bantuan</a:t>
            </a:r>
            <a:r>
              <a:rPr lang="en-US" sz="2800" b="1" dirty="0"/>
              <a:t> </a:t>
            </a:r>
            <a:r>
              <a:rPr lang="en-US" sz="2800" b="1" dirty="0" err="1"/>
              <a:t>biaya</a:t>
            </a:r>
            <a:r>
              <a:rPr lang="en-US" sz="2800" b="1" dirty="0"/>
              <a:t> </a:t>
            </a:r>
            <a:r>
              <a:rPr lang="en-US" sz="2800" b="1" dirty="0" err="1"/>
              <a:t>hidup</a:t>
            </a:r>
            <a:r>
              <a:rPr lang="en-US" sz="2800" b="1" dirty="0"/>
              <a:t> </a:t>
            </a:r>
            <a:r>
              <a:rPr lang="en-US" sz="2800" b="1" dirty="0" err="1"/>
              <a:t>diberikan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bulan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maksimal</a:t>
            </a:r>
            <a:r>
              <a:rPr lang="en-US" sz="2800" b="1" dirty="0"/>
              <a:t> 3 </a:t>
            </a:r>
            <a:r>
              <a:rPr lang="en-US" sz="2800" b="1" dirty="0" err="1"/>
              <a:t>bulan</a:t>
            </a:r>
            <a:r>
              <a:rPr lang="en-US" sz="2800" b="1" dirty="0"/>
              <a:t> </a:t>
            </a:r>
            <a:r>
              <a:rPr lang="en-US" sz="2800" b="1" dirty="0" err="1"/>
              <a:t>didepan</a:t>
            </a:r>
            <a:r>
              <a:rPr lang="en-US" sz="2800" b="1" dirty="0"/>
              <a:t> </a:t>
            </a:r>
            <a:r>
              <a:rPr lang="en-US" sz="2800" b="1" dirty="0" err="1"/>
              <a:t>kepada</a:t>
            </a:r>
            <a:r>
              <a:rPr lang="en-US" sz="2800" b="1" dirty="0"/>
              <a:t> </a:t>
            </a:r>
            <a:r>
              <a:rPr lang="en-US" sz="2800" b="1" dirty="0" err="1"/>
              <a:t>penerima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teknis</a:t>
            </a:r>
            <a:r>
              <a:rPr lang="en-US" sz="2800" b="1" dirty="0"/>
              <a:t> yang </a:t>
            </a:r>
            <a:r>
              <a:rPr lang="en-US" sz="2800" b="1" dirty="0" err="1"/>
              <a:t>diatur</a:t>
            </a:r>
            <a:r>
              <a:rPr lang="en-US" sz="2800" b="1" dirty="0"/>
              <a:t> </a:t>
            </a:r>
            <a:r>
              <a:rPr lang="en-US" sz="2800" b="1" dirty="0" err="1"/>
              <a:t>masing</a:t>
            </a:r>
            <a:r>
              <a:rPr lang="en-US" sz="2800" b="1" dirty="0"/>
              <a:t> </a:t>
            </a:r>
            <a:r>
              <a:rPr lang="en-US" sz="2800" b="1" dirty="0" err="1"/>
              <a:t>masing</a:t>
            </a:r>
            <a:r>
              <a:rPr lang="en-US" sz="2800" b="1" dirty="0"/>
              <a:t> </a:t>
            </a:r>
            <a:r>
              <a:rPr lang="en-US" sz="2800" b="1" dirty="0" err="1"/>
              <a:t>perguruan</a:t>
            </a:r>
            <a:r>
              <a:rPr lang="en-US" sz="2800" b="1" dirty="0"/>
              <a:t> </a:t>
            </a:r>
            <a:r>
              <a:rPr lang="en-US" sz="2800" b="1" dirty="0" err="1"/>
              <a:t>tinggi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marL="685800">
              <a:lnSpc>
                <a:spcPct val="130000"/>
              </a:lnSpc>
              <a:buNone/>
            </a:pPr>
            <a:r>
              <a:rPr lang="en-US" sz="2800" b="1" dirty="0" smtClean="0"/>
              <a:t>5. …………….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87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000" kern="0" cap="all" dirty="0" err="1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peNDANAAN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669280"/>
          </a:xfrm>
        </p:spPr>
        <p:txBody>
          <a:bodyPr>
            <a:noAutofit/>
          </a:bodyPr>
          <a:lstStyle/>
          <a:p>
            <a:pPr marL="228600" indent="-228600">
              <a:buNone/>
            </a:pPr>
            <a:r>
              <a:rPr lang="en-US" sz="2800" b="1" dirty="0" smtClean="0"/>
              <a:t>5.Bahwa </a:t>
            </a:r>
            <a:r>
              <a:rPr lang="en-US" sz="2800" b="1" dirty="0" err="1" smtClean="0"/>
              <a:t>Mahasiswa</a:t>
            </a:r>
            <a:r>
              <a:rPr lang="en-US" sz="2800" b="1" dirty="0"/>
              <a:t> </a:t>
            </a:r>
            <a:r>
              <a:rPr lang="en-US" sz="2800" b="1" dirty="0" err="1" smtClean="0"/>
              <a:t>Penerima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Beasiswa</a:t>
            </a:r>
            <a:r>
              <a:rPr lang="en-US" sz="2800" b="1" dirty="0" smtClean="0"/>
              <a:t> BIDIKMISI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Dibebaskan</a:t>
            </a:r>
            <a:r>
              <a:rPr lang="en-US" sz="2800" b="1" dirty="0" smtClean="0"/>
              <a:t> Dari </a:t>
            </a:r>
            <a:r>
              <a:rPr lang="en-US" sz="2800" b="1" dirty="0" err="1" smtClean="0"/>
              <a:t>Segala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Perkuliahan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Selama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Hingga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Lulus,Seperti</a:t>
            </a:r>
            <a:r>
              <a:rPr lang="en-US" sz="2800" dirty="0" smtClean="0"/>
              <a:t>: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pendaftaran</a:t>
            </a:r>
            <a:r>
              <a:rPr lang="en-US" sz="2800" dirty="0"/>
              <a:t> </a:t>
            </a:r>
          </a:p>
          <a:p>
            <a:pPr marL="288925" indent="-288925">
              <a:buNone/>
            </a:pPr>
            <a:r>
              <a:rPr lang="en-US" sz="2800" dirty="0" smtClean="0"/>
              <a:t>.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yang </a:t>
            </a:r>
            <a:r>
              <a:rPr lang="en-US" sz="2800" dirty="0" err="1"/>
              <a:t>dikelola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, </a:t>
            </a:r>
            <a:r>
              <a:rPr lang="en-US" sz="2800" dirty="0" err="1"/>
              <a:t>sebanyak-banyaknya</a:t>
            </a:r>
            <a:r>
              <a:rPr lang="en-US" sz="2800" dirty="0"/>
              <a:t> Rp2.400.000,00 (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juta</a:t>
            </a:r>
            <a:r>
              <a:rPr lang="en-US" sz="2800" dirty="0"/>
              <a:t> </a:t>
            </a:r>
            <a:r>
              <a:rPr lang="en-US" sz="2800" dirty="0" err="1"/>
              <a:t>empat</a:t>
            </a:r>
            <a:r>
              <a:rPr lang="en-US" sz="2800" dirty="0"/>
              <a:t> </a:t>
            </a:r>
            <a:r>
              <a:rPr lang="en-US" sz="2800" dirty="0" err="1"/>
              <a:t>ratus</a:t>
            </a:r>
            <a:r>
              <a:rPr lang="en-US" sz="2800" dirty="0"/>
              <a:t> </a:t>
            </a:r>
            <a:r>
              <a:rPr lang="en-US" sz="2800" dirty="0" err="1"/>
              <a:t>ribu</a:t>
            </a:r>
            <a:r>
              <a:rPr lang="en-US" sz="2800" dirty="0"/>
              <a:t> rupiah) per semester per </a:t>
            </a:r>
            <a:r>
              <a:rPr lang="en-US" sz="2800" dirty="0" err="1"/>
              <a:t>mahasiswa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: </a:t>
            </a:r>
          </a:p>
          <a:p>
            <a:pPr marL="571500">
              <a:buNone/>
            </a:pPr>
            <a:r>
              <a:rPr lang="en-US" sz="2800" dirty="0"/>
              <a:t>a. </a:t>
            </a:r>
            <a:r>
              <a:rPr lang="en-US" sz="2800" dirty="0" err="1"/>
              <a:t>Biaya</a:t>
            </a:r>
            <a:r>
              <a:rPr lang="en-US" sz="2800" dirty="0"/>
              <a:t> yang </a:t>
            </a:r>
            <a:r>
              <a:rPr lang="en-US" sz="2800" dirty="0" err="1"/>
              <a:t>dibayarkan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</a:p>
          <a:p>
            <a:pPr marL="228600" indent="0">
              <a:buNone/>
            </a:pPr>
            <a:r>
              <a:rPr lang="en-US" sz="2800" dirty="0"/>
              <a:t>b. SPP/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endParaRPr lang="en-US" sz="2800" dirty="0" smtClean="0"/>
          </a:p>
          <a:p>
            <a:pPr marL="228600" indent="0">
              <a:buNone/>
            </a:pPr>
            <a:r>
              <a:rPr lang="en-US" sz="2800" dirty="0" smtClean="0"/>
              <a:t>c. ………….</a:t>
            </a:r>
            <a:endParaRPr lang="en-US" sz="2800" dirty="0"/>
          </a:p>
          <a:p>
            <a:pPr marL="22860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624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229600" cy="4525963"/>
          </a:xfrm>
        </p:spPr>
        <p:txBody>
          <a:bodyPr>
            <a:normAutofit/>
          </a:bodyPr>
          <a:lstStyle/>
          <a:p>
            <a:pPr marL="571500">
              <a:buNone/>
            </a:pPr>
            <a:r>
              <a:rPr lang="en-US" sz="2800" dirty="0"/>
              <a:t>c.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yang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pimpinan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. </a:t>
            </a:r>
          </a:p>
          <a:p>
            <a:pPr marL="228600" indent="0">
              <a:buNone/>
            </a:pPr>
            <a:r>
              <a:rPr lang="en-US" sz="2800" dirty="0"/>
              <a:t>d. Tutorial/Remedial </a:t>
            </a:r>
          </a:p>
          <a:p>
            <a:pPr marL="457200" indent="-228600">
              <a:buNone/>
            </a:pPr>
            <a:r>
              <a:rPr lang="en-US" sz="2800" dirty="0"/>
              <a:t>e.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ko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ekstra</a:t>
            </a:r>
            <a:r>
              <a:rPr lang="en-US" sz="2800" dirty="0"/>
              <a:t> </a:t>
            </a:r>
            <a:r>
              <a:rPr lang="en-US" sz="2800" dirty="0" err="1"/>
              <a:t>kurikuler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, </a:t>
            </a:r>
            <a:r>
              <a:rPr lang="en-US" sz="2800" dirty="0" err="1"/>
              <a:t>kewirausahaan</a:t>
            </a:r>
            <a:r>
              <a:rPr lang="en-US" sz="2800" dirty="0"/>
              <a:t>, </a:t>
            </a:r>
            <a:r>
              <a:rPr lang="en-US" sz="2800" i="1" dirty="0" err="1"/>
              <a:t>softskill</a:t>
            </a:r>
            <a:r>
              <a:rPr lang="en-US" sz="2800" dirty="0"/>
              <a:t>,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penalaran</a:t>
            </a:r>
            <a:r>
              <a:rPr lang="en-US" sz="2800" dirty="0"/>
              <a:t>, </a:t>
            </a:r>
            <a:r>
              <a:rPr lang="en-US" sz="2800" dirty="0" err="1"/>
              <a:t>minat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bakat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. </a:t>
            </a:r>
          </a:p>
          <a:p>
            <a:pPr marL="228600" indent="0">
              <a:buNone/>
            </a:pPr>
            <a:r>
              <a:rPr lang="en-US" sz="2800" dirty="0"/>
              <a:t>f. </a:t>
            </a:r>
            <a:r>
              <a:rPr lang="en-US" sz="2800" dirty="0" err="1"/>
              <a:t>Asuransi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/</a:t>
            </a:r>
            <a:r>
              <a:rPr lang="en-US" sz="2800" dirty="0" err="1"/>
              <a:t>kecelakaan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000" kern="0" cap="all" dirty="0" err="1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peNDANAAN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444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900" kern="0" cap="all" dirty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7</a:t>
            </a:r>
            <a:r>
              <a:rPr lang="en-US" sz="40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</a:t>
            </a: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MEKANISME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" y="1295400"/>
            <a:ext cx="9113520" cy="5650382"/>
          </a:xfrm>
        </p:spPr>
      </p:pic>
    </p:spTree>
    <p:extLst>
      <p:ext uri="{BB962C8B-B14F-4D97-AF65-F5344CB8AC3E}">
        <p14:creationId xmlns:p14="http://schemas.microsoft.com/office/powerpoint/2010/main" val="28348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44" y="2294930"/>
            <a:ext cx="2643206" cy="10668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Mendaftar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Bidikmisi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3581400"/>
            <a:ext cx="2643206" cy="136545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Online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diselenggarakan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DIKTI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id-ID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http:daftar.bidikmisi.dikti.go.id</a:t>
            </a:r>
          </a:p>
          <a:p>
            <a:pPr algn="ctr">
              <a:defRPr/>
            </a:pPr>
            <a:endParaRPr lang="en-US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5181600"/>
            <a:ext cx="2643206" cy="838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Manual</a:t>
            </a:r>
            <a:r>
              <a:rPr lang="id-ID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mengirim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berkas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jika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tidak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ada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internet </a:t>
            </a:r>
            <a:r>
              <a:rPr lang="en-US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ke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PT</a:t>
            </a:r>
          </a:p>
        </p:txBody>
      </p:sp>
      <p:sp>
        <p:nvSpPr>
          <p:cNvPr id="8" name="Rectangle 7"/>
          <p:cNvSpPr/>
          <p:nvPr/>
        </p:nvSpPr>
        <p:spPr>
          <a:xfrm>
            <a:off x="3143240" y="2303861"/>
            <a:ext cx="2643206" cy="1066800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Seleksi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43250" y="3886200"/>
            <a:ext cx="2643188" cy="10604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b="1" dirty="0"/>
              <a:t>Ditentukan oleh masing masing PTS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43636" y="2294930"/>
            <a:ext cx="2428892" cy="1066800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Verifikasi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43636" y="3571876"/>
            <a:ext cx="2428892" cy="114300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Berkas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Wawancara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Jika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Perlu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Verifikasi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Langsung</a:t>
            </a:r>
            <a:endParaRPr lang="en-US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3636" y="5143512"/>
            <a:ext cx="2428892" cy="10001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Jika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memalsu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data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diberi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sanksi</a:t>
            </a:r>
            <a:r>
              <a:rPr lang="en-US" b="1" dirty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solidFill>
                  <a:schemeClr val="bg2">
                    <a:lumMod val="1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dikeluarkan</a:t>
            </a:r>
            <a:endParaRPr lang="en-US" b="1" dirty="0">
              <a:ln w="1905"/>
              <a:solidFill>
                <a:schemeClr val="bg2">
                  <a:lumMod val="1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Content Placeholder 3"/>
          <p:cNvSpPr txBox="1">
            <a:spLocks noGrp="1"/>
          </p:cNvSpPr>
          <p:nvPr>
            <p:ph idx="1"/>
          </p:nvPr>
        </p:nvSpPr>
        <p:spPr>
          <a:xfrm>
            <a:off x="922311" y="1219200"/>
            <a:ext cx="542136" cy="923330"/>
          </a:xfrm>
          <a:ln>
            <a:miter lim="800000"/>
            <a:headEnd/>
            <a:tailEnd/>
          </a:ln>
          <a:extLst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Arial" pitchFamily="34" charset="0"/>
              <a:buNone/>
              <a:defRPr/>
            </a:pPr>
            <a:r>
              <a:rPr lang="en-US" sz="5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1935" y="1285860"/>
            <a:ext cx="50006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6926" y="1285860"/>
            <a:ext cx="5757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spc="50" dirty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3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04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900" kern="0" cap="all" dirty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9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 </a:t>
            </a: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MEKANISME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900" kern="0" cap="all" dirty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8</a:t>
            </a:r>
            <a:r>
              <a:rPr lang="en-US" sz="40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</a:t>
            </a: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peLAPORAN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47800"/>
            <a:ext cx="9220200" cy="566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Tim </a:t>
            </a:r>
            <a:r>
              <a:rPr lang="en-US" sz="2800" b="1" dirty="0" err="1"/>
              <a:t>pengelola</a:t>
            </a:r>
            <a:r>
              <a:rPr lang="en-US" sz="2800" b="1" dirty="0"/>
              <a:t> </a:t>
            </a:r>
            <a:r>
              <a:rPr lang="en-US" sz="2800" b="1" dirty="0" err="1"/>
              <a:t>perguruan</a:t>
            </a:r>
            <a:r>
              <a:rPr lang="en-US" sz="2800" b="1" dirty="0"/>
              <a:t> </a:t>
            </a:r>
            <a:r>
              <a:rPr lang="en-US" sz="2800" b="1" dirty="0" err="1"/>
              <a:t>tinggi</a:t>
            </a:r>
            <a:r>
              <a:rPr lang="en-US" sz="2800" b="1" dirty="0"/>
              <a:t> </a:t>
            </a:r>
            <a:r>
              <a:rPr lang="en-US" sz="2800" b="1" dirty="0" err="1"/>
              <a:t>harus</a:t>
            </a:r>
            <a:r>
              <a:rPr lang="en-US" sz="2800" b="1" dirty="0"/>
              <a:t> </a:t>
            </a:r>
            <a:r>
              <a:rPr lang="en-US" sz="2800" b="1" dirty="0" err="1"/>
              <a:t>membuat</a:t>
            </a:r>
            <a:r>
              <a:rPr lang="en-US" sz="2800" b="1" dirty="0"/>
              <a:t> </a:t>
            </a:r>
            <a:r>
              <a:rPr lang="en-US" sz="2800" b="1" dirty="0" err="1"/>
              <a:t>laporan-laporan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berikut</a:t>
            </a:r>
            <a:r>
              <a:rPr lang="en-US" sz="2800" b="1" dirty="0"/>
              <a:t>. </a:t>
            </a:r>
          </a:p>
          <a:p>
            <a:pPr marL="288925" indent="-288925">
              <a:buNone/>
            </a:pPr>
            <a:r>
              <a:rPr lang="en-US" sz="2800" b="1" dirty="0"/>
              <a:t>1. </a:t>
            </a:r>
            <a:r>
              <a:rPr lang="en-US" sz="2800" b="1" dirty="0" err="1"/>
              <a:t>Laporan</a:t>
            </a:r>
            <a:r>
              <a:rPr lang="en-US" sz="2800" b="1" dirty="0"/>
              <a:t> </a:t>
            </a:r>
            <a:r>
              <a:rPr lang="en-US" sz="2800" b="1" dirty="0" err="1"/>
              <a:t>realisasi</a:t>
            </a:r>
            <a:r>
              <a:rPr lang="en-US" sz="2800" b="1" dirty="0"/>
              <a:t> </a:t>
            </a:r>
            <a:r>
              <a:rPr lang="en-US" sz="2800" b="1" dirty="0" err="1"/>
              <a:t>penyerapan</a:t>
            </a:r>
            <a:r>
              <a:rPr lang="en-US" sz="2800" b="1" dirty="0"/>
              <a:t> </a:t>
            </a:r>
            <a:r>
              <a:rPr lang="en-US" sz="2800" b="1" dirty="0" err="1"/>
              <a:t>dana</a:t>
            </a:r>
            <a:r>
              <a:rPr lang="en-US" sz="2800" b="1" dirty="0"/>
              <a:t> </a:t>
            </a:r>
            <a:r>
              <a:rPr lang="en-US" sz="2800" b="1" dirty="0" err="1"/>
              <a:t>Bidikmisi</a:t>
            </a:r>
            <a:r>
              <a:rPr lang="en-US" sz="2800" b="1" dirty="0"/>
              <a:t> (</a:t>
            </a:r>
            <a:r>
              <a:rPr lang="en-US" sz="2800" b="1" dirty="0" err="1"/>
              <a:t>mahasiswa</a:t>
            </a:r>
            <a:r>
              <a:rPr lang="en-US" sz="2800" b="1" dirty="0"/>
              <a:t> </a:t>
            </a:r>
            <a:r>
              <a:rPr lang="en-US" sz="2800" b="1" dirty="0" err="1"/>
              <a:t>baru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on going) </a:t>
            </a:r>
          </a:p>
          <a:p>
            <a:pPr marL="288925" indent="-288925">
              <a:buNone/>
            </a:pPr>
            <a:r>
              <a:rPr lang="fi-FI" sz="2800" b="1" dirty="0"/>
              <a:t>2. Laporan penetapan penerima Bidikmisi melalui SIM Bidikmisi </a:t>
            </a:r>
          </a:p>
          <a:p>
            <a:pPr marL="288925" indent="-288925">
              <a:buNone/>
            </a:pPr>
            <a:r>
              <a:rPr lang="en-US" sz="2800" b="1" dirty="0"/>
              <a:t>3. </a:t>
            </a:r>
            <a:r>
              <a:rPr lang="en-US" sz="2800" b="1" dirty="0" err="1"/>
              <a:t>Laporan</a:t>
            </a:r>
            <a:r>
              <a:rPr lang="en-US" sz="2800" b="1" dirty="0"/>
              <a:t> </a:t>
            </a:r>
            <a:r>
              <a:rPr lang="en-US" sz="2800" b="1" dirty="0" err="1"/>
              <a:t>perkembangan</a:t>
            </a:r>
            <a:r>
              <a:rPr lang="en-US" sz="2800" b="1" dirty="0"/>
              <a:t> </a:t>
            </a:r>
            <a:r>
              <a:rPr lang="en-US" sz="2800" b="1" dirty="0" err="1"/>
              <a:t>indeks</a:t>
            </a:r>
            <a:r>
              <a:rPr lang="en-US" sz="2800" b="1" dirty="0"/>
              <a:t> </a:t>
            </a:r>
            <a:r>
              <a:rPr lang="en-US" sz="2800" b="1" dirty="0" err="1"/>
              <a:t>prestasi</a:t>
            </a:r>
            <a:r>
              <a:rPr lang="en-US" sz="2800" b="1" dirty="0"/>
              <a:t> (IP) </a:t>
            </a:r>
            <a:r>
              <a:rPr lang="en-US" sz="2800" b="1" dirty="0" err="1"/>
              <a:t>penerima</a:t>
            </a:r>
            <a:r>
              <a:rPr lang="en-US" sz="2800" b="1" dirty="0"/>
              <a:t> </a:t>
            </a:r>
            <a:r>
              <a:rPr lang="en-US" sz="2800" b="1" dirty="0" err="1"/>
              <a:t>Bidikmisi</a:t>
            </a:r>
            <a:r>
              <a:rPr lang="en-US" sz="2800" b="1" dirty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SIM </a:t>
            </a:r>
            <a:r>
              <a:rPr lang="en-US" sz="2800" b="1" dirty="0" err="1"/>
              <a:t>Bidikmisi</a:t>
            </a:r>
            <a:r>
              <a:rPr lang="en-US" sz="2800" b="1" dirty="0"/>
              <a:t> </a:t>
            </a:r>
          </a:p>
          <a:p>
            <a:pPr marL="288925" indent="-288925">
              <a:buNone/>
            </a:pPr>
            <a:r>
              <a:rPr lang="it-IT" sz="2800" b="1" dirty="0"/>
              <a:t>4. Laporan pengganti penerima Bidikmisi </a:t>
            </a:r>
          </a:p>
          <a:p>
            <a:pPr marL="288925" indent="-288925">
              <a:buNone/>
            </a:pPr>
            <a:r>
              <a:rPr lang="en-US" sz="2800" b="1" dirty="0" smtClean="0"/>
              <a:t>5. …………..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291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52600" y="139200"/>
            <a:ext cx="8229600" cy="571500"/>
          </a:xfrm>
          <a:prstGeom prst="rect">
            <a:avLst/>
          </a:prstGeom>
        </p:spPr>
        <p:txBody>
          <a:bodyPr bIns="91440" anchor="ctr" anchorCtr="0">
            <a:normAutofit fontScale="400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latin typeface="Arial" charset="0"/>
                <a:cs typeface="Arial" charset="0"/>
              </a:rPr>
              <a:t/>
            </a:r>
            <a:br>
              <a:rPr lang="id-ID" dirty="0" smtClean="0">
                <a:latin typeface="Arial" charset="0"/>
                <a:cs typeface="Arial" charset="0"/>
              </a:rPr>
            </a:br>
            <a:endParaRPr lang="id-ID" dirty="0" smtClean="0">
              <a:latin typeface="Arial" charset="0"/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0" y="66253"/>
            <a:ext cx="8229600" cy="785794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400" b="1" dirty="0" smtClean="0"/>
              <a:t/>
            </a:r>
            <a:br>
              <a:rPr lang="id-ID" sz="4400" b="1" dirty="0" smtClean="0"/>
            </a:br>
            <a:r>
              <a:rPr lang="en-US" sz="44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1. DASAR HUKUM</a:t>
            </a:r>
            <a:endParaRPr lang="id-ID" sz="4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897767"/>
            <a:ext cx="9220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Nomor</a:t>
            </a:r>
            <a:r>
              <a:rPr lang="en-US" sz="2400" b="1" dirty="0" smtClean="0"/>
              <a:t> 20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2003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Nasional</a:t>
            </a:r>
            <a:r>
              <a:rPr lang="en-US" sz="2400" b="1" dirty="0" smtClean="0"/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Nomor</a:t>
            </a:r>
            <a:r>
              <a:rPr lang="en-US" sz="2400" b="1" dirty="0" smtClean="0"/>
              <a:t> 12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2012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PP </a:t>
            </a:r>
            <a:r>
              <a:rPr lang="en-US" sz="2400" b="1" dirty="0" err="1" smtClean="0"/>
              <a:t>Nomor</a:t>
            </a:r>
            <a:r>
              <a:rPr lang="en-US" sz="2400" b="1" dirty="0" smtClean="0"/>
              <a:t> 66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2010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Peraturan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RI </a:t>
            </a:r>
            <a:r>
              <a:rPr lang="en-US" sz="2400" b="1" dirty="0" err="1" smtClean="0"/>
              <a:t>Nomor</a:t>
            </a:r>
            <a:r>
              <a:rPr lang="en-US" sz="2400" b="1" dirty="0" smtClean="0"/>
              <a:t> 17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2010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Pengelolaan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Penyelenggaraan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 smtClean="0"/>
              <a:t>Peraturan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Menteri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Pendidikan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Nomor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> 2012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Tata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Kementerian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Pendidikan</a:t>
            </a:r>
            <a:r>
              <a:rPr lang="en-US" sz="2400" b="1" dirty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Kebudayaan</a:t>
            </a:r>
            <a:r>
              <a:rPr lang="en-US" sz="2400" b="1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……………..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288925" indent="-288925">
              <a:buNone/>
            </a:pPr>
            <a:r>
              <a:rPr lang="fi-FI" sz="3000" b="1" dirty="0" smtClean="0"/>
              <a:t>5.Kegiatan </a:t>
            </a:r>
            <a:r>
              <a:rPr lang="fi-FI" sz="3000" b="1" dirty="0"/>
              <a:t>lainnya, seperti sosialisasi, pelatihan, pendidikan karakter, dll. </a:t>
            </a:r>
          </a:p>
          <a:p>
            <a:pPr marL="288925" indent="-288925">
              <a:buAutoNum type="arabicPeriod" startAt="6"/>
            </a:pPr>
            <a:r>
              <a:rPr lang="en-US" sz="3000" b="1" dirty="0" err="1"/>
              <a:t>Statistik</a:t>
            </a:r>
            <a:r>
              <a:rPr lang="en-US" sz="3000" b="1" dirty="0"/>
              <a:t> </a:t>
            </a:r>
            <a:r>
              <a:rPr lang="en-US" sz="3000" b="1" dirty="0" err="1"/>
              <a:t>penerima</a:t>
            </a:r>
            <a:r>
              <a:rPr lang="en-US" sz="3000" b="1" dirty="0"/>
              <a:t> </a:t>
            </a:r>
            <a:r>
              <a:rPr lang="en-US" sz="3000" b="1" dirty="0" err="1"/>
              <a:t>bantuan</a:t>
            </a:r>
            <a:r>
              <a:rPr lang="en-US" sz="3000" b="1" dirty="0"/>
              <a:t>,</a:t>
            </a:r>
          </a:p>
          <a:p>
            <a:pPr marL="288925" indent="-288925">
              <a:buAutoNum type="arabicPeriod" startAt="6"/>
            </a:pPr>
            <a:r>
              <a:rPr lang="en-US" sz="3000" b="1" dirty="0" err="1"/>
              <a:t>Pencairan</a:t>
            </a:r>
            <a:r>
              <a:rPr lang="en-US" sz="3000" b="1" dirty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Penyaluran</a:t>
            </a:r>
            <a:r>
              <a:rPr lang="en-US" sz="3000" b="1" dirty="0"/>
              <a:t>, </a:t>
            </a:r>
          </a:p>
          <a:p>
            <a:pPr marL="288925" indent="-288925">
              <a:buAutoNum type="arabicPeriod" startAt="6"/>
            </a:pPr>
            <a:r>
              <a:rPr lang="en-US" sz="3000" b="1" dirty="0" err="1"/>
              <a:t>Penyerapan</a:t>
            </a:r>
            <a:r>
              <a:rPr lang="en-US" sz="3000" b="1" dirty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pemanfaatan</a:t>
            </a:r>
            <a:r>
              <a:rPr lang="en-US" sz="3000" b="1" dirty="0"/>
              <a:t> </a:t>
            </a:r>
            <a:r>
              <a:rPr lang="en-US" sz="3000" b="1" dirty="0" err="1"/>
              <a:t>dana</a:t>
            </a:r>
            <a:r>
              <a:rPr lang="en-US" sz="3000" b="1" dirty="0"/>
              <a:t>, </a:t>
            </a:r>
          </a:p>
          <a:p>
            <a:pPr marL="288925" indent="-288925">
              <a:buAutoNum type="arabicPeriod" startAt="6"/>
            </a:pPr>
            <a:r>
              <a:rPr lang="en-US" sz="3000" b="1" dirty="0" err="1"/>
              <a:t>Hasil</a:t>
            </a:r>
            <a:r>
              <a:rPr lang="en-US" sz="3000" b="1" dirty="0"/>
              <a:t> monitoring </a:t>
            </a:r>
            <a:r>
              <a:rPr lang="en-US" sz="3000" b="1" dirty="0" err="1"/>
              <a:t>evaluasi</a:t>
            </a:r>
            <a:r>
              <a:rPr lang="en-US" sz="3000" b="1" dirty="0"/>
              <a:t> </a:t>
            </a:r>
            <a:r>
              <a:rPr lang="en-US" sz="3000" b="1" dirty="0" err="1"/>
              <a:t>dan</a:t>
            </a:r>
            <a:r>
              <a:rPr lang="en-US" sz="3000" b="1" dirty="0"/>
              <a:t> </a:t>
            </a:r>
            <a:r>
              <a:rPr lang="en-US" sz="3000" b="1" dirty="0" err="1"/>
              <a:t>pengaduan</a:t>
            </a:r>
            <a:r>
              <a:rPr lang="en-US" sz="3000" b="1" dirty="0"/>
              <a:t> </a:t>
            </a:r>
            <a:r>
              <a:rPr lang="en-US" sz="3000" b="1" dirty="0" err="1"/>
              <a:t>atau</a:t>
            </a:r>
            <a:r>
              <a:rPr lang="en-US" sz="3000" b="1" dirty="0"/>
              <a:t> </a:t>
            </a:r>
            <a:r>
              <a:rPr lang="en-US" sz="3000" b="1" dirty="0" err="1"/>
              <a:t>pertanyaan</a:t>
            </a:r>
            <a:r>
              <a:rPr lang="en-US" sz="3000" b="1" dirty="0"/>
              <a:t> </a:t>
            </a:r>
            <a:r>
              <a:rPr lang="en-US" sz="3000" b="1" dirty="0" err="1"/>
              <a:t>pemangku</a:t>
            </a:r>
            <a:r>
              <a:rPr lang="en-US" sz="3000" b="1" dirty="0"/>
              <a:t> </a:t>
            </a:r>
            <a:r>
              <a:rPr lang="en-US" sz="3000" b="1" dirty="0" err="1"/>
              <a:t>kepentingan</a:t>
            </a:r>
            <a:endParaRPr lang="fi-FI" sz="3000" b="1" dirty="0"/>
          </a:p>
          <a:p>
            <a:endParaRPr lang="en-US" sz="3000" b="1" dirty="0"/>
          </a:p>
          <a:p>
            <a:pPr marL="0" indent="0">
              <a:buNone/>
            </a:pPr>
            <a:r>
              <a:rPr lang="en-US" sz="3000" b="1" dirty="0"/>
              <a:t> </a:t>
            </a:r>
            <a:r>
              <a:rPr lang="en-US" sz="3000" b="1" dirty="0" err="1"/>
              <a:t>Penjelasan</a:t>
            </a:r>
            <a:r>
              <a:rPr lang="en-US" sz="3000" b="1" dirty="0"/>
              <a:t> </a:t>
            </a:r>
            <a:r>
              <a:rPr lang="en-US" sz="3000" b="1" dirty="0" err="1"/>
              <a:t>lebih</a:t>
            </a:r>
            <a:r>
              <a:rPr lang="en-US" sz="3000" b="1" dirty="0"/>
              <a:t> </a:t>
            </a:r>
            <a:r>
              <a:rPr lang="en-US" sz="3000" b="1" dirty="0" err="1"/>
              <a:t>terperinci</a:t>
            </a:r>
            <a:r>
              <a:rPr lang="en-US" sz="3000" b="1" dirty="0"/>
              <a:t> </a:t>
            </a:r>
            <a:r>
              <a:rPr lang="en-US" sz="3000" b="1" dirty="0" err="1"/>
              <a:t>dijelaskan</a:t>
            </a:r>
            <a:r>
              <a:rPr lang="en-US" sz="3000" b="1" dirty="0"/>
              <a:t> </a:t>
            </a:r>
            <a:r>
              <a:rPr lang="en-US" sz="3000" b="1" dirty="0" err="1"/>
              <a:t>dalam</a:t>
            </a:r>
            <a:r>
              <a:rPr lang="en-US" sz="3000" b="1" dirty="0"/>
              <a:t> “</a:t>
            </a:r>
            <a:r>
              <a:rPr lang="en-US" sz="3000" b="1" dirty="0" err="1"/>
              <a:t>Pedoman</a:t>
            </a:r>
            <a:r>
              <a:rPr lang="en-US" sz="3000" b="1" dirty="0"/>
              <a:t> </a:t>
            </a:r>
            <a:r>
              <a:rPr lang="en-US" sz="3000" b="1" dirty="0" err="1"/>
              <a:t>Bidikmisi</a:t>
            </a:r>
            <a:r>
              <a:rPr lang="en-US" sz="3000" b="1" dirty="0"/>
              <a:t>”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700" kern="0" cap="all" dirty="0" err="1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peLAPORAN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86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457200" y="152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ctr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9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9</a:t>
            </a:r>
            <a:r>
              <a:rPr lang="en-US" sz="40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</a:t>
            </a: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PELANGGARAN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234440"/>
            <a:ext cx="9144000" cy="566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/>
              <a:t>Pelanggaran</a:t>
            </a:r>
            <a:r>
              <a:rPr lang="en-US" sz="2800" b="1" dirty="0" smtClean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Sanksi</a:t>
            </a:r>
            <a:r>
              <a:rPr lang="en-US" sz="2800" b="1" dirty="0"/>
              <a:t> 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Hal-</a:t>
            </a:r>
            <a:r>
              <a:rPr lang="en-US" sz="2800" b="1" dirty="0" err="1"/>
              <a:t>hal</a:t>
            </a:r>
            <a:r>
              <a:rPr lang="en-US" sz="2800" b="1" dirty="0"/>
              <a:t> yang </a:t>
            </a:r>
            <a:r>
              <a:rPr lang="en-US" sz="2800" b="1" dirty="0" err="1"/>
              <a:t>termasuk</a:t>
            </a:r>
            <a:r>
              <a:rPr lang="en-US" sz="2800" b="1" dirty="0"/>
              <a:t> </a:t>
            </a:r>
            <a:r>
              <a:rPr lang="en-US" sz="2800" b="1" dirty="0" err="1"/>
              <a:t>pelanggaran</a:t>
            </a:r>
            <a:r>
              <a:rPr lang="en-US" sz="2800" b="1" dirty="0"/>
              <a:t> </a:t>
            </a:r>
            <a:r>
              <a:rPr lang="en-US" sz="2800" b="1" dirty="0" err="1"/>
              <a:t>peraturan</a:t>
            </a:r>
            <a:r>
              <a:rPr lang="en-US" sz="2800" b="1" dirty="0"/>
              <a:t> </a:t>
            </a:r>
            <a:r>
              <a:rPr lang="en-US" sz="2800" b="1" dirty="0" err="1"/>
              <a:t>Bidikmisi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berikut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pPr marL="685800" indent="-396875">
              <a:buNone/>
            </a:pPr>
            <a:r>
              <a:rPr lang="en-US" sz="2800" dirty="0"/>
              <a:t>1.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keterangan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lisan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; </a:t>
            </a:r>
          </a:p>
          <a:p>
            <a:pPr marL="685800" indent="-396875">
              <a:buNone/>
            </a:pPr>
            <a:r>
              <a:rPr lang="en-US" sz="2800" dirty="0"/>
              <a:t>2.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pemalsuan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pendukung</a:t>
            </a:r>
            <a:r>
              <a:rPr lang="en-US" sz="2800" dirty="0"/>
              <a:t> </a:t>
            </a:r>
            <a:r>
              <a:rPr lang="en-US" sz="2800" dirty="0" err="1"/>
              <a:t>pendaftaran</a:t>
            </a:r>
            <a:r>
              <a:rPr lang="en-US" sz="2800" dirty="0"/>
              <a:t>; </a:t>
            </a:r>
          </a:p>
          <a:p>
            <a:pPr marL="685800" indent="-396875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Mengundurkan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Bidikmisi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perguruan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lain; </a:t>
            </a:r>
          </a:p>
          <a:p>
            <a:pPr marL="685800" indent="-396875">
              <a:buNone/>
            </a:pPr>
            <a:r>
              <a:rPr lang="en-US" sz="2800" dirty="0" smtClean="0"/>
              <a:t>4</a:t>
            </a:r>
            <a:r>
              <a:rPr lang="en-US" sz="2800" dirty="0"/>
              <a:t>. </a:t>
            </a:r>
            <a:r>
              <a:rPr lang="en-US" sz="2800" dirty="0" err="1"/>
              <a:t>Terbukti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syarat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Bidikmisi</a:t>
            </a:r>
            <a:r>
              <a:rPr lang="en-US" sz="2800" dirty="0"/>
              <a:t>; </a:t>
            </a:r>
          </a:p>
          <a:p>
            <a:pPr marL="288925" indent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71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457200" y="152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ctr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58240"/>
            <a:ext cx="9144000" cy="5669280"/>
          </a:xfrm>
        </p:spPr>
        <p:txBody>
          <a:bodyPr>
            <a:normAutofit lnSpcReduction="10000"/>
          </a:bodyPr>
          <a:lstStyle/>
          <a:p>
            <a:pPr marL="288925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3000" b="1" dirty="0" err="1"/>
              <a:t>Sanksi</a:t>
            </a:r>
            <a:r>
              <a:rPr lang="en-US" sz="3000" b="1" dirty="0"/>
              <a:t> yang </a:t>
            </a:r>
            <a:r>
              <a:rPr lang="en-US" sz="3000" b="1" dirty="0" err="1"/>
              <a:t>diberikan</a:t>
            </a:r>
            <a:r>
              <a:rPr lang="en-US" sz="3000" b="1" dirty="0"/>
              <a:t> </a:t>
            </a:r>
            <a:r>
              <a:rPr lang="en-US" sz="3000" b="1" dirty="0" err="1"/>
              <a:t>dapat</a:t>
            </a:r>
            <a:r>
              <a:rPr lang="en-US" sz="3000" b="1" dirty="0"/>
              <a:t> </a:t>
            </a:r>
            <a:r>
              <a:rPr lang="en-US" sz="3000" b="1" dirty="0" err="1"/>
              <a:t>berupa</a:t>
            </a:r>
            <a:r>
              <a:rPr lang="en-US" sz="3000" b="1" dirty="0"/>
              <a:t>: </a:t>
            </a:r>
            <a:endParaRPr lang="en-US" sz="3000" b="1" dirty="0" smtClean="0"/>
          </a:p>
          <a:p>
            <a:pPr marL="0" indent="0">
              <a:buNone/>
            </a:pPr>
            <a:endParaRPr lang="en-US" sz="3000" b="1" dirty="0"/>
          </a:p>
          <a:p>
            <a:pPr marL="625475" indent="-519113">
              <a:buAutoNum type="arabicPeriod"/>
            </a:pPr>
            <a:r>
              <a:rPr lang="en-US" sz="3000" dirty="0" err="1" smtClean="0"/>
              <a:t>Teguran</a:t>
            </a:r>
            <a:r>
              <a:rPr lang="en-US" sz="3000" dirty="0" smtClean="0"/>
              <a:t> </a:t>
            </a:r>
            <a:r>
              <a:rPr lang="en-US" sz="3000" dirty="0" err="1"/>
              <a:t>tertulis</a:t>
            </a:r>
            <a:r>
              <a:rPr lang="en-US" sz="3000" dirty="0"/>
              <a:t> </a:t>
            </a:r>
            <a:r>
              <a:rPr lang="en-US" sz="3000" dirty="0" err="1"/>
              <a:t>kepada</a:t>
            </a:r>
            <a:r>
              <a:rPr lang="en-US" sz="3000" dirty="0"/>
              <a:t> </a:t>
            </a:r>
            <a:r>
              <a:rPr lang="en-US" sz="3000" dirty="0" err="1"/>
              <a:t>pendaftar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satuan</a:t>
            </a:r>
            <a:r>
              <a:rPr lang="en-US" sz="3000" dirty="0"/>
              <a:t> </a:t>
            </a:r>
            <a:r>
              <a:rPr lang="en-US" sz="3000" dirty="0" err="1"/>
              <a:t>pendidikan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instansi</a:t>
            </a:r>
            <a:r>
              <a:rPr lang="en-US" sz="3000" dirty="0"/>
              <a:t> </a:t>
            </a:r>
            <a:r>
              <a:rPr lang="en-US" sz="3000" dirty="0" err="1"/>
              <a:t>terkait</a:t>
            </a:r>
            <a:r>
              <a:rPr lang="en-US" sz="3000" dirty="0"/>
              <a:t> </a:t>
            </a:r>
            <a:r>
              <a:rPr lang="en-US" sz="3000" dirty="0" err="1"/>
              <a:t>apabila</a:t>
            </a:r>
            <a:r>
              <a:rPr lang="en-US" sz="3000" dirty="0"/>
              <a:t> </a:t>
            </a:r>
            <a:r>
              <a:rPr lang="en-US" sz="3000" dirty="0" err="1"/>
              <a:t>terbukti</a:t>
            </a:r>
            <a:r>
              <a:rPr lang="en-US" sz="3000" dirty="0"/>
              <a:t> </a:t>
            </a:r>
            <a:r>
              <a:rPr lang="en-US" sz="3000" dirty="0" err="1"/>
              <a:t>melakukan</a:t>
            </a:r>
            <a:r>
              <a:rPr lang="en-US" sz="3000" dirty="0"/>
              <a:t> </a:t>
            </a:r>
            <a:r>
              <a:rPr lang="en-US" sz="3000" dirty="0" err="1"/>
              <a:t>pelanggaran</a:t>
            </a:r>
            <a:r>
              <a:rPr lang="en-US" sz="3000" dirty="0"/>
              <a:t> </a:t>
            </a:r>
            <a:r>
              <a:rPr lang="en-US" sz="3000" dirty="0" err="1"/>
              <a:t>butir</a:t>
            </a:r>
            <a:r>
              <a:rPr lang="en-US" sz="3000" dirty="0"/>
              <a:t> (1), (2), (3) </a:t>
            </a:r>
            <a:r>
              <a:rPr lang="en-US" sz="3000" dirty="0" err="1"/>
              <a:t>dan</a:t>
            </a:r>
            <a:r>
              <a:rPr lang="en-US" sz="3000" dirty="0"/>
              <a:t> (4). </a:t>
            </a:r>
            <a:r>
              <a:rPr lang="en-US" sz="3000" dirty="0" err="1"/>
              <a:t>Surat</a:t>
            </a:r>
            <a:r>
              <a:rPr lang="en-US" sz="3000" dirty="0"/>
              <a:t> </a:t>
            </a:r>
            <a:r>
              <a:rPr lang="en-US" sz="3000" dirty="0" err="1"/>
              <a:t>tembusan</a:t>
            </a:r>
            <a:r>
              <a:rPr lang="en-US" sz="3000" dirty="0"/>
              <a:t>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dikirimkan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Kepala</a:t>
            </a:r>
            <a:r>
              <a:rPr lang="en-US" sz="3000" dirty="0"/>
              <a:t> Daerah </a:t>
            </a:r>
            <a:r>
              <a:rPr lang="en-US" sz="3000" dirty="0" err="1"/>
              <a:t>Kab</a:t>
            </a:r>
            <a:r>
              <a:rPr lang="en-US" sz="3000" dirty="0"/>
              <a:t> / Kota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Propinsi</a:t>
            </a:r>
            <a:r>
              <a:rPr lang="en-US" sz="3000" dirty="0"/>
              <a:t>. </a:t>
            </a:r>
            <a:r>
              <a:rPr lang="en-US" sz="3000" dirty="0" err="1"/>
              <a:t>Satuan</a:t>
            </a:r>
            <a:r>
              <a:rPr lang="en-US" sz="3000" dirty="0"/>
              <a:t> </a:t>
            </a:r>
            <a:r>
              <a:rPr lang="en-US" sz="3000" dirty="0" err="1"/>
              <a:t>pendidikan</a:t>
            </a:r>
            <a:r>
              <a:rPr lang="en-US" sz="3000" dirty="0"/>
              <a:t> yang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dikenakan</a:t>
            </a:r>
            <a:r>
              <a:rPr lang="en-US" sz="3000" dirty="0"/>
              <a:t> </a:t>
            </a:r>
            <a:r>
              <a:rPr lang="en-US" sz="3000" dirty="0" err="1"/>
              <a:t>pembatasan</a:t>
            </a:r>
            <a:r>
              <a:rPr lang="en-US" sz="3000" dirty="0"/>
              <a:t> </a:t>
            </a:r>
            <a:r>
              <a:rPr lang="en-US" sz="3000" dirty="0" err="1"/>
              <a:t>hak</a:t>
            </a:r>
            <a:r>
              <a:rPr lang="en-US" sz="3000" dirty="0"/>
              <a:t> </a:t>
            </a:r>
            <a:r>
              <a:rPr lang="en-US" sz="3000" dirty="0" err="1"/>
              <a:t>pendaftaran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seleksi</a:t>
            </a:r>
            <a:r>
              <a:rPr lang="en-US" sz="3000" dirty="0"/>
              <a:t> </a:t>
            </a:r>
            <a:r>
              <a:rPr lang="en-US" sz="3000" dirty="0" err="1"/>
              <a:t>nasional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seleksi</a:t>
            </a:r>
            <a:r>
              <a:rPr lang="en-US" sz="3000" dirty="0"/>
              <a:t> </a:t>
            </a:r>
            <a:r>
              <a:rPr lang="en-US" sz="3000" dirty="0" err="1"/>
              <a:t>mandiri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tahun</a:t>
            </a:r>
            <a:r>
              <a:rPr lang="en-US" sz="3000" dirty="0"/>
              <a:t> </a:t>
            </a:r>
            <a:r>
              <a:rPr lang="en-US" sz="3000" dirty="0" err="1"/>
              <a:t>berikutnya</a:t>
            </a:r>
            <a:r>
              <a:rPr lang="en-US" sz="3000" dirty="0"/>
              <a:t> </a:t>
            </a:r>
            <a:endParaRPr lang="en-US" sz="3000" dirty="0" smtClean="0"/>
          </a:p>
          <a:p>
            <a:pPr marL="625475" indent="-519113">
              <a:buAutoNum type="arabicPeriod"/>
            </a:pPr>
            <a:r>
              <a:rPr lang="en-US" sz="3000" dirty="0" smtClean="0"/>
              <a:t>……………..</a:t>
            </a:r>
            <a:endParaRPr lang="en-US" sz="3000" dirty="0"/>
          </a:p>
          <a:p>
            <a:pPr marL="625475" indent="-519113">
              <a:buNone/>
            </a:pPr>
            <a:r>
              <a:rPr lang="en-US" sz="3000" dirty="0" smtClean="0"/>
              <a:t>. </a:t>
            </a:r>
            <a:endParaRPr lang="en-US" sz="3000" dirty="0"/>
          </a:p>
          <a:p>
            <a:pPr marL="625475" indent="-519113"/>
            <a:endParaRPr lang="en-US" sz="3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304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ctr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55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10</a:t>
            </a: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.SANKSI</a:t>
            </a:r>
            <a:endParaRPr lang="en-US" sz="37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0"/>
            <a:ext cx="8229600" cy="1143000"/>
          </a:xfrm>
        </p:spPr>
        <p:txBody>
          <a:bodyPr/>
          <a:lstStyle/>
          <a:p>
            <a:pPr marL="0" lvl="8" rtl="0">
              <a:spcBef>
                <a:spcPct val="0"/>
              </a:spcBef>
            </a:pP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SANKSI</a:t>
            </a:r>
            <a:endParaRPr lang="en-US" sz="3700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25475" indent="-519113">
              <a:buNone/>
            </a:pPr>
            <a:r>
              <a:rPr lang="en-US" sz="2800" dirty="0" smtClean="0"/>
              <a:t>2.	</a:t>
            </a:r>
            <a:r>
              <a:rPr lang="en-US" sz="2800" dirty="0" err="1" smtClean="0"/>
              <a:t>Pencabutan</a:t>
            </a:r>
            <a:r>
              <a:rPr lang="en-US" sz="2800" dirty="0" smtClean="0"/>
              <a:t> </a:t>
            </a:r>
            <a:r>
              <a:rPr lang="en-US" sz="2800" dirty="0"/>
              <a:t>status </a:t>
            </a:r>
            <a:r>
              <a:rPr lang="en-US" sz="2800" dirty="0" err="1"/>
              <a:t>lulusan</a:t>
            </a:r>
            <a:r>
              <a:rPr lang="en-US" sz="2800" dirty="0"/>
              <a:t> </a:t>
            </a:r>
            <a:r>
              <a:rPr lang="en-US" sz="2800" dirty="0" err="1"/>
              <a:t>seleksi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PTN/PTS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calon</a:t>
            </a:r>
            <a:r>
              <a:rPr lang="en-US" sz="2800" dirty="0"/>
              <a:t> yang </a:t>
            </a:r>
            <a:r>
              <a:rPr lang="en-US" sz="2800" dirty="0" err="1"/>
              <a:t>terbukti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pelanggaran</a:t>
            </a:r>
            <a:r>
              <a:rPr lang="en-US" sz="2800" dirty="0"/>
              <a:t> </a:t>
            </a:r>
            <a:r>
              <a:rPr lang="en-US" sz="2800" dirty="0" err="1"/>
              <a:t>butir</a:t>
            </a:r>
            <a:r>
              <a:rPr lang="en-US" sz="2800" dirty="0"/>
              <a:t> (1) </a:t>
            </a:r>
            <a:r>
              <a:rPr lang="en-US" sz="2800" dirty="0" err="1"/>
              <a:t>dan</a:t>
            </a:r>
            <a:r>
              <a:rPr lang="en-US" sz="2800" dirty="0"/>
              <a:t> (2). </a:t>
            </a:r>
          </a:p>
          <a:p>
            <a:pPr marL="625475" indent="-519113">
              <a:buNone/>
            </a:pPr>
            <a:r>
              <a:rPr lang="en-US" sz="2800" dirty="0"/>
              <a:t>3. 	</a:t>
            </a:r>
            <a:r>
              <a:rPr lang="en-US" sz="2800" dirty="0" err="1"/>
              <a:t>Pembatalan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pengembalian</a:t>
            </a:r>
            <a:r>
              <a:rPr lang="en-US" sz="2800" dirty="0"/>
              <a:t> </a:t>
            </a: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Bidikmisi</a:t>
            </a:r>
            <a:r>
              <a:rPr lang="en-US" sz="2800" dirty="0"/>
              <a:t> yang </a:t>
            </a:r>
            <a:r>
              <a:rPr lang="en-US" sz="2800" dirty="0" err="1"/>
              <a:t>terbukti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pelanggaran</a:t>
            </a:r>
            <a:r>
              <a:rPr lang="en-US" sz="2800" dirty="0"/>
              <a:t> </a:t>
            </a:r>
            <a:r>
              <a:rPr lang="en-US" sz="2800" dirty="0" err="1"/>
              <a:t>butir</a:t>
            </a:r>
            <a:r>
              <a:rPr lang="en-US" sz="2800" dirty="0"/>
              <a:t> (1), (2), (3) </a:t>
            </a:r>
            <a:r>
              <a:rPr lang="en-US" sz="2800" dirty="0" err="1"/>
              <a:t>dan</a:t>
            </a:r>
            <a:r>
              <a:rPr lang="en-US" sz="2800" dirty="0"/>
              <a:t> (4). </a:t>
            </a:r>
            <a:r>
              <a:rPr lang="en-US" sz="2800" dirty="0" err="1"/>
              <a:t>Sanksi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berlaku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Bidikmisi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/>
              <a:t> yang </a:t>
            </a:r>
            <a:r>
              <a:rPr lang="en-US" sz="2800" dirty="0" err="1"/>
              <a:t>didapati</a:t>
            </a:r>
            <a:r>
              <a:rPr lang="en-US" sz="2800" dirty="0"/>
              <a:t> </a:t>
            </a:r>
            <a:r>
              <a:rPr lang="en-US" sz="2800" dirty="0" err="1"/>
              <a:t>melanggar</a:t>
            </a:r>
            <a:r>
              <a:rPr lang="en-US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40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Silakan</a:t>
            </a:r>
            <a:r>
              <a:rPr lang="en-US" sz="2400" dirty="0"/>
              <a:t> </a:t>
            </a:r>
            <a:r>
              <a:rPr lang="en-US" sz="2400" dirty="0" err="1"/>
              <a:t>hubungi</a:t>
            </a:r>
            <a:r>
              <a:rPr lang="en-US" sz="2400" dirty="0"/>
              <a:t> Tim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Bidikmisi</a:t>
            </a:r>
            <a:r>
              <a:rPr lang="en-US" sz="2400" dirty="0"/>
              <a:t> (</a:t>
            </a:r>
            <a:r>
              <a:rPr lang="en-US" sz="2400" dirty="0" err="1"/>
              <a:t>Kanal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Bidikmisi</a:t>
            </a:r>
            <a:r>
              <a:rPr lang="en-US" sz="2400" dirty="0"/>
              <a:t>),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balas</a:t>
            </a:r>
            <a:r>
              <a:rPr lang="en-US" sz="2400" dirty="0"/>
              <a:t> paling </a:t>
            </a:r>
            <a:r>
              <a:rPr lang="en-US" sz="2400" dirty="0" err="1"/>
              <a:t>lambat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1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hlinkClick r:id="rId2"/>
              </a:rPr>
              <a:t>https://bidikmisi.zendesk.com/anonymous_requests/new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email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Direktorat</a:t>
            </a:r>
            <a:r>
              <a:rPr lang="en-US" sz="2400" dirty="0"/>
              <a:t> yang </a:t>
            </a:r>
            <a:r>
              <a:rPr lang="en-US" sz="2400" dirty="0" err="1" smtClean="0"/>
              <a:t>mengelolA</a:t>
            </a:r>
            <a:r>
              <a:rPr lang="en-US" sz="2400" dirty="0" smtClean="0"/>
              <a:t> </a:t>
            </a:r>
            <a:r>
              <a:rPr lang="en-US" sz="2400" dirty="0" err="1"/>
              <a:t>bidikmisi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err="1"/>
              <a:t>Direktorat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Kemahasiswaan</a:t>
            </a:r>
            <a:r>
              <a:rPr lang="en-US" sz="2400" dirty="0"/>
              <a:t> </a:t>
            </a:r>
            <a:r>
              <a:rPr lang="en-US" sz="2400" dirty="0" err="1"/>
              <a:t>Ditjen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 smtClean="0"/>
              <a:t>Tinggi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/>
              <a:t>Direktur</a:t>
            </a:r>
            <a:r>
              <a:rPr lang="en-US" sz="2400" b="1" dirty="0"/>
              <a:t> </a:t>
            </a:r>
            <a:r>
              <a:rPr lang="en-US" sz="2400" b="1" dirty="0" err="1"/>
              <a:t>Pembelajaran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Kemahasiswaan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Dr. Ir. </a:t>
            </a:r>
            <a:r>
              <a:rPr lang="en-US" sz="2400" b="1" dirty="0" err="1"/>
              <a:t>Illah</a:t>
            </a:r>
            <a:r>
              <a:rPr lang="en-US" sz="2400" b="1" dirty="0"/>
              <a:t> </a:t>
            </a:r>
            <a:r>
              <a:rPr lang="en-US" sz="2400" b="1" dirty="0" err="1"/>
              <a:t>Sailah</a:t>
            </a:r>
            <a:r>
              <a:rPr lang="en-US" sz="2400" b="1" dirty="0"/>
              <a:t> MS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Email : </a:t>
            </a:r>
            <a:r>
              <a:rPr lang="en-US" sz="2400" dirty="0">
                <a:hlinkClick r:id="rId3"/>
              </a:rPr>
              <a:t>isailah@dikti.go.id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Telp</a:t>
            </a:r>
            <a:r>
              <a:rPr lang="en-US" sz="2400" dirty="0"/>
              <a:t> : (021) 57946072 , (021) 57946073</a:t>
            </a:r>
            <a:br>
              <a:rPr lang="en-US" sz="2400" dirty="0"/>
            </a:br>
            <a:r>
              <a:rPr lang="en-US" sz="2400" dirty="0" err="1"/>
              <a:t>atau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/>
              <a:t>Kepala</a:t>
            </a:r>
            <a:r>
              <a:rPr lang="en-US" sz="2400" b="1" dirty="0"/>
              <a:t> </a:t>
            </a:r>
            <a:r>
              <a:rPr lang="en-US" sz="2400" b="1" dirty="0" err="1"/>
              <a:t>Subdirektorat</a:t>
            </a:r>
            <a:r>
              <a:rPr lang="en-US" sz="2400" b="1" dirty="0"/>
              <a:t> Program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Evaluasi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Edi </a:t>
            </a:r>
            <a:r>
              <a:rPr lang="en-US" sz="2400" b="1" dirty="0" err="1"/>
              <a:t>Siswanto</a:t>
            </a:r>
            <a:r>
              <a:rPr lang="en-US" sz="2400" dirty="0"/>
              <a:t>, </a:t>
            </a:r>
            <a:r>
              <a:rPr lang="en-US" sz="2400" b="1" dirty="0"/>
              <a:t>S.E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Email </a:t>
            </a:r>
            <a:r>
              <a:rPr lang="en-US" sz="2400" dirty="0"/>
              <a:t>: </a:t>
            </a:r>
            <a:r>
              <a:rPr lang="en-US" sz="2400" dirty="0">
                <a:hlinkClick r:id="rId4"/>
              </a:rPr>
              <a:t>esiswanto@dikti.go.id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-457200" y="304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ctr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9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11</a:t>
            </a:r>
            <a:r>
              <a:rPr lang="en-US" sz="40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</a:t>
            </a:r>
            <a:r>
              <a:rPr lang="en-US" sz="37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CONTACT PERSON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1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/>
          </a:bodyPr>
          <a:lstStyle/>
          <a:p>
            <a:pPr marL="406400" indent="-406400">
              <a:lnSpc>
                <a:spcPct val="150000"/>
              </a:lnSpc>
              <a:buNone/>
            </a:pPr>
            <a:r>
              <a:rPr lang="en-US" sz="2600" b="1" dirty="0" smtClean="0"/>
              <a:t>5.	</a:t>
            </a:r>
            <a:r>
              <a:rPr lang="en-US" sz="2600" b="1" dirty="0" err="1" smtClean="0"/>
              <a:t>Peraturan</a:t>
            </a:r>
            <a:r>
              <a:rPr lang="en-US" sz="2600" b="1" dirty="0" smtClean="0"/>
              <a:t> </a:t>
            </a:r>
            <a:r>
              <a:rPr lang="en-US" sz="2600" b="1" dirty="0" err="1"/>
              <a:t>Menteri</a:t>
            </a:r>
            <a:r>
              <a:rPr lang="en-US" sz="2600" b="1" dirty="0"/>
              <a:t> </a:t>
            </a:r>
            <a:r>
              <a:rPr lang="en-US" sz="2600" b="1" dirty="0" err="1"/>
              <a:t>Keuangan</a:t>
            </a:r>
            <a:r>
              <a:rPr lang="en-US" sz="2600" b="1" dirty="0"/>
              <a:t> </a:t>
            </a:r>
            <a:r>
              <a:rPr lang="en-US" sz="2600" b="1" dirty="0" err="1"/>
              <a:t>Nomor</a:t>
            </a:r>
            <a:r>
              <a:rPr lang="en-US" sz="2600" b="1" dirty="0"/>
              <a:t> 81/PMK.05/2012 </a:t>
            </a:r>
            <a:r>
              <a:rPr lang="en-US" sz="2600" b="1" dirty="0" err="1"/>
              <a:t>Tahun</a:t>
            </a:r>
            <a:r>
              <a:rPr lang="en-US" sz="2600" b="1" dirty="0"/>
              <a:t> 2012 </a:t>
            </a:r>
            <a:r>
              <a:rPr lang="en-US" sz="2600" b="1" dirty="0" err="1"/>
              <a:t>tentang</a:t>
            </a:r>
            <a:r>
              <a:rPr lang="en-US" sz="2600" b="1" dirty="0"/>
              <a:t> </a:t>
            </a:r>
            <a:r>
              <a:rPr lang="en-US" sz="2600" b="1" dirty="0" err="1"/>
              <a:t>Belanja</a:t>
            </a:r>
            <a:r>
              <a:rPr lang="en-US" sz="2600" b="1" dirty="0"/>
              <a:t> </a:t>
            </a:r>
            <a:r>
              <a:rPr lang="en-US" sz="2600" b="1" dirty="0" err="1"/>
              <a:t>Bantuan</a:t>
            </a:r>
            <a:r>
              <a:rPr lang="en-US" sz="2600" b="1" dirty="0"/>
              <a:t> </a:t>
            </a:r>
            <a:r>
              <a:rPr lang="en-US" sz="2600" b="1" dirty="0" err="1"/>
              <a:t>Sosial</a:t>
            </a:r>
            <a:r>
              <a:rPr lang="en-US" sz="2600" b="1" dirty="0"/>
              <a:t> </a:t>
            </a: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Kementerian</a:t>
            </a:r>
            <a:r>
              <a:rPr lang="en-US" sz="2600" b="1" dirty="0"/>
              <a:t> Negara/</a:t>
            </a:r>
            <a:r>
              <a:rPr lang="en-US" sz="2600" b="1" dirty="0" err="1"/>
              <a:t>Lembaga</a:t>
            </a:r>
            <a:endParaRPr lang="en-US" sz="2600" b="1" dirty="0"/>
          </a:p>
          <a:p>
            <a:pPr marL="406400" indent="-406400">
              <a:lnSpc>
                <a:spcPct val="150000"/>
              </a:lnSpc>
              <a:buNone/>
            </a:pPr>
            <a:r>
              <a:rPr lang="en-US" sz="2600" b="1" dirty="0" smtClean="0"/>
              <a:t>6.	</a:t>
            </a:r>
            <a:r>
              <a:rPr lang="en-US" sz="2600" b="1" dirty="0" err="1" smtClean="0"/>
              <a:t>Peraturan</a:t>
            </a:r>
            <a:r>
              <a:rPr lang="en-US" sz="2600" b="1" dirty="0" smtClean="0"/>
              <a:t> </a:t>
            </a:r>
            <a:r>
              <a:rPr lang="en-US" sz="2600" b="1" dirty="0" err="1"/>
              <a:t>Direktur</a:t>
            </a:r>
            <a:r>
              <a:rPr lang="en-US" sz="2600" b="1" dirty="0"/>
              <a:t> </a:t>
            </a:r>
            <a:r>
              <a:rPr lang="en-US" sz="2600" b="1" dirty="0" err="1"/>
              <a:t>jenderal</a:t>
            </a:r>
            <a:r>
              <a:rPr lang="en-US" sz="2600" b="1" dirty="0"/>
              <a:t> </a:t>
            </a:r>
            <a:r>
              <a:rPr lang="en-US" sz="2600" b="1" dirty="0" err="1"/>
              <a:t>Pendidikan</a:t>
            </a:r>
            <a:r>
              <a:rPr lang="en-US" sz="2600" b="1" dirty="0"/>
              <a:t> </a:t>
            </a:r>
            <a:r>
              <a:rPr lang="en-US" sz="2600" b="1" dirty="0" err="1"/>
              <a:t>Tinggi</a:t>
            </a:r>
            <a:r>
              <a:rPr lang="en-US" sz="2600" b="1" dirty="0"/>
              <a:t> </a:t>
            </a:r>
            <a:r>
              <a:rPr lang="en-US" sz="2600" b="1" dirty="0" err="1"/>
              <a:t>Kementerian</a:t>
            </a:r>
            <a:r>
              <a:rPr lang="en-US" sz="2600" b="1" dirty="0"/>
              <a:t> </a:t>
            </a:r>
            <a:r>
              <a:rPr lang="en-US" sz="2600" b="1" dirty="0" err="1"/>
              <a:t>Pendidikan</a:t>
            </a:r>
            <a:r>
              <a:rPr lang="en-US" sz="2600" b="1" dirty="0"/>
              <a:t> </a:t>
            </a:r>
            <a:r>
              <a:rPr lang="en-US" sz="2600" b="1" dirty="0" err="1"/>
              <a:t>dan</a:t>
            </a:r>
            <a:r>
              <a:rPr lang="en-US" sz="2600" b="1" dirty="0"/>
              <a:t> </a:t>
            </a:r>
            <a:r>
              <a:rPr lang="en-US" sz="2600" b="1" dirty="0" err="1"/>
              <a:t>Kebudayaan</a:t>
            </a:r>
            <a:r>
              <a:rPr lang="en-US" sz="2600" b="1" dirty="0"/>
              <a:t> </a:t>
            </a:r>
            <a:r>
              <a:rPr lang="en-US" sz="2600" b="1" dirty="0" err="1"/>
              <a:t>Nomor</a:t>
            </a:r>
            <a:r>
              <a:rPr lang="en-US" sz="2600" b="1" dirty="0"/>
              <a:t> 16/DIKTI/</a:t>
            </a:r>
            <a:r>
              <a:rPr lang="en-US" sz="2600" b="1" dirty="0" err="1"/>
              <a:t>Kep</a:t>
            </a:r>
            <a:r>
              <a:rPr lang="en-US" sz="2600" b="1" dirty="0"/>
              <a:t>/2013 </a:t>
            </a:r>
            <a:r>
              <a:rPr lang="en-US" sz="2600" b="1" dirty="0" err="1"/>
              <a:t>Tahun</a:t>
            </a:r>
            <a:r>
              <a:rPr lang="en-US" sz="2600" b="1" dirty="0"/>
              <a:t> 2013, </a:t>
            </a:r>
            <a:r>
              <a:rPr lang="en-US" sz="2600" b="1" dirty="0" err="1"/>
              <a:t>tentang</a:t>
            </a:r>
            <a:r>
              <a:rPr lang="en-US" sz="2600" b="1" dirty="0"/>
              <a:t> </a:t>
            </a:r>
            <a:r>
              <a:rPr lang="en-US" sz="2600" b="1" dirty="0" err="1"/>
              <a:t>Penyelenggaraan</a:t>
            </a:r>
            <a:r>
              <a:rPr lang="en-US" sz="2600" b="1" dirty="0"/>
              <a:t> Program </a:t>
            </a:r>
            <a:r>
              <a:rPr lang="en-US" sz="2600" b="1" dirty="0" err="1"/>
              <a:t>Bantuan</a:t>
            </a:r>
            <a:r>
              <a:rPr lang="en-US" sz="2600" b="1" dirty="0"/>
              <a:t> </a:t>
            </a:r>
            <a:r>
              <a:rPr lang="en-US" sz="2600" b="1" dirty="0" err="1"/>
              <a:t>Biaya</a:t>
            </a:r>
            <a:r>
              <a:rPr lang="en-US" sz="2600" b="1" dirty="0"/>
              <a:t> </a:t>
            </a:r>
            <a:r>
              <a:rPr lang="en-US" sz="2600" b="1" dirty="0" err="1"/>
              <a:t>Pendidikan</a:t>
            </a:r>
            <a:r>
              <a:rPr lang="en-US" sz="2600" b="1" dirty="0"/>
              <a:t> </a:t>
            </a:r>
            <a:r>
              <a:rPr lang="en-US" sz="2600" b="1" dirty="0" err="1"/>
              <a:t>Bidikmisi</a:t>
            </a:r>
            <a:endParaRPr lang="en-US" sz="2600" b="1" dirty="0"/>
          </a:p>
          <a:p>
            <a:pPr marL="288925" indent="-288925"/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743200" y="-228600"/>
            <a:ext cx="8229600" cy="1143000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400" b="1" dirty="0" smtClean="0"/>
              <a:t/>
            </a:r>
            <a:br>
              <a:rPr lang="id-ID" sz="4400" b="1" dirty="0" smtClean="0"/>
            </a:br>
            <a:r>
              <a:rPr lang="en-US" sz="44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DASAR </a:t>
            </a:r>
            <a:r>
              <a:rPr lang="en-US" sz="44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HUKUM</a:t>
            </a:r>
            <a:endParaRPr lang="id-ID" sz="4400" dirty="0" smtClean="0"/>
          </a:p>
        </p:txBody>
      </p:sp>
    </p:spTree>
    <p:extLst>
      <p:ext uri="{BB962C8B-B14F-4D97-AF65-F5344CB8AC3E}">
        <p14:creationId xmlns:p14="http://schemas.microsoft.com/office/powerpoint/2010/main" val="253328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5562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cs typeface="Times New Roman" pitchFamily="18" charset="0"/>
              </a:rPr>
              <a:t>Program </a:t>
            </a:r>
            <a:r>
              <a:rPr lang="en-US" sz="2800" b="1" dirty="0" err="1" smtClean="0">
                <a:cs typeface="Times New Roman" pitchFamily="18" charset="0"/>
              </a:rPr>
              <a:t>bantuan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Biaya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Pendidikan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Bidikmisi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adalah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bantuan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biaya</a:t>
            </a:r>
            <a:r>
              <a:rPr lang="en-US" sz="2800" b="1" dirty="0" smtClean="0">
                <a:cs typeface="Times New Roman" pitchFamily="18" charset="0"/>
              </a:rPr>
              <a:t> yang </a:t>
            </a:r>
            <a:r>
              <a:rPr lang="en-US" sz="2800" b="1" dirty="0" err="1" smtClean="0">
                <a:cs typeface="Times New Roman" pitchFamily="18" charset="0"/>
              </a:rPr>
              <a:t>diberikan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kepada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mahasiswa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u="sng" dirty="0" err="1" smtClean="0">
                <a:cs typeface="Times New Roman" pitchFamily="18" charset="0"/>
              </a:rPr>
              <a:t>tidak</a:t>
            </a:r>
            <a:r>
              <a:rPr lang="en-US" sz="2800" b="1" u="sng" dirty="0" smtClean="0">
                <a:cs typeface="Times New Roman" pitchFamily="18" charset="0"/>
              </a:rPr>
              <a:t> </a:t>
            </a:r>
            <a:r>
              <a:rPr lang="en-US" sz="2800" b="1" u="sng" dirty="0" err="1" smtClean="0">
                <a:cs typeface="Times New Roman" pitchFamily="18" charset="0"/>
              </a:rPr>
              <a:t>mampu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secara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ekonomi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dan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memiliki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potensi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u="sng" dirty="0" err="1" smtClean="0">
                <a:cs typeface="Times New Roman" pitchFamily="18" charset="0"/>
              </a:rPr>
              <a:t>akademik</a:t>
            </a:r>
            <a:r>
              <a:rPr lang="en-US" sz="2800" b="1" u="sng" dirty="0" smtClean="0">
                <a:cs typeface="Times New Roman" pitchFamily="18" charset="0"/>
              </a:rPr>
              <a:t> </a:t>
            </a:r>
            <a:r>
              <a:rPr lang="en-US" sz="2800" b="1" u="sng" dirty="0" err="1" smtClean="0">
                <a:cs typeface="Times New Roman" pitchFamily="18" charset="0"/>
              </a:rPr>
              <a:t>baik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untuk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menempuh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pendidikan</a:t>
            </a:r>
            <a:r>
              <a:rPr lang="en-US" sz="2800" b="1" dirty="0" smtClean="0">
                <a:cs typeface="Times New Roman" pitchFamily="18" charset="0"/>
              </a:rPr>
              <a:t> di </a:t>
            </a:r>
            <a:r>
              <a:rPr lang="en-US" sz="2800" b="1" dirty="0" err="1" smtClean="0">
                <a:cs typeface="Times New Roman" pitchFamily="18" charset="0"/>
              </a:rPr>
              <a:t>perguruan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tinggi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sampai</a:t>
            </a:r>
            <a:r>
              <a:rPr lang="en-US" sz="2800" b="1" dirty="0" smtClean="0">
                <a:cs typeface="Times New Roman" pitchFamily="18" charset="0"/>
              </a:rPr>
              <a:t> lulus </a:t>
            </a:r>
            <a:r>
              <a:rPr lang="en-US" sz="2800" b="1" dirty="0" err="1" smtClean="0">
                <a:cs typeface="Times New Roman" pitchFamily="18" charset="0"/>
              </a:rPr>
              <a:t>tepat</a:t>
            </a:r>
            <a:r>
              <a:rPr lang="en-US" sz="2800" b="1" dirty="0" smtClean="0">
                <a:cs typeface="Times New Roman" pitchFamily="18" charset="0"/>
              </a:rPr>
              <a:t> </a:t>
            </a:r>
            <a:r>
              <a:rPr lang="en-US" sz="2800" b="1" dirty="0" err="1" smtClean="0">
                <a:cs typeface="Times New Roman" pitchFamily="18" charset="0"/>
              </a:rPr>
              <a:t>waktu</a:t>
            </a:r>
            <a:endParaRPr lang="en-US" sz="2800" b="1" dirty="0" smtClean="0"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000" b="1" dirty="0" smtClean="0"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1676400" y="-152400"/>
            <a:ext cx="8229600" cy="1143000"/>
          </a:xfrm>
          <a:prstGeom prst="rect">
            <a:avLst/>
          </a:prstGeom>
          <a:ln>
            <a:miter lim="800000"/>
            <a:headEnd/>
            <a:tailEnd/>
          </a:ln>
          <a:extLst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4400" b="1" dirty="0" smtClean="0"/>
              <a:t/>
            </a:r>
            <a:br>
              <a:rPr lang="id-ID" sz="4400" b="1" dirty="0" smtClean="0"/>
            </a:br>
            <a:r>
              <a:rPr lang="en-US" sz="4400" cap="all" dirty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2</a:t>
            </a:r>
            <a:r>
              <a:rPr lang="en-US" sz="44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 </a:t>
            </a:r>
            <a:r>
              <a:rPr lang="en-US" sz="4400" cap="all" dirty="0" err="1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pengertian</a:t>
            </a:r>
            <a:r>
              <a:rPr lang="en-US" sz="44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/ </a:t>
            </a:r>
            <a:r>
              <a:rPr lang="en-US" sz="4400" cap="all" dirty="0" err="1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definisi</a:t>
            </a:r>
            <a:endParaRPr lang="id-ID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"/>
            <a:ext cx="8229600" cy="1143000"/>
          </a:xfrm>
        </p:spPr>
        <p:txBody>
          <a:bodyPr/>
          <a:lstStyle/>
          <a:p>
            <a:r>
              <a:rPr lang="en-US" cap="all" dirty="0" err="1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pengertian</a:t>
            </a:r>
            <a:r>
              <a:rPr lang="en-US" cap="all" dirty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/ </a:t>
            </a:r>
            <a:r>
              <a:rPr lang="en-US" cap="all" dirty="0" err="1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err="1"/>
              <a:t>Bantuan</a:t>
            </a:r>
            <a:r>
              <a:rPr lang="en-US" sz="2800" b="1" dirty="0"/>
              <a:t> </a:t>
            </a:r>
            <a:r>
              <a:rPr lang="en-US" sz="2800" b="1" dirty="0" err="1"/>
              <a:t>diberikan</a:t>
            </a:r>
            <a:r>
              <a:rPr lang="en-US" sz="2800" b="1" dirty="0"/>
              <a:t> </a:t>
            </a:r>
            <a:r>
              <a:rPr lang="en-US" sz="2800" b="1" dirty="0" err="1"/>
              <a:t>selama</a:t>
            </a:r>
            <a:r>
              <a:rPr lang="en-US" sz="2800" b="1" dirty="0"/>
              <a:t> 8 semester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jenjang</a:t>
            </a:r>
            <a:r>
              <a:rPr lang="en-US" sz="2800" b="1" dirty="0"/>
              <a:t> S1/D4 </a:t>
            </a:r>
            <a:r>
              <a:rPr lang="en-US" sz="2800" b="1" dirty="0" err="1"/>
              <a:t>dan</a:t>
            </a:r>
            <a:r>
              <a:rPr lang="en-US" sz="2800" b="1" dirty="0"/>
              <a:t> 6 semester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jenjang</a:t>
            </a:r>
            <a:r>
              <a:rPr lang="en-US" sz="2800" b="1" dirty="0"/>
              <a:t> </a:t>
            </a:r>
            <a:r>
              <a:rPr lang="en-US" sz="2800" b="1" dirty="0" smtClean="0"/>
              <a:t>D3</a:t>
            </a:r>
            <a:endParaRPr lang="en-US" sz="2800" b="1" dirty="0"/>
          </a:p>
          <a:p>
            <a:pPr>
              <a:defRPr/>
            </a:pP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biaya</a:t>
            </a:r>
            <a:r>
              <a:rPr lang="en-US" sz="2800" b="1" dirty="0"/>
              <a:t> </a:t>
            </a:r>
            <a:r>
              <a:rPr lang="en-US" sz="2800" b="1" dirty="0" err="1"/>
              <a:t>Rp</a:t>
            </a:r>
            <a:r>
              <a:rPr lang="en-US" sz="2800" b="1" dirty="0"/>
              <a:t> 6 </a:t>
            </a:r>
            <a:r>
              <a:rPr lang="en-US" sz="2800" b="1" dirty="0" err="1"/>
              <a:t>juta</a:t>
            </a:r>
            <a:r>
              <a:rPr lang="en-US" sz="2800" b="1" dirty="0"/>
              <a:t> /semester</a:t>
            </a:r>
          </a:p>
          <a:p>
            <a:pPr lvl="1">
              <a:defRPr/>
            </a:pPr>
            <a:r>
              <a:rPr lang="en-US" b="1" dirty="0" err="1"/>
              <a:t>Sebesar</a:t>
            </a:r>
            <a:r>
              <a:rPr lang="en-US" b="1" dirty="0"/>
              <a:t> </a:t>
            </a:r>
            <a:r>
              <a:rPr lang="en-US" b="1" dirty="0" err="1"/>
              <a:t>besarnya</a:t>
            </a:r>
            <a:r>
              <a:rPr lang="en-US" b="1" dirty="0"/>
              <a:t> 2,4 </a:t>
            </a:r>
            <a:r>
              <a:rPr lang="en-US" b="1" dirty="0" err="1"/>
              <a:t>juta</a:t>
            </a:r>
            <a:r>
              <a:rPr lang="en-US" b="1" dirty="0"/>
              <a:t> </a:t>
            </a:r>
            <a:r>
              <a:rPr lang="en-US" b="1" dirty="0" err="1"/>
              <a:t>dikelola</a:t>
            </a:r>
            <a:r>
              <a:rPr lang="en-US" b="1" dirty="0"/>
              <a:t> </a:t>
            </a:r>
            <a:r>
              <a:rPr lang="en-US" b="1" dirty="0" err="1"/>
              <a:t>perguruan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endParaRPr lang="en-US" b="1" dirty="0"/>
          </a:p>
          <a:p>
            <a:pPr lvl="1">
              <a:defRPr/>
            </a:pPr>
            <a:r>
              <a:rPr lang="en-US" b="1" dirty="0" err="1"/>
              <a:t>Sesedikitnya</a:t>
            </a:r>
            <a:r>
              <a:rPr lang="en-US" b="1" dirty="0"/>
              <a:t> 3,6 </a:t>
            </a:r>
            <a:r>
              <a:rPr lang="en-US" b="1" dirty="0" err="1"/>
              <a:t>juta</a:t>
            </a:r>
            <a:r>
              <a:rPr lang="en-US" b="1" dirty="0"/>
              <a:t> </a:t>
            </a:r>
            <a:r>
              <a:rPr lang="en-US" b="1" dirty="0" err="1"/>
              <a:t>diberikan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 smtClean="0"/>
              <a:t>hidup</a:t>
            </a:r>
            <a:endParaRPr lang="en-US" b="1" dirty="0" smtClean="0"/>
          </a:p>
          <a:p>
            <a:pPr lvl="1">
              <a:defRPr/>
            </a:pPr>
            <a:r>
              <a:rPr lang="en-US" b="1" dirty="0" err="1"/>
              <a:t>Bahwa</a:t>
            </a:r>
            <a:r>
              <a:rPr lang="en-US" b="1" dirty="0"/>
              <a:t> </a:t>
            </a:r>
            <a:r>
              <a:rPr lang="en-US" b="1" dirty="0" err="1"/>
              <a:t>Mahasiswa</a:t>
            </a:r>
            <a:r>
              <a:rPr lang="en-US" b="1" dirty="0"/>
              <a:t> </a:t>
            </a:r>
            <a:r>
              <a:rPr lang="en-US" b="1" dirty="0" err="1"/>
              <a:t>Penerima</a:t>
            </a:r>
            <a:r>
              <a:rPr lang="en-US" b="1" dirty="0"/>
              <a:t> </a:t>
            </a:r>
            <a:r>
              <a:rPr lang="en-US" b="1" dirty="0" err="1"/>
              <a:t>Beasiswa</a:t>
            </a:r>
            <a:r>
              <a:rPr lang="en-US" b="1" dirty="0"/>
              <a:t> BIDIKMISI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Dibebaskan</a:t>
            </a:r>
            <a:r>
              <a:rPr lang="en-US" b="1" dirty="0"/>
              <a:t> Dari </a:t>
            </a:r>
            <a:r>
              <a:rPr lang="en-US" b="1" dirty="0" err="1"/>
              <a:t>Segala</a:t>
            </a:r>
            <a:r>
              <a:rPr lang="en-US" b="1" dirty="0"/>
              <a:t> </a:t>
            </a:r>
            <a:r>
              <a:rPr lang="en-US" b="1" dirty="0" err="1"/>
              <a:t>Biaya</a:t>
            </a:r>
            <a:r>
              <a:rPr lang="en-US" b="1" dirty="0"/>
              <a:t> </a:t>
            </a:r>
            <a:r>
              <a:rPr lang="en-US" b="1" dirty="0" err="1"/>
              <a:t>Perkuliahan</a:t>
            </a:r>
            <a:r>
              <a:rPr lang="en-US" b="1" dirty="0"/>
              <a:t> </a:t>
            </a:r>
            <a:r>
              <a:rPr lang="en-US" b="1" dirty="0" err="1" smtClean="0"/>
              <a:t>Hingga</a:t>
            </a:r>
            <a:r>
              <a:rPr lang="en-US" b="1" dirty="0" smtClean="0"/>
              <a:t> Lulus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29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lvl="8" algn="l" rtl="0">
              <a:spcBef>
                <a:spcPct val="0"/>
              </a:spcBef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cap="all" dirty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3</a:t>
            </a:r>
            <a:r>
              <a:rPr lang="en-US" sz="44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 TUJUAN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715000"/>
          </a:xfrm>
        </p:spPr>
        <p:txBody>
          <a:bodyPr>
            <a:noAutofit/>
          </a:bodyPr>
          <a:lstStyle/>
          <a:p>
            <a:pPr marL="228600" lvl="8" algn="just">
              <a:buFont typeface="+mj-lt"/>
              <a:buAutoNum type="arabicPeriod"/>
            </a:pPr>
            <a:r>
              <a:rPr lang="en-US" sz="3200" b="1" dirty="0" err="1" smtClean="0">
                <a:cs typeface="Times New Roman" pitchFamily="18" charset="0"/>
              </a:rPr>
              <a:t>Meningkatkan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motivasi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belajar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dan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prestasi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calon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mahasiswa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khususnya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mereka</a:t>
            </a:r>
            <a:r>
              <a:rPr lang="en-US" sz="3200" b="1" dirty="0" smtClean="0">
                <a:cs typeface="Times New Roman" pitchFamily="18" charset="0"/>
              </a:rPr>
              <a:t> yang </a:t>
            </a:r>
            <a:r>
              <a:rPr lang="en-US" sz="3200" b="1" dirty="0" err="1" smtClean="0">
                <a:cs typeface="Times New Roman" pitchFamily="18" charset="0"/>
              </a:rPr>
              <a:t>menghadapi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kendala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ekonomi</a:t>
            </a:r>
            <a:r>
              <a:rPr lang="en-US" sz="3200" b="1" dirty="0" smtClean="0">
                <a:cs typeface="Times New Roman" pitchFamily="18" charset="0"/>
              </a:rPr>
              <a:t>;</a:t>
            </a:r>
          </a:p>
          <a:p>
            <a:pPr marL="228600" lvl="8" algn="just">
              <a:buFont typeface="+mj-lt"/>
              <a:buAutoNum type="arabicPeriod"/>
            </a:pPr>
            <a:r>
              <a:rPr lang="en-US" sz="3200" b="1" dirty="0" err="1" smtClean="0">
                <a:cs typeface="Times New Roman" pitchFamily="18" charset="0"/>
              </a:rPr>
              <a:t>Meningkatkan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akses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dan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kesempatan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belajar</a:t>
            </a:r>
            <a:r>
              <a:rPr lang="en-US" sz="3200" b="1" dirty="0" smtClean="0">
                <a:cs typeface="Times New Roman" pitchFamily="18" charset="0"/>
              </a:rPr>
              <a:t> di </a:t>
            </a:r>
            <a:r>
              <a:rPr lang="en-US" sz="3200" b="1" dirty="0" err="1" smtClean="0">
                <a:cs typeface="Times New Roman" pitchFamily="18" charset="0"/>
              </a:rPr>
              <a:t>perguruan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tinggi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bagi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peserta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didik</a:t>
            </a:r>
            <a:r>
              <a:rPr lang="en-US" sz="3200" b="1" dirty="0" smtClean="0">
                <a:cs typeface="Times New Roman" pitchFamily="18" charset="0"/>
              </a:rPr>
              <a:t> yang </a:t>
            </a:r>
            <a:r>
              <a:rPr lang="en-US" sz="3200" b="1" dirty="0" err="1" smtClean="0">
                <a:cs typeface="Times New Roman" pitchFamily="18" charset="0"/>
              </a:rPr>
              <a:t>tidak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mampu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secara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ekonomi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dan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berpotensi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akademik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baik</a:t>
            </a:r>
            <a:r>
              <a:rPr lang="en-US" sz="3200" b="1" dirty="0" smtClean="0">
                <a:cs typeface="Times New Roman" pitchFamily="18" charset="0"/>
              </a:rPr>
              <a:t>;</a:t>
            </a:r>
          </a:p>
          <a:p>
            <a:pPr marL="228600" lvl="8" algn="just">
              <a:buFont typeface="+mj-lt"/>
              <a:buAutoNum type="arabicPeriod"/>
            </a:pPr>
            <a:r>
              <a:rPr lang="en-US" sz="3200" b="1" dirty="0" err="1" smtClean="0">
                <a:cs typeface="Times New Roman" pitchFamily="18" charset="0"/>
              </a:rPr>
              <a:t>Menjamin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keberlangsungan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studi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mahasiswa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sampai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selesai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dan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tepat</a:t>
            </a:r>
            <a:r>
              <a:rPr lang="en-US" sz="3200" b="1" dirty="0" smtClean="0">
                <a:cs typeface="Times New Roman" pitchFamily="18" charset="0"/>
              </a:rPr>
              <a:t> </a:t>
            </a:r>
            <a:r>
              <a:rPr lang="en-US" sz="3200" b="1" dirty="0" err="1" smtClean="0">
                <a:cs typeface="Times New Roman" pitchFamily="18" charset="0"/>
              </a:rPr>
              <a:t>waktu</a:t>
            </a:r>
            <a:endParaRPr lang="en-US" sz="3200" b="1" dirty="0" smtClean="0">
              <a:cs typeface="Times New Roman" pitchFamily="18" charset="0"/>
            </a:endParaRPr>
          </a:p>
          <a:p>
            <a:pPr marL="228600" lvl="8" algn="just">
              <a:buFont typeface="+mj-lt"/>
              <a:buAutoNum type="arabicPeriod"/>
            </a:pPr>
            <a:r>
              <a:rPr lang="en-US" sz="3200" b="1" dirty="0" smtClean="0">
                <a:cs typeface="Times New Roman" pitchFamily="18" charset="0"/>
              </a:rPr>
              <a:t>………</a:t>
            </a:r>
            <a:endParaRPr lang="en-US" sz="32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1295400"/>
            <a:ext cx="8229600" cy="4525963"/>
          </a:xfrm>
        </p:spPr>
        <p:txBody>
          <a:bodyPr>
            <a:noAutofit/>
          </a:bodyPr>
          <a:lstStyle/>
          <a:p>
            <a:pPr marL="350838" lvl="8" indent="-350838" algn="just">
              <a:buNone/>
            </a:pPr>
            <a:r>
              <a:rPr lang="en-US" sz="3200" b="1" dirty="0" smtClean="0">
                <a:cs typeface="Times New Roman" pitchFamily="18" charset="0"/>
              </a:rPr>
              <a:t>4.Meningkatkan </a:t>
            </a:r>
            <a:r>
              <a:rPr lang="en-US" sz="3200" b="1" dirty="0" err="1">
                <a:cs typeface="Times New Roman" pitchFamily="18" charset="0"/>
              </a:rPr>
              <a:t>prestasi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mahasiswa</a:t>
            </a:r>
            <a:r>
              <a:rPr lang="en-US" sz="3200" b="1" dirty="0">
                <a:cs typeface="Times New Roman" pitchFamily="18" charset="0"/>
              </a:rPr>
              <a:t>, </a:t>
            </a:r>
            <a:r>
              <a:rPr lang="en-US" sz="3200" b="1" dirty="0" err="1">
                <a:cs typeface="Times New Roman" pitchFamily="18" charset="0"/>
              </a:rPr>
              <a:t>baik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pada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bidang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kurikuler</a:t>
            </a:r>
            <a:r>
              <a:rPr lang="en-US" sz="3200" b="1" dirty="0">
                <a:cs typeface="Times New Roman" pitchFamily="18" charset="0"/>
              </a:rPr>
              <a:t>, </a:t>
            </a:r>
            <a:r>
              <a:rPr lang="en-US" sz="3200" b="1" dirty="0" err="1">
                <a:cs typeface="Times New Roman" pitchFamily="18" charset="0"/>
              </a:rPr>
              <a:t>ko-kulikuler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maupun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ekstra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kulikuler</a:t>
            </a:r>
            <a:endParaRPr lang="en-US" sz="3200" b="1" dirty="0">
              <a:cs typeface="Times New Roman" pitchFamily="18" charset="0"/>
            </a:endParaRPr>
          </a:p>
          <a:p>
            <a:pPr marL="350838" lvl="8" indent="-350838" algn="just">
              <a:buNone/>
            </a:pPr>
            <a:r>
              <a:rPr lang="en-US" sz="3200" b="1" dirty="0" smtClean="0">
                <a:cs typeface="Times New Roman" pitchFamily="18" charset="0"/>
              </a:rPr>
              <a:t>5.Menimbulkan </a:t>
            </a:r>
            <a:r>
              <a:rPr lang="en-US" sz="3200" b="1" dirty="0" err="1">
                <a:cs typeface="Times New Roman" pitchFamily="18" charset="0"/>
              </a:rPr>
              <a:t>dampak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iring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bagi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mahasiswa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dan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calon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mahasiswa</a:t>
            </a:r>
            <a:r>
              <a:rPr lang="en-US" sz="3200" b="1" dirty="0">
                <a:cs typeface="Times New Roman" pitchFamily="18" charset="0"/>
              </a:rPr>
              <a:t> lain </a:t>
            </a:r>
            <a:r>
              <a:rPr lang="en-US" sz="3200" b="1" dirty="0" err="1">
                <a:cs typeface="Times New Roman" pitchFamily="18" charset="0"/>
              </a:rPr>
              <a:t>untuk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selalu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meningkatkan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prestasi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dan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kompetitif</a:t>
            </a:r>
            <a:r>
              <a:rPr lang="en-US" sz="3200" b="1" dirty="0">
                <a:cs typeface="Times New Roman" pitchFamily="18" charset="0"/>
              </a:rPr>
              <a:t>;</a:t>
            </a:r>
          </a:p>
          <a:p>
            <a:pPr marL="350838" lvl="8" indent="-350838" algn="just">
              <a:buNone/>
            </a:pPr>
            <a:r>
              <a:rPr lang="en-US" sz="3200" b="1" dirty="0" smtClean="0">
                <a:cs typeface="Times New Roman" pitchFamily="18" charset="0"/>
              </a:rPr>
              <a:t>6.Menghasilkan </a:t>
            </a:r>
            <a:r>
              <a:rPr lang="en-US" sz="3200" b="1" dirty="0" err="1">
                <a:cs typeface="Times New Roman" pitchFamily="18" charset="0"/>
              </a:rPr>
              <a:t>lulusan</a:t>
            </a:r>
            <a:r>
              <a:rPr lang="en-US" sz="3200" b="1" dirty="0">
                <a:cs typeface="Times New Roman" pitchFamily="18" charset="0"/>
              </a:rPr>
              <a:t> yang </a:t>
            </a:r>
            <a:r>
              <a:rPr lang="en-US" sz="3200" b="1" dirty="0" err="1">
                <a:cs typeface="Times New Roman" pitchFamily="18" charset="0"/>
              </a:rPr>
              <a:t>mandiri</a:t>
            </a:r>
            <a:r>
              <a:rPr lang="en-US" sz="3200" b="1" dirty="0">
                <a:cs typeface="Times New Roman" pitchFamily="18" charset="0"/>
              </a:rPr>
              <a:t>, </a:t>
            </a:r>
            <a:r>
              <a:rPr lang="en-US" sz="3200" b="1" dirty="0" err="1">
                <a:cs typeface="Times New Roman" pitchFamily="18" charset="0"/>
              </a:rPr>
              <a:t>produktif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dan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memiliki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kepedulian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sosial</a:t>
            </a:r>
            <a:r>
              <a:rPr lang="en-US" sz="3200" b="1" dirty="0">
                <a:cs typeface="Times New Roman" pitchFamily="18" charset="0"/>
              </a:rPr>
              <a:t>, </a:t>
            </a:r>
            <a:r>
              <a:rPr lang="en-US" sz="3200" b="1" dirty="0" err="1">
                <a:cs typeface="Times New Roman" pitchFamily="18" charset="0"/>
              </a:rPr>
              <a:t>sehingga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mampu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berperan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dalam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upaya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pemutusan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mata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rantai</a:t>
            </a:r>
            <a:r>
              <a:rPr lang="en-US" sz="3200" b="1" dirty="0">
                <a:cs typeface="Times New Roman" pitchFamily="18" charset="0"/>
              </a:rPr>
              <a:t> </a:t>
            </a:r>
            <a:r>
              <a:rPr lang="en-US" sz="3200" b="1" dirty="0" err="1">
                <a:cs typeface="Times New Roman" pitchFamily="18" charset="0"/>
              </a:rPr>
              <a:t>kemisikinan</a:t>
            </a:r>
            <a:endParaRPr lang="en-US" sz="3200" b="1" dirty="0"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8" algn="l" rtl="0">
              <a:spcBef>
                <a:spcPct val="0"/>
              </a:spcBef>
            </a:pP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cap="all" dirty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en-US" sz="440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TUJUAN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95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" y="990600"/>
            <a:ext cx="8839200" cy="5334000"/>
          </a:xfrm>
        </p:spPr>
        <p:txBody>
          <a:bodyPr>
            <a:normAutofit/>
          </a:bodyPr>
          <a:lstStyle/>
          <a:p>
            <a:pPr algn="just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45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49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4</a:t>
            </a:r>
            <a:r>
              <a:rPr lang="en-US" sz="40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.</a:t>
            </a:r>
            <a:r>
              <a:rPr lang="en-US" sz="3700" kern="0" cap="all" dirty="0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perSyaratAN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60960" y="1333560"/>
            <a:ext cx="9220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/>
            <a:r>
              <a:rPr lang="en-US" sz="2600" b="1" dirty="0" smtClean="0"/>
              <a:t> </a:t>
            </a:r>
            <a:r>
              <a:rPr lang="en-US" sz="2600" b="1" dirty="0" err="1" smtClean="0"/>
              <a:t>Persyaratan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pendaftaran</a:t>
            </a:r>
            <a:r>
              <a:rPr lang="en-US" sz="2600" b="1" dirty="0" smtClean="0"/>
              <a:t> program </a:t>
            </a:r>
            <a:r>
              <a:rPr lang="en-US" sz="2600" b="1" dirty="0" err="1" smtClean="0"/>
              <a:t>Bidikmisi</a:t>
            </a:r>
            <a:r>
              <a:rPr lang="en-US" sz="2600" b="1" dirty="0" smtClean="0"/>
              <a:t> 2013 </a:t>
            </a:r>
            <a:r>
              <a:rPr lang="en-US" sz="2600" b="1" dirty="0" err="1" smtClean="0"/>
              <a:t>adalah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sebagai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berikut</a:t>
            </a:r>
            <a:r>
              <a:rPr lang="en-US" sz="2600" b="1" dirty="0" smtClean="0"/>
              <a:t>: </a:t>
            </a:r>
          </a:p>
          <a:p>
            <a:pPr marL="288925" indent="-288925">
              <a:lnSpc>
                <a:spcPct val="150000"/>
              </a:lnSpc>
            </a:pPr>
            <a:r>
              <a:rPr lang="en-US" sz="2600" b="1" dirty="0" smtClean="0"/>
              <a:t>1. </a:t>
            </a:r>
            <a:r>
              <a:rPr lang="en-US" sz="2600" b="1" dirty="0" err="1" smtClean="0"/>
              <a:t>Siswa</a:t>
            </a:r>
            <a:r>
              <a:rPr lang="en-US" sz="2600" b="1" dirty="0" smtClean="0"/>
              <a:t> SMA/SMK/MA/MAK </a:t>
            </a:r>
            <a:r>
              <a:rPr lang="en-US" sz="2600" b="1" dirty="0" err="1" smtClean="0"/>
              <a:t>atau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bentuk</a:t>
            </a:r>
            <a:r>
              <a:rPr lang="en-US" sz="2600" b="1" dirty="0" smtClean="0"/>
              <a:t> lain yang </a:t>
            </a:r>
            <a:r>
              <a:rPr lang="en-US" sz="2600" b="1" dirty="0" err="1" smtClean="0"/>
              <a:t>sederajat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akan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baru</a:t>
            </a:r>
            <a:r>
              <a:rPr lang="en-US" sz="2600" b="1" dirty="0" smtClean="0"/>
              <a:t> lulus ; </a:t>
            </a:r>
          </a:p>
          <a:p>
            <a:pPr marL="288925" indent="-288925">
              <a:lnSpc>
                <a:spcPct val="150000"/>
              </a:lnSpc>
            </a:pPr>
            <a:r>
              <a:rPr lang="en-US" sz="2600" b="1" dirty="0" smtClean="0"/>
              <a:t>2. </a:t>
            </a:r>
            <a:r>
              <a:rPr lang="en-US" sz="2600" b="1" dirty="0" err="1" smtClean="0"/>
              <a:t>Lulusan</a:t>
            </a:r>
            <a:r>
              <a:rPr lang="en-US" sz="2600" b="1" dirty="0" smtClean="0"/>
              <a:t> 1 (</a:t>
            </a:r>
            <a:r>
              <a:rPr lang="en-US" sz="2600" b="1" dirty="0" err="1" smtClean="0"/>
              <a:t>satu</a:t>
            </a:r>
            <a:r>
              <a:rPr lang="en-US" sz="2600" b="1" dirty="0" smtClean="0"/>
              <a:t>) </a:t>
            </a:r>
            <a:r>
              <a:rPr lang="en-US" sz="2600" b="1" dirty="0" err="1" smtClean="0"/>
              <a:t>tahun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sebelumnya</a:t>
            </a:r>
            <a:r>
              <a:rPr lang="en-US" sz="2600" b="1" dirty="0" smtClean="0"/>
              <a:t> yang </a:t>
            </a:r>
            <a:r>
              <a:rPr lang="en-US" sz="2600" b="1" dirty="0" err="1" smtClean="0"/>
              <a:t>bukan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penerima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Bidikmisi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tidak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bertentangan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dengan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ketentuan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penerimaan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mahasiswa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baru</a:t>
            </a:r>
            <a:r>
              <a:rPr lang="en-US" sz="2600" b="1" dirty="0" smtClean="0"/>
              <a:t> di </a:t>
            </a:r>
            <a:r>
              <a:rPr lang="en-US" sz="2600" b="1" dirty="0" err="1" smtClean="0"/>
              <a:t>masing</a:t>
            </a:r>
            <a:r>
              <a:rPr lang="en-US" sz="2600" b="1" dirty="0" smtClean="0"/>
              <a:t>- </a:t>
            </a:r>
            <a:r>
              <a:rPr lang="en-US" sz="2600" b="1" dirty="0" err="1" smtClean="0"/>
              <a:t>masing</a:t>
            </a:r>
            <a:r>
              <a:rPr lang="en-US" sz="2600" b="1" dirty="0" smtClean="0"/>
              <a:t> PT; </a:t>
            </a:r>
            <a:endParaRPr lang="en-US" sz="2600" b="1" dirty="0" smtClean="0"/>
          </a:p>
          <a:p>
            <a:pPr marL="288925" indent="-288925">
              <a:lnSpc>
                <a:spcPct val="150000"/>
              </a:lnSpc>
            </a:pPr>
            <a:r>
              <a:rPr lang="en-US" sz="2600" b="1" dirty="0" smtClean="0"/>
              <a:t>3. …………………..</a:t>
            </a:r>
            <a:endParaRPr lang="en-US" sz="2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b="1" dirty="0"/>
              <a:t>3. </a:t>
            </a:r>
            <a:r>
              <a:rPr lang="en-US" sz="2600" b="1" dirty="0" err="1"/>
              <a:t>Usia</a:t>
            </a:r>
            <a:r>
              <a:rPr lang="en-US" sz="2600" b="1" dirty="0"/>
              <a:t> paling </a:t>
            </a:r>
            <a:r>
              <a:rPr lang="en-US" sz="2600" b="1" dirty="0" err="1"/>
              <a:t>tinggi</a:t>
            </a:r>
            <a:r>
              <a:rPr lang="en-US" sz="2600" b="1" dirty="0"/>
              <a:t> </a:t>
            </a:r>
            <a:r>
              <a:rPr lang="en-US" sz="2600" b="1" dirty="0" err="1"/>
              <a:t>pada</a:t>
            </a:r>
            <a:r>
              <a:rPr lang="en-US" sz="2600" b="1" dirty="0"/>
              <a:t> </a:t>
            </a:r>
            <a:r>
              <a:rPr lang="en-US" sz="2600" b="1" dirty="0" err="1"/>
              <a:t>saat</a:t>
            </a:r>
            <a:r>
              <a:rPr lang="en-US" sz="2600" b="1" dirty="0"/>
              <a:t> </a:t>
            </a:r>
            <a:r>
              <a:rPr lang="en-US" sz="2600" b="1" dirty="0" err="1"/>
              <a:t>mendaftar</a:t>
            </a:r>
            <a:r>
              <a:rPr lang="en-US" sz="2600" b="1" dirty="0"/>
              <a:t> </a:t>
            </a:r>
            <a:r>
              <a:rPr lang="en-US" sz="2600" b="1" dirty="0" err="1"/>
              <a:t>adalah</a:t>
            </a:r>
            <a:r>
              <a:rPr lang="en-US" sz="2600" b="1" dirty="0"/>
              <a:t> 21 </a:t>
            </a:r>
            <a:r>
              <a:rPr lang="en-US" sz="2600" b="1" dirty="0" err="1"/>
              <a:t>tahun</a:t>
            </a:r>
            <a:r>
              <a:rPr lang="en-US" sz="2600" b="1" dirty="0"/>
              <a:t>; </a:t>
            </a:r>
            <a:endParaRPr lang="en-US" sz="2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600" b="1" dirty="0" smtClean="0"/>
              <a:t>4</a:t>
            </a:r>
            <a:r>
              <a:rPr lang="en-US" sz="2600" b="1" dirty="0"/>
              <a:t>. </a:t>
            </a:r>
            <a:r>
              <a:rPr lang="en-US" sz="2600" b="1" dirty="0" err="1"/>
              <a:t>Kurang</a:t>
            </a:r>
            <a:r>
              <a:rPr lang="en-US" sz="2600" b="1" dirty="0"/>
              <a:t> </a:t>
            </a:r>
            <a:r>
              <a:rPr lang="en-US" sz="2600" b="1" dirty="0" err="1"/>
              <a:t>mampu</a:t>
            </a:r>
            <a:r>
              <a:rPr lang="en-US" sz="2600" b="1" dirty="0"/>
              <a:t> </a:t>
            </a:r>
            <a:r>
              <a:rPr lang="en-US" sz="2600" b="1" dirty="0" err="1"/>
              <a:t>secara</a:t>
            </a:r>
            <a:r>
              <a:rPr lang="en-US" sz="2600" b="1" dirty="0"/>
              <a:t> </a:t>
            </a:r>
            <a:r>
              <a:rPr lang="en-US" sz="2600" b="1" dirty="0" err="1"/>
              <a:t>ekonomi</a:t>
            </a:r>
            <a:r>
              <a:rPr lang="en-US" sz="2600" b="1" dirty="0"/>
              <a:t> </a:t>
            </a:r>
            <a:r>
              <a:rPr lang="en-US" sz="2600" b="1" dirty="0" err="1"/>
              <a:t>sebagai</a:t>
            </a:r>
            <a:r>
              <a:rPr lang="en-US" sz="2600" b="1" dirty="0"/>
              <a:t> </a:t>
            </a:r>
            <a:r>
              <a:rPr lang="en-US" sz="2600" b="1" dirty="0" err="1"/>
              <a:t>berikut</a:t>
            </a:r>
            <a:r>
              <a:rPr lang="en-US" sz="2600" b="1" dirty="0"/>
              <a:t>: </a:t>
            </a:r>
            <a:endParaRPr lang="en-US" sz="2600" b="1" dirty="0" smtClean="0"/>
          </a:p>
          <a:p>
            <a:pPr marL="685800" indent="-334963">
              <a:lnSpc>
                <a:spcPct val="150000"/>
              </a:lnSpc>
              <a:buNone/>
            </a:pPr>
            <a:r>
              <a:rPr lang="en-US" sz="2600" b="1" dirty="0" smtClean="0"/>
              <a:t>a. </a:t>
            </a:r>
            <a:r>
              <a:rPr lang="en-US" sz="2600" b="1" dirty="0" err="1" smtClean="0"/>
              <a:t>Pendapatan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kotor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gabungan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orangtua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wali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sebesar-besarnya</a:t>
            </a:r>
            <a:r>
              <a:rPr lang="en-US" sz="2600" b="1" dirty="0" smtClean="0"/>
              <a:t> Rp3.000.000,00 </a:t>
            </a:r>
            <a:r>
              <a:rPr lang="en-US" sz="2600" b="1" dirty="0" err="1" smtClean="0"/>
              <a:t>setiap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bulan</a:t>
            </a:r>
            <a:r>
              <a:rPr lang="en-US" sz="2600" b="1" dirty="0" smtClean="0"/>
              <a:t>; </a:t>
            </a:r>
            <a:endParaRPr lang="en-US" sz="2600" b="1" dirty="0" smtClean="0"/>
          </a:p>
          <a:p>
            <a:pPr marL="685800" indent="-396875">
              <a:lnSpc>
                <a:spcPct val="150000"/>
              </a:lnSpc>
              <a:buNone/>
            </a:pPr>
            <a:r>
              <a:rPr lang="en-US" sz="2600" b="1" dirty="0" smtClean="0"/>
              <a:t>b. </a:t>
            </a:r>
            <a:r>
              <a:rPr lang="en-US" sz="2600" b="1" dirty="0" err="1" smtClean="0"/>
              <a:t>Pendapatan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kotor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gabungan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orangtua</a:t>
            </a:r>
            <a:r>
              <a:rPr lang="en-US" sz="2600" b="1" dirty="0" smtClean="0"/>
              <a:t>/</a:t>
            </a:r>
            <a:r>
              <a:rPr lang="en-US" sz="2600" b="1" dirty="0" err="1" smtClean="0"/>
              <a:t>wali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dibagi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jumlah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anggota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keluarga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sebesar-besarnya</a:t>
            </a:r>
            <a:r>
              <a:rPr lang="en-US" sz="2600" b="1" dirty="0" smtClean="0"/>
              <a:t>  Rp750.000,00 </a:t>
            </a:r>
            <a:r>
              <a:rPr lang="en-US" sz="2600" b="1" dirty="0" err="1" smtClean="0"/>
              <a:t>setiap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bulannya</a:t>
            </a:r>
            <a:r>
              <a:rPr lang="en-US" sz="2600" b="1" dirty="0" smtClean="0"/>
              <a:t>; </a:t>
            </a:r>
            <a:endParaRPr lang="en-US" sz="2600" dirty="0"/>
          </a:p>
          <a:p>
            <a:pPr marL="685800" indent="-685800">
              <a:lnSpc>
                <a:spcPct val="150000"/>
              </a:lnSpc>
              <a:buNone/>
            </a:pPr>
            <a:r>
              <a:rPr lang="en-US" sz="2600" b="1" dirty="0" smtClean="0"/>
              <a:t>5. …………………………</a:t>
            </a:r>
            <a:endParaRPr lang="en-US" sz="26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304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8" algn="l" rtl="0">
              <a:spcBef>
                <a:spcPct val="0"/>
              </a:spcBef>
            </a:pP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700" kern="0" cap="all" dirty="0" err="1" smtClean="0">
                <a:ln w="0"/>
                <a:solidFill>
                  <a:srgbClr val="003366"/>
                </a:solidFill>
                <a:effectLst>
                  <a:reflection blurRad="12700" stA="50000" endPos="50000" dist="5000" dir="5400000" sy="-100000" rotWithShape="0"/>
                </a:effectLst>
                <a:latin typeface="Aharoni" pitchFamily="2" charset="-79"/>
                <a:cs typeface="Aharoni" pitchFamily="2" charset="-79"/>
              </a:rPr>
              <a:t>perSyaratAN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4907</TotalTime>
  <Words>967</Words>
  <Application>Microsoft Office PowerPoint</Application>
  <PresentationFormat>On-screen Show (4:3)</PresentationFormat>
  <Paragraphs>139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SOSIALISASI BEASISWA BIDIKMISI 2013</vt:lpstr>
      <vt:lpstr>PowerPoint Presentation</vt:lpstr>
      <vt:lpstr> DASAR HUKUM</vt:lpstr>
      <vt:lpstr> 2. pengertian / definisi</vt:lpstr>
      <vt:lpstr>pengertian / definisi</vt:lpstr>
      <vt:lpstr>  3. TUJUAN </vt:lpstr>
      <vt:lpstr>   TUJUAN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peNDANAAN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SANKSI</vt:lpstr>
      <vt:lpstr>  11.CONTACT PERSON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BIDIK MISI TAHUN  KOPERTIS VI</dc:title>
  <dc:creator>misher</dc:creator>
  <cp:lastModifiedBy>kopertis</cp:lastModifiedBy>
  <cp:revision>73</cp:revision>
  <cp:lastPrinted>2013-07-26T03:44:17Z</cp:lastPrinted>
  <dcterms:created xsi:type="dcterms:W3CDTF">2013-07-23T01:41:54Z</dcterms:created>
  <dcterms:modified xsi:type="dcterms:W3CDTF">2013-07-29T01:58:26Z</dcterms:modified>
</cp:coreProperties>
</file>