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97" r:id="rId3"/>
    <p:sldId id="314" r:id="rId4"/>
    <p:sldId id="315" r:id="rId5"/>
    <p:sldId id="316" r:id="rId6"/>
    <p:sldId id="319" r:id="rId7"/>
    <p:sldId id="320" r:id="rId8"/>
    <p:sldId id="298" r:id="rId9"/>
    <p:sldId id="299" r:id="rId10"/>
    <p:sldId id="301" r:id="rId11"/>
    <p:sldId id="302" r:id="rId12"/>
    <p:sldId id="304" r:id="rId13"/>
    <p:sldId id="305" r:id="rId14"/>
    <p:sldId id="312" r:id="rId15"/>
    <p:sldId id="307" r:id="rId16"/>
    <p:sldId id="308" r:id="rId17"/>
    <p:sldId id="309" r:id="rId18"/>
    <p:sldId id="310" r:id="rId19"/>
    <p:sldId id="268" r:id="rId20"/>
    <p:sldId id="283" r:id="rId21"/>
    <p:sldId id="286" r:id="rId22"/>
    <p:sldId id="288" r:id="rId23"/>
    <p:sldId id="289" r:id="rId24"/>
    <p:sldId id="290" r:id="rId25"/>
    <p:sldId id="270" r:id="rId26"/>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0000"/>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9" d="100"/>
          <a:sy n="59" d="100"/>
        </p:scale>
        <p:origin x="-1003" y="-77"/>
      </p:cViewPr>
      <p:guideLst>
        <p:guide orient="horz" pos="2160"/>
        <p:guide pos="2880"/>
      </p:guideLst>
    </p:cSldViewPr>
  </p:slideViewPr>
  <p:notesTextViewPr>
    <p:cViewPr>
      <p:scale>
        <a:sx n="100" d="100"/>
        <a:sy n="100" d="100"/>
      </p:scale>
      <p:origin x="0" y="0"/>
    </p:cViewPr>
  </p:notesTextViewPr>
  <p:notesViewPr>
    <p:cSldViewPr>
      <p:cViewPr varScale="1">
        <p:scale>
          <a:sx n="44" d="100"/>
          <a:sy n="44" d="100"/>
        </p:scale>
        <p:origin x="-2314" y="-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842030"/>
            <a:ext cx="3013763" cy="465455"/>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3066065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A741DC-E0E5-4B60-8872-322FB62777F5}"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DF0917-EB4F-4703-8570-01188B4DA88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E1B220-548C-4C74-8C82-A39484795A67}"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B8A87D-AC9D-4556-8A1F-3D7F3A4203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212C01-4B7E-42F4-BD88-7B95F4734401}"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8B70FB-15A8-4BEC-BC0D-52BE8BE96B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4C6C5C-0B99-4D78-883C-ADBDF456B0FB}"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C2F9DC-8D34-454A-8849-722006A7C4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EC1AB91-91E0-4665-8567-C14098901D42}"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F6A4ED-A760-4721-8B97-F522EA7E37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67AADA-82DA-443C-BC8A-765C5162766F}" type="datetimeFigureOut">
              <a:rPr lang="en-US"/>
              <a:pPr>
                <a:defRPr/>
              </a:pPr>
              <a:t>6/7/2013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822FE6-5B0B-4B39-99C7-D8A2EAF080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2B276C2-EA3C-4FC3-844A-1B3C4B063A95}" type="datetimeFigureOut">
              <a:rPr lang="en-US"/>
              <a:pPr>
                <a:defRPr/>
              </a:pPr>
              <a:t>6/7/2013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B0ED030-B488-45F5-9183-27915D922D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92185DD-5B4C-40C3-BEC0-CDDECCE26A75}" type="datetimeFigureOut">
              <a:rPr lang="en-US"/>
              <a:pPr>
                <a:defRPr/>
              </a:pPr>
              <a:t>6/7/2013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706B21-BCEB-4F5C-9D30-F06889230A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E1DC3E-45D0-454C-9F98-E4336B171D0A}" type="datetimeFigureOut">
              <a:rPr lang="en-US"/>
              <a:pPr>
                <a:defRPr/>
              </a:pPr>
              <a:t>6/7/2013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2076C98-5541-48D3-AD56-7B5463F90A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ADD72D-17AD-489C-90B3-CD9C8F38593C}" type="datetimeFigureOut">
              <a:rPr lang="en-US"/>
              <a:pPr>
                <a:defRPr/>
              </a:pPr>
              <a:t>6/7/2013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B2BCFA-F173-4742-8584-F045D2A7A10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337E75-A801-4650-AECC-5B50FE0373AB}" type="datetimeFigureOut">
              <a:rPr lang="en-US"/>
              <a:pPr>
                <a:defRPr/>
              </a:pPr>
              <a:t>6/7/2013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198243-51D1-4B1B-B30A-87FD437D5B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0F7B950-2C4E-421A-9C3B-C66FB96D410B}" type="datetimeFigureOut">
              <a:rPr lang="en-US"/>
              <a:pPr>
                <a:defRPr/>
              </a:pPr>
              <a:t>6/7/2013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4570300-EDC3-4E4A-A65C-96421FDD511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838200" y="1273175"/>
            <a:ext cx="7239000" cy="1470025"/>
          </a:xfrm>
        </p:spPr>
        <p:txBody>
          <a:bodyPr/>
          <a:lstStyle/>
          <a:p>
            <a:pPr eaLnBrk="1" hangingPunct="1"/>
            <a:r>
              <a:rPr lang="en-US" b="1" smtClean="0"/>
              <a:t>CERDAS SPIRITUAL, MENUJU KEBAHAGIAAN</a:t>
            </a:r>
          </a:p>
        </p:txBody>
      </p:sp>
      <p:sp>
        <p:nvSpPr>
          <p:cNvPr id="2051" name="Subtitle 2"/>
          <p:cNvSpPr>
            <a:spLocks noGrp="1"/>
          </p:cNvSpPr>
          <p:nvPr>
            <p:ph type="subTitle" idx="1"/>
          </p:nvPr>
        </p:nvSpPr>
        <p:spPr>
          <a:xfrm>
            <a:off x="1447800" y="4114800"/>
            <a:ext cx="6400800" cy="457200"/>
          </a:xfrm>
        </p:spPr>
        <p:txBody>
          <a:bodyPr/>
          <a:lstStyle/>
          <a:p>
            <a:pPr eaLnBrk="1" hangingPunct="1"/>
            <a:r>
              <a:rPr lang="en-US" sz="2400" dirty="0" err="1" smtClean="0">
                <a:solidFill>
                  <a:schemeClr val="tx1"/>
                </a:solidFill>
              </a:rPr>
              <a:t>Taufik</a:t>
            </a:r>
            <a:r>
              <a:rPr lang="en-US" sz="2400" dirty="0" smtClean="0">
                <a:solidFill>
                  <a:schemeClr val="tx1"/>
                </a:solidFill>
              </a:rPr>
              <a:t> </a:t>
            </a:r>
            <a:r>
              <a:rPr lang="en-US" sz="2400" dirty="0" err="1" smtClean="0">
                <a:solidFill>
                  <a:schemeClr val="tx1"/>
                </a:solidFill>
              </a:rPr>
              <a:t>S.Psi</a:t>
            </a:r>
            <a:r>
              <a:rPr lang="en-US" sz="2400" dirty="0" smtClean="0">
                <a:solidFill>
                  <a:schemeClr val="tx1"/>
                </a:solidFill>
              </a:rPr>
              <a:t>., </a:t>
            </a:r>
            <a:r>
              <a:rPr lang="en-US" sz="2400" dirty="0" err="1" smtClean="0">
                <a:solidFill>
                  <a:schemeClr val="tx1"/>
                </a:solidFill>
              </a:rPr>
              <a:t>M.Si</a:t>
            </a:r>
            <a:r>
              <a:rPr lang="en-US" sz="2400" dirty="0" smtClean="0">
                <a:solidFill>
                  <a:schemeClr val="tx1"/>
                </a:solidFill>
              </a:rPr>
              <a:t>., Ph.D.</a:t>
            </a:r>
          </a:p>
        </p:txBody>
      </p:sp>
      <p:pic>
        <p:nvPicPr>
          <p:cNvPr id="2053" name="Picture 11" descr="LOGO diknas bw.jpg"/>
          <p:cNvPicPr>
            <a:picLocks noChangeAspect="1"/>
          </p:cNvPicPr>
          <p:nvPr/>
        </p:nvPicPr>
        <p:blipFill>
          <a:blip r:embed="rId2"/>
          <a:srcRect/>
          <a:stretch>
            <a:fillRect/>
          </a:stretch>
        </p:blipFill>
        <p:spPr bwMode="auto">
          <a:xfrm>
            <a:off x="4038600" y="2971800"/>
            <a:ext cx="838200" cy="842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p:cTn id="13" dur="1000" fill="hold"/>
                                        <p:tgtEl>
                                          <p:spTgt spid="2051">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2051">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en-US" smtClean="0"/>
          </a:p>
        </p:txBody>
      </p:sp>
      <p:sp>
        <p:nvSpPr>
          <p:cNvPr id="11267" name="Content Placeholder 2"/>
          <p:cNvSpPr>
            <a:spLocks noGrp="1"/>
          </p:cNvSpPr>
          <p:nvPr>
            <p:ph idx="1"/>
          </p:nvPr>
        </p:nvSpPr>
        <p:spPr/>
        <p:txBody>
          <a:bodyPr/>
          <a:lstStyle/>
          <a:p>
            <a:r>
              <a:rPr lang="en-US" smtClean="0"/>
              <a:t>Langkah terbaik memaafkan, logika memaafkan: “Lupakan sakitnya, ingat pelajarannya”.</a:t>
            </a:r>
          </a:p>
          <a:p>
            <a:r>
              <a:rPr lang="en-US" smtClean="0"/>
              <a:t>Kunci memaafkan adalah “Pengertian”, orang yang mengerti akan mudah memaafkan. Orang yang sulit mengerti akan sulit pula memaafkan.</a:t>
            </a:r>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en-US" smtClean="0"/>
          </a:p>
        </p:txBody>
      </p:sp>
      <p:sp>
        <p:nvSpPr>
          <p:cNvPr id="12291" name="Content Placeholder 2"/>
          <p:cNvSpPr>
            <a:spLocks noGrp="1"/>
          </p:cNvSpPr>
          <p:nvPr>
            <p:ph idx="1"/>
          </p:nvPr>
        </p:nvSpPr>
        <p:spPr/>
        <p:txBody>
          <a:bodyPr/>
          <a:lstStyle/>
          <a:p>
            <a:r>
              <a:rPr lang="en-US" smtClean="0"/>
              <a:t>Gejolak perasaan berlabuh di hati. Jangan jadikan hati anda sebagai pelabuhan kemarahan. Sebaliknya hiasilah hati anda dengan cinta dan kasih sayang.</a:t>
            </a:r>
          </a:p>
          <a:p>
            <a:r>
              <a:rPr lang="en-US" smtClean="0"/>
              <a:t>Renungkan, siapa yang untung dengan kemarahan anda? Sebaliknya berapa banyak yang diuntungkan jika anda menjadi pribadi penyayang?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smtClean="0"/>
          </a:p>
        </p:txBody>
      </p:sp>
      <p:sp>
        <p:nvSpPr>
          <p:cNvPr id="13315" name="Content Placeholder 2"/>
          <p:cNvSpPr>
            <a:spLocks noGrp="1"/>
          </p:cNvSpPr>
          <p:nvPr>
            <p:ph idx="1"/>
          </p:nvPr>
        </p:nvSpPr>
        <p:spPr/>
        <p:txBody>
          <a:bodyPr/>
          <a:lstStyle/>
          <a:p>
            <a:r>
              <a:rPr lang="en-US" smtClean="0"/>
              <a:t>Kemampuan memaafkan ditentukan oleh kualitas kasih sayang kita; semakin berkualitas kasih sayang kita semakin mudah memaafkan.</a:t>
            </a:r>
          </a:p>
          <a:p>
            <a:r>
              <a:rPr lang="en-US" smtClean="0"/>
              <a:t>Periksalah diri anda, apabila anda sulit memaafkan orang lain maka kualitas kasih sayang anda sangat rendah.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US" smtClean="0"/>
          </a:p>
        </p:txBody>
      </p:sp>
      <p:sp>
        <p:nvSpPr>
          <p:cNvPr id="14339" name="Content Placeholder 2"/>
          <p:cNvSpPr>
            <a:spLocks noGrp="1"/>
          </p:cNvSpPr>
          <p:nvPr>
            <p:ph idx="1"/>
          </p:nvPr>
        </p:nvSpPr>
        <p:spPr/>
        <p:txBody>
          <a:bodyPr/>
          <a:lstStyle/>
          <a:p>
            <a:r>
              <a:rPr lang="en-US" smtClean="0"/>
              <a:t>Cintailah orang lain baik dengan atau tanpa pertimbangan keuntungan bagi kita. Mencintai orang yang akan atau telah memberi keuntungan kepada kita itu adalah keharusan. Tapi bisakah kita tetap menyayangi orang meski kita tidak memiliki motivasi?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sp>
        <p:nvSpPr>
          <p:cNvPr id="15363" name="Content Placeholder 2"/>
          <p:cNvSpPr>
            <a:spLocks noGrp="1"/>
          </p:cNvSpPr>
          <p:nvPr>
            <p:ph idx="1"/>
          </p:nvPr>
        </p:nvSpPr>
        <p:spPr/>
        <p:txBody>
          <a:bodyPr/>
          <a:lstStyle/>
          <a:p>
            <a:r>
              <a:rPr lang="en-US" smtClean="0"/>
              <a:t>Kemampuan mencintai itu teruji, saat orang yang dicintai sulit untuk dicintai.</a:t>
            </a:r>
          </a:p>
          <a:p>
            <a:r>
              <a:rPr lang="en-US" smtClean="0"/>
              <a:t>Jadi tingkat cinta itu semakin tinggi dengan semakin sulitnya orang yang dicintai. Jika anda mempunyai orangtua yang sulit dicintai, itu yang diuji adalah cintanya anda.</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066800"/>
            <a:ext cx="8229600" cy="5059363"/>
          </a:xfrm>
        </p:spPr>
        <p:txBody>
          <a:bodyPr/>
          <a:lstStyle/>
          <a:p>
            <a:r>
              <a:rPr lang="en-US" smtClean="0"/>
              <a:t>Semua kesalahan bisa dimaafkan, tetapi tidak semua kesalahan bebas dari tanggung jawab.</a:t>
            </a:r>
          </a:p>
          <a:p>
            <a:r>
              <a:rPr lang="en-US" smtClean="0"/>
              <a:t>Orang yang cintanya kecil, kalau “disakiti” dia butuh banyak cara, logika, dan analisa untuk memaafkan. </a:t>
            </a:r>
          </a:p>
          <a:p>
            <a:r>
              <a:rPr lang="en-US" smtClean="0"/>
              <a:t>Kalau orang cintanya besar, dia tidak memerlukan banyak pertimbangan untuk memaafkan.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r>
              <a:rPr lang="en-US" smtClean="0"/>
              <a:t>Kalau kita patuh, setiap hari kita itu naik kelas. Kalau kita tidak patuh, hanya akan melahirkan beban hidup sampai kita tidak bisa naik kelas.</a:t>
            </a:r>
          </a:p>
          <a:p>
            <a:r>
              <a:rPr lang="en-US" smtClean="0"/>
              <a:t>Dikuranginya kesalahan karena minta maaf, mengakibatkan bertambahnya kebaikan. Apalagi kalau kita memaafkan orang, kebaikan kita ditambahkan, kebaikan orang lain juga ditambahkan.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smtClean="0"/>
          </a:p>
        </p:txBody>
      </p:sp>
      <p:sp>
        <p:nvSpPr>
          <p:cNvPr id="18435" name="Content Placeholder 2"/>
          <p:cNvSpPr>
            <a:spLocks noGrp="1"/>
          </p:cNvSpPr>
          <p:nvPr>
            <p:ph idx="1"/>
          </p:nvPr>
        </p:nvSpPr>
        <p:spPr/>
        <p:txBody>
          <a:bodyPr/>
          <a:lstStyle/>
          <a:p>
            <a:r>
              <a:rPr lang="en-US" smtClean="0"/>
              <a:t>Kesalahan itu baik, kalau kita menyikapinya sebagai pembaru diri. Kesalahan itu menjadi buruk, jika kesalahan itu membuat kita lemah, tidak mudah bergaul, dan setiap ketemu orang menjadikan kita takut melakukan kesalahan.</a:t>
            </a:r>
          </a:p>
          <a:p>
            <a:r>
              <a:rPr lang="en-US" smtClean="0"/>
              <a:t>Maka jadilah pribadi yang baru sekalipun masih terkesan berpura-pura, karena semua yang asli memerlukan waktu.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US" smtClean="0"/>
          </a:p>
        </p:txBody>
      </p:sp>
      <p:sp>
        <p:nvSpPr>
          <p:cNvPr id="19459" name="Content Placeholder 2"/>
          <p:cNvSpPr>
            <a:spLocks noGrp="1"/>
          </p:cNvSpPr>
          <p:nvPr>
            <p:ph idx="1"/>
          </p:nvPr>
        </p:nvSpPr>
        <p:spPr/>
        <p:txBody>
          <a:bodyPr/>
          <a:lstStyle/>
          <a:p>
            <a:r>
              <a:rPr lang="en-US" smtClean="0"/>
              <a:t>Memaafkan adalah pintu menuju kekuatan yang besar, memaafkan adalah kemampuan Tuhan yang paling kita minta, maka penuhilah harapan orang2 yang sudah menyesal atas kesalahannya untuk anda maafkan.</a:t>
            </a:r>
          </a:p>
          <a:p>
            <a:r>
              <a:rPr lang="en-US" smtClean="0"/>
              <a:t>Marahi kesalahnnya dan cintai orangnya. </a:t>
            </a:r>
          </a:p>
          <a:p>
            <a:r>
              <a:rPr lang="en-US" smtClean="0"/>
              <a:t>Mudah2an kita semua menjadi pribadi yang bebas karena memaafkan.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838200" y="1981200"/>
            <a:ext cx="7848600" cy="3352800"/>
          </a:xfrm>
        </p:spPr>
        <p:txBody>
          <a:bodyPr/>
          <a:lstStyle/>
          <a:p>
            <a:pPr eaLnBrk="1" hangingPunct="1"/>
            <a:r>
              <a:rPr lang="en-US" smtClean="0"/>
              <a:t>Kebahagiaan (</a:t>
            </a:r>
            <a:r>
              <a:rPr lang="en-US" i="1" smtClean="0"/>
              <a:t>happiness</a:t>
            </a:r>
            <a:r>
              <a:rPr lang="en-US" smtClean="0"/>
              <a:t>) menjadi isu sentral yang didiskusikan dalam psikologi positif.</a:t>
            </a:r>
          </a:p>
          <a:p>
            <a:pPr eaLnBrk="1" hangingPunct="1"/>
            <a:r>
              <a:rPr lang="en-US" smtClean="0"/>
              <a:t>Ada banyak penelitian yang telah dilakukan untuk mengkaji faktor-faktor yang berperan dalam kebahagiaan. </a:t>
            </a:r>
          </a:p>
          <a:p>
            <a:pPr eaLnBrk="1" hangingPunct="1"/>
            <a:r>
              <a:rPr lang="en-US" smtClean="0"/>
              <a:t>Faktor terpenting adalah rasa syukur. </a:t>
            </a:r>
          </a:p>
        </p:txBody>
      </p:sp>
      <p:sp>
        <p:nvSpPr>
          <p:cNvPr id="6" name="Rectangle 5"/>
          <p:cNvSpPr>
            <a:spLocks noChangeArrowheads="1"/>
          </p:cNvSpPr>
          <p:nvPr/>
        </p:nvSpPr>
        <p:spPr bwMode="auto">
          <a:xfrm>
            <a:off x="304800" y="685800"/>
            <a:ext cx="8229600" cy="923925"/>
          </a:xfrm>
          <a:prstGeom prst="rect">
            <a:avLst/>
          </a:prstGeom>
          <a:noFill/>
          <a:ln w="9525">
            <a:noFill/>
            <a:miter lim="800000"/>
            <a:headEnd/>
            <a:tailEnd/>
          </a:ln>
        </p:spPr>
        <p:txBody>
          <a:bodyPr>
            <a:spAutoFit/>
          </a:bodyPr>
          <a:lstStyle/>
          <a:p>
            <a:pPr algn="ctr"/>
            <a:r>
              <a:rPr lang="en-US" sz="5400">
                <a:latin typeface="Mistral" pitchFamily="66" charset="0"/>
              </a:rPr>
              <a:t>Rasa Syukur: pintu kebahagiaan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p:cTn id="7" dur="1000" fill="hold"/>
                                        <p:tgtEl>
                                          <p:spTgt spid="1433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33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33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 calcmode="lin" valueType="num">
                                      <p:cBhvr>
                                        <p:cTn id="14" dur="1000" fill="hold"/>
                                        <p:tgtEl>
                                          <p:spTgt spid="1433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33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33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338">
                                            <p:txEl>
                                              <p:pRg st="2" end="2"/>
                                            </p:txEl>
                                          </p:spTgt>
                                        </p:tgtEl>
                                        <p:attrNameLst>
                                          <p:attrName>style.visibility</p:attrName>
                                        </p:attrNameLst>
                                      </p:cBhvr>
                                      <p:to>
                                        <p:strVal val="visible"/>
                                      </p:to>
                                    </p:set>
                                    <p:anim calcmode="lin" valueType="num">
                                      <p:cBhvr>
                                        <p:cTn id="21" dur="1000" fill="hold"/>
                                        <p:tgtEl>
                                          <p:spTgt spid="14338">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338">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338">
                                            <p:txEl>
                                              <p:pRg st="2" end="2"/>
                                            </p:txEl>
                                          </p:spTgt>
                                        </p:tgtEl>
                                      </p:cBhvr>
                                    </p:animEffect>
                                  </p:childTnLst>
                                </p:cTn>
                              </p:par>
                            </p:childTnLst>
                          </p:cTn>
                        </p:par>
                        <p:par>
                          <p:cTn id="24" fill="hold">
                            <p:stCondLst>
                              <p:cond delay="1000"/>
                            </p:stCondLst>
                            <p:childTnLst>
                              <p:par>
                                <p:cTn id="25" presetID="55"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0" fill="hold"/>
                                        <p:tgtEl>
                                          <p:spTgt spid="6"/>
                                        </p:tgtEl>
                                        <p:attrNameLst>
                                          <p:attrName>ppt_w</p:attrName>
                                        </p:attrNameLst>
                                      </p:cBhvr>
                                      <p:tavLst>
                                        <p:tav tm="0">
                                          <p:val>
                                            <p:strVal val="#ppt_w*0.70"/>
                                          </p:val>
                                        </p:tav>
                                        <p:tav tm="100000">
                                          <p:val>
                                            <p:strVal val="#ppt_w"/>
                                          </p:val>
                                        </p:tav>
                                      </p:tavLst>
                                    </p:anim>
                                    <p:anim calcmode="lin" valueType="num">
                                      <p:cBhvr>
                                        <p:cTn id="28" dur="5000" fill="hold"/>
                                        <p:tgtEl>
                                          <p:spTgt spid="6"/>
                                        </p:tgtEl>
                                        <p:attrNameLst>
                                          <p:attrName>ppt_h</p:attrName>
                                        </p:attrNameLst>
                                      </p:cBhvr>
                                      <p:tavLst>
                                        <p:tav tm="0">
                                          <p:val>
                                            <p:strVal val="#ppt_h"/>
                                          </p:val>
                                        </p:tav>
                                        <p:tav tm="100000">
                                          <p:val>
                                            <p:strVal val="#ppt_h"/>
                                          </p:val>
                                        </p:tav>
                                      </p:tavLst>
                                    </p:anim>
                                    <p:animEffect transition="in" filter="fade">
                                      <p:cBhvr>
                                        <p:cTn id="29"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762000" y="1600200"/>
            <a:ext cx="7696200" cy="3657600"/>
          </a:xfrm>
        </p:spPr>
        <p:txBody>
          <a:bodyPr/>
          <a:lstStyle/>
          <a:p>
            <a:pPr marL="0">
              <a:spcBef>
                <a:spcPct val="0"/>
              </a:spcBef>
              <a:buFont typeface="Arial" charset="0"/>
              <a:buNone/>
            </a:pPr>
            <a:r>
              <a:rPr lang="en-US" smtClean="0"/>
              <a:t>The final component of spiritual intelligence refers to the capacity to engage in virtuous behavior: </a:t>
            </a:r>
          </a:p>
          <a:p>
            <a:pPr marL="0">
              <a:spcBef>
                <a:spcPct val="0"/>
              </a:spcBef>
              <a:buFontTx/>
              <a:buChar char="-"/>
            </a:pPr>
            <a:r>
              <a:rPr lang="en-US" smtClean="0"/>
              <a:t>to be humble</a:t>
            </a:r>
          </a:p>
          <a:p>
            <a:pPr marL="0">
              <a:spcBef>
                <a:spcPct val="0"/>
              </a:spcBef>
              <a:buFontTx/>
              <a:buChar char="-"/>
            </a:pPr>
            <a:r>
              <a:rPr lang="en-US" smtClean="0"/>
              <a:t>to show forgiveness, </a:t>
            </a:r>
          </a:p>
          <a:p>
            <a:pPr marL="0">
              <a:spcBef>
                <a:spcPct val="0"/>
              </a:spcBef>
              <a:buFontTx/>
              <a:buChar char="-"/>
            </a:pPr>
            <a:r>
              <a:rPr lang="en-US" smtClean="0"/>
              <a:t>to express gratitude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609600" y="796925"/>
            <a:ext cx="4114800" cy="1108075"/>
          </a:xfrm>
          <a:prstGeom prst="rect">
            <a:avLst/>
          </a:prstGeom>
          <a:noFill/>
          <a:ln w="9525">
            <a:noFill/>
            <a:miter lim="800000"/>
            <a:headEnd/>
            <a:tailEnd/>
          </a:ln>
        </p:spPr>
        <p:txBody>
          <a:bodyPr>
            <a:spAutoFit/>
          </a:bodyPr>
          <a:lstStyle/>
          <a:p>
            <a:pPr algn="ctr"/>
            <a:r>
              <a:rPr lang="en-US" sz="6600">
                <a:latin typeface="Mistral" pitchFamily="66" charset="0"/>
              </a:rPr>
              <a:t>Rasa Syukur</a:t>
            </a:r>
          </a:p>
        </p:txBody>
      </p:sp>
      <p:sp>
        <p:nvSpPr>
          <p:cNvPr id="28676" name="Content Placeholder 2"/>
          <p:cNvSpPr txBox="1">
            <a:spLocks/>
          </p:cNvSpPr>
          <p:nvPr/>
        </p:nvSpPr>
        <p:spPr bwMode="auto">
          <a:xfrm>
            <a:off x="457200" y="2209800"/>
            <a:ext cx="7620000" cy="44196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a:latin typeface="Calibri" pitchFamily="34" charset="0"/>
              </a:rPr>
              <a:t>Rasa syukur adalah faktor paling menentukan untuk meraih kebahagiaan.</a:t>
            </a:r>
          </a:p>
          <a:p>
            <a:pPr marL="342900" indent="-342900">
              <a:spcBef>
                <a:spcPct val="20000"/>
              </a:spcBef>
              <a:buFont typeface="Arial" charset="0"/>
              <a:buChar char="•"/>
            </a:pPr>
            <a:r>
              <a:rPr lang="en-US" sz="3200">
                <a:latin typeface="Calibri" pitchFamily="34" charset="0"/>
              </a:rPr>
              <a:t>Rasa syukur melintasi semua kondisi kehidupan.</a:t>
            </a:r>
          </a:p>
          <a:p>
            <a:pPr marL="342900" indent="-342900">
              <a:spcBef>
                <a:spcPct val="20000"/>
              </a:spcBef>
              <a:buFont typeface="Arial" charset="0"/>
              <a:buChar char="•"/>
            </a:pPr>
            <a:endParaRPr lang="en-US" sz="32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p:val>
                                            <p:strVal val="#ppt_w*0.70"/>
                                          </p:val>
                                        </p:tav>
                                        <p:tav tm="100000">
                                          <p:val>
                                            <p:strVal val="#ppt_w"/>
                                          </p:val>
                                        </p:tav>
                                      </p:tavLst>
                                    </p:anim>
                                    <p:anim calcmode="lin" valueType="num">
                                      <p:cBhvr>
                                        <p:cTn id="8" dur="5000" fill="hold"/>
                                        <p:tgtEl>
                                          <p:spTgt spid="7"/>
                                        </p:tgtEl>
                                        <p:attrNameLst>
                                          <p:attrName>ppt_h</p:attrName>
                                        </p:attrNameLst>
                                      </p:cBhvr>
                                      <p:tavLst>
                                        <p:tav tm="0">
                                          <p:val>
                                            <p:strVal val="#ppt_h"/>
                                          </p:val>
                                        </p:tav>
                                        <p:tav tm="100000">
                                          <p:val>
                                            <p:strVal val="#ppt_h"/>
                                          </p:val>
                                        </p:tav>
                                      </p:tavLst>
                                    </p:anim>
                                    <p:animEffect transition="in" filter="fade">
                                      <p:cBhvr>
                                        <p:cTn id="9" dur="5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676"/>
                                        </p:tgtEl>
                                        <p:attrNameLst>
                                          <p:attrName>style.visibility</p:attrName>
                                        </p:attrNameLst>
                                      </p:cBhvr>
                                      <p:to>
                                        <p:strVal val="visible"/>
                                      </p:to>
                                    </p:set>
                                    <p:anim calcmode="lin" valueType="num">
                                      <p:cBhvr>
                                        <p:cTn id="14" dur="1000" fill="hold"/>
                                        <p:tgtEl>
                                          <p:spTgt spid="28676"/>
                                        </p:tgtEl>
                                        <p:attrNameLst>
                                          <p:attrName>ppt_w</p:attrName>
                                        </p:attrNameLst>
                                      </p:cBhvr>
                                      <p:tavLst>
                                        <p:tav tm="0">
                                          <p:val>
                                            <p:strVal val="#ppt_w*0.70"/>
                                          </p:val>
                                        </p:tav>
                                        <p:tav tm="100000">
                                          <p:val>
                                            <p:strVal val="#ppt_w"/>
                                          </p:val>
                                        </p:tav>
                                      </p:tavLst>
                                    </p:anim>
                                    <p:anim calcmode="lin" valueType="num">
                                      <p:cBhvr>
                                        <p:cTn id="15" dur="1000" fill="hold"/>
                                        <p:tgtEl>
                                          <p:spTgt spid="28676"/>
                                        </p:tgtEl>
                                        <p:attrNameLst>
                                          <p:attrName>ppt_h</p:attrName>
                                        </p:attrNameLst>
                                      </p:cBhvr>
                                      <p:tavLst>
                                        <p:tav tm="0">
                                          <p:val>
                                            <p:strVal val="#ppt_h"/>
                                          </p:val>
                                        </p:tav>
                                        <p:tav tm="100000">
                                          <p:val>
                                            <p:strVal val="#ppt_h"/>
                                          </p:val>
                                        </p:tav>
                                      </p:tavLst>
                                    </p:anim>
                                    <p:animEffect transition="in" filter="fade">
                                      <p:cBhvr>
                                        <p:cTn id="16" dur="1000"/>
                                        <p:tgtEl>
                                          <p:spTgt spid="2867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28676"/>
                                        </p:tgtEl>
                                        <p:attrNameLst>
                                          <p:attrName>style.visibility</p:attrName>
                                        </p:attrNameLst>
                                      </p:cBhvr>
                                      <p:to>
                                        <p:strVal val="visible"/>
                                      </p:to>
                                    </p:set>
                                    <p:anim calcmode="lin" valueType="num">
                                      <p:cBhvr>
                                        <p:cTn id="21" dur="1000" fill="hold"/>
                                        <p:tgtEl>
                                          <p:spTgt spid="28676"/>
                                        </p:tgtEl>
                                        <p:attrNameLst>
                                          <p:attrName>ppt_w</p:attrName>
                                        </p:attrNameLst>
                                      </p:cBhvr>
                                      <p:tavLst>
                                        <p:tav tm="0">
                                          <p:val>
                                            <p:strVal val="#ppt_w*0.70"/>
                                          </p:val>
                                        </p:tav>
                                        <p:tav tm="100000">
                                          <p:val>
                                            <p:strVal val="#ppt_w"/>
                                          </p:val>
                                        </p:tav>
                                      </p:tavLst>
                                    </p:anim>
                                    <p:anim calcmode="lin" valueType="num">
                                      <p:cBhvr>
                                        <p:cTn id="22" dur="1000" fill="hold"/>
                                        <p:tgtEl>
                                          <p:spTgt spid="28676"/>
                                        </p:tgtEl>
                                        <p:attrNameLst>
                                          <p:attrName>ppt_h</p:attrName>
                                        </p:attrNameLst>
                                      </p:cBhvr>
                                      <p:tavLst>
                                        <p:tav tm="0">
                                          <p:val>
                                            <p:strVal val="#ppt_h"/>
                                          </p:val>
                                        </p:tav>
                                        <p:tav tm="100000">
                                          <p:val>
                                            <p:strVal val="#ppt_h"/>
                                          </p:val>
                                        </p:tav>
                                      </p:tavLst>
                                    </p:anim>
                                    <p:animEffect transition="in" filter="fade">
                                      <p:cBhvr>
                                        <p:cTn id="23" dur="10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8676" grpId="0"/>
      <p:bldP spid="28676"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txBox="1">
            <a:spLocks/>
          </p:cNvSpPr>
          <p:nvPr/>
        </p:nvSpPr>
        <p:spPr bwMode="auto">
          <a:xfrm>
            <a:off x="685800" y="914400"/>
            <a:ext cx="7467600" cy="51054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a:latin typeface="Calibri" pitchFamily="34" charset="0"/>
              </a:rPr>
              <a:t>Rasa syukur menurut ilmuwan Barat: menikmati dan menerima apapun kondisi yang ada. </a:t>
            </a:r>
          </a:p>
          <a:p>
            <a:pPr marL="342900" indent="-342900">
              <a:spcBef>
                <a:spcPct val="20000"/>
              </a:spcBef>
            </a:pPr>
            <a:endParaRPr lang="en-US" sz="1400">
              <a:latin typeface="Calibri" pitchFamily="34" charset="0"/>
            </a:endParaRPr>
          </a:p>
          <a:p>
            <a:pPr marL="342900" indent="-342900">
              <a:spcBef>
                <a:spcPct val="20000"/>
              </a:spcBef>
              <a:buFont typeface="Arial" charset="0"/>
              <a:buChar char="•"/>
            </a:pPr>
            <a:r>
              <a:rPr lang="en-US" sz="3200">
                <a:latin typeface="Calibri" pitchFamily="34" charset="0"/>
              </a:rPr>
              <a:t>Rasa syukur tidak sekedar membasahi bibir dengan mengucap alhamdulillah, namun bagaimana kita dapat “berbagi” dengan sesama.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p:cTn id="7" dur="1000" fill="hold"/>
                                        <p:tgtEl>
                                          <p:spTgt spid="29699"/>
                                        </p:tgtEl>
                                        <p:attrNameLst>
                                          <p:attrName>ppt_w</p:attrName>
                                        </p:attrNameLst>
                                      </p:cBhvr>
                                      <p:tavLst>
                                        <p:tav tm="0">
                                          <p:val>
                                            <p:strVal val="#ppt_w*0.70"/>
                                          </p:val>
                                        </p:tav>
                                        <p:tav tm="100000">
                                          <p:val>
                                            <p:strVal val="#ppt_w"/>
                                          </p:val>
                                        </p:tav>
                                      </p:tavLst>
                                    </p:anim>
                                    <p:anim calcmode="lin" valueType="num">
                                      <p:cBhvr>
                                        <p:cTn id="8" dur="1000" fill="hold"/>
                                        <p:tgtEl>
                                          <p:spTgt spid="29699"/>
                                        </p:tgtEl>
                                        <p:attrNameLst>
                                          <p:attrName>ppt_h</p:attrName>
                                        </p:attrNameLst>
                                      </p:cBhvr>
                                      <p:tavLst>
                                        <p:tav tm="0">
                                          <p:val>
                                            <p:strVal val="#ppt_h"/>
                                          </p:val>
                                        </p:tav>
                                        <p:tav tm="100000">
                                          <p:val>
                                            <p:strVal val="#ppt_h"/>
                                          </p:val>
                                        </p:tav>
                                      </p:tavLst>
                                    </p:anim>
                                    <p:animEffect transition="in" filter="fade">
                                      <p:cBhvr>
                                        <p:cTn id="9" dur="10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txBox="1">
            <a:spLocks/>
          </p:cNvSpPr>
          <p:nvPr/>
        </p:nvSpPr>
        <p:spPr bwMode="auto">
          <a:xfrm>
            <a:off x="685800" y="838200"/>
            <a:ext cx="7391400" cy="54102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a:latin typeface="Calibri" pitchFamily="34" charset="0"/>
              </a:rPr>
              <a:t>Riset longitudinal (5tahun) oleh para psikolog dari Michigan University terhadap 423 pasutri usia lanjut. Selama proses penelitian 134 subjek meninggal dunia.</a:t>
            </a:r>
          </a:p>
          <a:p>
            <a:pPr marL="342900" indent="-342900">
              <a:spcBef>
                <a:spcPct val="20000"/>
              </a:spcBef>
              <a:buFont typeface="Arial" charset="0"/>
              <a:buChar char="•"/>
            </a:pPr>
            <a:r>
              <a:rPr lang="en-US" sz="3200">
                <a:latin typeface="Calibri" pitchFamily="34" charset="0"/>
              </a:rPr>
              <a:t>Hasil penelitian menunjukkan: Efek menerima bantuan dari orang lain berakibat kecil terhadap rasio kematian.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1000" fill="hold"/>
                                        <p:tgtEl>
                                          <p:spTgt spid="30723"/>
                                        </p:tgtEl>
                                        <p:attrNameLst>
                                          <p:attrName>ppt_w</p:attrName>
                                        </p:attrNameLst>
                                      </p:cBhvr>
                                      <p:tavLst>
                                        <p:tav tm="0">
                                          <p:val>
                                            <p:strVal val="#ppt_w*0.70"/>
                                          </p:val>
                                        </p:tav>
                                        <p:tav tm="100000">
                                          <p:val>
                                            <p:strVal val="#ppt_w"/>
                                          </p:val>
                                        </p:tav>
                                      </p:tavLst>
                                    </p:anim>
                                    <p:anim calcmode="lin" valueType="num">
                                      <p:cBhvr>
                                        <p:cTn id="8" dur="1000" fill="hold"/>
                                        <p:tgtEl>
                                          <p:spTgt spid="30723"/>
                                        </p:tgtEl>
                                        <p:attrNameLst>
                                          <p:attrName>ppt_h</p:attrName>
                                        </p:attrNameLst>
                                      </p:cBhvr>
                                      <p:tavLst>
                                        <p:tav tm="0">
                                          <p:val>
                                            <p:strVal val="#ppt_h"/>
                                          </p:val>
                                        </p:tav>
                                        <p:tav tm="100000">
                                          <p:val>
                                            <p:strVal val="#ppt_h"/>
                                          </p:val>
                                        </p:tav>
                                      </p:tavLst>
                                    </p:anim>
                                    <p:animEffect transition="in" filter="fade">
                                      <p:cBhvr>
                                        <p:cTn id="9"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txBox="1">
            <a:spLocks/>
          </p:cNvSpPr>
          <p:nvPr/>
        </p:nvSpPr>
        <p:spPr bwMode="auto">
          <a:xfrm>
            <a:off x="457200" y="838200"/>
            <a:ext cx="7620000" cy="54102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a:latin typeface="Calibri" pitchFamily="34" charset="0"/>
              </a:rPr>
              <a:t>Sedangkan memberi BANTUAN kepada orang lain berefek pada rasio kematian.</a:t>
            </a:r>
          </a:p>
          <a:p>
            <a:pPr marL="342900" indent="-342900">
              <a:spcBef>
                <a:spcPct val="20000"/>
              </a:spcBef>
              <a:buFont typeface="Arial" charset="0"/>
              <a:buChar char="•"/>
            </a:pPr>
            <a:r>
              <a:rPr lang="en-US" sz="3200">
                <a:latin typeface="Calibri" pitchFamily="34" charset="0"/>
              </a:rPr>
              <a:t>Ada 2 jenis bantuan: bantuan materiil dan moril. Subjek yang </a:t>
            </a:r>
            <a:r>
              <a:rPr lang="en-US" sz="3200"/>
              <a:t>memberi bantuan “materi" pada orang lain akan menurunkan rasio penyebab kematian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1000" fill="hold"/>
                                        <p:tgtEl>
                                          <p:spTgt spid="30723"/>
                                        </p:tgtEl>
                                        <p:attrNameLst>
                                          <p:attrName>ppt_w</p:attrName>
                                        </p:attrNameLst>
                                      </p:cBhvr>
                                      <p:tavLst>
                                        <p:tav tm="0">
                                          <p:val>
                                            <p:strVal val="#ppt_w*0.70"/>
                                          </p:val>
                                        </p:tav>
                                        <p:tav tm="100000">
                                          <p:val>
                                            <p:strVal val="#ppt_w"/>
                                          </p:val>
                                        </p:tav>
                                      </p:tavLst>
                                    </p:anim>
                                    <p:anim calcmode="lin" valueType="num">
                                      <p:cBhvr>
                                        <p:cTn id="8" dur="1000" fill="hold"/>
                                        <p:tgtEl>
                                          <p:spTgt spid="30723"/>
                                        </p:tgtEl>
                                        <p:attrNameLst>
                                          <p:attrName>ppt_h</p:attrName>
                                        </p:attrNameLst>
                                      </p:cBhvr>
                                      <p:tavLst>
                                        <p:tav tm="0">
                                          <p:val>
                                            <p:strVal val="#ppt_h"/>
                                          </p:val>
                                        </p:tav>
                                        <p:tav tm="100000">
                                          <p:val>
                                            <p:strVal val="#ppt_h"/>
                                          </p:val>
                                        </p:tav>
                                      </p:tavLst>
                                    </p:anim>
                                    <p:animEffect transition="in" filter="fade">
                                      <p:cBhvr>
                                        <p:cTn id="9"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txBox="1">
            <a:spLocks/>
          </p:cNvSpPr>
          <p:nvPr/>
        </p:nvSpPr>
        <p:spPr bwMode="auto">
          <a:xfrm>
            <a:off x="457200" y="838200"/>
            <a:ext cx="7620000" cy="54102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a:t>Sedangkan memberi bantuan moril kepada orang lain dapat menekan tingkat kematian menjadi 30%.</a:t>
            </a:r>
            <a:endParaRPr lang="en-US" sz="3200">
              <a:latin typeface="Calibri" pitchFamily="34" charset="0"/>
            </a:endParaRPr>
          </a:p>
          <a:p>
            <a:pPr marL="342900" indent="-342900">
              <a:spcBef>
                <a:spcPct val="20000"/>
              </a:spcBef>
              <a:buFont typeface="Arial" charset="0"/>
              <a:buChar char="•"/>
            </a:pPr>
            <a:r>
              <a:rPr lang="en-US" sz="3200"/>
              <a:t>Kesimpulan: memberikan bantuan kepada orang lain berkorelasi positif dengan pertambahan usia. </a:t>
            </a:r>
            <a:endParaRPr lang="en-US" sz="32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1000" fill="hold"/>
                                        <p:tgtEl>
                                          <p:spTgt spid="30723"/>
                                        </p:tgtEl>
                                        <p:attrNameLst>
                                          <p:attrName>ppt_w</p:attrName>
                                        </p:attrNameLst>
                                      </p:cBhvr>
                                      <p:tavLst>
                                        <p:tav tm="0">
                                          <p:val>
                                            <p:strVal val="#ppt_w*0.70"/>
                                          </p:val>
                                        </p:tav>
                                        <p:tav tm="100000">
                                          <p:val>
                                            <p:strVal val="#ppt_w"/>
                                          </p:val>
                                        </p:tav>
                                      </p:tavLst>
                                    </p:anim>
                                    <p:anim calcmode="lin" valueType="num">
                                      <p:cBhvr>
                                        <p:cTn id="8" dur="1000" fill="hold"/>
                                        <p:tgtEl>
                                          <p:spTgt spid="30723"/>
                                        </p:tgtEl>
                                        <p:attrNameLst>
                                          <p:attrName>ppt_h</p:attrName>
                                        </p:attrNameLst>
                                      </p:cBhvr>
                                      <p:tavLst>
                                        <p:tav tm="0">
                                          <p:val>
                                            <p:strVal val="#ppt_h"/>
                                          </p:val>
                                        </p:tav>
                                        <p:tav tm="100000">
                                          <p:val>
                                            <p:strVal val="#ppt_h"/>
                                          </p:val>
                                        </p:tav>
                                      </p:tavLst>
                                    </p:anim>
                                    <p:animEffect transition="in" filter="fade">
                                      <p:cBhvr>
                                        <p:cTn id="9"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2103438"/>
            <a:ext cx="7315200" cy="4525962"/>
          </a:xfrm>
        </p:spPr>
        <p:txBody>
          <a:bodyPr/>
          <a:lstStyle/>
          <a:p>
            <a:pPr eaLnBrk="1" hangingPunct="1"/>
            <a:r>
              <a:rPr lang="en-US" smtClean="0"/>
              <a:t>Dari ketiga hal dibawah ini mana yang membuat anda bahagia?</a:t>
            </a:r>
          </a:p>
          <a:p>
            <a:pPr eaLnBrk="1" hangingPunct="1">
              <a:buFont typeface="Arial" charset="0"/>
              <a:buNone/>
            </a:pPr>
            <a:r>
              <a:rPr lang="en-US" i="1" smtClean="0"/>
              <a:t>	bake a cake</a:t>
            </a:r>
            <a:r>
              <a:rPr lang="en-US" smtClean="0"/>
              <a:t>, </a:t>
            </a:r>
          </a:p>
          <a:p>
            <a:pPr eaLnBrk="1" hangingPunct="1">
              <a:buFont typeface="Arial" charset="0"/>
              <a:buNone/>
            </a:pPr>
            <a:r>
              <a:rPr lang="en-US" i="1" smtClean="0"/>
              <a:t>	eat a cake</a:t>
            </a:r>
            <a:r>
              <a:rPr lang="en-US" smtClean="0"/>
              <a:t>, </a:t>
            </a:r>
          </a:p>
          <a:p>
            <a:pPr eaLnBrk="1" hangingPunct="1">
              <a:buFont typeface="Arial" charset="0"/>
              <a:buNone/>
            </a:pPr>
            <a:r>
              <a:rPr lang="en-US" smtClean="0"/>
              <a:t>	dan </a:t>
            </a:r>
            <a:r>
              <a:rPr lang="en-US" i="1" smtClean="0"/>
              <a:t>give a cake</a:t>
            </a:r>
            <a:r>
              <a:rPr lang="en-US" smtClean="0"/>
              <a:t>. </a:t>
            </a:r>
          </a:p>
        </p:txBody>
      </p:sp>
      <p:sp>
        <p:nvSpPr>
          <p:cNvPr id="4" name="Rectangle 5"/>
          <p:cNvSpPr>
            <a:spLocks noChangeArrowheads="1"/>
          </p:cNvSpPr>
          <p:nvPr/>
        </p:nvSpPr>
        <p:spPr bwMode="auto">
          <a:xfrm>
            <a:off x="228600" y="228600"/>
            <a:ext cx="4800600" cy="1108075"/>
          </a:xfrm>
          <a:prstGeom prst="rect">
            <a:avLst/>
          </a:prstGeom>
          <a:noFill/>
          <a:ln w="9525">
            <a:noFill/>
            <a:miter lim="800000"/>
            <a:headEnd/>
            <a:tailEnd/>
          </a:ln>
        </p:spPr>
        <p:txBody>
          <a:bodyPr>
            <a:spAutoFit/>
          </a:bodyPr>
          <a:lstStyle/>
          <a:p>
            <a:pPr algn="ctr"/>
            <a:r>
              <a:rPr lang="en-US" sz="6600">
                <a:latin typeface="Mistral" pitchFamily="66" charset="0"/>
              </a:rPr>
              <a:t>Tips bahagia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p:val>
                                            <p:strVal val="#ppt_w*0.70"/>
                                          </p:val>
                                        </p:tav>
                                        <p:tav tm="100000">
                                          <p:val>
                                            <p:strVal val="#ppt_w"/>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animEffect transition="in" filter="fade">
                                      <p:cBhvr>
                                        <p:cTn id="9" dur="5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1746">
                                            <p:txEl>
                                              <p:pRg st="0" end="0"/>
                                            </p:txEl>
                                          </p:spTgt>
                                        </p:tgtEl>
                                        <p:attrNameLst>
                                          <p:attrName>style.visibility</p:attrName>
                                        </p:attrNameLst>
                                      </p:cBhvr>
                                      <p:to>
                                        <p:strVal val="visible"/>
                                      </p:to>
                                    </p:set>
                                    <p:anim calcmode="lin" valueType="num">
                                      <p:cBhvr>
                                        <p:cTn id="14" dur="1000" fill="hold"/>
                                        <p:tgtEl>
                                          <p:spTgt spid="3174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174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174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1746">
                                            <p:txEl>
                                              <p:pRg st="1" end="1"/>
                                            </p:txEl>
                                          </p:spTgt>
                                        </p:tgtEl>
                                        <p:attrNameLst>
                                          <p:attrName>style.visibility</p:attrName>
                                        </p:attrNameLst>
                                      </p:cBhvr>
                                      <p:to>
                                        <p:strVal val="visible"/>
                                      </p:to>
                                    </p:set>
                                    <p:anim calcmode="lin" valueType="num">
                                      <p:cBhvr>
                                        <p:cTn id="21" dur="1000" fill="hold"/>
                                        <p:tgtEl>
                                          <p:spTgt spid="31746">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1746">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174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1746">
                                            <p:txEl>
                                              <p:pRg st="2" end="2"/>
                                            </p:txEl>
                                          </p:spTgt>
                                        </p:tgtEl>
                                        <p:attrNameLst>
                                          <p:attrName>style.visibility</p:attrName>
                                        </p:attrNameLst>
                                      </p:cBhvr>
                                      <p:to>
                                        <p:strVal val="visible"/>
                                      </p:to>
                                    </p:set>
                                    <p:anim calcmode="lin" valueType="num">
                                      <p:cBhvr>
                                        <p:cTn id="28" dur="1000" fill="hold"/>
                                        <p:tgtEl>
                                          <p:spTgt spid="31746">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1746">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1746">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1746">
                                            <p:txEl>
                                              <p:pRg st="3" end="3"/>
                                            </p:txEl>
                                          </p:spTgt>
                                        </p:tgtEl>
                                        <p:attrNameLst>
                                          <p:attrName>style.visibility</p:attrName>
                                        </p:attrNameLst>
                                      </p:cBhvr>
                                      <p:to>
                                        <p:strVal val="visible"/>
                                      </p:to>
                                    </p:set>
                                    <p:anim calcmode="lin" valueType="num">
                                      <p:cBhvr>
                                        <p:cTn id="35" dur="1000" fill="hold"/>
                                        <p:tgtEl>
                                          <p:spTgt spid="31746">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1746">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17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r>
              <a:rPr lang="en-US" sz="2800" smtClean="0"/>
              <a:t>Banyak mendengar dan rendah hati bertautan. Banyak mendengar menjadikan kita rendah hati. Sebaliknya, rendah hati (</a:t>
            </a:r>
            <a:r>
              <a:rPr lang="en-US" sz="2800" i="1" smtClean="0"/>
              <a:t>humble</a:t>
            </a:r>
            <a:r>
              <a:rPr lang="en-US" sz="2800" smtClean="0"/>
              <a:t>) akan lebih banyak mendengar.</a:t>
            </a:r>
          </a:p>
          <a:p>
            <a:r>
              <a:rPr lang="en-US" sz="2800" smtClean="0"/>
              <a:t>Salah satu ciri kerendahan hati adalah mau mendengar pendapat, saran, dan menerima kritik dari orang lain. </a:t>
            </a:r>
          </a:p>
          <a:p>
            <a:r>
              <a:rPr lang="en-US" sz="2800" smtClean="0"/>
              <a:t>Allah memberi kita 2 telinga 1 mulut, dimaksudkan agar lebih banyak mendengar daripada berbicara. </a:t>
            </a:r>
          </a:p>
        </p:txBody>
      </p:sp>
      <p:sp>
        <p:nvSpPr>
          <p:cNvPr id="4" name="Rectangle 5"/>
          <p:cNvSpPr>
            <a:spLocks noChangeArrowheads="1"/>
          </p:cNvSpPr>
          <p:nvPr/>
        </p:nvSpPr>
        <p:spPr bwMode="auto">
          <a:xfrm>
            <a:off x="685800" y="525463"/>
            <a:ext cx="6934200" cy="769937"/>
          </a:xfrm>
          <a:prstGeom prst="rect">
            <a:avLst/>
          </a:prstGeom>
          <a:noFill/>
          <a:ln w="9525">
            <a:noFill/>
            <a:miter lim="800000"/>
            <a:headEnd/>
            <a:tailEnd/>
          </a:ln>
        </p:spPr>
        <p:txBody>
          <a:bodyPr>
            <a:spAutoFit/>
          </a:bodyPr>
          <a:lstStyle/>
          <a:p>
            <a:pPr algn="ctr"/>
            <a:r>
              <a:rPr lang="en-US" sz="4400">
                <a:latin typeface="Mistral" pitchFamily="66" charset="0"/>
              </a:rPr>
              <a:t>Banyak mendengar dan rendah hati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p:val>
                                            <p:strVal val="#ppt_w*0.70"/>
                                          </p:val>
                                        </p:tav>
                                        <p:tav tm="100000">
                                          <p:val>
                                            <p:strVal val="#ppt_w"/>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animEffect transition="in" filter="fade">
                                      <p:cBhvr>
                                        <p:cTn id="9"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p:txBody>
          <a:bodyPr/>
          <a:lstStyle/>
          <a:p>
            <a:r>
              <a:rPr lang="en-US" sz="2800" smtClean="0"/>
              <a:t>Jika kita melihat sisi negatif, mendengarkan orang yang berbicara terasa membebani kita. Jika kita melihat dari sisi positif, mendengarkan orang lain dapat memecahkan sebagian masalah orang tersebut. </a:t>
            </a:r>
          </a:p>
          <a:p>
            <a:r>
              <a:rPr lang="en-US" sz="2800" smtClean="0"/>
              <a:t>Mendengar berarti membuka diri dan menerima. Suatu sifat yang menggambarkan kerelaan untuk menerima kelebihan dan kekurangan orang lain maupun kekurangan diri sendiri.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6147" name="Content Placeholder 2"/>
          <p:cNvSpPr>
            <a:spLocks noGrp="1"/>
          </p:cNvSpPr>
          <p:nvPr>
            <p:ph idx="1"/>
          </p:nvPr>
        </p:nvSpPr>
        <p:spPr/>
        <p:txBody>
          <a:bodyPr/>
          <a:lstStyle/>
          <a:p>
            <a:r>
              <a:rPr lang="en-US" sz="2800" smtClean="0"/>
              <a:t>Sikap rendah hati, berhubungan dengan konsep diri. Orang yang berkonsep diri positif akan mudah bersikap rendah hati, sebaliknya orang yang konsep diri negatif sulit untuk berendah hati.</a:t>
            </a:r>
          </a:p>
          <a:p>
            <a:r>
              <a:rPr lang="en-US" sz="2800" smtClean="0"/>
              <a:t>Peribahasa </a:t>
            </a:r>
            <a:r>
              <a:rPr lang="en-US" sz="2800" i="1" smtClean="0"/>
              <a:t>"ngluruk tanpa bala, menang tanpa ngasorake, lan sugih tanpa bondo"</a:t>
            </a:r>
            <a:r>
              <a:rPr lang="en-US" sz="2800" smtClean="0"/>
              <a:t>. (Menyerang tanpa pasukan, menang tanpa menindas, kaya tanpa harta)</a:t>
            </a:r>
          </a:p>
          <a:p>
            <a:endParaRPr lang="en-US" sz="2800" smtClean="0"/>
          </a:p>
          <a:p>
            <a:endParaRPr lang="en-US"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smtClean="0"/>
          </a:p>
        </p:txBody>
      </p:sp>
      <p:sp>
        <p:nvSpPr>
          <p:cNvPr id="7171" name="Content Placeholder 2"/>
          <p:cNvSpPr>
            <a:spLocks noGrp="1"/>
          </p:cNvSpPr>
          <p:nvPr>
            <p:ph idx="1"/>
          </p:nvPr>
        </p:nvSpPr>
        <p:spPr/>
        <p:txBody>
          <a:bodyPr/>
          <a:lstStyle/>
          <a:p>
            <a:r>
              <a:rPr lang="en-US" sz="2800" smtClean="0"/>
              <a:t>Ia seperti padi yang semakin berisi semakin menunduk. Orang yang rendah hati bisa mengakui dan menghargai keunggulan orang lain. Ia bisa membuat orang yang di atasnya merasa nyaman dan membuat orang yang di bawahnya tidak merasa minder.</a:t>
            </a:r>
          </a:p>
          <a:p>
            <a:r>
              <a:rPr lang="en-US" sz="2800" smtClean="0"/>
              <a:t>Jim Collins, dalam bukunya </a:t>
            </a:r>
            <a:r>
              <a:rPr lang="en-US" sz="2800" i="1" smtClean="0"/>
              <a:t>Good to Great: </a:t>
            </a:r>
            <a:r>
              <a:rPr lang="en-US" sz="2800" smtClean="0"/>
              <a:t>pemimpin yang disebut "Level 5 Leaders" adalah pemimpin yang rendah hati. Menunaikan tugas secara diam-diam tanpa berupaya mencari perhatian publik.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US" sz="2800" smtClean="0"/>
              <a:t>Apabila berhasil, memberikan apresiasi pada kontribusi orang lain. Apabila gagal bertanggung jawab secara pribadi dan tidak mencari kambing hitam. </a:t>
            </a:r>
          </a:p>
          <a:p>
            <a:r>
              <a:rPr lang="en-US" sz="2800" smtClean="0"/>
              <a:t>Ambisi mereka untuk kelanggengan perusahaan, bukan kepentingan diri.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762000" y="2438400"/>
            <a:ext cx="5638800" cy="4038600"/>
          </a:xfrm>
        </p:spPr>
        <p:txBody>
          <a:bodyPr/>
          <a:lstStyle/>
          <a:p>
            <a:r>
              <a:rPr lang="en-US" smtClean="0"/>
              <a:t>Marah itu nikmat</a:t>
            </a:r>
          </a:p>
          <a:p>
            <a:r>
              <a:rPr lang="en-US" smtClean="0"/>
              <a:t>Marah memberikan tenaga</a:t>
            </a:r>
          </a:p>
          <a:p>
            <a:r>
              <a:rPr lang="en-US" smtClean="0"/>
              <a:t>Orang marah tenaganya dapat berlipat ganda</a:t>
            </a:r>
          </a:p>
          <a:p>
            <a:r>
              <a:rPr lang="en-US" smtClean="0"/>
              <a:t>Orang marah tidak bisa tidur</a:t>
            </a:r>
          </a:p>
          <a:p>
            <a:r>
              <a:rPr lang="en-US" smtClean="0"/>
              <a:t>Marah akan membelenggu diri</a:t>
            </a:r>
          </a:p>
        </p:txBody>
      </p:sp>
      <p:sp>
        <p:nvSpPr>
          <p:cNvPr id="4" name="Rectangle 5"/>
          <p:cNvSpPr>
            <a:spLocks noChangeArrowheads="1"/>
          </p:cNvSpPr>
          <p:nvPr/>
        </p:nvSpPr>
        <p:spPr bwMode="auto">
          <a:xfrm>
            <a:off x="838200" y="914400"/>
            <a:ext cx="5181600" cy="769938"/>
          </a:xfrm>
          <a:prstGeom prst="rect">
            <a:avLst/>
          </a:prstGeom>
          <a:noFill/>
          <a:ln w="9525">
            <a:noFill/>
            <a:miter lim="800000"/>
            <a:headEnd/>
            <a:tailEnd/>
          </a:ln>
        </p:spPr>
        <p:txBody>
          <a:bodyPr>
            <a:spAutoFit/>
          </a:bodyPr>
          <a:lstStyle/>
          <a:p>
            <a:pPr algn="ctr"/>
            <a:r>
              <a:rPr lang="en-US" sz="4400">
                <a:latin typeface="Mistral" pitchFamily="66" charset="0"/>
              </a:rPr>
              <a:t>Bebas karena memaafkan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p:val>
                                            <p:strVal val="#ppt_w*0.70"/>
                                          </p:val>
                                        </p:tav>
                                        <p:tav tm="100000">
                                          <p:val>
                                            <p:strVal val="#ppt_w"/>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animEffect transition="in" filter="fade">
                                      <p:cBhvr>
                                        <p:cTn id="9"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533400" y="1371600"/>
            <a:ext cx="8305800" cy="4754563"/>
          </a:xfrm>
        </p:spPr>
        <p:txBody>
          <a:bodyPr/>
          <a:lstStyle/>
          <a:p>
            <a:r>
              <a:rPr lang="en-US" smtClean="0"/>
              <a:t>Marahlah tetapi jangan gunakan kemarahan untuk kelemahan diri, dan melukai hubungan baik dengan orang lain. </a:t>
            </a:r>
          </a:p>
          <a:p>
            <a:r>
              <a:rPr lang="en-US" smtClean="0"/>
              <a:t>Banyak orang terpenjara hidupnya karena sedang marah. Padahal orang lain itu tidak sepenuhnya salah, sebagaimana kita tidak sepenuhnya benar.</a:t>
            </a:r>
          </a:p>
          <a:p>
            <a:endParaRPr lang="en-US" smtClean="0"/>
          </a:p>
          <a:p>
            <a:endParaRPr lang="en-US" smtClean="0"/>
          </a:p>
          <a:p>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2101</TotalTime>
  <Words>993</Words>
  <Application>Microsoft Office PowerPoint</Application>
  <PresentationFormat>On-screen Show (4:3)</PresentationFormat>
  <Paragraphs>67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CERDAS SPIRITUAL, MENUJU KEBAHAGIAAN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PSYCHOLOGY: Psikologi Cara Hidup Bahagia</dc:title>
  <dc:creator>taufiq</dc:creator>
  <cp:lastModifiedBy>kopertis</cp:lastModifiedBy>
  <cp:revision>105</cp:revision>
  <cp:lastPrinted>2013-06-07T01:31:06Z</cp:lastPrinted>
  <dcterms:created xsi:type="dcterms:W3CDTF">2011-12-03T13:40:05Z</dcterms:created>
  <dcterms:modified xsi:type="dcterms:W3CDTF">2013-06-07T01:32:09Z</dcterms:modified>
</cp:coreProperties>
</file>