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621" r:id="rId2"/>
    <p:sldId id="476" r:id="rId3"/>
    <p:sldId id="623" r:id="rId4"/>
    <p:sldId id="624" r:id="rId5"/>
    <p:sldId id="625" r:id="rId6"/>
    <p:sldId id="626" r:id="rId7"/>
    <p:sldId id="627" r:id="rId8"/>
    <p:sldId id="628" r:id="rId9"/>
    <p:sldId id="629" r:id="rId10"/>
    <p:sldId id="479" r:id="rId11"/>
    <p:sldId id="480" r:id="rId12"/>
    <p:sldId id="578" r:id="rId13"/>
    <p:sldId id="481" r:id="rId14"/>
    <p:sldId id="482" r:id="rId15"/>
    <p:sldId id="483" r:id="rId16"/>
    <p:sldId id="575" r:id="rId17"/>
    <p:sldId id="576" r:id="rId18"/>
    <p:sldId id="577" r:id="rId19"/>
    <p:sldId id="488" r:id="rId20"/>
    <p:sldId id="584" r:id="rId21"/>
    <p:sldId id="598" r:id="rId22"/>
    <p:sldId id="585" r:id="rId23"/>
    <p:sldId id="495" r:id="rId24"/>
    <p:sldId id="586" r:id="rId25"/>
    <p:sldId id="587" r:id="rId26"/>
    <p:sldId id="589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9" r:id="rId35"/>
    <p:sldId id="600" r:id="rId36"/>
    <p:sldId id="614" r:id="rId37"/>
    <p:sldId id="615" r:id="rId38"/>
    <p:sldId id="602" r:id="rId39"/>
    <p:sldId id="616" r:id="rId40"/>
    <p:sldId id="549" r:id="rId41"/>
    <p:sldId id="551" r:id="rId42"/>
    <p:sldId id="552" r:id="rId43"/>
    <p:sldId id="603" r:id="rId44"/>
    <p:sldId id="553" r:id="rId45"/>
    <p:sldId id="554" r:id="rId46"/>
    <p:sldId id="555" r:id="rId47"/>
    <p:sldId id="617" r:id="rId48"/>
    <p:sldId id="556" r:id="rId49"/>
    <p:sldId id="557" r:id="rId50"/>
    <p:sldId id="558" r:id="rId51"/>
    <p:sldId id="605" r:id="rId52"/>
    <p:sldId id="559" r:id="rId53"/>
    <p:sldId id="560" r:id="rId54"/>
    <p:sldId id="618" r:id="rId55"/>
    <p:sldId id="561" r:id="rId56"/>
    <p:sldId id="562" r:id="rId57"/>
    <p:sldId id="563" r:id="rId58"/>
    <p:sldId id="607" r:id="rId59"/>
    <p:sldId id="564" r:id="rId60"/>
    <p:sldId id="565" r:id="rId61"/>
    <p:sldId id="619" r:id="rId62"/>
    <p:sldId id="566" r:id="rId63"/>
    <p:sldId id="567" r:id="rId64"/>
    <p:sldId id="609" r:id="rId65"/>
    <p:sldId id="568" r:id="rId66"/>
    <p:sldId id="569" r:id="rId67"/>
    <p:sldId id="570" r:id="rId68"/>
    <p:sldId id="620" r:id="rId69"/>
    <p:sldId id="571" r:id="rId70"/>
    <p:sldId id="572" r:id="rId71"/>
    <p:sldId id="611" r:id="rId72"/>
    <p:sldId id="573" r:id="rId73"/>
    <p:sldId id="574" r:id="rId74"/>
    <p:sldId id="612" r:id="rId75"/>
    <p:sldId id="613" r:id="rId76"/>
    <p:sldId id="475" r:id="rId7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CCC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3476-1DCA-45C8-B482-4F539570D3B1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3622D-82ED-4ABC-837A-8E80F4AA72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6000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BFCD8C0-D06E-4707-884F-68BFCF46C225}" type="slidenum">
              <a:rPr lang="en-US" smtClean="0">
                <a:latin typeface="Calibri" pitchFamily="34" charset="0"/>
              </a:rPr>
              <a:pPr/>
              <a:t>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6742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3D83F2-8F23-44BF-A6A0-7C0F57A00F3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8B71E2C-E81E-474A-A260-9EEA6388A11D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202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128F772A-D086-4491-B2EC-DAD5A5C5C87D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612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F7BDD75-AF68-49FB-BF8A-4F27978AD865}" type="slidenum">
              <a:rPr lang="en-US" sz="1200"/>
              <a:pPr algn="r" eaLnBrk="1" hangingPunct="1"/>
              <a:t>19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890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3622D-82ED-4ABC-837A-8E80F4AA722F}" type="slidenum">
              <a:rPr lang="id-ID" smtClean="0"/>
              <a:pPr/>
              <a:t>35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13763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3622D-82ED-4ABC-837A-8E80F4AA722F}" type="slidenum">
              <a:rPr lang="id-ID" smtClean="0"/>
              <a:pPr/>
              <a:t>41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8178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7918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8198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9780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5654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442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341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5375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8732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974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4383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790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D155B-E401-4799-A12B-11E6E4399713}" type="datetimeFigureOut">
              <a:rPr lang="id-ID" smtClean="0"/>
              <a:pPr/>
              <a:t>04/04/2014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25E3-E9F5-4D32-A535-5A18C4D38D0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430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85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id-ID" sz="3600" b="1" dirty="0" smtClean="0">
              <a:effectLst/>
              <a:cs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smtClean="0">
                <a:effectLst/>
                <a:latin typeface="+mj-lt"/>
                <a:cs typeface="Calibri" pitchFamily="34" charset="0"/>
              </a:rPr>
              <a:t>SERTIFIKASI DOSEN 201</a:t>
            </a:r>
            <a:r>
              <a:rPr lang="id-ID" sz="4000" b="1" dirty="0" smtClean="0">
                <a:effectLst/>
                <a:latin typeface="+mj-lt"/>
                <a:cs typeface="Calibri" pitchFamily="34" charset="0"/>
              </a:rPr>
              <a:t>4</a:t>
            </a:r>
            <a:endParaRPr lang="en-US" sz="4000" b="1" dirty="0" smtClean="0">
              <a:effectLst/>
              <a:latin typeface="+mj-lt"/>
              <a:cs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sz="3600" b="1" dirty="0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FF0000"/>
                </a:solidFill>
                <a:effectLst/>
                <a:latin typeface="Arial Rounded MT Bold" pitchFamily="34" charset="0"/>
              </a:rPr>
              <a:t>PORTOFOLIO</a:t>
            </a:r>
            <a:endParaRPr lang="id-ID" sz="4400" b="1" dirty="0" smtClean="0">
              <a:solidFill>
                <a:srgbClr val="FF0000"/>
              </a:solidFill>
              <a:effectLst/>
              <a:latin typeface="Arial Rounded MT Bold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400" b="1" dirty="0" smtClean="0">
                <a:solidFill>
                  <a:srgbClr val="0000CC"/>
                </a:solidFill>
                <a:effectLst/>
                <a:latin typeface="Arial Rounded MT Bold" pitchFamily="34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Sebagai</a:t>
            </a:r>
            <a:r>
              <a:rPr lang="en-US" sz="4000" b="1" dirty="0" smtClean="0">
                <a:solidFill>
                  <a:srgbClr val="0000CC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Ukuran</a:t>
            </a:r>
            <a:r>
              <a:rPr lang="en-US" sz="4000" b="1" dirty="0" smtClean="0">
                <a:solidFill>
                  <a:srgbClr val="0000CC"/>
                </a:solidFill>
                <a:effectLst/>
                <a:latin typeface="+mj-lt"/>
              </a:rPr>
              <a:t> </a:t>
            </a:r>
            <a:r>
              <a:rPr lang="id-ID" sz="4000" b="1" dirty="0" smtClean="0">
                <a:solidFill>
                  <a:srgbClr val="0000CC"/>
                </a:solidFill>
                <a:effectLst/>
                <a:latin typeface="+mj-lt"/>
              </a:rPr>
              <a:t>:</a:t>
            </a:r>
          </a:p>
          <a:p>
            <a:pPr algn="ctr"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Budaya</a:t>
            </a:r>
            <a:r>
              <a:rPr lang="en-US" sz="4000" b="1" dirty="0" smtClean="0">
                <a:solidFill>
                  <a:srgbClr val="0000CC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Akademik</a:t>
            </a:r>
            <a:r>
              <a:rPr lang="en-US" sz="4000" b="1" dirty="0" smtClean="0">
                <a:solidFill>
                  <a:srgbClr val="0000CC"/>
                </a:solidFill>
                <a:effectLst/>
                <a:latin typeface="+mj-lt"/>
              </a:rPr>
              <a:t> </a:t>
            </a:r>
            <a:endParaRPr lang="id-ID" sz="4000" b="1" dirty="0" smtClean="0">
              <a:solidFill>
                <a:srgbClr val="0000CC"/>
              </a:solidFill>
              <a:effectLst/>
              <a:latin typeface="+mj-lt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Profesionalisme</a:t>
            </a:r>
            <a:r>
              <a:rPr lang="en-US" sz="4000" b="1" dirty="0" smtClean="0">
                <a:solidFill>
                  <a:srgbClr val="0000CC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/>
                <a:latin typeface="+mj-lt"/>
              </a:rPr>
              <a:t>Dosen</a:t>
            </a:r>
            <a:endParaRPr lang="en-US" sz="4000" b="1" dirty="0" smtClean="0">
              <a:solidFill>
                <a:srgbClr val="0000CC"/>
              </a:solidFill>
              <a:effectLst/>
              <a:latin typeface="+mj-lt"/>
            </a:endParaRP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4008884" y="1567678"/>
            <a:ext cx="973832" cy="4211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676400" y="2132856"/>
            <a:ext cx="5638800" cy="1157334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074198" y="3429000"/>
            <a:ext cx="973832" cy="504056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0496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457200"/>
            <a:ext cx="7162800" cy="2286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ahoma" charset="0"/>
              </a:rPr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d-I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Tahoma" charset="0"/>
              </a:rPr>
              <a:t> </a:t>
            </a:r>
            <a:r>
              <a:rPr lang="en-US" sz="4400" b="1" dirty="0" err="1" smtClean="0">
                <a:effectLst/>
                <a:latin typeface="Tahoma" charset="0"/>
                <a:cs typeface="Tahoma" charset="0"/>
              </a:rPr>
              <a:t>M</a:t>
            </a:r>
            <a:r>
              <a:rPr lang="en-US" sz="4800" b="1" dirty="0" err="1" smtClean="0">
                <a:effectLst/>
                <a:latin typeface="Tahoma" charset="0"/>
                <a:cs typeface="Tahoma" charset="0"/>
              </a:rPr>
              <a:t>enyusun</a:t>
            </a:r>
            <a:r>
              <a:rPr lang="en-US" sz="4800" b="1" dirty="0" smtClean="0">
                <a:effectLst/>
                <a:latin typeface="Tahoma" charset="0"/>
                <a:cs typeface="Tahoma" charset="0"/>
              </a:rPr>
              <a:t> </a:t>
            </a:r>
            <a:r>
              <a:rPr lang="en-US" sz="4800" b="1" dirty="0" err="1" smtClean="0">
                <a:effectLst/>
                <a:latin typeface="Tahoma" charset="0"/>
                <a:cs typeface="Tahoma" charset="0"/>
              </a:rPr>
              <a:t>Portofolio</a:t>
            </a:r>
            <a:r>
              <a:rPr lang="en-US" sz="4800" b="1" dirty="0" smtClean="0">
                <a:effectLst/>
                <a:latin typeface="Tahoma" charset="0"/>
                <a:cs typeface="Tahoma" charset="0"/>
              </a:rPr>
              <a:t> </a:t>
            </a:r>
            <a:r>
              <a:rPr lang="en-US" sz="4800" b="1" dirty="0" err="1" smtClean="0">
                <a:effectLst/>
                <a:latin typeface="Tahoma" charset="0"/>
                <a:cs typeface="Tahoma" charset="0"/>
              </a:rPr>
              <a:t>Serdos</a:t>
            </a:r>
            <a:r>
              <a:rPr lang="en-US" sz="4800" b="1" dirty="0" smtClean="0">
                <a:effectLst/>
                <a:latin typeface="Tahoma" charset="0"/>
                <a:cs typeface="Tahoma" charset="0"/>
              </a:rPr>
              <a:t> 201</a:t>
            </a:r>
            <a:r>
              <a:rPr lang="id-ID" sz="4800" b="1" dirty="0" smtClean="0">
                <a:effectLst/>
                <a:latin typeface="Tahoma" charset="0"/>
                <a:cs typeface="Tahoma" charset="0"/>
              </a:rPr>
              <a:t>4</a:t>
            </a:r>
          </a:p>
        </p:txBody>
      </p:sp>
      <p:pic>
        <p:nvPicPr>
          <p:cNvPr id="6147" name="Picture 2" descr="D:\DYP\HD\Animasi\animasi\buku0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716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502548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PENILAIAN PORTOFOLIO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eaLnBrk="1" hangingPunct="1"/>
            <a:r>
              <a:rPr lang="id-ID" altLang="zh-TW" sz="2800" b="1" dirty="0" smtClean="0">
                <a:latin typeface="+mj-lt"/>
                <a:ea typeface="PMingLiU" charset="-120"/>
              </a:rPr>
              <a:t>P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enilaian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terhadap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kumpulan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dokumen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maupun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data yang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berupa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SK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Kenaikan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Jabatan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Fungsional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(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Akademik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)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terakhir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, SK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Inpassing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(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dosen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PTS),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instrumen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persepsional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personal/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deskripsi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diri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yang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telah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diisi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oleh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diri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sendiri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,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mahasiswa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,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kolega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dosen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,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atasan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effectLst/>
                <a:latin typeface="+mj-lt"/>
                <a:ea typeface="PMingLiU" charset="-120"/>
              </a:rPr>
              <a:t>dosen</a:t>
            </a:r>
            <a:r>
              <a:rPr lang="en-US" altLang="zh-TW" sz="2800" b="1" dirty="0" smtClean="0">
                <a:effectLst/>
                <a:latin typeface="+mj-lt"/>
                <a:ea typeface="PMingLiU" charset="-120"/>
              </a:rPr>
              <a:t>. </a:t>
            </a:r>
            <a:endParaRPr lang="id-ID" altLang="zh-TW" sz="2800" b="1" dirty="0" smtClean="0">
              <a:effectLst/>
              <a:latin typeface="+mj-lt"/>
              <a:ea typeface="PMingLiU" charset="-120"/>
            </a:endParaRPr>
          </a:p>
          <a:p>
            <a:pPr eaLnBrk="1" hangingPunct="1"/>
            <a:endParaRPr lang="en-US" altLang="zh-TW" sz="2800" b="1" dirty="0" smtClean="0">
              <a:effectLst/>
              <a:latin typeface="+mj-lt"/>
              <a:ea typeface="PMingLiU" charset="-120"/>
            </a:endParaRPr>
          </a:p>
          <a:p>
            <a:pPr eaLnBrk="1" hangingPunct="1"/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Khusus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untuk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instrumen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Deskripsi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Diri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,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penilaian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dilakukan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oleh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 </a:t>
            </a:r>
            <a:r>
              <a:rPr lang="en-US" altLang="zh-TW" sz="2800" b="1" dirty="0" err="1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asesor</a:t>
            </a:r>
            <a:r>
              <a:rPr lang="en-US" altLang="zh-TW" sz="2800" b="1" dirty="0" smtClean="0">
                <a:solidFill>
                  <a:srgbClr val="0000CC"/>
                </a:solidFill>
                <a:effectLst/>
                <a:latin typeface="+mj-lt"/>
                <a:ea typeface="PMingLiU" charset="-120"/>
              </a:rPr>
              <a:t>. </a:t>
            </a:r>
            <a:endParaRPr lang="en-US" sz="2800" b="1" dirty="0" smtClean="0">
              <a:solidFill>
                <a:srgbClr val="0000CC"/>
              </a:solidFill>
              <a:effectLst/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3554" y="1628800"/>
            <a:ext cx="8568952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4573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2757" y="260648"/>
            <a:ext cx="8229600" cy="1143000"/>
          </a:xfrm>
          <a:solidFill>
            <a:srgbClr val="FF0000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sz="4800" b="1" dirty="0" err="1" smtClean="0">
                <a:solidFill>
                  <a:schemeClr val="bg1"/>
                </a:solidFill>
                <a:effectLst/>
              </a:rPr>
              <a:t>Instrumen</a:t>
            </a:r>
            <a:r>
              <a:rPr lang="en-US" sz="48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/>
              </a:rPr>
              <a:t>Portofolio</a:t>
            </a:r>
            <a:endParaRPr lang="en-US" sz="48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buClr>
                <a:schemeClr val="tx1"/>
              </a:buClr>
              <a:buFont typeface="+mj-lt"/>
              <a:buAutoNum type="arabicPeriod"/>
            </a:pPr>
            <a:endParaRPr lang="id-ID" altLang="zh-TW" sz="3600" b="1" dirty="0" smtClean="0">
              <a:solidFill>
                <a:srgbClr val="0000CC"/>
              </a:solidFill>
              <a:effectLst/>
              <a:latin typeface="+mj-lt"/>
              <a:ea typeface="PMingLiU" pitchFamily="18" charset="-120"/>
            </a:endParaRP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zh-TW" sz="3600" b="1" dirty="0" smtClean="0">
                <a:solidFill>
                  <a:srgbClr val="0000CC"/>
                </a:solidFill>
                <a:effectLst/>
                <a:latin typeface="+mj-lt"/>
                <a:ea typeface="PMingLiU" pitchFamily="18" charset="-120"/>
              </a:rPr>
              <a:t>P</a:t>
            </a:r>
            <a:r>
              <a:rPr lang="id-ID" altLang="zh-TW" sz="3600" b="1" dirty="0" smtClean="0">
                <a:solidFill>
                  <a:srgbClr val="0000CC"/>
                </a:solidFill>
                <a:effectLst/>
                <a:latin typeface="+mj-lt"/>
              </a:rPr>
              <a:t>enilaian Persepsional </a:t>
            </a:r>
            <a:r>
              <a:rPr lang="id-ID" altLang="zh-TW" sz="3600" b="1" dirty="0" smtClean="0">
                <a:effectLst/>
                <a:latin typeface="+mj-lt"/>
              </a:rPr>
              <a:t>yang meliputi penilaian dari mahasiswa, teman sejawat, atasan </a:t>
            </a:r>
            <a:r>
              <a:rPr lang="id-ID" altLang="zh-TW" sz="3600" b="1" dirty="0">
                <a:latin typeface="+mj-lt"/>
              </a:rPr>
              <a:t>l</a:t>
            </a:r>
            <a:r>
              <a:rPr lang="id-ID" altLang="zh-TW" sz="3600" b="1" dirty="0" smtClean="0">
                <a:effectLst/>
                <a:latin typeface="+mj-lt"/>
              </a:rPr>
              <a:t>angsung dan DYS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</a:pPr>
            <a:endParaRPr lang="id-ID" altLang="zh-TW" sz="3600" b="1" dirty="0" smtClean="0">
              <a:effectLst/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sz="3600" b="1" dirty="0" smtClean="0">
                <a:solidFill>
                  <a:srgbClr val="0000CC"/>
                </a:solidFill>
                <a:effectLst/>
                <a:latin typeface="+mj-lt"/>
                <a:ea typeface="PMingLiU" pitchFamily="18" charset="-120"/>
              </a:rPr>
              <a:t>P</a:t>
            </a:r>
            <a:r>
              <a:rPr lang="id-ID" altLang="zh-TW" sz="3600" b="1" dirty="0" smtClean="0">
                <a:solidFill>
                  <a:srgbClr val="0000CC"/>
                </a:solidFill>
                <a:effectLst/>
                <a:latin typeface="+mj-lt"/>
              </a:rPr>
              <a:t>enilaian Gabungan  </a:t>
            </a:r>
            <a:r>
              <a:rPr lang="id-ID" altLang="zh-TW" sz="3600" b="1" dirty="0" smtClean="0">
                <a:effectLst/>
                <a:latin typeface="+mj-lt"/>
              </a:rPr>
              <a:t>(</a:t>
            </a:r>
            <a:r>
              <a:rPr lang="id-ID" sz="3600" b="1" dirty="0" smtClean="0">
                <a:latin typeface="+mj-lt"/>
              </a:rPr>
              <a:t>Kualifikasi </a:t>
            </a:r>
            <a:r>
              <a:rPr lang="id-ID" sz="3600" b="1" dirty="0">
                <a:latin typeface="+mj-lt"/>
              </a:rPr>
              <a:t>Akademik dan </a:t>
            </a:r>
            <a:r>
              <a:rPr lang="id-ID" sz="3600" b="1" dirty="0" smtClean="0">
                <a:latin typeface="+mj-lt"/>
              </a:rPr>
              <a:t>Jabatan Akademik</a:t>
            </a:r>
            <a:r>
              <a:rPr lang="id-ID" sz="3600" b="1" dirty="0">
                <a:latin typeface="+mj-lt"/>
              </a:rPr>
              <a:t>, dan Golongan, (2) </a:t>
            </a:r>
            <a:r>
              <a:rPr lang="id-ID" sz="3600" b="1" dirty="0" smtClean="0">
                <a:latin typeface="+mj-lt"/>
              </a:rPr>
              <a:t>Kemam-puan </a:t>
            </a:r>
            <a:r>
              <a:rPr lang="id-ID" sz="3600" b="1" dirty="0">
                <a:latin typeface="+mj-lt"/>
              </a:rPr>
              <a:t>berbahasa </a:t>
            </a:r>
            <a:r>
              <a:rPr lang="id-ID" sz="3600" b="1" dirty="0" smtClean="0">
                <a:latin typeface="+mj-lt"/>
              </a:rPr>
              <a:t>Inggris, dan </a:t>
            </a:r>
            <a:r>
              <a:rPr lang="id-ID" sz="3600" b="1" dirty="0">
                <a:latin typeface="+mj-lt"/>
              </a:rPr>
              <a:t>(3) Potensi </a:t>
            </a:r>
            <a:r>
              <a:rPr lang="id-ID" sz="3600" b="1" dirty="0" smtClean="0">
                <a:latin typeface="+mj-lt"/>
              </a:rPr>
              <a:t>Akademik)</a:t>
            </a:r>
          </a:p>
          <a:p>
            <a:pPr marL="514350" indent="-514350">
              <a:buFont typeface="+mj-lt"/>
              <a:buAutoNum type="arabicPeriod"/>
            </a:pPr>
            <a:endParaRPr lang="id-ID" sz="3600" b="1" dirty="0" smtClean="0">
              <a:latin typeface="+mj-lt"/>
            </a:endParaRP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eriod"/>
            </a:pPr>
            <a:r>
              <a:rPr lang="en-US" altLang="zh-TW" sz="3600" b="1" dirty="0" smtClean="0">
                <a:solidFill>
                  <a:srgbClr val="0000CC"/>
                </a:solidFill>
                <a:effectLst/>
                <a:latin typeface="+mj-lt"/>
                <a:ea typeface="PMingLiU" pitchFamily="18" charset="-120"/>
              </a:rPr>
              <a:t>P</a:t>
            </a:r>
            <a:r>
              <a:rPr lang="id-ID" altLang="zh-TW" sz="3600" b="1" dirty="0" smtClean="0">
                <a:solidFill>
                  <a:srgbClr val="0000CC"/>
                </a:solidFill>
                <a:effectLst/>
                <a:latin typeface="+mj-lt"/>
              </a:rPr>
              <a:t>enilaian Diskripsi Diri </a:t>
            </a:r>
            <a:r>
              <a:rPr lang="id-ID" altLang="zh-TW" sz="3600" b="1" dirty="0" smtClean="0">
                <a:effectLst/>
                <a:latin typeface="+mj-lt"/>
              </a:rPr>
              <a:t>DYS atau disebut juga Penilaian Personal  </a:t>
            </a:r>
            <a:endParaRPr lang="en-US" altLang="zh-TW" sz="3600" b="1" dirty="0" smtClean="0">
              <a:effectLst/>
              <a:latin typeface="+mj-lt"/>
              <a:ea typeface="PMingLiU" pitchFamily="18" charset="-120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endParaRPr lang="en-US" b="1" dirty="0" smtClean="0">
              <a:effectLst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3554" y="1556792"/>
            <a:ext cx="8568952" cy="4968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3554" y="4653136"/>
            <a:ext cx="8172908" cy="158417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0735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/>
      <p:bldP spid="99331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id-ID" sz="72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id-ID" sz="7200" b="1" dirty="0" smtClean="0">
                <a:effectLst/>
              </a:rPr>
              <a:t>PENILAIAN PERSEPSIONAL</a:t>
            </a:r>
            <a:endParaRPr lang="id-ID" sz="7200" b="1" dirty="0">
              <a:effectLst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899592" y="1844824"/>
            <a:ext cx="7776864" cy="3456384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2777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  <a:noFill/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endParaRPr lang="en-US" altLang="zh-TW" sz="2800" b="1" dirty="0" smtClean="0">
              <a:solidFill>
                <a:schemeClr val="bg1"/>
              </a:solidFill>
              <a:effectLst/>
              <a:ea typeface="PMingLiU" pitchFamily="18" charset="-120"/>
            </a:endParaRPr>
          </a:p>
          <a:p>
            <a:r>
              <a:rPr lang="id-ID" altLang="zh-TW" sz="2800" b="1" dirty="0" smtClean="0">
                <a:effectLst/>
              </a:rPr>
              <a:t>Penilaian </a:t>
            </a:r>
            <a:r>
              <a:rPr lang="id-ID" sz="2800" b="1" dirty="0" smtClean="0"/>
              <a:t> </a:t>
            </a:r>
            <a:r>
              <a:rPr lang="id-ID" sz="2800" b="1" dirty="0"/>
              <a:t>persepsional diperoleh dari mahasiswa, teman </a:t>
            </a:r>
            <a:r>
              <a:rPr lang="id-ID" sz="2800" b="1" dirty="0" smtClean="0"/>
              <a:t>sejawat, atasan </a:t>
            </a:r>
            <a:r>
              <a:rPr lang="id-ID" sz="2800" b="1" dirty="0"/>
              <a:t>langsung dan </a:t>
            </a:r>
            <a:r>
              <a:rPr lang="id-ID" sz="2800" b="1" dirty="0" smtClean="0"/>
              <a:t>DYS</a:t>
            </a:r>
            <a:endParaRPr lang="id-ID" sz="2800" b="1" dirty="0"/>
          </a:p>
          <a:p>
            <a:endParaRPr lang="id-ID" sz="2800" b="1" dirty="0" smtClean="0"/>
          </a:p>
          <a:p>
            <a:r>
              <a:rPr lang="id-ID" sz="2800" b="1" dirty="0" smtClean="0"/>
              <a:t>Penilaian </a:t>
            </a:r>
            <a:r>
              <a:rPr lang="id-ID" sz="2800" b="1" dirty="0"/>
              <a:t>ini dilakukan dengan memberi skor pada </a:t>
            </a:r>
            <a:r>
              <a:rPr lang="id-ID" sz="2800" b="1" dirty="0" smtClean="0"/>
              <a:t>instrumen secara</a:t>
            </a:r>
            <a:r>
              <a:rPr lang="id-ID" sz="2800" b="1" i="1" dirty="0" smtClean="0"/>
              <a:t> on-line</a:t>
            </a:r>
            <a:endParaRPr lang="id-ID" sz="2800" b="1" dirty="0"/>
          </a:p>
          <a:p>
            <a:endParaRPr lang="id-ID" sz="2800" b="1" dirty="0" smtClean="0"/>
          </a:p>
          <a:p>
            <a:r>
              <a:rPr lang="id-ID" sz="2800" b="1" dirty="0" smtClean="0"/>
              <a:t>Instrumen </a:t>
            </a:r>
            <a:r>
              <a:rPr lang="id-ID" sz="2800" b="1" dirty="0"/>
              <a:t>persepsional terdiri dari kelompok skor untuk kompetensi (1</a:t>
            </a:r>
            <a:r>
              <a:rPr lang="id-ID" sz="2800" b="1" dirty="0" smtClean="0"/>
              <a:t>) pedagogi</a:t>
            </a:r>
            <a:r>
              <a:rPr lang="id-ID" sz="2800" b="1" dirty="0"/>
              <a:t>, (2) profesional, (3) kepribadian, dan (4) sosial. Setiap butir instrumen </a:t>
            </a:r>
            <a:r>
              <a:rPr lang="id-ID" sz="2800" b="1" dirty="0" smtClean="0"/>
              <a:t>disajikandalam </a:t>
            </a:r>
            <a:r>
              <a:rPr lang="id-ID" sz="2800" b="1" dirty="0"/>
              <a:t>tujuh pilihan</a:t>
            </a:r>
            <a:r>
              <a:rPr lang="id-ID" sz="2800" b="1" i="1" dirty="0"/>
              <a:t> semantic differential</a:t>
            </a:r>
            <a:r>
              <a:rPr lang="id-ID" sz="2800" b="1" dirty="0" smtClean="0"/>
              <a:t>.</a:t>
            </a:r>
            <a:endParaRPr lang="id-ID" sz="2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63554" y="548680"/>
            <a:ext cx="8568952" cy="59766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90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Instrumen Penilaian Persepsional Mahasiswa</a:t>
            </a:r>
            <a:endParaRPr lang="id-ID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0899054"/>
              </p:ext>
            </p:extLst>
          </p:nvPr>
        </p:nvGraphicFramePr>
        <p:xfrm>
          <a:off x="539552" y="1556788"/>
          <a:ext cx="8136903" cy="4392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508"/>
                <a:gridCol w="5920508"/>
                <a:gridCol w="1669887"/>
              </a:tblGrid>
              <a:tr h="519502">
                <a:tc>
                  <a:txBody>
                    <a:bodyPr/>
                    <a:lstStyle/>
                    <a:p>
                      <a:pPr marL="86360">
                        <a:lnSpc>
                          <a:spcPts val="271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No.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0675">
                        <a:lnSpc>
                          <a:spcPts val="205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Aspek yang dinilai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7360">
                        <a:lnSpc>
                          <a:spcPts val="205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Skor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920">
                <a:tc gridSpan="3"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A.   Kompetensi Pedagogik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Kesiapan memberikan kuliah dan/atau praktek/praktikum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2.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Keteraturan dan ketertiban penyelenggaraan perkuliahan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3.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Kemampuan menghidupkan suasana kelas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60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4.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Kejelasan penyampaian materi dan jawaban terhadap pertanyaan di</a:t>
                      </a:r>
                    </a:p>
                    <a:p>
                      <a:pPr marL="6858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kelas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1 2 3 4 5 6 7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5.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Pemanfaatan media dan teknologi pembelajaran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6.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Keanekaragaman cara pengukuran/penilaian hasil belajar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7.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Pemberian umpan balik terhadap tugas/penilaian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8.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Kesesuaian materi ujian dan/atau tugas dengan tujuan mata kuliah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1 2 3 4 5 6 7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9.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Kesesuaian nilai yang diberikan dengan hasil belajar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1 2 3 4 5 6 7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63">
                <a:tc gridSpan="2">
                  <a:txBody>
                    <a:bodyPr/>
                    <a:lstStyle/>
                    <a:p>
                      <a:pPr marL="43992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effectLst/>
                        </a:rPr>
                        <a:t>Skor A</a:t>
                      </a:r>
                      <a:endParaRPr lang="id-ID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9928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 </a:t>
                      </a:r>
                      <a:endParaRPr lang="id-ID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28</a:t>
            </a:r>
            <a:endParaRPr lang="id-ID" b="1" dirty="0"/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683568" y="558924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013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315200" cy="113982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/>
              <a:t/>
            </a:r>
            <a:br>
              <a:rPr lang="id-ID" sz="4000" dirty="0"/>
            </a:br>
            <a:r>
              <a:rPr lang="id-ID" sz="4000" b="1" dirty="0" smtClean="0">
                <a:solidFill>
                  <a:schemeClr val="bg1"/>
                </a:solidFill>
              </a:rPr>
              <a:t>Jumlah </a:t>
            </a:r>
            <a:r>
              <a:rPr lang="id-ID" sz="4000" b="1" dirty="0">
                <a:solidFill>
                  <a:schemeClr val="bg1"/>
                </a:solidFill>
              </a:rPr>
              <a:t>Akun Penilaian Persepsional</a:t>
            </a:r>
            <a:br>
              <a:rPr lang="id-ID" sz="4000" b="1" dirty="0">
                <a:solidFill>
                  <a:schemeClr val="bg1"/>
                </a:solidFill>
              </a:rPr>
            </a:br>
            <a:r>
              <a:rPr lang="id-ID" sz="4000" dirty="0"/>
              <a:t> </a:t>
            </a:r>
            <a:br>
              <a:rPr lang="id-ID" sz="4000" dirty="0"/>
            </a:br>
            <a:endParaRPr lang="en-US" sz="4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2677127"/>
              </p:ext>
            </p:extLst>
          </p:nvPr>
        </p:nvGraphicFramePr>
        <p:xfrm>
          <a:off x="827584" y="1653821"/>
          <a:ext cx="7488832" cy="4079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510"/>
                <a:gridCol w="5002263"/>
                <a:gridCol w="1488059"/>
              </a:tblGrid>
              <a:tr h="678898">
                <a:tc>
                  <a:txBody>
                    <a:bodyPr/>
                    <a:lstStyle/>
                    <a:p>
                      <a:pPr marL="138430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138430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</a:rPr>
                        <a:t>N0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52705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</a:rPr>
                        <a:t>Penilai </a:t>
                      </a:r>
                      <a:r>
                        <a:rPr lang="id-ID" sz="2400" b="1" dirty="0">
                          <a:effectLst/>
                        </a:rPr>
                        <a:t>Persepsional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01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12001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8898">
                <a:tc>
                  <a:txBody>
                    <a:bodyPr/>
                    <a:lstStyle/>
                    <a:p>
                      <a:pPr marL="6667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1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Mahasiswa</a:t>
                      </a:r>
                      <a:endParaRPr lang="id-ID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5</a:t>
                      </a:r>
                      <a:endParaRPr lang="id-ID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81921">
                <a:tc>
                  <a:txBody>
                    <a:bodyPr/>
                    <a:lstStyle/>
                    <a:p>
                      <a:pPr marL="66675" algn="ctr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2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Teman Sejawat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3</a:t>
                      </a:r>
                      <a:endParaRPr lang="id-ID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8898">
                <a:tc>
                  <a:txBody>
                    <a:bodyPr/>
                    <a:lstStyle/>
                    <a:p>
                      <a:pPr marL="6667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3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Atasan Langsung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1</a:t>
                      </a:r>
                      <a:endParaRPr lang="id-ID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8898">
                <a:tc>
                  <a:txBody>
                    <a:bodyPr/>
                    <a:lstStyle/>
                    <a:p>
                      <a:pPr marL="6667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4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Dosen yang Disertifikasi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effectLst/>
                        </a:rPr>
                        <a:t>1</a:t>
                      </a:r>
                      <a:endParaRPr lang="id-ID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81921">
                <a:tc>
                  <a:txBody>
                    <a:bodyPr/>
                    <a:lstStyle/>
                    <a:p>
                      <a:pPr marL="3016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 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Jumlah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10</a:t>
                      </a:r>
                      <a:endParaRPr lang="id-ID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500" y="3006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40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8060026"/>
              </p:ext>
            </p:extLst>
          </p:nvPr>
        </p:nvGraphicFramePr>
        <p:xfrm>
          <a:off x="395536" y="1268761"/>
          <a:ext cx="8496944" cy="522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8654"/>
                <a:gridCol w="2930858"/>
                <a:gridCol w="1153571"/>
                <a:gridCol w="1153571"/>
                <a:gridCol w="1086022"/>
                <a:gridCol w="1084268"/>
              </a:tblGrid>
              <a:tr h="634815">
                <a:tc gridSpan="6"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endParaRPr lang="id-ID" sz="1800" b="1" dirty="0" smtClean="0">
                        <a:effectLst/>
                      </a:endParaRPr>
                    </a:p>
                    <a:p>
                      <a:pPr marL="6794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 smtClean="0">
                          <a:effectLst/>
                        </a:rPr>
                        <a:t>Nama Dosen: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6934">
                <a:tc gridSpan="6">
                  <a:txBody>
                    <a:bodyPr/>
                    <a:lstStyle/>
                    <a:p>
                      <a:pPr marL="6794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Nomor Peserta: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6934">
                <a:tc rowSpan="2">
                  <a:txBody>
                    <a:bodyPr/>
                    <a:lstStyle/>
                    <a:p>
                      <a:pPr marL="67945" algn="ctr">
                        <a:lnSpc>
                          <a:spcPts val="252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NO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1055">
                        <a:lnSpc>
                          <a:spcPts val="252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PENILAI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03124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SKOR KOMPONEN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879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d-ID" sz="1800" b="1">
                          <a:effectLst/>
                        </a:rPr>
                        <a:t>Pedagogi</a:t>
                      </a:r>
                      <a:endParaRPr lang="id-ID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Profesional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Kepribd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63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Sosial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34">
                <a:tc>
                  <a:txBody>
                    <a:bodyPr/>
                    <a:lstStyle/>
                    <a:p>
                      <a:pPr marL="6794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1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Mahasiswa (5 orang)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34">
                <a:tc>
                  <a:txBody>
                    <a:bodyPr/>
                    <a:lstStyle/>
                    <a:p>
                      <a:pPr marL="6794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2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Sejawat (3 orang)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34">
                <a:tc>
                  <a:txBody>
                    <a:bodyPr/>
                    <a:lstStyle/>
                    <a:p>
                      <a:pPr marL="67945" 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3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Atasan (1 orang)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8791">
                <a:tc>
                  <a:txBody>
                    <a:bodyPr/>
                    <a:lstStyle/>
                    <a:p>
                      <a:pPr marL="67945" algn="ctr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4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Dosen yang disertifikasi (1 org)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34">
                <a:tc>
                  <a:txBody>
                    <a:bodyPr/>
                    <a:lstStyle/>
                    <a:p>
                      <a:pPr marL="20256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 komponen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rerata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934">
                <a:tc>
                  <a:txBody>
                    <a:bodyPr/>
                    <a:lstStyle/>
                    <a:p>
                      <a:pPr marL="20256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 total instrumen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13220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RERATA TOTAL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6934">
                <a:tc>
                  <a:txBody>
                    <a:bodyPr/>
                    <a:lstStyle/>
                    <a:p>
                      <a:pPr marL="113220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</a:rPr>
                        <a:t> </a:t>
                      </a:r>
                      <a:endParaRPr lang="id-ID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Skor total instrumen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508125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N2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8791">
                <a:tc gridSpan="6"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</a:rPr>
                        <a:t>Kesimpulan berdasarkan skor persepsional: LULUS/ BELUM LULUS</a:t>
                      </a:r>
                      <a:endParaRPr lang="id-ID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97013" y="2149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277813"/>
            <a:ext cx="8352928" cy="774923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1600" dirty="0"/>
              <a:t> </a:t>
            </a:r>
          </a:p>
          <a:p>
            <a:r>
              <a:rPr lang="id-ID" sz="1600" dirty="0"/>
              <a:t> </a:t>
            </a:r>
          </a:p>
          <a:p>
            <a:r>
              <a:rPr lang="id-ID" sz="1600" dirty="0" smtClean="0"/>
              <a:t> </a:t>
            </a:r>
          </a:p>
          <a:p>
            <a:endParaRPr lang="id-ID" sz="1600" b="1" dirty="0">
              <a:solidFill>
                <a:schemeClr val="bg1"/>
              </a:solidFill>
            </a:endParaRPr>
          </a:p>
          <a:p>
            <a:endParaRPr lang="id-ID" sz="1600" b="1" dirty="0" smtClean="0">
              <a:solidFill>
                <a:schemeClr val="bg1"/>
              </a:solidFill>
            </a:endParaRPr>
          </a:p>
          <a:p>
            <a:endParaRPr lang="id-ID" sz="1600" b="1" dirty="0">
              <a:solidFill>
                <a:schemeClr val="bg1"/>
              </a:solidFill>
            </a:endParaRPr>
          </a:p>
          <a:p>
            <a:endParaRPr lang="id-ID" sz="1600" b="1" dirty="0" smtClean="0">
              <a:solidFill>
                <a:schemeClr val="bg1"/>
              </a:solidFill>
            </a:endParaRPr>
          </a:p>
          <a:p>
            <a:r>
              <a:rPr lang="id-ID" sz="14400" b="1" dirty="0" smtClean="0">
                <a:solidFill>
                  <a:schemeClr val="bg1"/>
                </a:solidFill>
              </a:rPr>
              <a:t>Tatacara </a:t>
            </a:r>
            <a:r>
              <a:rPr lang="id-ID" sz="14400" b="1" dirty="0">
                <a:solidFill>
                  <a:schemeClr val="bg1"/>
                </a:solidFill>
              </a:rPr>
              <a:t>Penilaian Persepsional</a:t>
            </a:r>
          </a:p>
          <a:p>
            <a:endParaRPr lang="en-US" sz="2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114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38175"/>
          </a:xfrm>
          <a:solidFill>
            <a:srgbClr val="FF0000"/>
          </a:solidFill>
          <a:extLst/>
        </p:spPr>
        <p:txBody>
          <a:bodyPr>
            <a:normAutofit fontScale="90000"/>
          </a:bodyPr>
          <a:lstStyle/>
          <a:p>
            <a:pPr marL="1117600" indent="-1117600" eaLnBrk="1" hangingPunct="1"/>
            <a:r>
              <a:rPr lang="id-ID" altLang="zh-TW" sz="4000" b="1" dirty="0" smtClean="0">
                <a:solidFill>
                  <a:schemeClr val="bg1"/>
                </a:solidFill>
                <a:effectLst/>
                <a:latin typeface="Berlin Sans FB Demi" pitchFamily="34" charset="0"/>
              </a:rPr>
              <a:t>Kriteria Kelulusan Persepsiaonal</a:t>
            </a:r>
            <a:endParaRPr lang="en-US" sz="4000" b="1" dirty="0" smtClean="0">
              <a:solidFill>
                <a:schemeClr val="bg1"/>
              </a:solidFill>
              <a:effectLst/>
              <a:latin typeface="Berlin Sans FB Demi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3505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id-ID" altLang="zh-TW" b="1" dirty="0" smtClean="0">
                <a:effectLst/>
                <a:latin typeface="Berlin Sans FB Demi" pitchFamily="34" charset="0"/>
              </a:rPr>
              <a:t>LULUS </a:t>
            </a:r>
            <a:r>
              <a:rPr lang="en-US" altLang="zh-TW" b="1" dirty="0" smtClean="0">
                <a:effectLst/>
                <a:latin typeface="Berlin Sans FB Demi" pitchFamily="34" charset="0"/>
                <a:ea typeface="PMingLiU" pitchFamily="18" charset="-120"/>
              </a:rPr>
              <a:t>PENILAIAN PERSEPSIONAL BILA: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zh-TW" b="1" dirty="0" smtClean="0">
              <a:effectLst/>
              <a:latin typeface="Berlin Sans FB Demi" pitchFamily="34" charset="0"/>
              <a:ea typeface="PMingLiU" pitchFamily="18" charset="-12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id-ID" altLang="zh-TW" sz="3600" b="1" dirty="0" smtClean="0">
                <a:effectLst/>
                <a:latin typeface="Berlin Sans FB Demi" pitchFamily="34" charset="0"/>
              </a:rPr>
              <a:t>rerata komponen</a:t>
            </a:r>
            <a:r>
              <a:rPr lang="en-US" altLang="zh-TW" sz="3600" b="1" dirty="0" smtClean="0">
                <a:effectLst/>
                <a:latin typeface="Berlin Sans FB Demi" pitchFamily="34" charset="0"/>
                <a:ea typeface="PMingLiU" pitchFamily="18" charset="-120"/>
              </a:rPr>
              <a:t> </a:t>
            </a:r>
            <a:r>
              <a:rPr lang="id-ID" altLang="zh-TW" sz="3600" b="1" dirty="0" smtClean="0">
                <a:effectLst/>
                <a:latin typeface="Berlin Sans FB Demi" pitchFamily="34" charset="0"/>
                <a:ea typeface="PMingLiU" pitchFamily="18" charset="-120"/>
              </a:rPr>
              <a:t>&gt;</a:t>
            </a:r>
            <a:r>
              <a:rPr lang="en-US" altLang="zh-TW" sz="3600" b="1" dirty="0" smtClean="0">
                <a:effectLst/>
                <a:latin typeface="Berlin Sans FB Dem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id-ID" altLang="zh-TW" sz="3600" b="1" dirty="0" smtClean="0">
                <a:effectLst/>
                <a:latin typeface="Berlin Sans FB Demi" pitchFamily="34" charset="0"/>
                <a:ea typeface="PMingLiU" pitchFamily="18" charset="-120"/>
                <a:cs typeface="Arial" pitchFamily="34" charset="0"/>
              </a:rPr>
              <a:t>4</a:t>
            </a:r>
            <a:r>
              <a:rPr lang="en-US" altLang="zh-TW" sz="3600" b="1" dirty="0" smtClean="0">
                <a:effectLst/>
                <a:latin typeface="Berlin Sans FB Demi" pitchFamily="34" charset="0"/>
                <a:ea typeface="PMingLiU" pitchFamily="18" charset="-120"/>
                <a:cs typeface="Arial" pitchFamily="34" charset="0"/>
              </a:rPr>
              <a:t>,00 </a:t>
            </a:r>
            <a:r>
              <a:rPr lang="id-ID" altLang="zh-TW" sz="3600" b="1" dirty="0" smtClean="0">
                <a:effectLst/>
                <a:latin typeface="Berlin Sans FB Demi" pitchFamily="34" charset="0"/>
              </a:rPr>
              <a:t>dan </a:t>
            </a:r>
            <a:endParaRPr lang="en-US" altLang="zh-TW" sz="3600" b="1" dirty="0" smtClean="0">
              <a:effectLst/>
              <a:latin typeface="Berlin Sans FB Demi" pitchFamily="34" charset="0"/>
              <a:ea typeface="PMingLiU" pitchFamily="18" charset="-12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id-ID" altLang="zh-TW" sz="3600" b="1" dirty="0" smtClean="0">
                <a:effectLst/>
                <a:latin typeface="Berlin Sans FB Demi" pitchFamily="34" charset="0"/>
              </a:rPr>
              <a:t>rerata seluruh instrumen </a:t>
            </a:r>
            <a:r>
              <a:rPr lang="id-ID" altLang="zh-TW" sz="3600" b="1" dirty="0" smtClean="0">
                <a:latin typeface="Berlin Sans FB Demi" pitchFamily="34" charset="0"/>
                <a:cs typeface="Arial" pitchFamily="34" charset="0"/>
              </a:rPr>
              <a:t>&gt;</a:t>
            </a:r>
            <a:r>
              <a:rPr lang="en-US" altLang="zh-TW" sz="3600" b="1" dirty="0" smtClean="0">
                <a:effectLst/>
                <a:latin typeface="Berlin Sans FB Demi" pitchFamily="34" charset="0"/>
                <a:ea typeface="PMingLiU" pitchFamily="18" charset="-120"/>
              </a:rPr>
              <a:t> </a:t>
            </a:r>
            <a:r>
              <a:rPr lang="id-ID" altLang="zh-TW" sz="3600" b="1" dirty="0" smtClean="0">
                <a:effectLst/>
                <a:latin typeface="Berlin Sans FB Demi" pitchFamily="34" charset="0"/>
                <a:ea typeface="PMingLiU" pitchFamily="18" charset="-120"/>
              </a:rPr>
              <a:t>4</a:t>
            </a:r>
            <a:r>
              <a:rPr lang="en-US" altLang="zh-TW" sz="3600" b="1" dirty="0" smtClean="0">
                <a:effectLst/>
                <a:latin typeface="Berlin Sans FB Demi" pitchFamily="34" charset="0"/>
                <a:ea typeface="PMingLiU" pitchFamily="18" charset="-120"/>
              </a:rPr>
              <a:t>,50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zh-TW" b="1" dirty="0" smtClean="0">
              <a:effectLst/>
              <a:latin typeface="Berlin Sans FB Demi" pitchFamily="34" charset="0"/>
              <a:ea typeface="PMingLiU" pitchFamily="18" charset="-12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263554" y="1556792"/>
            <a:ext cx="8568952" cy="49685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0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/>
      <p:bldP spid="105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.kompasiana.com/files/2010/10/dikti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4" y="12601"/>
            <a:ext cx="3962401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601"/>
            <a:ext cx="5580062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3" descr="earthspi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65100"/>
            <a:ext cx="1008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tutwur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344" y="35818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23813" y="6453188"/>
            <a:ext cx="9144000" cy="0"/>
          </a:xfrm>
          <a:prstGeom prst="line">
            <a:avLst/>
          </a:prstGeom>
          <a:ln w="762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4" descr="Animated flag images by 3DFlags.com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67780"/>
            <a:ext cx="14398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2"/>
          <p:cNvSpPr txBox="1">
            <a:spLocks noChangeArrowheads="1"/>
          </p:cNvSpPr>
          <p:nvPr/>
        </p:nvSpPr>
        <p:spPr bwMode="auto">
          <a:xfrm rot="589692">
            <a:off x="74613" y="2097088"/>
            <a:ext cx="636587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d-ID">
                <a:solidFill>
                  <a:schemeClr val="bg1"/>
                </a:solidFill>
              </a:rPr>
              <a:t>hrhhghj</a:t>
            </a:r>
          </a:p>
        </p:txBody>
      </p:sp>
      <p:sp>
        <p:nvSpPr>
          <p:cNvPr id="2058" name="TextBox 5"/>
          <p:cNvSpPr txBox="1">
            <a:spLocks noChangeArrowheads="1"/>
          </p:cNvSpPr>
          <p:nvPr/>
        </p:nvSpPr>
        <p:spPr bwMode="auto">
          <a:xfrm rot="462819">
            <a:off x="87313" y="2643188"/>
            <a:ext cx="184150" cy="1201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id-ID">
                <a:solidFill>
                  <a:schemeClr val="bg1"/>
                </a:solidFill>
              </a:rPr>
              <a:t>mmmm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79388" y="992410"/>
            <a:ext cx="0" cy="3287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588" y="5229200"/>
            <a:ext cx="8964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000" b="1" dirty="0" smtClean="0"/>
              <a:t>Sertifikasi Dosen 2014</a:t>
            </a:r>
            <a:endParaRPr lang="id-ID" sz="60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4140" y="5085184"/>
            <a:ext cx="9144000" cy="0"/>
          </a:xfrm>
          <a:prstGeom prst="line">
            <a:avLst/>
          </a:prstGeom>
          <a:ln w="762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9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5100"/>
            <a:ext cx="3119264" cy="551001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="" xmlns:p14="http://schemas.microsoft.com/office/powerpoint/2010/main" val="2291691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id-ID" sz="72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id-ID" sz="7200" b="1" dirty="0" smtClean="0">
                <a:effectLst/>
              </a:rPr>
              <a:t>PENILAIAN DESKRIPSI DIRI</a:t>
            </a:r>
            <a:endParaRPr lang="id-ID" sz="7200" b="1" dirty="0">
              <a:effectLst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187624" y="1844824"/>
            <a:ext cx="6840760" cy="3456384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61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4000" b="1" dirty="0" smtClean="0">
                <a:solidFill>
                  <a:schemeClr val="bg1"/>
                </a:solidFill>
                <a:latin typeface="Albertus Medium"/>
              </a:rPr>
              <a:t>KELENGKAPAN DD</a:t>
            </a:r>
            <a:endParaRPr lang="en-US" b="1" dirty="0" smtClean="0">
              <a:solidFill>
                <a:schemeClr val="bg1"/>
              </a:solidFill>
              <a:latin typeface="Albertus Medium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208" y="1885866"/>
            <a:ext cx="7632848" cy="4680520"/>
          </a:xfrm>
        </p:spPr>
        <p:txBody>
          <a:bodyPr>
            <a:normAutofit/>
          </a:bodyPr>
          <a:lstStyle/>
          <a:p>
            <a:pPr lvl="1" eaLnBrk="1" hangingPunct="1">
              <a:buFont typeface="Wingdings" pitchFamily="2" charset="2"/>
              <a:buChar char="§"/>
              <a:defRPr/>
            </a:pPr>
            <a:r>
              <a:rPr lang="id-ID" sz="3200" b="1" dirty="0" err="1"/>
              <a:t>D</a:t>
            </a:r>
            <a:r>
              <a:rPr lang="en-US" sz="3200" b="1" dirty="0" err="1" smtClean="0"/>
              <a:t>eskripsi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diri</a:t>
            </a:r>
            <a:r>
              <a:rPr lang="en-US" sz="3200" b="1" dirty="0" smtClean="0"/>
              <a:t> </a:t>
            </a:r>
            <a:r>
              <a:rPr lang="id-ID" sz="3200" b="1" dirty="0" smtClean="0"/>
              <a:t>DYS</a:t>
            </a:r>
            <a:r>
              <a:rPr lang="en-US" sz="3200" b="1" dirty="0" smtClean="0"/>
              <a:t>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id-ID" sz="3200" b="1" i="1" dirty="0" smtClean="0"/>
              <a:t>C</a:t>
            </a:r>
            <a:r>
              <a:rPr lang="en-US" sz="3200" b="1" i="1" dirty="0" err="1" smtClean="0"/>
              <a:t>urriculum</a:t>
            </a:r>
            <a:r>
              <a:rPr lang="en-US" sz="3200" b="1" i="1" dirty="0" smtClean="0"/>
              <a:t> vitae </a:t>
            </a:r>
            <a:r>
              <a:rPr lang="id-ID" sz="3200" b="1" i="1" dirty="0" smtClean="0"/>
              <a:t>DYS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id-ID" sz="3200" b="1" dirty="0" smtClean="0"/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3200" b="1" dirty="0" smtClean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id-ID" sz="3200" b="1" dirty="0" smtClean="0"/>
              <a:t>D</a:t>
            </a:r>
            <a:r>
              <a:rPr lang="en-US" sz="3200" b="1" dirty="0" err="1" smtClean="0"/>
              <a:t>okumen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sertifikat</a:t>
            </a:r>
            <a:r>
              <a:rPr lang="en-US" sz="3200" b="1" dirty="0" smtClean="0"/>
              <a:t> </a:t>
            </a:r>
            <a:endParaRPr lang="id-ID" sz="3200" b="1" dirty="0" smtClean="0"/>
          </a:p>
          <a:p>
            <a:pPr marL="457200" lvl="1" indent="0" eaLnBrk="1" hangingPunct="1">
              <a:buNone/>
              <a:defRPr/>
            </a:pPr>
            <a:r>
              <a:rPr lang="id-ID" sz="3200" b="1" dirty="0" smtClean="0"/>
              <a:t>   </a:t>
            </a:r>
            <a:r>
              <a:rPr lang="en-US" sz="3200" b="1" dirty="0" err="1" smtClean="0"/>
              <a:t>kemampuan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berbahasa</a:t>
            </a:r>
            <a:r>
              <a:rPr lang="en-US" sz="3200" b="1" dirty="0" smtClean="0"/>
              <a:t> </a:t>
            </a:r>
            <a:r>
              <a:rPr lang="id-ID" sz="3200" b="1" dirty="0" smtClean="0"/>
              <a:t>I</a:t>
            </a:r>
            <a:r>
              <a:rPr lang="en-US" sz="3200" b="1" dirty="0" err="1" smtClean="0"/>
              <a:t>nggris</a:t>
            </a:r>
            <a:endParaRPr lang="en-US" sz="3200" b="1" dirty="0" smtClean="0"/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id-ID" sz="3200" b="1" dirty="0" smtClean="0"/>
              <a:t>D</a:t>
            </a:r>
            <a:r>
              <a:rPr lang="en-US" sz="3200" b="1" dirty="0" err="1" smtClean="0"/>
              <a:t>okumen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sertifikat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id-ID" sz="3200" b="1" dirty="0" smtClean="0"/>
              <a:t>TPA</a:t>
            </a:r>
          </a:p>
          <a:p>
            <a:pPr eaLnBrk="1" hangingPunct="1">
              <a:defRPr/>
            </a:pPr>
            <a:endParaRPr lang="en-US" sz="40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63554" y="1772816"/>
            <a:ext cx="8568952" cy="47525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932040" y="1916021"/>
            <a:ext cx="864096" cy="1440160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>
            <a:off x="6084168" y="4293096"/>
            <a:ext cx="864096" cy="17281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6134270" y="2204863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0000CC"/>
                </a:solidFill>
              </a:rPr>
              <a:t>DISUSUN DYS</a:t>
            </a:r>
            <a:endParaRPr lang="id-ID" sz="2800" b="1" dirty="0">
              <a:solidFill>
                <a:srgbClr val="0000CC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84168" y="2168859"/>
            <a:ext cx="1944216" cy="1026114"/>
          </a:xfrm>
          <a:prstGeom prst="round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ounded Rectangle 8"/>
          <p:cNvSpPr/>
          <p:nvPr/>
        </p:nvSpPr>
        <p:spPr>
          <a:xfrm>
            <a:off x="7093946" y="4797152"/>
            <a:ext cx="1582510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7093946" y="4893229"/>
            <a:ext cx="1582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 smtClean="0">
                <a:solidFill>
                  <a:srgbClr val="FF0000"/>
                </a:solidFill>
              </a:rPr>
              <a:t>ON LINE</a:t>
            </a:r>
            <a:endParaRPr lang="id-ID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9889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id-ID" sz="4000" b="1" dirty="0" smtClean="0"/>
          </a:p>
          <a:p>
            <a:pPr marL="0" indent="0" algn="ctr">
              <a:buNone/>
            </a:pPr>
            <a:r>
              <a:rPr lang="id-ID" sz="4000" b="1" dirty="0" smtClean="0"/>
              <a:t>DESKRIPSI DIRI</a:t>
            </a:r>
          </a:p>
          <a:p>
            <a:endParaRPr lang="id-ID" sz="4400" dirty="0">
              <a:latin typeface="+mj-lt"/>
            </a:endParaRPr>
          </a:p>
          <a:p>
            <a:r>
              <a:rPr lang="id-ID" sz="3800" b="1" dirty="0" smtClean="0">
                <a:latin typeface="+mj-lt"/>
              </a:rPr>
              <a:t>Pernyataan </a:t>
            </a:r>
            <a:r>
              <a:rPr lang="id-ID" sz="3800" b="1" dirty="0">
                <a:latin typeface="+mj-lt"/>
              </a:rPr>
              <a:t>diri </a:t>
            </a:r>
            <a:r>
              <a:rPr lang="id-ID" sz="3800" b="1" dirty="0" smtClean="0">
                <a:latin typeface="+mj-lt"/>
              </a:rPr>
              <a:t>DYS tentang </a:t>
            </a:r>
            <a:r>
              <a:rPr lang="id-ID" sz="3800" b="1" dirty="0">
                <a:latin typeface="+mj-lt"/>
              </a:rPr>
              <a:t>kontribusi dosen yang bersangkutan dalam </a:t>
            </a:r>
            <a:r>
              <a:rPr lang="id-ID" sz="3800" b="1" dirty="0" smtClean="0">
                <a:latin typeface="+mj-lt"/>
              </a:rPr>
              <a:t>pelaksanaan dan </a:t>
            </a:r>
            <a:r>
              <a:rPr lang="id-ID" sz="3800" b="1" dirty="0">
                <a:latin typeface="+mj-lt"/>
              </a:rPr>
              <a:t>pengembangan Tridharma Perguruan </a:t>
            </a:r>
            <a:r>
              <a:rPr lang="id-ID" sz="3800" b="1" dirty="0" smtClean="0">
                <a:latin typeface="+mj-lt"/>
              </a:rPr>
              <a:t>Tinggi</a:t>
            </a:r>
          </a:p>
          <a:p>
            <a:endParaRPr lang="id-ID" sz="3800" b="1" dirty="0" smtClean="0">
              <a:latin typeface="+mj-lt"/>
            </a:endParaRPr>
          </a:p>
          <a:p>
            <a:r>
              <a:rPr lang="id-ID" sz="3800" b="1" dirty="0" smtClean="0">
                <a:latin typeface="+mj-lt"/>
              </a:rPr>
              <a:t>Instrumen </a:t>
            </a:r>
            <a:r>
              <a:rPr lang="id-ID" sz="3800" b="1" dirty="0">
                <a:latin typeface="+mj-lt"/>
              </a:rPr>
              <a:t>Deskripsi Diri </a:t>
            </a:r>
            <a:r>
              <a:rPr lang="id-ID" sz="3800" b="1" dirty="0" smtClean="0">
                <a:latin typeface="+mj-lt"/>
              </a:rPr>
              <a:t>terdiri dari </a:t>
            </a:r>
            <a:r>
              <a:rPr lang="id-ID" sz="3800" b="1" dirty="0">
                <a:latin typeface="+mj-lt"/>
              </a:rPr>
              <a:t>lima unsur </a:t>
            </a:r>
            <a:r>
              <a:rPr lang="id-ID" sz="3800" b="1" dirty="0" smtClean="0">
                <a:latin typeface="+mj-lt"/>
              </a:rPr>
              <a:t>yaitu :</a:t>
            </a:r>
          </a:p>
          <a:p>
            <a:pPr marL="914400" lvl="1" indent="-514350">
              <a:buFont typeface="+mj-lt"/>
              <a:buAutoNum type="alphaUcPeriod"/>
            </a:pP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Pengembangan </a:t>
            </a:r>
            <a:r>
              <a:rPr lang="id-ID" sz="3400" b="1" dirty="0">
                <a:solidFill>
                  <a:srgbClr val="0000CC"/>
                </a:solidFill>
                <a:latin typeface="+mj-lt"/>
              </a:rPr>
              <a:t>Kualitas </a:t>
            </a:r>
            <a:endParaRPr lang="id-ID" sz="3400" b="1" dirty="0" smtClean="0">
              <a:solidFill>
                <a:srgbClr val="0000CC"/>
              </a:solidFill>
              <a:latin typeface="+mj-lt"/>
            </a:endParaRPr>
          </a:p>
          <a:p>
            <a:pPr marL="400050" lvl="1" indent="0">
              <a:buNone/>
            </a:pPr>
            <a:r>
              <a:rPr lang="id-ID" sz="3400" b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       Pembelajaran</a:t>
            </a:r>
          </a:p>
          <a:p>
            <a:pPr marL="400050" lvl="1" indent="0">
              <a:buNone/>
            </a:pP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B.    Pengembangan Keilmuan/Keahlian</a:t>
            </a:r>
          </a:p>
          <a:p>
            <a:pPr marL="400050" lvl="1" indent="0">
              <a:buNone/>
            </a:pP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C.    Pengabdian </a:t>
            </a:r>
            <a:r>
              <a:rPr lang="id-ID" sz="3400" b="1" dirty="0">
                <a:solidFill>
                  <a:srgbClr val="0000CC"/>
                </a:solidFill>
                <a:latin typeface="+mj-lt"/>
              </a:rPr>
              <a:t>Kepada </a:t>
            </a: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Masyarakat</a:t>
            </a:r>
          </a:p>
          <a:p>
            <a:pPr marL="400050" lvl="1" indent="0">
              <a:buNone/>
            </a:pP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D.    Manajemen/Pengelolaan Institusi </a:t>
            </a:r>
          </a:p>
          <a:p>
            <a:pPr marL="400050" lvl="1" indent="0">
              <a:buNone/>
            </a:pP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E.     Peningkatan </a:t>
            </a:r>
            <a:r>
              <a:rPr lang="id-ID" sz="3400" b="1" dirty="0">
                <a:solidFill>
                  <a:srgbClr val="0000CC"/>
                </a:solidFill>
                <a:latin typeface="+mj-lt"/>
              </a:rPr>
              <a:t>Kualitas Kegiatan </a:t>
            </a:r>
            <a:endParaRPr lang="id-ID" sz="3400" b="1" dirty="0" smtClean="0">
              <a:solidFill>
                <a:srgbClr val="0000CC"/>
              </a:solidFill>
              <a:latin typeface="+mj-lt"/>
            </a:endParaRPr>
          </a:p>
          <a:p>
            <a:pPr marL="400050" lvl="1" indent="0">
              <a:buNone/>
            </a:pPr>
            <a:r>
              <a:rPr lang="id-ID" sz="3400" b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id-ID" sz="3400" b="1" dirty="0" smtClean="0">
                <a:solidFill>
                  <a:srgbClr val="0000CC"/>
                </a:solidFill>
                <a:latin typeface="+mj-lt"/>
              </a:rPr>
              <a:t>        Kemahasiswaan</a:t>
            </a:r>
          </a:p>
          <a:p>
            <a:pPr marL="514350" indent="-514350">
              <a:buFont typeface="+mj-lt"/>
              <a:buAutoNum type="alphaUcPeriod"/>
            </a:pP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5562110" y="3501008"/>
            <a:ext cx="846094" cy="2232247"/>
          </a:xfrm>
          <a:prstGeom prst="rightBrace">
            <a:avLst>
              <a:gd name="adj1" fmla="val 8333"/>
              <a:gd name="adj2" fmla="val 5048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6588224" y="3801523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rgbClr val="0000CC"/>
                </a:solidFill>
              </a:rPr>
              <a:t>Kompetensi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0000CC"/>
                </a:solidFill>
              </a:rPr>
              <a:t>Pedagogik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0000CC"/>
                </a:solidFill>
              </a:rPr>
              <a:t>Profesional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0000CC"/>
                </a:solidFill>
              </a:rPr>
              <a:t>Kepribadian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0000CC"/>
                </a:solidFill>
              </a:rPr>
              <a:t>Sosial.</a:t>
            </a:r>
            <a:endParaRPr lang="id-ID" sz="2000" b="1" dirty="0">
              <a:solidFill>
                <a:srgbClr val="0000CC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16216" y="3717032"/>
            <a:ext cx="1944216" cy="180101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3059832" y="476672"/>
            <a:ext cx="3096344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505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  <a:solidFill>
            <a:srgbClr val="FF0000"/>
          </a:solidFill>
          <a:extLst/>
        </p:spPr>
        <p:txBody>
          <a:bodyPr/>
          <a:lstStyle/>
          <a:p>
            <a:r>
              <a:rPr lang="en-US" sz="4000" b="1" dirty="0" err="1" smtClean="0">
                <a:solidFill>
                  <a:schemeClr val="bg1"/>
                </a:solidFill>
                <a:effectLst/>
              </a:rPr>
              <a:t>Bentuk</a:t>
            </a:r>
            <a:r>
              <a:rPr lang="en-US" sz="40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</a:rPr>
              <a:t>Deskripsi</a:t>
            </a:r>
            <a:r>
              <a:rPr lang="en-US" sz="40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/>
              </a:rPr>
              <a:t>Diri</a:t>
            </a:r>
            <a:endParaRPr lang="en-US" sz="40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334000"/>
          </a:xfrm>
          <a:solidFill>
            <a:schemeClr val="bg1"/>
          </a:solidFill>
        </p:spPr>
        <p:txBody>
          <a:bodyPr/>
          <a:lstStyle/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endParaRPr lang="en-US" b="1" dirty="0" smtClean="0">
              <a:solidFill>
                <a:schemeClr val="bg1"/>
              </a:solidFill>
              <a:effectLst/>
            </a:endParaRPr>
          </a:p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 dirty="0" smtClean="0">
                <a:effectLst/>
              </a:rPr>
              <a:t>D</a:t>
            </a:r>
            <a:r>
              <a:rPr lang="id-ID" b="1" dirty="0" smtClean="0">
                <a:effectLst/>
              </a:rPr>
              <a:t>YS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menyusun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esai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untuk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setiap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kegiatan</a:t>
            </a:r>
            <a:r>
              <a:rPr lang="en-US" b="1" dirty="0" smtClean="0">
                <a:effectLst/>
              </a:rPr>
              <a:t> yang </a:t>
            </a:r>
            <a:r>
              <a:rPr lang="en-US" b="1" dirty="0" err="1" smtClean="0">
                <a:effectLst/>
              </a:rPr>
              <a:t>pernah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dilakukan</a:t>
            </a:r>
            <a:r>
              <a:rPr lang="en-US" b="1" dirty="0" smtClean="0">
                <a:effectLst/>
              </a:rPr>
              <a:t> (</a:t>
            </a:r>
            <a:r>
              <a:rPr lang="en-US" b="1" dirty="0" err="1" smtClean="0">
                <a:effectLst/>
              </a:rPr>
              <a:t>pelaksanaan</a:t>
            </a:r>
            <a:r>
              <a:rPr lang="en-US" b="1" dirty="0" smtClean="0">
                <a:effectLst/>
              </a:rPr>
              <a:t> Tri Dharma PT)</a:t>
            </a:r>
          </a:p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endParaRPr lang="en-US" b="1" dirty="0" smtClean="0">
              <a:effectLst/>
            </a:endParaRPr>
          </a:p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 dirty="0" err="1" smtClean="0">
                <a:effectLst/>
              </a:rPr>
              <a:t>Sangat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unik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berbeda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antara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satu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DYS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dengan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                   DYS</a:t>
            </a:r>
            <a:r>
              <a:rPr lang="en-US" b="1" dirty="0" smtClean="0">
                <a:effectLst/>
              </a:rPr>
              <a:t> yang lain</a:t>
            </a:r>
          </a:p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endParaRPr lang="en-US" b="1" dirty="0" smtClean="0">
              <a:effectLst/>
            </a:endParaRPr>
          </a:p>
          <a:p>
            <a:pPr marL="1009650" lvl="1" indent="-609600">
              <a:buClr>
                <a:schemeClr val="bg1"/>
              </a:buClr>
              <a:buFont typeface="Wingdings" pitchFamily="2" charset="2"/>
              <a:buChar char="§"/>
            </a:pPr>
            <a:r>
              <a:rPr lang="en-US" b="1" dirty="0" err="1" smtClean="0">
                <a:effectLst/>
              </a:rPr>
              <a:t>Obyektifitas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DYS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dalam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mendeskripsikan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diri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                    </a:t>
            </a:r>
            <a:r>
              <a:rPr lang="en-US" b="1" dirty="0" err="1" smtClean="0">
                <a:effectLst/>
              </a:rPr>
              <a:t>sangat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menentukan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menjadi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gambaran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        </a:t>
            </a:r>
            <a:r>
              <a:rPr lang="en-US" b="1" dirty="0" err="1" smtClean="0">
                <a:effectLst/>
              </a:rPr>
              <a:t>kejujuran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profesioal</a:t>
            </a:r>
            <a:r>
              <a:rPr lang="en-US" b="1" dirty="0" smtClean="0">
                <a:effectLst/>
              </a:rPr>
              <a:t> </a:t>
            </a:r>
            <a:r>
              <a:rPr lang="id-ID" b="1" dirty="0" smtClean="0">
                <a:effectLst/>
              </a:rPr>
              <a:t>DYS</a:t>
            </a:r>
            <a:endParaRPr lang="en-US" b="1" dirty="0" smtClean="0"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3554" y="1412776"/>
            <a:ext cx="8568952" cy="51125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6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21277175"/>
              </p:ext>
            </p:extLst>
          </p:nvPr>
        </p:nvGraphicFramePr>
        <p:xfrm>
          <a:off x="611560" y="400091"/>
          <a:ext cx="7083390" cy="6269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685800"/>
                <a:gridCol w="2209800"/>
                <a:gridCol w="858939"/>
                <a:gridCol w="505097"/>
                <a:gridCol w="505097"/>
                <a:gridCol w="505097"/>
                <a:gridCol w="441960"/>
              </a:tblGrid>
              <a:tr h="2350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UNSUR PENILAIAN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BOBOT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UNSUR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SUB UNSUR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BOBOT SUB UNSUR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ASESOR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ASESOR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1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SKOR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BxS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SKOR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BxS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</a:tr>
              <a:tr h="117542">
                <a:tc rowSpan="5"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SzPts val="1100"/>
                        <a:buFont typeface="+mj-lt"/>
                        <a:buAutoNum type="alphaUcPeriod"/>
                      </a:pP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Pengembangan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Kualitas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Pembelajaran</a:t>
                      </a:r>
                      <a:endParaRPr lang="en-US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1. Usaha </a:t>
                      </a:r>
                      <a:r>
                        <a:rPr lang="en-US" sz="1200" b="1" dirty="0" err="1">
                          <a:effectLst/>
                        </a:rPr>
                        <a:t>Kreatif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2. </a:t>
                      </a:r>
                      <a:r>
                        <a:rPr lang="en-US" sz="1200" b="1" dirty="0" err="1" smtClean="0">
                          <a:effectLst/>
                        </a:rPr>
                        <a:t>Dampak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Perubahan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3. </a:t>
                      </a:r>
                      <a:r>
                        <a:rPr lang="en-US" sz="1200" b="1" dirty="0" err="1" smtClean="0">
                          <a:effectLst/>
                        </a:rPr>
                        <a:t>Kedisiplinan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4. </a:t>
                      </a:r>
                      <a:r>
                        <a:rPr lang="en-US" sz="1200" b="1" dirty="0" err="1" smtClean="0">
                          <a:effectLst/>
                        </a:rPr>
                        <a:t>Keteladanan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04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5. </a:t>
                      </a:r>
                      <a:r>
                        <a:rPr lang="en-US" sz="1200" b="1" dirty="0" err="1" smtClean="0">
                          <a:effectLst/>
                        </a:rPr>
                        <a:t>Keterbukaan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Terhadap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Kritik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/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Keahlian</a:t>
                      </a:r>
                      <a:endParaRPr lang="en-US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6. </a:t>
                      </a:r>
                      <a:r>
                        <a:rPr lang="en-US" sz="1200" b="1" dirty="0" err="1" smtClean="0">
                          <a:effectLst/>
                        </a:rPr>
                        <a:t>Publikasi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Karya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Ilmiah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18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7. </a:t>
                      </a:r>
                      <a:r>
                        <a:rPr lang="en-US" sz="1200" b="1" dirty="0" err="1" smtClean="0">
                          <a:effectLst/>
                        </a:rPr>
                        <a:t>Makna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dan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Kegunaan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8. Usaha </a:t>
                      </a:r>
                      <a:r>
                        <a:rPr lang="en-US" sz="1200" b="1" dirty="0" err="1">
                          <a:effectLst/>
                        </a:rPr>
                        <a:t>Inovatif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9. </a:t>
                      </a:r>
                      <a:r>
                        <a:rPr lang="en-US" sz="1200" b="1" dirty="0" err="1" smtClean="0">
                          <a:effectLst/>
                        </a:rPr>
                        <a:t>Konsistensi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10. Target </a:t>
                      </a:r>
                      <a:r>
                        <a:rPr lang="en-US" sz="1200" b="1" dirty="0" err="1">
                          <a:effectLst/>
                        </a:rPr>
                        <a:t>Kerja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C 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Pengabdian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Kepada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Masyarakat</a:t>
                      </a:r>
                      <a:endParaRPr lang="en-US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11. </a:t>
                      </a:r>
                      <a:r>
                        <a:rPr lang="en-US" sz="1200" b="1" dirty="0" err="1" smtClean="0">
                          <a:effectLst/>
                        </a:rPr>
                        <a:t>Kegiatan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>
                          <a:effectLst/>
                        </a:rPr>
                        <a:t>PKM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12. </a:t>
                      </a:r>
                      <a:r>
                        <a:rPr lang="en-US" sz="1200" b="1" dirty="0" err="1" smtClean="0">
                          <a:effectLst/>
                        </a:rPr>
                        <a:t>Dampak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Perubahan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13. </a:t>
                      </a:r>
                      <a:r>
                        <a:rPr lang="en-US" sz="1200" b="1" dirty="0" err="1" smtClean="0">
                          <a:effectLst/>
                        </a:rPr>
                        <a:t>Dukungan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Masyarakat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14. </a:t>
                      </a:r>
                      <a:r>
                        <a:rPr lang="en-US" sz="1200" b="1" dirty="0" err="1" smtClean="0">
                          <a:effectLst/>
                        </a:rPr>
                        <a:t>Kemampuan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Berkomunikasi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15. </a:t>
                      </a:r>
                      <a:r>
                        <a:rPr lang="en-US" sz="1200" b="1" dirty="0" err="1" smtClean="0">
                          <a:effectLst/>
                        </a:rPr>
                        <a:t>Kemampuan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Kerjasama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406277">
                <a:tc rowSpan="5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D.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Manajemen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/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Pengelolaan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Institusi</a:t>
                      </a:r>
                      <a:endParaRPr lang="en-US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273050" lvl="0" indent="-2730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16.</a:t>
                      </a:r>
                      <a:r>
                        <a:rPr lang="en-US" sz="1200" b="1" baseline="0" dirty="0" smtClean="0">
                          <a:effectLst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</a:rPr>
                        <a:t>Implementasi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Kegiatan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dari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effectLst/>
                        </a:rPr>
                        <a:t>  </a:t>
                      </a:r>
                      <a:r>
                        <a:rPr lang="en-US" sz="1200" b="1" dirty="0" err="1" smtClean="0">
                          <a:effectLst/>
                        </a:rPr>
                        <a:t>usulan</a:t>
                      </a:r>
                      <a:r>
                        <a:rPr lang="en-US" sz="1200" b="1" dirty="0" smtClean="0">
                          <a:effectLst/>
                        </a:rPr>
                        <a:t>/</a:t>
                      </a:r>
                      <a:r>
                        <a:rPr lang="en-US" sz="1200" b="1" dirty="0" err="1" smtClean="0">
                          <a:effectLst/>
                        </a:rPr>
                        <a:t>pemikiran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17. </a:t>
                      </a:r>
                      <a:r>
                        <a:rPr lang="en-US" sz="1200" b="1" dirty="0" err="1" smtClean="0">
                          <a:effectLst/>
                        </a:rPr>
                        <a:t>Dukungan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institusi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175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18. </a:t>
                      </a:r>
                      <a:r>
                        <a:rPr lang="en-US" sz="1200" b="1" dirty="0" err="1" smtClean="0">
                          <a:effectLst/>
                        </a:rPr>
                        <a:t>Kendali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Diri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03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19. </a:t>
                      </a:r>
                      <a:r>
                        <a:rPr lang="en-US" sz="1200" b="1" dirty="0" err="1" smtClean="0">
                          <a:effectLst/>
                        </a:rPr>
                        <a:t>Tanggung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Jawab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20. </a:t>
                      </a:r>
                      <a:r>
                        <a:rPr lang="en-US" sz="1200" b="1" dirty="0" err="1" smtClean="0">
                          <a:effectLst/>
                        </a:rPr>
                        <a:t>Keteguhan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pada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Prinsip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29541">
                <a:tc rowSpan="4">
                  <a:txBody>
                    <a:bodyPr/>
                    <a:lstStyle/>
                    <a:p>
                      <a:pPr marL="177800" lvl="0" indent="-177800">
                        <a:spcAft>
                          <a:spcPts val="0"/>
                        </a:spcAft>
                        <a:buSzPts val="1100"/>
                        <a:buFont typeface="+mj-lt"/>
                        <a:buNone/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E. </a:t>
                      </a:r>
                      <a:r>
                        <a:rPr lang="en-US" sz="12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Peningkatan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Kualitas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Kegiatan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Kemahasiswaan</a:t>
                      </a:r>
                      <a:endParaRPr lang="en-US" sz="12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 anchor="ctr"/>
                </a:tc>
                <a:tc>
                  <a:txBody>
                    <a:bodyPr/>
                    <a:lstStyle/>
                    <a:p>
                      <a:pPr marL="273050" lvl="0" indent="-2730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21. </a:t>
                      </a:r>
                      <a:r>
                        <a:rPr lang="en-US" sz="1200" b="1" dirty="0" err="1" smtClean="0">
                          <a:effectLst/>
                        </a:rPr>
                        <a:t>Peran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pada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Kegiatan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</a:rPr>
                        <a:t>mahasiswa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19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22. </a:t>
                      </a:r>
                      <a:r>
                        <a:rPr lang="en-US" sz="1200" b="1" dirty="0" err="1" smtClean="0">
                          <a:effectLst/>
                        </a:rPr>
                        <a:t>Implementasi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Peran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304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23. </a:t>
                      </a:r>
                      <a:r>
                        <a:rPr lang="en-US" sz="1200" b="1" dirty="0" err="1" smtClean="0">
                          <a:effectLst/>
                        </a:rPr>
                        <a:t>Interaksi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dengan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Mahasiswa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2031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</a:rPr>
                        <a:t>24 </a:t>
                      </a:r>
                      <a:r>
                        <a:rPr lang="en-US" sz="1200" b="1" dirty="0" err="1" smtClean="0">
                          <a:effectLst/>
                        </a:rPr>
                        <a:t>Manfaat</a:t>
                      </a:r>
                      <a:r>
                        <a:rPr lang="en-US" sz="1200" b="1" dirty="0" smtClean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Kegiatan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en-US" sz="12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  <a:tr h="163066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Nilai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Asesor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44501" marR="44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0639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>PERHATIAN PENTING!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5256584"/>
          </a:xfr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/>
              <a:t>Isian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esai</a:t>
            </a:r>
            <a:r>
              <a:rPr lang="en-US" sz="2400" b="1" dirty="0" smtClean="0"/>
              <a:t>) DD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butir</a:t>
            </a:r>
            <a:r>
              <a:rPr lang="en-US" sz="2400" b="1" dirty="0" smtClean="0"/>
              <a:t> minimal 150 kata.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150 kata,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peringatan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sebelum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divalidasi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/>
              <a:t>Esai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150 kata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maksimum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id-ID" sz="2400" b="1" dirty="0" smtClean="0"/>
              <a:t>3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/>
              <a:t>Tanda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huruf</a:t>
            </a:r>
            <a:r>
              <a:rPr lang="en-US" sz="2400" b="1" dirty="0" smtClean="0"/>
              <a:t> K </a:t>
            </a:r>
            <a:r>
              <a:rPr lang="en-US" sz="2400" b="1" dirty="0" err="1" smtClean="0"/>
              <a:t>menunjukkan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lulus.</a:t>
            </a:r>
            <a:endParaRPr lang="id-ID" sz="2400" b="1" dirty="0" smtClean="0"/>
          </a:p>
          <a:p>
            <a:pPr marL="457200" indent="-457200">
              <a:buNone/>
              <a:tabLst>
                <a:tab pos="536575" algn="l"/>
              </a:tabLst>
              <a:defRPr/>
            </a:pPr>
            <a:r>
              <a:rPr lang="id-ID" sz="2400" b="1" dirty="0"/>
              <a:t> </a:t>
            </a:r>
            <a:r>
              <a:rPr lang="id-ID" sz="2400" b="1" dirty="0" smtClean="0"/>
              <a:t>       </a:t>
            </a:r>
            <a:r>
              <a:rPr lang="en-US" sz="2400" b="1" dirty="0" err="1" smtClean="0">
                <a:solidFill>
                  <a:srgbClr val="0000CC"/>
                </a:solidFill>
              </a:rPr>
              <a:t>Kondisi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yg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mengakibatkan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nilai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mati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adalah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(1) </a:t>
            </a:r>
            <a:r>
              <a:rPr lang="en-US" sz="2400" b="1" dirty="0" err="1" smtClean="0">
                <a:solidFill>
                  <a:srgbClr val="FF0000"/>
                </a:solidFill>
              </a:rPr>
              <a:t>butir</a:t>
            </a:r>
            <a:r>
              <a:rPr lang="en-US" sz="2400" b="1" dirty="0" smtClean="0">
                <a:solidFill>
                  <a:srgbClr val="FF0000"/>
                </a:solidFill>
              </a:rPr>
              <a:t> DD </a:t>
            </a:r>
            <a:endParaRPr lang="id-ID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  <a:defRPr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(2)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kemiripan</a:t>
            </a:r>
            <a:r>
              <a:rPr lang="en-US" sz="2400" b="1" dirty="0" smtClean="0">
                <a:solidFill>
                  <a:srgbClr val="FF0000"/>
                </a:solidFill>
              </a:rPr>
              <a:t> DD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memperingatkan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apabila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butir</a:t>
            </a:r>
            <a:r>
              <a:rPr lang="en-US" sz="2400" b="1" dirty="0" smtClean="0"/>
              <a:t> 3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4</a:t>
            </a:r>
            <a:endParaRPr lang="id-ID" sz="24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b="1" dirty="0" smtClean="0"/>
              <a:t>Karya ilmiah yang dideskripsikan dapat diunduh oleh Asesor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519825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KELULUSAN DD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000" b="1" dirty="0" smtClean="0"/>
              <a:t>DYS </a:t>
            </a:r>
            <a:r>
              <a:rPr lang="id-ID" sz="4000" b="1" dirty="0"/>
              <a:t>dinyatakan lulus dalam </a:t>
            </a:r>
            <a:r>
              <a:rPr lang="id-ID" sz="4000" b="1" dirty="0" smtClean="0"/>
              <a:t>                   penilaian </a:t>
            </a:r>
            <a:r>
              <a:rPr lang="id-ID" sz="4000" b="1" dirty="0"/>
              <a:t>Deskripsi Diri oleh Asesor, </a:t>
            </a:r>
            <a:r>
              <a:rPr lang="id-ID" sz="4000" b="1" dirty="0" smtClean="0"/>
              <a:t>apabila NADD </a:t>
            </a:r>
            <a:r>
              <a:rPr lang="id-ID" sz="4000" b="1" dirty="0"/>
              <a:t>&gt;</a:t>
            </a:r>
            <a:r>
              <a:rPr lang="id-ID" sz="4000" b="1" dirty="0" smtClean="0"/>
              <a:t> 4,0</a:t>
            </a:r>
            <a:endParaRPr lang="id-ID" sz="4000" b="1" dirty="0"/>
          </a:p>
          <a:p>
            <a:pPr algn="ctr"/>
            <a:endParaRPr lang="id-ID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63554" y="1772816"/>
            <a:ext cx="8568952" cy="34563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5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229600" cy="1282079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endParaRPr lang="id-ID" sz="72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id-ID" sz="9800" b="1" dirty="0" smtClean="0">
                <a:effectLst/>
              </a:rPr>
              <a:t>PENILAIAN GABUNGAN</a:t>
            </a:r>
            <a:endParaRPr lang="id-ID" sz="9800" b="1" dirty="0">
              <a:effectLst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1403648" y="764704"/>
            <a:ext cx="6840760" cy="1440160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691680" y="3429000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200" b="1" dirty="0" smtClean="0"/>
              <a:t>Nilai Kualifikasi Akademik,</a:t>
            </a:r>
          </a:p>
          <a:p>
            <a:r>
              <a:rPr lang="id-ID" sz="3200" b="1" dirty="0" smtClean="0"/>
              <a:t>      Jabatan Akademik</a:t>
            </a:r>
            <a:r>
              <a:rPr lang="id-ID" sz="3200" b="1" dirty="0"/>
              <a:t>, dan </a:t>
            </a:r>
            <a:r>
              <a:rPr lang="id-ID" sz="3200" b="1" dirty="0" smtClean="0"/>
              <a:t>Golongan</a:t>
            </a:r>
          </a:p>
          <a:p>
            <a:r>
              <a:rPr lang="id-ID" sz="3200" b="1" dirty="0" smtClean="0"/>
              <a:t>2.   Kemampuan </a:t>
            </a:r>
            <a:r>
              <a:rPr lang="id-ID" sz="3200" b="1" dirty="0"/>
              <a:t>berbahasa Inggris, </a:t>
            </a:r>
            <a:endParaRPr lang="id-ID" sz="3200" b="1" dirty="0" smtClean="0"/>
          </a:p>
          <a:p>
            <a:r>
              <a:rPr lang="id-ID" sz="3200" b="1" dirty="0" smtClean="0"/>
              <a:t>3.   Potensi </a:t>
            </a:r>
            <a:r>
              <a:rPr lang="id-ID" sz="3200" b="1" dirty="0"/>
              <a:t>Akademik.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1640" y="3163907"/>
            <a:ext cx="7056784" cy="25922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644008" y="2297021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89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93724" y="188110"/>
            <a:ext cx="7866707" cy="95410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</a:rPr>
              <a:t>Skoring </a:t>
            </a:r>
            <a:r>
              <a:rPr lang="id-ID" sz="2800" b="1" dirty="0">
                <a:solidFill>
                  <a:schemeClr val="bg1"/>
                </a:solidFill>
              </a:rPr>
              <a:t>Berdasarkan Jabatan Akademik dan Pendidikan Tertinggi (</a:t>
            </a:r>
            <a:r>
              <a:rPr lang="id-ID" sz="2800" b="1" dirty="0" smtClean="0">
                <a:solidFill>
                  <a:schemeClr val="bg1"/>
                </a:solidFill>
              </a:rPr>
              <a:t>NAP)</a:t>
            </a:r>
            <a:endParaRPr lang="id-ID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0182719"/>
              </p:ext>
            </p:extLst>
          </p:nvPr>
        </p:nvGraphicFramePr>
        <p:xfrm>
          <a:off x="746922" y="1268760"/>
          <a:ext cx="7704854" cy="373379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85362"/>
                <a:gridCol w="2271944"/>
                <a:gridCol w="2907575"/>
                <a:gridCol w="1339973"/>
              </a:tblGrid>
              <a:tr h="67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No. Urut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Jabatan Akademik 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Pendidikan Tertinggi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Skor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479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1.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Asisten Ahli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S-1*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3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S-2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S-3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2.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Lektor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Lulusan S-1*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S-2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S-3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3.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Lektor Kepala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S-1*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7010" algn="l"/>
                          <a:tab pos="274320" algn="ctr"/>
                        </a:tabLs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		</a:t>
                      </a:r>
                      <a:r>
                        <a:rPr lang="en-US" sz="2000" b="1" dirty="0" smtClean="0">
                          <a:effectLst/>
                          <a:latin typeface="Candara"/>
                          <a:ea typeface="PMingLiU"/>
                          <a:cs typeface="Tahoma"/>
                        </a:rPr>
                        <a:t>   </a:t>
                      </a:r>
                      <a:r>
                        <a:rPr lang="id-ID" sz="2000" b="1" dirty="0" smtClean="0">
                          <a:effectLst/>
                          <a:latin typeface="Candara"/>
                          <a:ea typeface="PMingLiU"/>
                          <a:cs typeface="Tahoma"/>
                        </a:rPr>
                        <a:t>   </a:t>
                      </a:r>
                      <a:r>
                        <a:rPr lang="en-US" sz="2000" b="1" dirty="0" smtClean="0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Lulusan</a:t>
                      </a: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 S-2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ndara"/>
                          <a:ea typeface="PMingLiU"/>
                          <a:cs typeface="Tahoma"/>
                        </a:rPr>
                        <a:t>Lulusan S-3</a:t>
                      </a:r>
                      <a:endParaRPr lang="en-US" sz="20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20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27583" y="5157192"/>
            <a:ext cx="76328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>
                <a:solidFill>
                  <a:srgbClr val="0000CC"/>
                </a:solidFill>
              </a:rPr>
              <a:t>Keterangan: *Lulusan S-1 yang berusia 60 tahun dengan masa kerja </a:t>
            </a:r>
            <a:r>
              <a:rPr lang="id-ID" sz="2000" b="1" dirty="0" smtClean="0">
                <a:solidFill>
                  <a:srgbClr val="0000CC"/>
                </a:solidFill>
              </a:rPr>
              <a:t>sebagai dosen </a:t>
            </a:r>
            <a:r>
              <a:rPr lang="id-ID" sz="2000" b="1" dirty="0">
                <a:solidFill>
                  <a:srgbClr val="0000CC"/>
                </a:solidFill>
              </a:rPr>
              <a:t>30 tahun atau mempunyai jabatan akademik Lektor Kepala </a:t>
            </a:r>
            <a:r>
              <a:rPr lang="id-ID" sz="2000" b="1" dirty="0" smtClean="0">
                <a:solidFill>
                  <a:srgbClr val="0000CC"/>
                </a:solidFill>
              </a:rPr>
              <a:t>dengan golongan </a:t>
            </a:r>
            <a:r>
              <a:rPr lang="id-ID" sz="2000" b="1" dirty="0">
                <a:solidFill>
                  <a:srgbClr val="0000CC"/>
                </a:solidFill>
              </a:rPr>
              <a:t>IV/c.</a:t>
            </a:r>
          </a:p>
        </p:txBody>
      </p:sp>
    </p:spTree>
    <p:extLst>
      <p:ext uri="{BB962C8B-B14F-4D97-AF65-F5344CB8AC3E}">
        <p14:creationId xmlns="" xmlns:p14="http://schemas.microsoft.com/office/powerpoint/2010/main" val="4174052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4059569"/>
              </p:ext>
            </p:extLst>
          </p:nvPr>
        </p:nvGraphicFramePr>
        <p:xfrm>
          <a:off x="1043608" y="1638298"/>
          <a:ext cx="7560840" cy="3581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0162"/>
                <a:gridCol w="4200468"/>
                <a:gridCol w="1890210"/>
              </a:tblGrid>
              <a:tr h="860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No. Urut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ndara"/>
                          <a:ea typeface="PMingLiU"/>
                          <a:cs typeface="Tahoma"/>
                        </a:rPr>
                        <a:t>Golongan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Skor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1</a:t>
                      </a: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.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a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b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4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2.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c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III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d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5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3.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a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b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c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6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4.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d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>
                          <a:effectLst/>
                          <a:latin typeface="Candara"/>
                          <a:ea typeface="PMingLiU"/>
                          <a:cs typeface="Tahoma"/>
                        </a:rPr>
                        <a:t> 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IV</a:t>
                      </a: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/</a:t>
                      </a:r>
                      <a:r>
                        <a:rPr lang="id-ID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e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ndara"/>
                          <a:ea typeface="PMingLiU"/>
                          <a:cs typeface="Tahoma"/>
                        </a:rPr>
                        <a:t>7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99592" y="44624"/>
            <a:ext cx="7866707" cy="1384995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</a:pPr>
            <a:endParaRPr lang="id-ID" sz="2800" b="1" dirty="0" smtClean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id-ID" sz="2800" b="1" dirty="0" smtClean="0">
                <a:solidFill>
                  <a:schemeClr val="bg1"/>
                </a:solidFill>
              </a:rPr>
              <a:t>Skoring Berdasarkan Golongan (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NKP</a:t>
            </a:r>
            <a:r>
              <a:rPr lang="id-ID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)</a:t>
            </a:r>
            <a:endParaRPr lang="en-US" altLang="zh-TW" sz="2800" b="1" dirty="0" smtClean="0">
              <a:solidFill>
                <a:schemeClr val="bg1"/>
              </a:solidFill>
              <a:latin typeface="Albertus Medium" pitchFamily="34" charset="0"/>
              <a:ea typeface="PMingLiU" charset="-120"/>
            </a:endParaRPr>
          </a:p>
          <a:p>
            <a:pPr algn="ctr"/>
            <a:endParaRPr lang="id-ID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9434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2484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id-ID" sz="3600" b="1" dirty="0" smtClean="0">
              <a:effectLst/>
              <a:cs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5200" b="1" dirty="0" smtClean="0">
                <a:effectLst/>
                <a:latin typeface="Berlin Sans FB Demi" pitchFamily="34" charset="0"/>
                <a:cs typeface="Calibri" pitchFamily="34" charset="0"/>
              </a:rPr>
              <a:t>SERTIFIKASI DOSEN </a:t>
            </a:r>
          </a:p>
          <a:p>
            <a:pPr algn="ctr">
              <a:buFont typeface="Wingdings" pitchFamily="2" charset="2"/>
              <a:buNone/>
            </a:pPr>
            <a:endParaRPr lang="en-US" sz="3600" b="1" dirty="0" smtClean="0">
              <a:effectLst/>
            </a:endParaRPr>
          </a:p>
          <a:p>
            <a:r>
              <a:rPr lang="id-ID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Amanah UU No 14 taun 2005 : Guru dan Dosen</a:t>
            </a:r>
          </a:p>
          <a:p>
            <a:r>
              <a:rPr lang="id-ID" sz="3900" b="1" dirty="0" smtClean="0">
                <a:solidFill>
                  <a:srgbClr val="0000CC"/>
                </a:solidFill>
                <a:latin typeface="Berlin Sans FB Demi" pitchFamily="34" charset="0"/>
              </a:rPr>
              <a:t>Fasilitas semua dosen : Dosen Profesional</a:t>
            </a:r>
            <a:endParaRPr lang="id-ID" sz="3900" b="1" dirty="0" smtClean="0">
              <a:solidFill>
                <a:srgbClr val="0000CC"/>
              </a:solidFill>
              <a:effectLst/>
              <a:latin typeface="Berlin Sans FB Demi" pitchFamily="34" charset="0"/>
            </a:endParaRPr>
          </a:p>
          <a:p>
            <a:r>
              <a:rPr lang="id-ID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Dilaksanakan 2008 _ 2014</a:t>
            </a:r>
          </a:p>
          <a:p>
            <a:r>
              <a:rPr lang="id-ID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Portofolio : ukuran </a:t>
            </a:r>
            <a:r>
              <a:rPr lang="en-US" sz="3900" b="1" dirty="0" err="1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Budaya</a:t>
            </a:r>
            <a:r>
              <a:rPr lang="en-US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 </a:t>
            </a:r>
            <a:r>
              <a:rPr lang="en-US" sz="3900" b="1" dirty="0" err="1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Akademik</a:t>
            </a:r>
            <a:r>
              <a:rPr lang="en-US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 </a:t>
            </a:r>
            <a:r>
              <a:rPr lang="id-ID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dan </a:t>
            </a:r>
            <a:r>
              <a:rPr lang="en-US" sz="3900" b="1" dirty="0" err="1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Profesionalisme</a:t>
            </a:r>
            <a:r>
              <a:rPr lang="en-US" sz="3900" b="1" dirty="0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 </a:t>
            </a:r>
            <a:r>
              <a:rPr lang="en-US" sz="3900" b="1" dirty="0" err="1" smtClean="0">
                <a:solidFill>
                  <a:srgbClr val="0000CC"/>
                </a:solidFill>
                <a:effectLst/>
                <a:latin typeface="Berlin Sans FB Demi" pitchFamily="34" charset="0"/>
              </a:rPr>
              <a:t>Dosen</a:t>
            </a:r>
            <a:endParaRPr lang="en-US" sz="3900" b="1" dirty="0" smtClean="0">
              <a:solidFill>
                <a:srgbClr val="0000CC"/>
              </a:solidFill>
              <a:effectLst/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1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593724" y="188110"/>
            <a:ext cx="7938716" cy="95410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hasil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tes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kemampuan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berbahasa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Inggris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(NBI) </a:t>
            </a:r>
            <a:endParaRPr lang="es-ES_tradnl" altLang="zh-TW" sz="2800" b="1" dirty="0">
              <a:solidFill>
                <a:schemeClr val="bg1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5320932"/>
              </p:ext>
            </p:extLst>
          </p:nvPr>
        </p:nvGraphicFramePr>
        <p:xfrm>
          <a:off x="827585" y="1828797"/>
          <a:ext cx="7272807" cy="4191002"/>
        </p:xfrm>
        <a:graphic>
          <a:graphicData uri="http://schemas.openxmlformats.org/drawingml/2006/table">
            <a:tbl>
              <a:tblPr firstRow="1" firstCol="1" bandRow="1"/>
              <a:tblGrid>
                <a:gridCol w="1140138"/>
                <a:gridCol w="1904828"/>
                <a:gridCol w="1356340"/>
                <a:gridCol w="1181608"/>
                <a:gridCol w="710395"/>
                <a:gridCol w="979498"/>
              </a:tblGrid>
              <a:tr h="2619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NILAI ANGKA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SKOR TES KEMAMPUAN BAHASA INGGRIS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TOEFL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IELTS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TOEP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Paper-based (PBT)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Computer-based (CBT)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Internet-based (iBT)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1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394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91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30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4.0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&lt; 26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397 – 433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93 – 120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30 – 40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4.0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26 – 35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3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437 – 473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123 – 150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41 – 52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4.5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36 – 45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477 – 510  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153 – 180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53 – 64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5.0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46 – 55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513 - 547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183 – 210 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65 – 78    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5.5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56 – 65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6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550 – 587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213 – 240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79 – 95 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6.0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66 – 75 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7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590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243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96</a:t>
                      </a:r>
                      <a:endParaRPr lang="en-US" sz="16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6.5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5" dirty="0">
                          <a:effectLst/>
                          <a:latin typeface="Candara"/>
                          <a:ea typeface="Times New Roman"/>
                          <a:cs typeface="Calibri"/>
                        </a:rPr>
                        <a:t>≥ 76</a:t>
                      </a:r>
                      <a:endParaRPr lang="en-US" sz="16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9108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11560" y="243673"/>
            <a:ext cx="7704856" cy="954107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ES_tradnl" altLang="zh-TW" sz="2800" b="1" dirty="0" err="1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Skoring</a:t>
            </a:r>
            <a:r>
              <a:rPr lang="es-ES_tradnl" altLang="zh-TW" sz="2800" b="1" dirty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untuk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hasil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id-ID" altLang="zh-TW" sz="2800" b="1" dirty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T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es </a:t>
            </a:r>
            <a:r>
              <a:rPr lang="id-ID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P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otensi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</a:t>
            </a:r>
            <a:r>
              <a:rPr lang="id-ID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A</a:t>
            </a:r>
            <a:r>
              <a:rPr lang="es-ES_tradnl" altLang="zh-TW" sz="2800" b="1" dirty="0" err="1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akademik</a:t>
            </a:r>
            <a:r>
              <a:rPr lang="es-ES_tradnl" altLang="zh-TW" sz="2800" b="1" dirty="0" smtClean="0">
                <a:solidFill>
                  <a:schemeClr val="bg1"/>
                </a:solidFill>
                <a:latin typeface="Albertus Medium" pitchFamily="34" charset="0"/>
                <a:ea typeface="PMingLiU" charset="-120"/>
              </a:rPr>
              <a:t> (NPA) </a:t>
            </a:r>
            <a:endParaRPr lang="es-ES_tradnl" altLang="zh-TW" sz="2800" b="1" dirty="0">
              <a:solidFill>
                <a:schemeClr val="bg1"/>
              </a:solidFill>
              <a:latin typeface="Albertus Medium" pitchFamily="34" charset="0"/>
              <a:ea typeface="PMingLiU" charset="-12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6028373"/>
              </p:ext>
            </p:extLst>
          </p:nvPr>
        </p:nvGraphicFramePr>
        <p:xfrm>
          <a:off x="755576" y="1772816"/>
          <a:ext cx="756084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155"/>
                <a:gridCol w="5114685"/>
              </a:tblGrid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NILAI ANGKA 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SKOR POTENSI AKADEMIK</a:t>
                      </a:r>
                      <a:endParaRPr lang="en-US" sz="1800" b="1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&lt; 25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 – 34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35 – 44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7170" indent="-238125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45 – 54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55 – 64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65 – 74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&gt; 74</a:t>
                      </a:r>
                      <a:endParaRPr lang="en-US" sz="1800" b="1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9674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47F4B-EF7A-4C14-B167-98DC79D58F7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355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6940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93724" y="249487"/>
            <a:ext cx="7794699" cy="769441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id-ID" altLang="zh-TW" sz="4400" b="1" dirty="0" smtClean="0">
                <a:solidFill>
                  <a:schemeClr val="bg1"/>
                </a:solidFill>
                <a:latin typeface="Calibri" pitchFamily="34" charset="0"/>
                <a:ea typeface="新細明體" charset="-120"/>
                <a:cs typeface="Calibri" pitchFamily="34" charset="0"/>
              </a:rPr>
              <a:t>PENENTUAN KELULUSAN</a:t>
            </a:r>
            <a:endParaRPr lang="en-US" altLang="zh-TW" sz="4400" b="1" dirty="0">
              <a:solidFill>
                <a:schemeClr val="bg1"/>
              </a:solidFill>
              <a:latin typeface="Calibri" pitchFamily="34" charset="0"/>
              <a:ea typeface="新細明體" charset="-120"/>
              <a:cs typeface="Calibri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1062" name="Group 10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652497164"/>
                  </p:ext>
                </p:extLst>
              </p:nvPr>
            </p:nvGraphicFramePr>
            <p:xfrm>
              <a:off x="533400" y="1524000"/>
              <a:ext cx="8077200" cy="4529138"/>
            </p:xfrm>
            <a:graphic>
              <a:graphicData uri="http://schemas.openxmlformats.org/drawingml/2006/table">
                <a:tbl>
                  <a:tblPr/>
                  <a:tblGrid>
                    <a:gridCol w="8077200"/>
                  </a:tblGrid>
                  <a:tr h="4529138">
                    <a:tc>
                      <a:txBody>
                        <a:bodyPr/>
                        <a:lstStyle/>
                        <a:p>
                          <a:pPr marL="538163" marR="0" lvl="0" indent="-350838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/>
                          </a:r>
                        </a:p>
                        <a:p>
                          <a:pPr marL="538163" marR="0" lvl="0" indent="-350838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en-US" sz="20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Nilai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/>
                          </a:r>
                          <a:r>
                            <a:rPr kumimoji="0" lang="en-US" sz="20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Gabungan</a:t>
                          </a: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>: </a:t>
                          </a: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tx1"/>
                            </a:buClr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lbertus Medium" pitchFamily="34" charset="0"/>
                            </a:rPr>
                            <a:t/>
                          </a:r>
                        </a:p>
                        <a:p>
                          <a:pPr marL="187325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2"/>
                            </a:buClr>
                            <a:buSzTx/>
                            <a:buFont typeface="+mj-lt"/>
                            <a:buNone/>
                            <a:tabLst/>
                          </a:pPr>
                          <a:r>
                            <a:rPr lang="id-ID" sz="3200" b="1" dirty="0" smtClean="0">
                              <a:effectLst/>
                              <a:ea typeface="PMingLiU"/>
                              <a:cs typeface="Tahoma"/>
                            </a:rPr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3200" b="1" i="1" smtClean="0">
                                  <a:effectLst/>
                                  <a:latin typeface="Cambria Math"/>
                                  <a:ea typeface="PMingLiU"/>
                                  <a:cs typeface="Tahoma"/>
                                </a:rPr>
                                <m:t>𝑵𝑮𝑩</m:t>
                              </m:r>
                              <m:r>
                                <a:rPr lang="en-US" sz="3200" b="1" i="1" smtClean="0">
                                  <a:effectLst/>
                                  <a:latin typeface="Cambria Math"/>
                                  <a:ea typeface="PMingLiU"/>
                                  <a:cs typeface="Tahoma"/>
                                </a:rPr>
                                <m:t> =</m:t>
                              </m:r>
                              <m:f>
                                <m:fPr>
                                  <m:ctrlPr>
                                    <a:rPr lang="en-US" sz="3200" b="1" i="1">
                                      <a:effectLst/>
                                      <a:latin typeface="Cambria Math"/>
                                      <a:cs typeface="Tahoma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 </m:t>
                                  </m:r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𝟐</m:t>
                                  </m:r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</m:t>
                                  </m:r>
                                  <m:d>
                                    <m:dPr>
                                      <m:ctrlPr>
                                        <a:rPr lang="en-US" sz="3200" b="1" i="1">
                                          <a:effectLst/>
                                          <a:latin typeface="Cambria Math"/>
                                          <a:cs typeface="Tahoma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b="1" i="1">
                                          <a:effectLst/>
                                          <a:latin typeface="Cambria Math"/>
                                          <a:ea typeface="PMingLiU"/>
                                          <a:cs typeface="Tahoma"/>
                                        </a:rPr>
                                        <m:t>𝑵𝑨𝑷</m:t>
                                      </m:r>
                                    </m:e>
                                  </m:d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+ </m:t>
                                  </m:r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𝟐</m:t>
                                  </m:r>
                                  <m:d>
                                    <m:dPr>
                                      <m:ctrlPr>
                                        <a:rPr lang="en-US" sz="3200" b="1" i="1">
                                          <a:effectLst/>
                                          <a:latin typeface="Cambria Math"/>
                                          <a:cs typeface="Tahoma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200" b="1" i="1">
                                          <a:effectLst/>
                                          <a:latin typeface="Cambria Math"/>
                                          <a:ea typeface="PMingLiU"/>
                                          <a:cs typeface="Tahoma"/>
                                        </a:rPr>
                                        <m:t>𝑵𝑲𝑷</m:t>
                                      </m:r>
                                    </m:e>
                                  </m:d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+</m:t>
                                  </m:r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𝐍𝐏𝐒</m:t>
                                  </m:r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+ </m:t>
                                  </m:r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𝐍𝐁𝐈</m:t>
                                  </m:r>
                                  <m:r>
                                    <a:rPr lang="en-US" sz="3200" b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 + </m:t>
                                  </m:r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𝑵𝑷𝑨</m:t>
                                  </m:r>
                                </m:num>
                                <m:den>
                                  <m:r>
                                    <a:rPr lang="en-US" sz="3200" b="1" i="1">
                                      <a:effectLst/>
                                      <a:latin typeface="Cambria Math"/>
                                      <a:ea typeface="PMingLiU"/>
                                      <a:cs typeface="Tahoma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endParaRPr kumimoji="0" lang="en-US" sz="3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lbertus Medium" pitchFamily="34" charset="0"/>
                          </a:endParaRPr>
                        </a:p>
                      </a:txBody>
                      <a:tcPr marT="45714" marB="45714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1062" name="Group 102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652497164"/>
                  </p:ext>
                </p:extLst>
              </p:nvPr>
            </p:nvGraphicFramePr>
            <p:xfrm>
              <a:off x="533400" y="1524000"/>
              <a:ext cx="8077200" cy="4529138"/>
            </p:xfrm>
            <a:graphic>
              <a:graphicData uri="http://schemas.openxmlformats.org/drawingml/2006/table">
                <a:tbl>
                  <a:tblPr/>
                  <a:tblGrid>
                    <a:gridCol w="8077200"/>
                  </a:tblGrid>
                  <a:tr h="452913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marT="45714" marB="45714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Sertifikasi Dosen 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725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47F4B-EF7A-4C14-B167-98DC79D58F7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3555" name="Rectangle 2" descr="White marble"/>
          <p:cNvSpPr>
            <a:spLocks noChangeArrowheads="1"/>
          </p:cNvSpPr>
          <p:nvPr/>
        </p:nvSpPr>
        <p:spPr bwMode="auto">
          <a:xfrm>
            <a:off x="0" y="-82550"/>
            <a:ext cx="9153525" cy="69405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3568" y="300546"/>
            <a:ext cx="792088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s-ES_tradnl" altLang="zh-TW" sz="4000" b="1" dirty="0" smtClean="0">
                <a:solidFill>
                  <a:schemeClr val="bg1"/>
                </a:solidFill>
                <a:latin typeface="Calibri" pitchFamily="34" charset="0"/>
                <a:ea typeface="新細明體" charset="-120"/>
                <a:cs typeface="Calibri" pitchFamily="34" charset="0"/>
              </a:rPr>
              <a:t>P</a:t>
            </a:r>
            <a:r>
              <a:rPr lang="id-ID" altLang="zh-TW" sz="4000" b="1" dirty="0" smtClean="0">
                <a:solidFill>
                  <a:schemeClr val="bg1"/>
                </a:solidFill>
                <a:latin typeface="Calibri" pitchFamily="34" charset="0"/>
                <a:ea typeface="新細明體" charset="-120"/>
                <a:cs typeface="Calibri" pitchFamily="34" charset="0"/>
              </a:rPr>
              <a:t>ENENTUAN </a:t>
            </a:r>
            <a:r>
              <a:rPr lang="es-ES_tradnl" altLang="zh-TW" sz="4000" b="1" dirty="0" smtClean="0">
                <a:solidFill>
                  <a:schemeClr val="bg1"/>
                </a:solidFill>
                <a:latin typeface="Calibri" pitchFamily="34" charset="0"/>
                <a:ea typeface="新細明體" charset="-120"/>
                <a:cs typeface="Calibri" pitchFamily="34" charset="0"/>
              </a:rPr>
              <a:t> </a:t>
            </a:r>
            <a:r>
              <a:rPr lang="es-ES_tradnl" altLang="zh-TW" sz="4000" b="1" dirty="0">
                <a:solidFill>
                  <a:schemeClr val="bg1"/>
                </a:solidFill>
                <a:latin typeface="Calibri" pitchFamily="34" charset="0"/>
                <a:ea typeface="新細明體" charset="-120"/>
                <a:cs typeface="Calibri" pitchFamily="34" charset="0"/>
              </a:rPr>
              <a:t>KELULUSAN</a:t>
            </a:r>
            <a:endParaRPr lang="en-US" altLang="zh-TW" sz="4000" b="1" dirty="0">
              <a:solidFill>
                <a:schemeClr val="bg1"/>
              </a:solidFill>
              <a:latin typeface="Calibri" pitchFamily="34" charset="0"/>
              <a:ea typeface="新細明體" charset="-120"/>
              <a:cs typeface="Calibri" pitchFamily="34" charset="0"/>
            </a:endParaRPr>
          </a:p>
        </p:txBody>
      </p:sp>
      <p:graphicFrame>
        <p:nvGraphicFramePr>
          <p:cNvPr id="41062" name="Group 10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30168478"/>
              </p:ext>
            </p:extLst>
          </p:nvPr>
        </p:nvGraphicFramePr>
        <p:xfrm>
          <a:off x="500473" y="1196752"/>
          <a:ext cx="8077200" cy="5260836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4529138">
                <a:tc>
                  <a:txBody>
                    <a:bodyPr/>
                    <a:lstStyle/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 </a:t>
                      </a:r>
                    </a:p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Peserta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inyatakan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lbertus Medium" pitchFamily="34" charset="0"/>
                        </a:rPr>
                        <a:t>LULUS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j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ika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emenuhi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riteria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538163" marR="0" lvl="0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Persepsional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Rerata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skor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komponen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Persepsional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4.0</a:t>
                      </a: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Rerata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skor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keseluruhan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4.5</a:t>
                      </a: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Instrumen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Personal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Deskripsi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Diri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)</a:t>
                      </a:r>
                    </a:p>
                    <a:p>
                      <a:pPr marL="1339850" marR="0" lvl="1" indent="-350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Nilai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Akhir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≥ 4.0</a:t>
                      </a: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Konsistensi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: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Tinggi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atau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Sedang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ertus Medium" pitchFamily="34" charset="0"/>
                        </a:rPr>
                        <a:t>NGB &gt; 4,0</a:t>
                      </a:r>
                    </a:p>
                    <a:p>
                      <a:pPr marL="187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+mj-lt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</a:endParaRPr>
                    </a:p>
                    <a:p>
                      <a:pPr marL="644525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bertus Medium" pitchFamily="34" charset="0"/>
                        <a:ea typeface="+mn-ea"/>
                        <a:cs typeface="+mn-cs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2774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id-ID" sz="72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id-ID" sz="7200" b="1" dirty="0" smtClean="0">
                <a:effectLst/>
              </a:rPr>
              <a:t>PENYUSJNAN DESKRIPSI DIRI</a:t>
            </a:r>
            <a:endParaRPr lang="id-ID" sz="7200" b="1" dirty="0">
              <a:effectLst/>
            </a:endParaRP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755576" y="1841773"/>
            <a:ext cx="7632848" cy="3456384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8699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5846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000" b="1" dirty="0"/>
              <a:t>Petunjuk Pengisian</a:t>
            </a:r>
            <a:endParaRPr lang="id-ID" sz="2800" dirty="0"/>
          </a:p>
          <a:p>
            <a:pPr algn="ctr"/>
            <a:r>
              <a:rPr lang="id-ID" sz="2800" dirty="0"/>
              <a:t> 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800" b="1" dirty="0"/>
              <a:t>Dalam perjalanan karir Saudara sebagai dosen, telah banyak hal Saudara lakukan </a:t>
            </a:r>
            <a:r>
              <a:rPr lang="id-ID" sz="2800" b="1" dirty="0" smtClean="0"/>
              <a:t>dalam melaksanakan </a:t>
            </a:r>
            <a:r>
              <a:rPr lang="id-ID" sz="2800" b="1" dirty="0"/>
              <a:t>Tridharma Perguruan </a:t>
            </a:r>
            <a:r>
              <a:rPr lang="id-ID" sz="2800" b="1" dirty="0" smtClean="0"/>
              <a:t>Tinggi</a:t>
            </a:r>
            <a:endParaRPr lang="id-ID" sz="2800" b="1" dirty="0"/>
          </a:p>
          <a:p>
            <a:pPr marL="342900" indent="-342900">
              <a:buFont typeface="Wingdings" pitchFamily="2" charset="2"/>
              <a:buChar char="§"/>
            </a:pPr>
            <a:endParaRPr lang="id-ID" sz="2800" b="1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id-ID" sz="2800" b="1" dirty="0" smtClean="0"/>
              <a:t>Lembar </a:t>
            </a:r>
            <a:r>
              <a:rPr lang="id-ID" sz="2800" b="1" dirty="0"/>
              <a:t>Deskripsi Diri Dosen </a:t>
            </a:r>
            <a:r>
              <a:rPr lang="id-ID" sz="2800" b="1" dirty="0" smtClean="0"/>
              <a:t>digunakan sebagai </a:t>
            </a:r>
            <a:r>
              <a:rPr lang="id-ID" sz="2800" b="1" dirty="0"/>
              <a:t>alat bagi dosen untuk menjelaskan keunggulan atau kebanggaan pribadi </a:t>
            </a:r>
            <a:r>
              <a:rPr lang="id-ID" sz="2800" b="1" dirty="0" smtClean="0"/>
              <a:t>seorang dosen </a:t>
            </a:r>
            <a:r>
              <a:rPr lang="id-ID" sz="2800" b="1" dirty="0"/>
              <a:t>atas prestasi dan/atau kontribusi yang telah dilakukan dalam menjalankan </a:t>
            </a:r>
            <a:r>
              <a:rPr lang="id-ID" sz="2800" b="1" dirty="0" smtClean="0"/>
              <a:t>karirnya sebagai </a:t>
            </a:r>
            <a:r>
              <a:rPr lang="id-ID" sz="2800" b="1" dirty="0"/>
              <a:t>dosen, khususnya berkenaan dengan pelaksanaan Tridharma Perguruan Tinggi</a:t>
            </a:r>
            <a:r>
              <a:rPr lang="id-ID" sz="2800" b="1" dirty="0" smtClean="0"/>
              <a:t>.</a:t>
            </a:r>
            <a:r>
              <a:rPr lang="id-ID" sz="2400" b="1" dirty="0"/>
              <a:t> 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1520" y="260648"/>
            <a:ext cx="8640960" cy="62646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684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600" b="1" dirty="0"/>
              <a:t>Petunjuk Pengisian</a:t>
            </a:r>
            <a:endParaRPr lang="id-ID" sz="2400" dirty="0"/>
          </a:p>
          <a:p>
            <a:pPr algn="ctr"/>
            <a:r>
              <a:rPr lang="id-ID" sz="2400" dirty="0"/>
              <a:t> </a:t>
            </a:r>
          </a:p>
          <a:p>
            <a:pPr algn="ctr"/>
            <a:r>
              <a:rPr lang="id-ID" sz="3200" b="1" dirty="0"/>
              <a:t> 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800" b="1" dirty="0" smtClean="0"/>
              <a:t>Untuk setiap butir isian, deskripsikan diri Saudara secara tertulis sesuai dengan aspek yang diminta dan cukup menjelaskan kinerja Saudara yang mencakup sekurang-kurangnya 150 kata. </a:t>
            </a:r>
          </a:p>
          <a:p>
            <a:pPr marL="457200" indent="-457200">
              <a:buFont typeface="Wingdings" pitchFamily="2" charset="2"/>
              <a:buChar char="§"/>
            </a:pPr>
            <a:endParaRPr lang="id-ID" sz="28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id-ID" sz="2800" b="1" dirty="0" smtClean="0"/>
              <a:t>Contoh berikut memberi gambaran isian terhadap aspek prestasikerja dalam beberapa tahun terakhir. </a:t>
            </a:r>
            <a:endParaRPr lang="id-ID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476672"/>
            <a:ext cx="8640960" cy="554461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984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000" b="1" dirty="0" smtClean="0">
                <a:solidFill>
                  <a:srgbClr val="0000CC"/>
                </a:solidFill>
              </a:rPr>
              <a:t>Contoh Deskripsi</a:t>
            </a:r>
            <a:br>
              <a:rPr lang="id-ID" sz="2000" b="1" dirty="0" smtClean="0">
                <a:solidFill>
                  <a:srgbClr val="0000CC"/>
                </a:solidFill>
              </a:rPr>
            </a:br>
            <a:r>
              <a:rPr lang="id-ID" sz="2000" b="1" dirty="0" smtClean="0">
                <a:solidFill>
                  <a:srgbClr val="0000CC"/>
                </a:solidFill>
              </a:rPr>
              <a:t>Komponen : Pegembangan Kualitas Pembelajaran</a:t>
            </a:r>
          </a:p>
          <a:p>
            <a:pPr marL="0" indent="0">
              <a:buNone/>
            </a:pPr>
            <a:r>
              <a:rPr lang="id-ID" sz="2000" b="1" dirty="0" smtClean="0">
                <a:solidFill>
                  <a:srgbClr val="0000CC"/>
                </a:solidFill>
              </a:rPr>
              <a:t>Pernyataan </a:t>
            </a:r>
            <a:r>
              <a:rPr lang="id-ID" sz="2000" b="1" dirty="0">
                <a:solidFill>
                  <a:srgbClr val="0000CC"/>
                </a:solidFill>
              </a:rPr>
              <a:t>Dosen</a:t>
            </a:r>
            <a:endParaRPr lang="id-ID" sz="2000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id-ID" sz="2000" b="1" dirty="0" smtClean="0"/>
              <a:t>Dari </a:t>
            </a:r>
            <a:r>
              <a:rPr lang="id-ID" sz="2000" b="1" dirty="0"/>
              <a:t>hasil evaluasi terhadap proses pembelajaran yang saya lakukan selama ini, </a:t>
            </a:r>
            <a:r>
              <a:rPr lang="id-ID" sz="2000" b="1" dirty="0" smtClean="0"/>
              <a:t>saya mulai </a:t>
            </a:r>
            <a:r>
              <a:rPr lang="id-ID" sz="2000" b="1" dirty="0"/>
              <a:t>menyadari bahwa mahasiswa saya mengalami kesulitan dalam memahami </a:t>
            </a:r>
            <a:r>
              <a:rPr lang="id-ID" sz="2000" b="1" dirty="0" smtClean="0"/>
              <a:t>substansi perkuliahan </a:t>
            </a:r>
            <a:r>
              <a:rPr lang="id-ID" sz="2000" b="1" dirty="0"/>
              <a:t>yang saya berikan, ketika saya sajikan tanpa bantuan media visual. Saat </a:t>
            </a:r>
            <a:r>
              <a:rPr lang="id-ID" sz="2000" b="1" dirty="0" smtClean="0"/>
              <a:t>itu saya </a:t>
            </a:r>
            <a:r>
              <a:rPr lang="id-ID" sz="2000" b="1" dirty="0"/>
              <a:t>belum memahami teknologi media dan saya mulai mempelajarinya. Saya </a:t>
            </a:r>
            <a:r>
              <a:rPr lang="id-ID" sz="2000" b="1" dirty="0" smtClean="0"/>
              <a:t>bersyukur bahwa </a:t>
            </a:r>
            <a:r>
              <a:rPr lang="id-ID" sz="2000" b="1" dirty="0"/>
              <a:t>fasilitas kelas saat ini sudah jauh lebih baik, karena sebagian kelas </a:t>
            </a:r>
            <a:r>
              <a:rPr lang="id-ID" sz="2000" b="1" dirty="0" smtClean="0"/>
              <a:t>sudah dilengkapi </a:t>
            </a:r>
            <a:r>
              <a:rPr lang="id-ID" sz="2000" b="1" dirty="0"/>
              <a:t>dengan komputer dan projektor LCD untuk memudahkan penyampaian </a:t>
            </a:r>
            <a:r>
              <a:rPr lang="id-ID" sz="2000" b="1" dirty="0" smtClean="0"/>
              <a:t>materi kepada </a:t>
            </a:r>
            <a:r>
              <a:rPr lang="id-ID" sz="2000" b="1" dirty="0"/>
              <a:t>mahasiswa. Secara bertahap saya mulai menerapkan pemakaian media </a:t>
            </a:r>
            <a:r>
              <a:rPr lang="id-ID" sz="2000" b="1" dirty="0" smtClean="0"/>
              <a:t>visual dalam </a:t>
            </a:r>
            <a:r>
              <a:rPr lang="id-ID" sz="2000" b="1" dirty="0"/>
              <a:t>perkuliahan, sehingga saya dapat memberi banyak ilustrasi dan melengkapi</a:t>
            </a:r>
          </a:p>
          <a:p>
            <a:pPr marL="0" indent="0" algn="just">
              <a:buNone/>
            </a:pPr>
            <a:r>
              <a:rPr lang="id-ID" sz="2000" b="1" dirty="0"/>
              <a:t>presentasi perkuliahan dengan animasi untuk memperjelas konsep, bahan, materi, </a:t>
            </a:r>
            <a:r>
              <a:rPr lang="id-ID" sz="2000" b="1" dirty="0" smtClean="0"/>
              <a:t>proses terkait </a:t>
            </a:r>
            <a:r>
              <a:rPr lang="id-ID" sz="2000" b="1" dirty="0"/>
              <a:t>dengan bidang ilmu yang saya ajarkan. Ternyata kelas menjadi lebih bergairah </a:t>
            </a:r>
            <a:r>
              <a:rPr lang="id-ID" sz="2000" b="1" dirty="0" smtClean="0"/>
              <a:t>dan hidup</a:t>
            </a:r>
            <a:r>
              <a:rPr lang="id-ID" sz="2000" b="1" dirty="0"/>
              <a:t>, serta mahasiswa lebih memahami materi yang saya berikan. Implikasi </a:t>
            </a:r>
            <a:r>
              <a:rPr lang="id-ID" sz="2000" b="1" dirty="0" smtClean="0"/>
              <a:t>dari suasana </a:t>
            </a:r>
            <a:r>
              <a:rPr lang="id-ID" sz="2000" b="1" dirty="0"/>
              <a:t>pembelajaran itu, tampak dari prestasi mahasiswa yang meningkat jika </a:t>
            </a:r>
            <a:r>
              <a:rPr lang="id-ID" sz="2000" b="1" dirty="0" smtClean="0"/>
              <a:t>dilihat dari </a:t>
            </a:r>
            <a:r>
              <a:rPr lang="id-ID" sz="2000" b="1" dirty="0"/>
              <a:t>sebaran nilai ujian dan membaiknya kualitas tugas mahasiswa. Sekarang, </a:t>
            </a:r>
            <a:r>
              <a:rPr lang="id-ID" sz="2000" b="1" dirty="0" smtClean="0"/>
              <a:t>semakin banyak </a:t>
            </a:r>
            <a:r>
              <a:rPr lang="id-ID" sz="2000" b="1" dirty="0"/>
              <a:t>dosen di universitas saya yang mengikuti pendekatan pembelajaran seperti ini </a:t>
            </a:r>
            <a:r>
              <a:rPr lang="id-ID" sz="2000" b="1" dirty="0" smtClean="0"/>
              <a:t>--- </a:t>
            </a:r>
            <a:r>
              <a:rPr lang="id-ID" sz="2000" b="1" dirty="0"/>
              <a:t>dst</a:t>
            </a:r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0" indent="0">
              <a:buNone/>
            </a:pPr>
            <a:r>
              <a:rPr lang="id-ID" sz="1400" b="1" dirty="0"/>
              <a:t> </a:t>
            </a:r>
          </a:p>
          <a:p>
            <a:pPr marL="0" indent="0">
              <a:buNone/>
            </a:pPr>
            <a:r>
              <a:rPr lang="id-ID" sz="1400" b="1" dirty="0"/>
              <a:t> </a:t>
            </a:r>
          </a:p>
          <a:p>
            <a:pPr marL="0" indent="0">
              <a:buNone/>
            </a:pPr>
            <a:endParaRPr lang="id-ID" sz="1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260648"/>
            <a:ext cx="8856984" cy="633670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806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000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INSTRUMEN DESKRIPSI DIRI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id-ID" b="1" dirty="0" smtClean="0"/>
              <a:t>Deskripsikan </a:t>
            </a:r>
            <a:r>
              <a:rPr lang="id-ID" b="1" dirty="0"/>
              <a:t>dengan jelas apa saja yang telah Saudara lakukan yang dapat </a:t>
            </a:r>
            <a:r>
              <a:rPr lang="id-ID" b="1" dirty="0" smtClean="0"/>
              <a:t>dianggap sebagai</a:t>
            </a:r>
            <a:r>
              <a:rPr lang="id-ID" b="1" u="sng" dirty="0" smtClean="0"/>
              <a:t> </a:t>
            </a:r>
            <a:r>
              <a:rPr lang="id-ID" b="1" u="sng" dirty="0"/>
              <a:t>prestasi</a:t>
            </a:r>
            <a:r>
              <a:rPr lang="id-ID" b="1" dirty="0"/>
              <a:t> dan/atau</a:t>
            </a:r>
            <a:r>
              <a:rPr lang="id-ID" b="1" u="sng" dirty="0"/>
              <a:t> kontribusi</a:t>
            </a:r>
            <a:r>
              <a:rPr lang="id-ID" b="1" dirty="0"/>
              <a:t> bagi pelaksanaan dan pengembangan </a:t>
            </a:r>
            <a:r>
              <a:rPr lang="id-ID" b="1" dirty="0" smtClean="0"/>
              <a:t>Tridharma Perguruan </a:t>
            </a:r>
            <a:r>
              <a:rPr lang="id-ID" b="1" dirty="0"/>
              <a:t>Tinggi, yang berkenaan dengan hal-hal berikut</a:t>
            </a:r>
            <a:r>
              <a:rPr lang="id-ID" b="1" dirty="0" smtClean="0"/>
              <a:t>.</a:t>
            </a:r>
          </a:p>
          <a:p>
            <a:pPr marL="0" indent="0">
              <a:buNone/>
            </a:pPr>
            <a:endParaRPr lang="id-ID" b="1" dirty="0" smtClean="0"/>
          </a:p>
          <a:p>
            <a:pPr>
              <a:buFont typeface="Wingdings" pitchFamily="2" charset="2"/>
              <a:buChar char="§"/>
            </a:pPr>
            <a:r>
              <a:rPr lang="id-ID" b="1" dirty="0" smtClean="0"/>
              <a:t>Deskripsi </a:t>
            </a:r>
            <a:r>
              <a:rPr lang="id-ID" b="1" dirty="0"/>
              <a:t>ini perlu </a:t>
            </a:r>
            <a:r>
              <a:rPr lang="id-ID" b="1" dirty="0" smtClean="0"/>
              <a:t>dilengkapidengan </a:t>
            </a:r>
            <a:r>
              <a:rPr lang="id-ID" b="1" dirty="0"/>
              <a:t>contoh nyata yang Saudara alami/lakukan dalam kehidupan profesional </a:t>
            </a:r>
            <a:r>
              <a:rPr lang="id-ID" b="1" dirty="0" smtClean="0"/>
              <a:t>sebagai dosen</a:t>
            </a:r>
            <a:r>
              <a:rPr lang="id-ID" b="1" dirty="0"/>
              <a:t>.</a:t>
            </a:r>
          </a:p>
          <a:p>
            <a:pPr>
              <a:buFont typeface="Wingdings" pitchFamily="2" charset="2"/>
              <a:buChar char="§"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1412776"/>
            <a:ext cx="8856984" cy="48245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032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95400"/>
            <a:ext cx="7992888" cy="5181600"/>
          </a:xfrm>
          <a:noFill/>
        </p:spPr>
        <p:txBody>
          <a:bodyPr/>
          <a:lstStyle/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A. </a:t>
            </a:r>
            <a:r>
              <a:rPr lang="en-US" sz="2800" b="1" dirty="0" err="1" smtClean="0">
                <a:effectLst/>
              </a:rPr>
              <a:t>Pengembangan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Kualitas</a:t>
            </a:r>
            <a:r>
              <a:rPr lang="en-US" sz="2800" b="1" dirty="0" smtClean="0">
                <a:effectLst/>
              </a:rPr>
              <a:t> 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     </a:t>
            </a:r>
            <a:r>
              <a:rPr lang="en-US" sz="2800" b="1" dirty="0" err="1" smtClean="0">
                <a:effectLst/>
              </a:rPr>
              <a:t>Pembelajaran</a:t>
            </a:r>
            <a:r>
              <a:rPr lang="en-US" sz="2800" b="1" dirty="0" smtClean="0">
                <a:effectLst/>
              </a:rPr>
              <a:t> : 1 – 5 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B. </a:t>
            </a:r>
            <a:r>
              <a:rPr lang="en-US" sz="2800" b="1" dirty="0" err="1" smtClean="0">
                <a:effectLst/>
              </a:rPr>
              <a:t>Pengembangan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Keilmuan</a:t>
            </a:r>
            <a:r>
              <a:rPr lang="en-US" sz="2800" b="1" dirty="0" smtClean="0">
                <a:effectLst/>
              </a:rPr>
              <a:t> : 6 - 10 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C. </a:t>
            </a:r>
            <a:r>
              <a:rPr lang="en-US" sz="2800" b="1" dirty="0" err="1" smtClean="0">
                <a:effectLst/>
              </a:rPr>
              <a:t>Pengabdian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kepada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Masyarakat</a:t>
            </a:r>
            <a:r>
              <a:rPr lang="en-US" sz="2800" b="1" dirty="0" smtClean="0">
                <a:effectLst/>
              </a:rPr>
              <a:t> : 11 - 15 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D. </a:t>
            </a:r>
            <a:r>
              <a:rPr lang="en-US" sz="2800" b="1" dirty="0" err="1" smtClean="0">
                <a:effectLst/>
              </a:rPr>
              <a:t>Manajemen</a:t>
            </a:r>
            <a:r>
              <a:rPr lang="en-US" sz="2800" b="1" dirty="0" smtClean="0">
                <a:effectLst/>
              </a:rPr>
              <a:t>/</a:t>
            </a:r>
            <a:r>
              <a:rPr lang="en-US" sz="2800" b="1" dirty="0" err="1" smtClean="0">
                <a:effectLst/>
              </a:rPr>
              <a:t>Pengelolaan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Institusi</a:t>
            </a:r>
            <a:r>
              <a:rPr lang="en-US" sz="2800" b="1" dirty="0" smtClean="0">
                <a:effectLst/>
              </a:rPr>
              <a:t> : 16 – 20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E. </a:t>
            </a:r>
            <a:r>
              <a:rPr lang="en-US" sz="2800" b="1" dirty="0" err="1" smtClean="0">
                <a:effectLst/>
              </a:rPr>
              <a:t>Peningkatan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Kualitas</a:t>
            </a:r>
            <a:r>
              <a:rPr lang="en-US" sz="2800" b="1" dirty="0" smtClean="0">
                <a:effectLst/>
              </a:rPr>
              <a:t> : 21 – 24</a:t>
            </a:r>
          </a:p>
          <a:p>
            <a:pPr marL="609600" indent="-609600">
              <a:buClr>
                <a:schemeClr val="bg1"/>
              </a:buClr>
              <a:buFont typeface="Wingdings" pitchFamily="2" charset="2"/>
              <a:buNone/>
            </a:pPr>
            <a:endParaRPr lang="en-US" sz="2800" b="1" dirty="0" smtClean="0">
              <a:effectLst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                   </a:t>
            </a:r>
            <a:r>
              <a:rPr lang="en-US" b="1" dirty="0" err="1" smtClean="0">
                <a:effectLst/>
              </a:rPr>
              <a:t>Kompetensi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Pedogogik</a:t>
            </a:r>
            <a:r>
              <a:rPr lang="en-US" b="1" dirty="0" smtClean="0">
                <a:effectLst/>
              </a:rPr>
              <a:t>,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                   </a:t>
            </a:r>
            <a:r>
              <a:rPr lang="en-US" b="1" dirty="0" err="1" smtClean="0">
                <a:effectLst/>
              </a:rPr>
              <a:t>Profesional</a:t>
            </a:r>
            <a:r>
              <a:rPr lang="en-US" b="1" dirty="0" smtClean="0">
                <a:effectLst/>
              </a:rPr>
              <a:t>, </a:t>
            </a:r>
            <a:r>
              <a:rPr lang="en-US" b="1" dirty="0" err="1" smtClean="0">
                <a:effectLst/>
              </a:rPr>
              <a:t>Kepribadian</a:t>
            </a:r>
            <a:r>
              <a:rPr lang="en-US" b="1" dirty="0" smtClean="0">
                <a:effectLst/>
              </a:rPr>
              <a:t>, </a:t>
            </a:r>
            <a:r>
              <a:rPr lang="en-US" b="1" dirty="0" err="1" smtClean="0">
                <a:effectLst/>
              </a:rPr>
              <a:t>Sosial</a:t>
            </a:r>
            <a:endParaRPr lang="en-US" b="1" dirty="0" smtClean="0">
              <a:effectLst/>
            </a:endParaRPr>
          </a:p>
        </p:txBody>
      </p:sp>
      <p:sp>
        <p:nvSpPr>
          <p:cNvPr id="278532" name="Line 4"/>
          <p:cNvSpPr>
            <a:spLocks noChangeShapeType="1"/>
          </p:cNvSpPr>
          <p:nvPr/>
        </p:nvSpPr>
        <p:spPr bwMode="auto">
          <a:xfrm>
            <a:off x="990600" y="4267200"/>
            <a:ext cx="0" cy="106680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ffectLst>
            <a:outerShdw dist="35921" dir="2700000" algn="ctr" rotWithShape="0">
              <a:schemeClr val="bg1">
                <a:gamma/>
                <a:shade val="60000"/>
                <a:invGamma/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990600" y="5334000"/>
            <a:ext cx="11430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260648"/>
            <a:ext cx="8229600" cy="850106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>
                <a:solidFill>
                  <a:schemeClr val="bg1"/>
                </a:solidFill>
              </a:rPr>
              <a:t>INSTRUMEN DESKRIPSI DIRI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18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7772400" cy="1829761"/>
          </a:xfrm>
        </p:spPr>
        <p:txBody>
          <a:bodyPr/>
          <a:lstStyle/>
          <a:p>
            <a:pPr algn="ctr"/>
            <a:r>
              <a:rPr lang="id-ID" b="1" dirty="0" smtClean="0"/>
              <a:t>PEMBAHARUAN SERDOS    TAHUN 2013-2014</a:t>
            </a:r>
            <a:endParaRPr lang="id-ID" b="1" dirty="0"/>
          </a:p>
        </p:txBody>
      </p:sp>
      <p:pic>
        <p:nvPicPr>
          <p:cNvPr id="4" name="Picture 2" descr="Logo P&amp;K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980728"/>
            <a:ext cx="187220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30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382000" cy="792088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effectLst/>
              </a:rPr>
              <a:t/>
            </a:r>
            <a:br>
              <a:rPr lang="id-ID" sz="3600" b="1" dirty="0" smtClean="0">
                <a:effectLst/>
              </a:rPr>
            </a:br>
            <a:r>
              <a:rPr lang="id-ID" sz="3600" b="1" dirty="0" smtClean="0">
                <a:effectLst/>
              </a:rPr>
              <a:t>A. </a:t>
            </a:r>
            <a:r>
              <a:rPr lang="en-US" sz="3600" b="1" dirty="0" err="1" smtClean="0">
                <a:effectLst/>
              </a:rPr>
              <a:t>Pengembangan</a:t>
            </a:r>
            <a:r>
              <a:rPr lang="en-US" sz="3600" b="1" dirty="0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Kualitas</a:t>
            </a:r>
            <a:r>
              <a:rPr lang="en-US" sz="3600" b="1" dirty="0" smtClean="0">
                <a:effectLst/>
              </a:rPr>
              <a:t> </a:t>
            </a:r>
            <a:r>
              <a:rPr lang="id-ID" sz="3600" b="1" dirty="0" smtClean="0"/>
              <a:t>Pembelajaran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endParaRPr lang="en-US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47856" cy="4724400"/>
          </a:xfrm>
          <a:solidFill>
            <a:schemeClr val="bg1"/>
          </a:solidFill>
        </p:spPr>
        <p:txBody>
          <a:bodyPr/>
          <a:lstStyle/>
          <a:p>
            <a:pPr marL="609600" indent="-609600" algn="just"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A.1. </a:t>
            </a:r>
            <a:r>
              <a:rPr lang="en-US" sz="2800" b="1" dirty="0" err="1" smtClean="0">
                <a:effectLst/>
              </a:rPr>
              <a:t>Berikan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contoh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nyata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semua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</a:rPr>
              <a:t>usaha</a:t>
            </a:r>
            <a:r>
              <a:rPr lang="en-US" sz="28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</a:rPr>
              <a:t>kreatif</a:t>
            </a:r>
            <a:r>
              <a:rPr lang="id-ID" sz="28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 smtClean="0">
                <a:effectLst/>
              </a:rPr>
              <a:t>yang </a:t>
            </a:r>
            <a:r>
              <a:rPr lang="en-US" sz="2800" b="1" dirty="0" err="1" smtClean="0">
                <a:effectLst/>
              </a:rPr>
              <a:t>telah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atau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sedang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Saudara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lakukan</a:t>
            </a:r>
            <a:r>
              <a:rPr lang="id-ID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untuk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mening</a:t>
            </a:r>
            <a:r>
              <a:rPr lang="id-ID" sz="2800" b="1" dirty="0" smtClean="0">
                <a:effectLst/>
              </a:rPr>
              <a:t>-</a:t>
            </a:r>
            <a:r>
              <a:rPr lang="en-US" sz="2800" b="1" dirty="0" err="1" smtClean="0">
                <a:effectLst/>
              </a:rPr>
              <a:t>katkan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kualitas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pembelajaran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dan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jelaskan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</a:rPr>
              <a:t>dampaknya</a:t>
            </a:r>
            <a:r>
              <a:rPr lang="id-ID" sz="2800" b="1" dirty="0" smtClean="0">
                <a:solidFill>
                  <a:srgbClr val="FF0000"/>
                </a:solidFill>
                <a:effectLst/>
              </a:rPr>
              <a:t> !</a:t>
            </a:r>
            <a:endParaRPr lang="en-US" sz="2800" b="1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id-ID" b="1" dirty="0" smtClean="0">
                <a:effectLst/>
              </a:rPr>
              <a:t>       </a:t>
            </a:r>
            <a:r>
              <a:rPr lang="en-US" b="1" dirty="0" smtClean="0">
                <a:effectLst/>
              </a:rPr>
              <a:t>1. Usaha </a:t>
            </a:r>
            <a:r>
              <a:rPr lang="en-US" b="1" dirty="0" err="1" smtClean="0">
                <a:effectLst/>
              </a:rPr>
              <a:t>Kreatif</a:t>
            </a:r>
            <a:r>
              <a:rPr lang="en-US" b="1" dirty="0" smtClean="0">
                <a:effectLst/>
              </a:rPr>
              <a:t>  </a:t>
            </a:r>
          </a:p>
          <a:p>
            <a:pPr marL="0" indent="0">
              <a:buNone/>
            </a:pPr>
            <a:r>
              <a:rPr lang="id-ID" b="1" dirty="0" smtClean="0">
                <a:effectLst/>
              </a:rPr>
              <a:t>       </a:t>
            </a:r>
            <a:r>
              <a:rPr lang="en-US" b="1" dirty="0" smtClean="0">
                <a:effectLst/>
              </a:rPr>
              <a:t>    …………………………..</a:t>
            </a:r>
            <a:r>
              <a:rPr lang="id-ID" b="1" dirty="0" smtClean="0">
                <a:effectLst/>
              </a:rPr>
              <a:t>...............................</a:t>
            </a:r>
            <a:r>
              <a:rPr lang="en-US" b="1" dirty="0" smtClean="0">
                <a:effectLst/>
              </a:rPr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    </a:t>
            </a:r>
            <a:r>
              <a:rPr lang="id-ID" b="1" dirty="0" smtClean="0">
                <a:effectLst/>
              </a:rPr>
              <a:t>  </a:t>
            </a:r>
            <a:r>
              <a:rPr lang="en-US" b="1" dirty="0" smtClean="0">
                <a:effectLst/>
              </a:rPr>
              <a:t> 2. </a:t>
            </a:r>
            <a:r>
              <a:rPr lang="en-US" b="1" dirty="0" err="1" smtClean="0">
                <a:effectLst/>
              </a:rPr>
              <a:t>Dampak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Perubahan</a:t>
            </a:r>
            <a:r>
              <a:rPr lang="en-US" b="1" dirty="0" smtClean="0">
                <a:effectLst/>
              </a:rPr>
              <a:t>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 dirty="0" smtClean="0">
                <a:effectLst/>
              </a:rPr>
              <a:t>       </a:t>
            </a:r>
            <a:r>
              <a:rPr lang="id-ID" b="1" dirty="0" smtClean="0">
                <a:effectLst/>
              </a:rPr>
              <a:t>  </a:t>
            </a:r>
            <a:r>
              <a:rPr lang="en-US" b="1" dirty="0" smtClean="0">
                <a:effectLst/>
              </a:rPr>
              <a:t>  …………………………..</a:t>
            </a:r>
            <a:r>
              <a:rPr lang="id-ID" b="1" dirty="0" smtClean="0">
                <a:effectLst/>
              </a:rPr>
              <a:t>................................</a:t>
            </a:r>
            <a:endParaRPr lang="en-US" b="1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0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4" name="Flowchart: Connector 3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owchart: Connector 10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0381055"/>
              </p:ext>
            </p:extLst>
          </p:nvPr>
        </p:nvGraphicFramePr>
        <p:xfrm>
          <a:off x="395535" y="2708921"/>
          <a:ext cx="8424937" cy="3314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2448"/>
                <a:gridCol w="4392489"/>
              </a:tblGrid>
              <a:tr h="648071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688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melakukan usaha </a:t>
                      </a:r>
                      <a:r>
                        <a:rPr lang="id-ID" sz="2400" b="1" dirty="0">
                          <a:effectLst/>
                        </a:rPr>
                        <a:t>untuk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perubahan dan perbaikan </a:t>
                      </a:r>
                      <a:r>
                        <a:rPr lang="id-ID" sz="2400" b="1" dirty="0" smtClean="0">
                          <a:effectLst/>
                        </a:rPr>
                        <a:t>dalam berbagai </a:t>
                      </a:r>
                      <a:r>
                        <a:rPr lang="id-ID" sz="2400" b="1" dirty="0">
                          <a:effectLst/>
                        </a:rPr>
                        <a:t>aspek pelaksanaan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effectLst/>
                        </a:rPr>
                        <a:t>pembelajaran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Melakukan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berbagai usaha </a:t>
                      </a:r>
                      <a:r>
                        <a:rPr lang="id-ID" sz="2400" b="1" dirty="0">
                          <a:effectLst/>
                        </a:rPr>
                        <a:t>untuk perubahan dan perbaikan</a:t>
                      </a: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dalam berbagai aspek </a:t>
                      </a:r>
                      <a:r>
                        <a:rPr lang="id-ID" sz="2400" b="1" dirty="0" smtClean="0">
                          <a:effectLst/>
                        </a:rPr>
                        <a:t>sehingga</a:t>
                      </a:r>
                      <a:endParaRPr lang="id-ID" sz="2400" b="1" dirty="0">
                        <a:effectLst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memiliki beragam ide baru yang unik dan </a:t>
                      </a:r>
                      <a:r>
                        <a:rPr lang="id-ID" sz="2400" b="1" dirty="0" smtClean="0">
                          <a:effectLst/>
                        </a:rPr>
                        <a:t>khas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1. USAHA KREATIF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22225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2. DAMPAK PERUBAHAN</a:t>
            </a:r>
            <a:endParaRPr lang="id-ID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98724575"/>
              </p:ext>
            </p:extLst>
          </p:nvPr>
        </p:nvGraphicFramePr>
        <p:xfrm>
          <a:off x="313184" y="2348880"/>
          <a:ext cx="8507288" cy="4270126"/>
        </p:xfrm>
        <a:graphic>
          <a:graphicData uri="http://schemas.openxmlformats.org/drawingml/2006/table">
            <a:tbl>
              <a:tblPr/>
              <a:tblGrid>
                <a:gridCol w="3394720"/>
                <a:gridCol w="5112568"/>
              </a:tblGrid>
              <a:tr h="612526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Buruk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Baik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393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usaha namun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berdampak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kualitas pembelajaran,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konstruktif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berbagai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perubahan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besar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dampaknya terhadap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proses pembelajaran untuk meningkatkan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mengembangkan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kualitas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pembelajaran</a:t>
                      </a:r>
                      <a:r>
                        <a:rPr lang="id-ID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metode pembelajaran, media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bahan ajar,</a:t>
                      </a:r>
                      <a:r>
                        <a:rPr lang="id-ID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strategi penilaian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hasil belajar mahasiswa yang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konstruktif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659875" y="1114581"/>
            <a:ext cx="5809598" cy="946267"/>
            <a:chOff x="1659875" y="1330605"/>
            <a:chExt cx="5809598" cy="946267"/>
          </a:xfrm>
        </p:grpSpPr>
        <p:sp>
          <p:nvSpPr>
            <p:cNvPr id="9" name="Flowchart: Connector 8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owchart: Connector 10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59875" y="1363704"/>
              <a:ext cx="7248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baik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32998" y="1330605"/>
              <a:ext cx="9364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buruk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4580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9600" b="1" dirty="0"/>
              <a:t>A.2. Berikan contoh nyata </a:t>
            </a:r>
            <a:r>
              <a:rPr lang="id-ID" sz="9600" b="1" dirty="0">
                <a:solidFill>
                  <a:srgbClr val="FF0000"/>
                </a:solidFill>
              </a:rPr>
              <a:t>kedisiplinan, keteladanan, </a:t>
            </a:r>
            <a:r>
              <a:rPr lang="id-ID" sz="9600" b="1" dirty="0"/>
              <a:t>dan </a:t>
            </a:r>
            <a:endParaRPr lang="id-ID" sz="9600" b="1" dirty="0" smtClean="0"/>
          </a:p>
          <a:p>
            <a:pPr marL="0" indent="0">
              <a:buNone/>
            </a:pPr>
            <a:r>
              <a:rPr lang="id-ID" sz="9600" b="1" dirty="0"/>
              <a:t> </a:t>
            </a:r>
            <a:r>
              <a:rPr lang="id-ID" sz="9600" b="1" dirty="0" smtClean="0"/>
              <a:t>       </a:t>
            </a:r>
            <a:r>
              <a:rPr lang="id-ID" sz="9600" b="1" dirty="0" smtClean="0">
                <a:solidFill>
                  <a:srgbClr val="FF0000"/>
                </a:solidFill>
              </a:rPr>
              <a:t>keterbukaan terhadap kritik </a:t>
            </a:r>
            <a:r>
              <a:rPr lang="id-ID" sz="9600" b="1" dirty="0"/>
              <a:t>yang Saudara tunjukkan </a:t>
            </a:r>
            <a:r>
              <a:rPr lang="id-ID" sz="9600" b="1" dirty="0" smtClean="0"/>
              <a:t>dalam</a:t>
            </a:r>
          </a:p>
          <a:p>
            <a:pPr marL="0" indent="0">
              <a:buNone/>
            </a:pPr>
            <a:r>
              <a:rPr lang="id-ID" sz="9600" b="1" dirty="0"/>
              <a:t> </a:t>
            </a:r>
            <a:r>
              <a:rPr lang="id-ID" sz="9600" b="1" dirty="0" smtClean="0"/>
              <a:t>       pelaksanaan </a:t>
            </a:r>
            <a:r>
              <a:rPr lang="id-ID" sz="9600" b="1" dirty="0"/>
              <a:t>pembelajaran.</a:t>
            </a:r>
          </a:p>
          <a:p>
            <a:pPr marL="0" indent="0">
              <a:buNone/>
            </a:pPr>
            <a:r>
              <a:rPr lang="id-ID" sz="9600" b="1" dirty="0"/>
              <a:t> </a:t>
            </a:r>
          </a:p>
          <a:p>
            <a:pPr marL="0" indent="0">
              <a:buNone/>
            </a:pPr>
            <a:r>
              <a:rPr lang="id-ID" sz="9600" b="1" dirty="0"/>
              <a:t>Deskripsi:</a:t>
            </a:r>
            <a:endParaRPr lang="id-ID" sz="9600" dirty="0"/>
          </a:p>
          <a:p>
            <a:pPr marL="0" indent="0">
              <a:buNone/>
            </a:pPr>
            <a:r>
              <a:rPr lang="id-ID" sz="9600" dirty="0"/>
              <a:t> </a:t>
            </a:r>
          </a:p>
          <a:p>
            <a:pPr marL="0" indent="0">
              <a:buNone/>
            </a:pPr>
            <a:r>
              <a:rPr lang="id-ID" sz="9600" b="1" dirty="0"/>
              <a:t>3. Kedisiplinan:</a:t>
            </a:r>
          </a:p>
          <a:p>
            <a:pPr marL="0" indent="0">
              <a:buNone/>
            </a:pPr>
            <a:r>
              <a:rPr lang="id-ID" sz="9600" b="1" dirty="0" smtClean="0"/>
              <a:t>...................................................................................................</a:t>
            </a:r>
            <a:endParaRPr lang="id-ID" sz="9600" b="1" dirty="0"/>
          </a:p>
          <a:p>
            <a:pPr marL="0" indent="0">
              <a:buNone/>
            </a:pPr>
            <a:r>
              <a:rPr lang="id-ID" sz="9600" b="1" dirty="0"/>
              <a:t> </a:t>
            </a:r>
          </a:p>
          <a:p>
            <a:pPr marL="0" indent="0">
              <a:buNone/>
            </a:pPr>
            <a:r>
              <a:rPr lang="id-ID" sz="9600" b="1" dirty="0"/>
              <a:t>4. Keteladanan:</a:t>
            </a:r>
          </a:p>
          <a:p>
            <a:pPr marL="0" indent="0">
              <a:buNone/>
            </a:pPr>
            <a:r>
              <a:rPr lang="id-ID" sz="9600" b="1" dirty="0" smtClean="0"/>
              <a:t>...................................................................................................</a:t>
            </a:r>
            <a:endParaRPr lang="id-ID" sz="9600" b="1" dirty="0"/>
          </a:p>
          <a:p>
            <a:pPr marL="0" indent="0">
              <a:buNone/>
            </a:pPr>
            <a:r>
              <a:rPr lang="id-ID" sz="9600" b="1" dirty="0"/>
              <a:t> </a:t>
            </a:r>
          </a:p>
          <a:p>
            <a:pPr marL="0" indent="0">
              <a:buNone/>
            </a:pPr>
            <a:r>
              <a:rPr lang="id-ID" sz="9600" b="1" dirty="0"/>
              <a:t>5. Keterbukaan terhadap kritik:</a:t>
            </a:r>
          </a:p>
          <a:p>
            <a:pPr marL="0" indent="0">
              <a:buNone/>
            </a:pPr>
            <a:r>
              <a:rPr lang="id-ID" sz="9600" b="1" dirty="0" smtClean="0"/>
              <a:t>…………………………………….………………………………………………………....</a:t>
            </a:r>
            <a:endParaRPr lang="id-ID" sz="9600" b="1" dirty="0"/>
          </a:p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4893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3. DISIPLIN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1728970"/>
              </p:ext>
            </p:extLst>
          </p:nvPr>
        </p:nvGraphicFramePr>
        <p:xfrm>
          <a:off x="488610" y="2708920"/>
          <a:ext cx="8403869" cy="3331985"/>
        </p:xfrm>
        <a:graphic>
          <a:graphicData uri="http://schemas.openxmlformats.org/drawingml/2006/table">
            <a:tbl>
              <a:tblPr/>
              <a:tblGrid>
                <a:gridCol w="3864464"/>
                <a:gridCol w="4539405"/>
              </a:tblGrid>
              <a:tr h="576064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592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Kurang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patuh dan taat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aturan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tata tertib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bekerja sebagai dosen pada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berbagai situasi dan kondisi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pelaksanaan pembelajaran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Patuh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taat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aturan dan tata tertib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bekerja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 dosen pada berbagai situasi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kondisi pelaksanaan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pembelajaran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0822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4. KETELADANAN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1347111"/>
              </p:ext>
            </p:extLst>
          </p:nvPr>
        </p:nvGraphicFramePr>
        <p:xfrm>
          <a:off x="323528" y="2492896"/>
          <a:ext cx="8435281" cy="3502144"/>
        </p:xfrm>
        <a:graphic>
          <a:graphicData uri="http://schemas.openxmlformats.org/drawingml/2006/table">
            <a:tbl>
              <a:tblPr/>
              <a:tblGrid>
                <a:gridCol w="3672408"/>
                <a:gridCol w="4762873"/>
              </a:tblGrid>
              <a:tr h="576064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60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dapat dijadikan contoh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baik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bersikap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berperilaku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lvl="1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menjadi contoh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baik dalam bersikap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id-ID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berperilaku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 orang-orang di sekitarnya;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menjadi sumber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inspirasi, tempat bertanya dan meminta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nasihat bagi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masyarakat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kampus</a:t>
                      </a:r>
                    </a:p>
                    <a:p>
                      <a:pPr marL="179388" lvl="1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75656" y="1124744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081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5. KETERBUKAAN TERHADAP KRITIK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5206128"/>
              </p:ext>
            </p:extLst>
          </p:nvPr>
        </p:nvGraphicFramePr>
        <p:xfrm>
          <a:off x="457200" y="2650578"/>
          <a:ext cx="8229600" cy="3442718"/>
        </p:xfrm>
        <a:graphic>
          <a:graphicData uri="http://schemas.openxmlformats.org/drawingml/2006/table">
            <a:tbl>
              <a:tblPr/>
              <a:tblGrid>
                <a:gridCol w="3784328"/>
                <a:gridCol w="4445272"/>
              </a:tblGrid>
              <a:tr h="648072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Tertutup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Terbuka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464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Bersikap reaktif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terhadap kritik, saran,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pendapat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berbeda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menyikapi 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menghadapi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kritik, saran, dan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pendapat orang lain yang berbeda dengan yang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baik dan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sopan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390859" y="1330605"/>
            <a:ext cx="6199865" cy="946267"/>
            <a:chOff x="1390859" y="1330605"/>
            <a:chExt cx="6199865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90859" y="1363704"/>
              <a:ext cx="126291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tertutup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11747" y="1330605"/>
              <a:ext cx="117897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terbuka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9133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382000" cy="792088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effectLst/>
              </a:rPr>
              <a:t/>
            </a:r>
            <a:br>
              <a:rPr lang="id-ID" sz="3600" b="1" dirty="0" smtClean="0">
                <a:effectLst/>
              </a:rPr>
            </a:br>
            <a:r>
              <a:rPr lang="id-ID" sz="3600" b="1" dirty="0"/>
              <a:t>B. Pengembangan Keilmuan/Keahlian</a:t>
            </a:r>
            <a:r>
              <a:rPr lang="id-ID" sz="3600" dirty="0"/>
              <a:t/>
            </a:r>
            <a:br>
              <a:rPr lang="id-ID" sz="3600" dirty="0"/>
            </a:br>
            <a:endParaRPr lang="en-US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47856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b="1" dirty="0"/>
              <a:t>B.1. Sebutkan </a:t>
            </a:r>
            <a:r>
              <a:rPr lang="id-ID" sz="2000" b="1" dirty="0">
                <a:solidFill>
                  <a:srgbClr val="FF0000"/>
                </a:solidFill>
              </a:rPr>
              <a:t>publikasi karya-karya ilmiah/seni </a:t>
            </a:r>
            <a:r>
              <a:rPr lang="id-ID" sz="2000" b="1" dirty="0"/>
              <a:t>yang telah Saudara hasilkan </a:t>
            </a:r>
            <a:endParaRPr lang="id-ID" sz="2000" b="1" dirty="0" smtClean="0"/>
          </a:p>
          <a:p>
            <a:pPr marL="0" indent="0">
              <a:buNone/>
            </a:pPr>
            <a:r>
              <a:rPr lang="id-ID" sz="2000" b="1" dirty="0"/>
              <a:t> </a:t>
            </a:r>
            <a:r>
              <a:rPr lang="id-ID" sz="2000" b="1" dirty="0" smtClean="0"/>
              <a:t>       dan tunjukkan </a:t>
            </a:r>
            <a:r>
              <a:rPr lang="id-ID" sz="2000" b="1" dirty="0"/>
              <a:t>buktinya dengan cara mengunggahnya. Bagaimana </a:t>
            </a:r>
            <a:r>
              <a:rPr lang="id-ID" sz="2000" b="1" dirty="0">
                <a:solidFill>
                  <a:srgbClr val="FF0000"/>
                </a:solidFill>
              </a:rPr>
              <a:t>makna </a:t>
            </a:r>
            <a:endParaRPr lang="id-ID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sz="2000" b="1" dirty="0">
                <a:solidFill>
                  <a:srgbClr val="FF0000"/>
                </a:solidFill>
              </a:rPr>
              <a:t> </a:t>
            </a:r>
            <a:r>
              <a:rPr lang="id-ID" sz="2000" b="1" dirty="0" smtClean="0">
                <a:solidFill>
                  <a:srgbClr val="FF0000"/>
                </a:solidFill>
              </a:rPr>
              <a:t>       dan kegunaannya</a:t>
            </a:r>
            <a:r>
              <a:rPr lang="id-ID" sz="2000" b="1" dirty="0" smtClean="0"/>
              <a:t> </a:t>
            </a:r>
            <a:r>
              <a:rPr lang="id-ID" sz="2000" b="1" dirty="0"/>
              <a:t>dalam pengembangan keilmuan/keahlian. Jelaskan bila </a:t>
            </a:r>
            <a:endParaRPr lang="id-ID" sz="2000" b="1" dirty="0" smtClean="0"/>
          </a:p>
          <a:p>
            <a:pPr marL="0" indent="0">
              <a:buNone/>
            </a:pPr>
            <a:r>
              <a:rPr lang="id-ID" sz="2000" b="1" dirty="0"/>
              <a:t> </a:t>
            </a:r>
            <a:r>
              <a:rPr lang="id-ID" sz="2000" b="1" dirty="0" smtClean="0"/>
              <a:t>       karya tersebut memiliki </a:t>
            </a:r>
            <a:r>
              <a:rPr lang="id-ID" sz="2000" b="1" dirty="0"/>
              <a:t>nilai </a:t>
            </a:r>
            <a:r>
              <a:rPr lang="id-ID" sz="2000" b="1" dirty="0">
                <a:solidFill>
                  <a:srgbClr val="FF0000"/>
                </a:solidFill>
              </a:rPr>
              <a:t>inovatif</a:t>
            </a:r>
            <a:r>
              <a:rPr lang="id-ID" sz="2000" b="1" dirty="0"/>
              <a:t>.</a:t>
            </a:r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0" indent="0">
              <a:buNone/>
            </a:pPr>
            <a:r>
              <a:rPr lang="id-ID" sz="2000" b="1" dirty="0"/>
              <a:t>6. Publikasi karya ilmiah:</a:t>
            </a:r>
          </a:p>
          <a:p>
            <a:pPr marL="0" indent="0">
              <a:buNone/>
            </a:pPr>
            <a:r>
              <a:rPr lang="id-ID" sz="2000" b="1" dirty="0" smtClean="0"/>
              <a:t>     ...................................................................................................................</a:t>
            </a:r>
            <a:endParaRPr lang="id-ID" sz="2000" b="1" dirty="0"/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0" indent="0">
              <a:buNone/>
            </a:pPr>
            <a:r>
              <a:rPr lang="id-ID" sz="2000" b="1" dirty="0"/>
              <a:t>7. Makna dan kegunaan:</a:t>
            </a:r>
          </a:p>
          <a:p>
            <a:pPr marL="0" indent="0">
              <a:buNone/>
            </a:pPr>
            <a:r>
              <a:rPr lang="id-ID" sz="2000" b="1" dirty="0" smtClean="0"/>
              <a:t>     ....................................................................................................................</a:t>
            </a:r>
            <a:endParaRPr lang="id-ID" sz="2000" b="1" dirty="0"/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0" indent="0">
              <a:buNone/>
            </a:pPr>
            <a:r>
              <a:rPr lang="id-ID" sz="2000" b="1" dirty="0"/>
              <a:t>8. Nilai inovatif:</a:t>
            </a:r>
          </a:p>
          <a:p>
            <a:pPr marL="0" indent="0">
              <a:buNone/>
            </a:pPr>
            <a:r>
              <a:rPr lang="id-ID" sz="2000" b="1" dirty="0" smtClean="0"/>
              <a:t>      ……………...…………………………………………………………………………………………………</a:t>
            </a:r>
            <a:endParaRPr lang="id-ID" sz="2000" b="1" dirty="0"/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609600" indent="-609600">
              <a:buFont typeface="Wingdings" pitchFamily="2" charset="2"/>
              <a:buNone/>
            </a:pPr>
            <a:endParaRPr lang="en-US" sz="900" b="1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1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6. PUBLIKASI KARYA ILMIAH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1807170"/>
              </p:ext>
            </p:extLst>
          </p:nvPr>
        </p:nvGraphicFramePr>
        <p:xfrm>
          <a:off x="457200" y="2636912"/>
          <a:ext cx="8229602" cy="2926487"/>
        </p:xfrm>
        <a:graphic>
          <a:graphicData uri="http://schemas.openxmlformats.org/drawingml/2006/table">
            <a:tbl>
              <a:tblPr/>
              <a:tblGrid>
                <a:gridCol w="4474840"/>
                <a:gridCol w="3754762"/>
              </a:tblGrid>
              <a:tr h="731927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839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Hanya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satu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karya ilmiah yang dipublikasikan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jurnal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lokal tidak terakreditasi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lingkup Perguruan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sendiri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Karya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ilmiah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dipublikasikan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jurnal internasional bereputasi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1005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7. MAKNA DAN KEGUNAAN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0694960"/>
              </p:ext>
            </p:extLst>
          </p:nvPr>
        </p:nvGraphicFramePr>
        <p:xfrm>
          <a:off x="457200" y="2924944"/>
          <a:ext cx="8229601" cy="2736304"/>
        </p:xfrm>
        <a:graphic>
          <a:graphicData uri="http://schemas.openxmlformats.org/drawingml/2006/table">
            <a:tbl>
              <a:tblPr/>
              <a:tblGrid>
                <a:gridCol w="3250704"/>
                <a:gridCol w="4978897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Negatif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memberikan kontribusi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pengembangan</a:t>
                      </a:r>
                      <a:r>
                        <a:rPr lang="id-ID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keilmuan/keahlian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Memberikan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kontribusi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sangat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besar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signifikan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 pengembangan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keilmuan/keahlian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84408" y="1474621"/>
            <a:ext cx="6013920" cy="946267"/>
            <a:chOff x="1484408" y="1330605"/>
            <a:chExt cx="6013920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84408" y="1363704"/>
              <a:ext cx="10758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negatif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04145" y="1330605"/>
              <a:ext cx="9941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positif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902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5454"/>
            <a:ext cx="8445624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id-ID" sz="3600" b="1" dirty="0" smtClean="0"/>
              <a:t>ALUR PIKIR PEMBAHARUAN SERDOS 13-14 </a:t>
            </a:r>
            <a:endParaRPr lang="id-ID" sz="3600" b="1" dirty="0"/>
          </a:p>
        </p:txBody>
      </p:sp>
      <p:sp>
        <p:nvSpPr>
          <p:cNvPr id="7" name="Parallelogram 6"/>
          <p:cNvSpPr/>
          <p:nvPr/>
        </p:nvSpPr>
        <p:spPr>
          <a:xfrm>
            <a:off x="4860032" y="1628800"/>
            <a:ext cx="2664296" cy="1368152"/>
          </a:xfrm>
          <a:prstGeom prst="parallelogram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REKAM JEJAK KOMPETENSI  DOSEN</a:t>
            </a:r>
            <a:endParaRPr lang="id-ID" sz="2400" dirty="0"/>
          </a:p>
        </p:txBody>
      </p:sp>
      <p:sp>
        <p:nvSpPr>
          <p:cNvPr id="9" name="Chevron 8"/>
          <p:cNvSpPr/>
          <p:nvPr/>
        </p:nvSpPr>
        <p:spPr>
          <a:xfrm>
            <a:off x="3995936" y="3429000"/>
            <a:ext cx="3888432" cy="1512168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SKOR PENILAIAN  PERSEPSIONAL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3284984"/>
            <a:ext cx="1907704" cy="1800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DOSEN PROFE-SIONAL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4857752" y="5429264"/>
            <a:ext cx="1498488" cy="1152128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 TKDBI </a:t>
            </a:r>
            <a:endParaRPr lang="id-ID" sz="2400" dirty="0"/>
          </a:p>
        </p:txBody>
      </p:sp>
      <p:sp>
        <p:nvSpPr>
          <p:cNvPr id="13" name="Parallelogram 12"/>
          <p:cNvSpPr/>
          <p:nvPr/>
        </p:nvSpPr>
        <p:spPr>
          <a:xfrm>
            <a:off x="2123728" y="1556792"/>
            <a:ext cx="2664296" cy="1368152"/>
          </a:xfrm>
          <a:prstGeom prst="parallelogram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REKAM JEJAK PRESTASI  TRIDHARMA</a:t>
            </a:r>
            <a:endParaRPr lang="id-ID" sz="2400" dirty="0"/>
          </a:p>
        </p:txBody>
      </p:sp>
      <p:sp>
        <p:nvSpPr>
          <p:cNvPr id="14" name="Parallelogram 13"/>
          <p:cNvSpPr/>
          <p:nvPr/>
        </p:nvSpPr>
        <p:spPr>
          <a:xfrm>
            <a:off x="1907704" y="5373216"/>
            <a:ext cx="2736304" cy="1152128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  PUBLIKASI ILMIAH</a:t>
            </a:r>
            <a:endParaRPr lang="id-ID" sz="2400" dirty="0"/>
          </a:p>
        </p:txBody>
      </p:sp>
      <p:sp>
        <p:nvSpPr>
          <p:cNvPr id="16" name="Down Arrow 15"/>
          <p:cNvSpPr/>
          <p:nvPr/>
        </p:nvSpPr>
        <p:spPr>
          <a:xfrm>
            <a:off x="2843808" y="3068960"/>
            <a:ext cx="576064" cy="288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755576" y="3068960"/>
            <a:ext cx="576064" cy="21602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5076056" y="3068960"/>
            <a:ext cx="576064" cy="288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7544" y="5373216"/>
            <a:ext cx="1152128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TKDA</a:t>
            </a:r>
            <a:endParaRPr lang="id-ID" sz="2400" dirty="0"/>
          </a:p>
        </p:txBody>
      </p:sp>
      <p:sp>
        <p:nvSpPr>
          <p:cNvPr id="20" name="Cross 19"/>
          <p:cNvSpPr/>
          <p:nvPr/>
        </p:nvSpPr>
        <p:spPr>
          <a:xfrm>
            <a:off x="2627784" y="4941168"/>
            <a:ext cx="360040" cy="36004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Cross 20"/>
          <p:cNvSpPr/>
          <p:nvPr/>
        </p:nvSpPr>
        <p:spPr>
          <a:xfrm>
            <a:off x="5436096" y="5013176"/>
            <a:ext cx="432048" cy="360040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Bent-Up Arrow 21"/>
          <p:cNvSpPr/>
          <p:nvPr/>
        </p:nvSpPr>
        <p:spPr>
          <a:xfrm rot="16200000">
            <a:off x="7740352" y="1988840"/>
            <a:ext cx="936104" cy="936104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51520" y="1556792"/>
            <a:ext cx="180020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POTENSI AKADEMIK</a:t>
            </a:r>
            <a:endParaRPr lang="id-ID" sz="2400" dirty="0"/>
          </a:p>
        </p:txBody>
      </p:sp>
      <p:sp>
        <p:nvSpPr>
          <p:cNvPr id="24" name="Pentagon 23"/>
          <p:cNvSpPr/>
          <p:nvPr/>
        </p:nvSpPr>
        <p:spPr>
          <a:xfrm>
            <a:off x="1547664" y="3429000"/>
            <a:ext cx="3168352" cy="1512168"/>
          </a:xfrm>
          <a:prstGeom prst="homePlat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SKOR PENILAIAN  DESKRIPSI DIRI &amp; CV</a:t>
            </a: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174555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8. USAHA INOVATIF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6399920"/>
              </p:ext>
            </p:extLst>
          </p:nvPr>
        </p:nvGraphicFramePr>
        <p:xfrm>
          <a:off x="611560" y="2824336"/>
          <a:ext cx="7920881" cy="2548880"/>
        </p:xfrm>
        <a:graphic>
          <a:graphicData uri="http://schemas.openxmlformats.org/drawingml/2006/table">
            <a:tbl>
              <a:tblPr/>
              <a:tblGrid>
                <a:gridCol w="3888432"/>
                <a:gridCol w="4032449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32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menghasilkan gagasan baru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 pengembangan keilmuan/keahlian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Menghasilkan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gagasan baru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 pengembangan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keilmuan/keahlian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75656" y="1402613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325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B.2. Berikan contoh nyata </a:t>
            </a:r>
            <a:r>
              <a:rPr lang="id-ID" sz="2400" b="1" dirty="0">
                <a:solidFill>
                  <a:srgbClr val="FF0000"/>
                </a:solidFill>
              </a:rPr>
              <a:t>konsistensi</a:t>
            </a:r>
            <a:r>
              <a:rPr lang="id-ID" sz="2400" b="1" dirty="0"/>
              <a:t> dan </a:t>
            </a:r>
            <a:r>
              <a:rPr lang="id-ID" sz="2400" b="1" dirty="0">
                <a:solidFill>
                  <a:srgbClr val="FF0000"/>
                </a:solidFill>
              </a:rPr>
              <a:t>target kerja </a:t>
            </a:r>
            <a:r>
              <a:rPr lang="id-ID" sz="2400" b="1" dirty="0"/>
              <a:t>yang Saudara tunjukkan dalam</a:t>
            </a:r>
          </a:p>
          <a:p>
            <a:pPr marL="0" indent="0">
              <a:buNone/>
            </a:pPr>
            <a:r>
              <a:rPr lang="id-ID" sz="2400" b="1" dirty="0"/>
              <a:t>pengembangan keilmuan/keahlian.</a:t>
            </a:r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 smtClean="0"/>
              <a:t>9</a:t>
            </a:r>
            <a:r>
              <a:rPr lang="id-ID" sz="2400" b="1" dirty="0"/>
              <a:t>. Konsistensi:</a:t>
            </a:r>
          </a:p>
          <a:p>
            <a:pPr marL="0" indent="0">
              <a:buNone/>
            </a:pPr>
            <a:r>
              <a:rPr lang="id-ID" sz="2400" b="1" dirty="0" smtClean="0"/>
              <a:t>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10. Target kerja:</a:t>
            </a:r>
          </a:p>
          <a:p>
            <a:pPr marL="0" indent="0">
              <a:buNone/>
            </a:pPr>
            <a:r>
              <a:rPr lang="id-ID" sz="2400" b="1" dirty="0" smtClean="0"/>
              <a:t>      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5827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9. KONSISTENSI</a:t>
            </a:r>
            <a:endParaRPr lang="id-ID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86645"/>
              </p:ext>
            </p:extLst>
          </p:nvPr>
        </p:nvGraphicFramePr>
        <p:xfrm>
          <a:off x="755576" y="2708920"/>
          <a:ext cx="7632848" cy="357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1143"/>
                <a:gridCol w="4011705"/>
              </a:tblGrid>
              <a:tr h="648072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effectLst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323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menjaga kesesuaian </a:t>
                      </a:r>
                      <a:r>
                        <a:rPr lang="id-ID" sz="2400" b="1" dirty="0">
                          <a:effectLst/>
                        </a:rPr>
                        <a:t>antara latar </a:t>
                      </a:r>
                      <a:r>
                        <a:rPr lang="id-ID" sz="2400" b="1" dirty="0" smtClean="0">
                          <a:effectLst/>
                        </a:rPr>
                        <a:t>belakang keilmuan </a:t>
                      </a:r>
                      <a:r>
                        <a:rPr lang="id-ID" sz="2400" b="1" dirty="0">
                          <a:effectLst/>
                        </a:rPr>
                        <a:t>dengan kegiatan </a:t>
                      </a:r>
                      <a:r>
                        <a:rPr lang="id-ID" sz="2400" b="1" dirty="0" smtClean="0">
                          <a:effectLst/>
                        </a:rPr>
                        <a:t>pengembangan keilmuan </a:t>
                      </a:r>
                      <a:r>
                        <a:rPr lang="id-ID" sz="2400" b="1" dirty="0">
                          <a:effectLst/>
                        </a:rPr>
                        <a:t>yang dilakukan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effectLst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Memiliki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</a:rPr>
                        <a:t>kemampuan untuk menjaga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kesesuaian </a:t>
                      </a:r>
                      <a:r>
                        <a:rPr lang="id-ID" sz="2400" b="1" dirty="0" smtClean="0">
                          <a:effectLst/>
                        </a:rPr>
                        <a:t>antara </a:t>
                      </a:r>
                      <a:r>
                        <a:rPr lang="id-ID" sz="2400" b="1" dirty="0">
                          <a:effectLst/>
                        </a:rPr>
                        <a:t>latar belakang keilmuan dengan </a:t>
                      </a:r>
                      <a:r>
                        <a:rPr lang="id-ID" sz="2400" b="1" dirty="0" smtClean="0">
                          <a:effectLst/>
                        </a:rPr>
                        <a:t>kegiatan pengembangan </a:t>
                      </a:r>
                      <a:r>
                        <a:rPr lang="id-ID" sz="2400" b="1" dirty="0">
                          <a:effectLst/>
                        </a:rPr>
                        <a:t>keilmuan yang </a:t>
                      </a:r>
                      <a:r>
                        <a:rPr lang="id-ID" sz="2400" b="1" dirty="0" smtClean="0">
                          <a:effectLst/>
                        </a:rPr>
                        <a:t>dilakukan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1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10. TARGET KERJA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1716142"/>
              </p:ext>
            </p:extLst>
          </p:nvPr>
        </p:nvGraphicFramePr>
        <p:xfrm>
          <a:off x="518864" y="2636912"/>
          <a:ext cx="8085584" cy="3200756"/>
        </p:xfrm>
        <a:graphic>
          <a:graphicData uri="http://schemas.openxmlformats.org/drawingml/2006/table">
            <a:tbl>
              <a:tblPr/>
              <a:tblGrid>
                <a:gridCol w="3981128"/>
                <a:gridCol w="4104456"/>
              </a:tblGrid>
              <a:tr h="640436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Kabur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Jelas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984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memiliki target kerja realistik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untuk dicapai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bekerja dan rentang waktu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tegas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untuk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mencapainya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Memiliki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target realistik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untuk dicapai dalam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bekerja dan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rentang waktu yang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tegas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untuk mencapainya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62378" y="1186589"/>
            <a:ext cx="5823740" cy="946267"/>
            <a:chOff x="1562378" y="1330605"/>
            <a:chExt cx="5823740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62378" y="1363704"/>
              <a:ext cx="9198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kabur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16355" y="1330605"/>
              <a:ext cx="7697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jelas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645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382000" cy="792088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effectLst/>
              </a:rPr>
              <a:t/>
            </a:r>
            <a:br>
              <a:rPr lang="id-ID" sz="3600" b="1" dirty="0" smtClean="0">
                <a:effectLst/>
              </a:rPr>
            </a:br>
            <a:r>
              <a:rPr lang="id-ID" sz="3200" b="1" dirty="0"/>
              <a:t>C. Pengabdian kepada Masyarakat</a:t>
            </a:r>
            <a:r>
              <a:rPr lang="id-ID" sz="3200" dirty="0"/>
              <a:t/>
            </a:r>
            <a:br>
              <a:rPr lang="id-ID" sz="3200" dirty="0"/>
            </a:br>
            <a:endParaRPr lang="en-US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47856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 smtClean="0"/>
              <a:t>C.1. </a:t>
            </a:r>
            <a:r>
              <a:rPr lang="id-ID" sz="2400" b="1" dirty="0"/>
              <a:t>Berikan contoh nyata penerapan ilmu/keahlian Saudara dalam berbagai </a:t>
            </a:r>
            <a:r>
              <a:rPr lang="id-ID" sz="2400" b="1" dirty="0" smtClean="0">
                <a:solidFill>
                  <a:srgbClr val="FF0000"/>
                </a:solidFill>
              </a:rPr>
              <a:t>kegiatanpengabdian </a:t>
            </a:r>
            <a:r>
              <a:rPr lang="id-ID" sz="2400" b="1" dirty="0">
                <a:solidFill>
                  <a:srgbClr val="FF0000"/>
                </a:solidFill>
              </a:rPr>
              <a:t>kepada masyarakat</a:t>
            </a:r>
            <a:r>
              <a:rPr lang="id-ID" sz="2400" b="1" dirty="0"/>
              <a:t>. Deskripsikan </a:t>
            </a:r>
            <a:r>
              <a:rPr lang="id-ID" sz="2400" b="1" dirty="0">
                <a:solidFill>
                  <a:srgbClr val="FF0000"/>
                </a:solidFill>
              </a:rPr>
              <a:t>dampak perubahan </a:t>
            </a:r>
            <a:r>
              <a:rPr lang="id-ID" sz="2400" b="1" dirty="0" smtClean="0"/>
              <a:t>dan </a:t>
            </a:r>
            <a:r>
              <a:rPr lang="id-ID" sz="2400" b="1" dirty="0" smtClean="0">
                <a:solidFill>
                  <a:srgbClr val="FF0000"/>
                </a:solidFill>
              </a:rPr>
              <a:t>dukungan </a:t>
            </a:r>
            <a:r>
              <a:rPr lang="id-ID" sz="2400" b="1" dirty="0">
                <a:solidFill>
                  <a:srgbClr val="FF0000"/>
                </a:solidFill>
              </a:rPr>
              <a:t>masyarakat</a:t>
            </a:r>
            <a:r>
              <a:rPr lang="id-ID" sz="2400" b="1" dirty="0"/>
              <a:t> terhadap kegiatan tersebut !</a:t>
            </a:r>
          </a:p>
          <a:p>
            <a:pPr marL="0" indent="0">
              <a:buNone/>
            </a:pP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11</a:t>
            </a:r>
            <a:r>
              <a:rPr lang="id-ID" sz="2400" b="1" dirty="0"/>
              <a:t>. Kegiatan PKM:</a:t>
            </a:r>
          </a:p>
          <a:p>
            <a:pPr marL="0" indent="0">
              <a:buNone/>
            </a:pPr>
            <a:r>
              <a:rPr lang="id-ID" sz="2400" b="1" dirty="0" smtClean="0"/>
              <a:t>      .................................................................................................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12. Dampak Perubahan: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13. Dukungan Masyarakat:</a:t>
            </a:r>
          </a:p>
          <a:p>
            <a:pPr marL="0" indent="0">
              <a:buNone/>
            </a:pPr>
            <a:r>
              <a:rPr lang="id-ID" sz="2400" b="1" dirty="0" smtClean="0"/>
              <a:t>       ....………………………………………………………………………………………..</a:t>
            </a:r>
            <a:endParaRPr lang="id-ID" sz="2400" b="1" dirty="0"/>
          </a:p>
          <a:p>
            <a:pPr marL="0" indent="0">
              <a:buNone/>
            </a:pPr>
            <a:endParaRPr lang="en-US" sz="900" b="1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3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11. IMPLEMENTASI KEGIATAN</a:t>
            </a:r>
            <a:endParaRPr lang="id-ID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147393" y="1330605"/>
            <a:ext cx="6360008" cy="946267"/>
            <a:chOff x="1147393" y="1330605"/>
            <a:chExt cx="6360008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47393" y="1363704"/>
              <a:ext cx="17498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acak-acakan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95073" y="1330605"/>
              <a:ext cx="10123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efektif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4490508"/>
              </p:ext>
            </p:extLst>
          </p:nvPr>
        </p:nvGraphicFramePr>
        <p:xfrm>
          <a:off x="755576" y="2708920"/>
          <a:ext cx="7632849" cy="3022560"/>
        </p:xfrm>
        <a:graphic>
          <a:graphicData uri="http://schemas.openxmlformats.org/drawingml/2006/table">
            <a:tbl>
              <a:tblPr/>
              <a:tblGrid>
                <a:gridCol w="3744416"/>
                <a:gridCol w="3888433"/>
              </a:tblGrid>
              <a:tr h="792088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Acak-acakan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Efektif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0472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Implementasi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terstruktur,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terjadwal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sasaran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tercapai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Implementasi kegiatan dilakukan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secara terstruktur,</a:t>
                      </a:r>
                      <a:endParaRPr lang="id-ID" sz="24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terjadwal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sasaran</a:t>
                      </a:r>
                      <a:r>
                        <a:rPr lang="id-ID" sz="24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tercapai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28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12. PERUBAHAN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19816034"/>
              </p:ext>
            </p:extLst>
          </p:nvPr>
        </p:nvGraphicFramePr>
        <p:xfrm>
          <a:off x="755576" y="2852936"/>
          <a:ext cx="7776864" cy="2986648"/>
        </p:xfrm>
        <a:graphic>
          <a:graphicData uri="http://schemas.openxmlformats.org/drawingml/2006/table">
            <a:tbl>
              <a:tblPr/>
              <a:tblGrid>
                <a:gridCol w="3815065"/>
                <a:gridCol w="3961799"/>
              </a:tblGrid>
              <a:tr h="792088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Buruk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Baik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425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membawa perubahan positif yang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nyata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kehidupan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kelompok masyarakat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Membawa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perubahan positif yang nyata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kehidupan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kelompok masyarakat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70712" y="1402613"/>
            <a:ext cx="5809600" cy="946267"/>
            <a:chOff x="1554074" y="1330605"/>
            <a:chExt cx="5809600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54074" y="1363704"/>
              <a:ext cx="9364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buruk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38796" y="1330605"/>
              <a:ext cx="7248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baik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797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13. DUKUNGAN MASYARAKAT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4785283"/>
              </p:ext>
            </p:extLst>
          </p:nvPr>
        </p:nvGraphicFramePr>
        <p:xfrm>
          <a:off x="457200" y="2492896"/>
          <a:ext cx="8229600" cy="3254382"/>
        </p:xfrm>
        <a:graphic>
          <a:graphicData uri="http://schemas.openxmlformats.org/drawingml/2006/table">
            <a:tbl>
              <a:tblPr/>
              <a:tblGrid>
                <a:gridCol w="3554096"/>
                <a:gridCol w="4675504"/>
              </a:tblGrid>
              <a:tr h="694062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Ditolak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Diterima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224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perubahan namun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memperoleh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dukungan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dari masyarakat luas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perubahan/upaya/ strategi baru untuk peningkatan kualitas pengabdian kepada masyarakat 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memperoleh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dukungan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dari masyarakat luas</a:t>
                      </a:r>
                    </a:p>
                    <a:p>
                      <a:pPr marL="1793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04094" y="1196752"/>
            <a:ext cx="6149242" cy="946267"/>
            <a:chOff x="1487456" y="1330605"/>
            <a:chExt cx="6149242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87456" y="1363704"/>
              <a:ext cx="10697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ditolak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5773" y="1330605"/>
              <a:ext cx="12709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diterima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174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sz="3800" b="1" dirty="0"/>
              <a:t>C.2. Berikan contoh nyata </a:t>
            </a:r>
            <a:r>
              <a:rPr lang="id-ID" sz="3800" b="1" dirty="0">
                <a:solidFill>
                  <a:srgbClr val="FF0000"/>
                </a:solidFill>
              </a:rPr>
              <a:t>kemampuan berkomunikasi </a:t>
            </a:r>
            <a:endParaRPr lang="id-ID" sz="3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d-ID" sz="3800" b="1" dirty="0"/>
              <a:t> </a:t>
            </a:r>
            <a:r>
              <a:rPr lang="id-ID" sz="3800" b="1" dirty="0" smtClean="0"/>
              <a:t>      dan </a:t>
            </a:r>
            <a:r>
              <a:rPr lang="id-ID" sz="3800" b="1" dirty="0">
                <a:solidFill>
                  <a:srgbClr val="FF0000"/>
                </a:solidFill>
              </a:rPr>
              <a:t>kerjasama</a:t>
            </a:r>
            <a:r>
              <a:rPr lang="id-ID" sz="3800" b="1" dirty="0"/>
              <a:t> yang </a:t>
            </a:r>
            <a:r>
              <a:rPr lang="id-ID" sz="3800" b="1" dirty="0" smtClean="0"/>
              <a:t>Saudara tunjukkan </a:t>
            </a:r>
            <a:r>
              <a:rPr lang="id-ID" sz="3800" b="1" dirty="0"/>
              <a:t>dalam </a:t>
            </a:r>
            <a:endParaRPr lang="id-ID" sz="3800" b="1" dirty="0" smtClean="0"/>
          </a:p>
          <a:p>
            <a:pPr marL="0" indent="0">
              <a:buNone/>
            </a:pPr>
            <a:r>
              <a:rPr lang="id-ID" sz="3800" b="1" dirty="0"/>
              <a:t> </a:t>
            </a:r>
            <a:r>
              <a:rPr lang="id-ID" sz="3800" b="1" dirty="0" smtClean="0"/>
              <a:t>      pengabdian </a:t>
            </a:r>
            <a:r>
              <a:rPr lang="id-ID" sz="3800" b="1" dirty="0"/>
              <a:t>kepada masyarakat.</a:t>
            </a:r>
          </a:p>
          <a:p>
            <a:pPr marL="0" indent="0">
              <a:buNone/>
            </a:pPr>
            <a:r>
              <a:rPr lang="id-ID" sz="3800" b="1" dirty="0"/>
              <a:t> </a:t>
            </a:r>
          </a:p>
          <a:p>
            <a:pPr marL="0" indent="0">
              <a:buNone/>
            </a:pPr>
            <a:r>
              <a:rPr lang="id-ID" sz="3800" b="1" dirty="0" smtClean="0"/>
              <a:t>14</a:t>
            </a:r>
            <a:r>
              <a:rPr lang="id-ID" sz="3800" b="1" dirty="0"/>
              <a:t>. Kemampuan berkomunikasi:</a:t>
            </a:r>
          </a:p>
          <a:p>
            <a:pPr marL="0" indent="0">
              <a:buNone/>
            </a:pPr>
            <a:r>
              <a:rPr lang="id-ID" sz="3800" b="1" dirty="0" smtClean="0"/>
              <a:t>       ..............................................................................</a:t>
            </a:r>
            <a:endParaRPr lang="id-ID" sz="3800" b="1" dirty="0"/>
          </a:p>
          <a:p>
            <a:pPr marL="0" indent="0">
              <a:buNone/>
            </a:pPr>
            <a:r>
              <a:rPr lang="id-ID" sz="3800" b="1" dirty="0"/>
              <a:t> </a:t>
            </a:r>
          </a:p>
          <a:p>
            <a:pPr marL="0" indent="0">
              <a:buNone/>
            </a:pPr>
            <a:r>
              <a:rPr lang="id-ID" sz="3800" b="1" dirty="0"/>
              <a:t>15. Kemampuan kerjasama:</a:t>
            </a:r>
          </a:p>
          <a:p>
            <a:pPr marL="0" indent="0">
              <a:buNone/>
            </a:pPr>
            <a:r>
              <a:rPr lang="id-ID" sz="3800" b="1" dirty="0" smtClean="0"/>
              <a:t>       .............................................................................</a:t>
            </a:r>
            <a:endParaRPr lang="id-ID" sz="3800" b="1" dirty="0"/>
          </a:p>
          <a:p>
            <a:pPr marL="0" indent="0">
              <a:buNone/>
            </a:pPr>
            <a:r>
              <a:rPr lang="id-ID" sz="3800" b="1" dirty="0"/>
              <a:t> </a:t>
            </a:r>
          </a:p>
          <a:p>
            <a:pPr marL="0" indent="0">
              <a:buNone/>
            </a:pPr>
            <a:r>
              <a:rPr lang="id-ID" sz="3800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637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14. KEMAMPUAN KOMUNIKASI</a:t>
            </a:r>
            <a:endParaRPr lang="id-ID" b="1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5584292"/>
              </p:ext>
            </p:extLst>
          </p:nvPr>
        </p:nvGraphicFramePr>
        <p:xfrm>
          <a:off x="827584" y="2780928"/>
          <a:ext cx="7560840" cy="3255651"/>
        </p:xfrm>
        <a:graphic>
          <a:graphicData uri="http://schemas.openxmlformats.org/drawingml/2006/table">
            <a:tbl>
              <a:tblPr/>
              <a:tblGrid>
                <a:gridCol w="3744416"/>
                <a:gridCol w="3816424"/>
              </a:tblGrid>
              <a:tr h="695331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097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Kurang mampu menyampaikan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memahami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 baik gagasan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pesan yang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disampaikan secara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verbal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menyampaikan dan memahami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baik gagasan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pesan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disampaikan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secara verbal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5" name="Flowchart: Connector 4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Connector 6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466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>
            <a:noAutofit/>
          </a:bodyPr>
          <a:lstStyle/>
          <a:p>
            <a:r>
              <a:rPr lang="id-ID" sz="3200" dirty="0" smtClean="0"/>
              <a:t>Mengukur kemampuan p</a:t>
            </a:r>
            <a:r>
              <a:rPr lang="en-GB" sz="3200" dirty="0" err="1" smtClean="0"/>
              <a:t>emahaman</a:t>
            </a:r>
            <a:r>
              <a:rPr lang="id-ID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penalaran</a:t>
            </a:r>
            <a:r>
              <a:rPr lang="en-GB" sz="3200" dirty="0" smtClean="0"/>
              <a:t> </a:t>
            </a:r>
            <a:r>
              <a:rPr lang="id-ID" sz="3200" dirty="0" smtClean="0"/>
              <a:t> seseorang, </a:t>
            </a:r>
          </a:p>
          <a:p>
            <a:r>
              <a:rPr lang="id-ID" sz="3200" dirty="0" smtClean="0"/>
              <a:t>Mengukur p</a:t>
            </a:r>
            <a:r>
              <a:rPr lang="en-GB" sz="3200" dirty="0" err="1" smtClean="0"/>
              <a:t>otensi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id-ID" sz="3200" dirty="0" smtClean="0"/>
              <a:t>seseorang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dapat</a:t>
            </a:r>
            <a:r>
              <a:rPr lang="en-GB" sz="3200" dirty="0" smtClean="0"/>
              <a:t> </a:t>
            </a:r>
            <a:r>
              <a:rPr lang="en-GB" sz="3200" dirty="0" err="1" smtClean="0"/>
              <a:t>berhasil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en-GB" sz="3200" dirty="0" err="1" smtClean="0"/>
              <a:t>berkembang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menempuh</a:t>
            </a:r>
            <a:r>
              <a:rPr lang="en-GB" sz="3200" dirty="0" smtClean="0"/>
              <a:t> </a:t>
            </a:r>
            <a:r>
              <a:rPr lang="en-GB" sz="3200" dirty="0" err="1" smtClean="0"/>
              <a:t>pendidikan</a:t>
            </a:r>
            <a:r>
              <a:rPr lang="id-ID" sz="3200" dirty="0" smtClean="0"/>
              <a:t> tinggi </a:t>
            </a:r>
            <a:r>
              <a:rPr lang="en-GB" sz="3200" dirty="0" smtClean="0"/>
              <a:t> </a:t>
            </a:r>
            <a:endParaRPr lang="id-ID" sz="3200" dirty="0" smtClean="0"/>
          </a:p>
          <a:p>
            <a:r>
              <a:rPr lang="en-GB" sz="3200" dirty="0" err="1" smtClean="0"/>
              <a:t>Tidak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terkait</a:t>
            </a:r>
            <a:r>
              <a:rPr lang="en-GB" sz="3200" dirty="0" smtClean="0"/>
              <a:t> </a:t>
            </a:r>
            <a:r>
              <a:rPr lang="en-GB" sz="3200" dirty="0" err="1" smtClean="0"/>
              <a:t>dengan</a:t>
            </a:r>
            <a:r>
              <a:rPr lang="en-GB" sz="3200" dirty="0" smtClean="0"/>
              <a:t> </a:t>
            </a:r>
            <a:r>
              <a:rPr lang="en-GB" sz="3200" dirty="0" err="1" smtClean="0"/>
              <a:t>materi</a:t>
            </a:r>
            <a:r>
              <a:rPr lang="en-GB" sz="3200" dirty="0" smtClean="0"/>
              <a:t> </a:t>
            </a:r>
            <a:r>
              <a:rPr lang="en-GB" sz="3200" dirty="0" err="1" smtClean="0"/>
              <a:t>bidang</a:t>
            </a:r>
            <a:r>
              <a:rPr lang="en-GB" sz="3200" dirty="0" smtClean="0"/>
              <a:t> </a:t>
            </a:r>
            <a:r>
              <a:rPr lang="en-GB" sz="3200" dirty="0" err="1" smtClean="0"/>
              <a:t>studi</a:t>
            </a:r>
            <a:r>
              <a:rPr lang="en-GB" sz="3200" dirty="0" smtClean="0"/>
              <a:t> </a:t>
            </a:r>
            <a:r>
              <a:rPr lang="id-ID" sz="3200" dirty="0" smtClean="0"/>
              <a:t> </a:t>
            </a:r>
            <a:r>
              <a:rPr lang="en-GB" sz="3200" dirty="0" err="1" smtClean="0"/>
              <a:t>tertentu</a:t>
            </a:r>
            <a:r>
              <a:rPr lang="en-GB" sz="3200" dirty="0" smtClean="0"/>
              <a:t>. </a:t>
            </a:r>
            <a:endParaRPr lang="id-ID" sz="3200" dirty="0" smtClean="0"/>
          </a:p>
          <a:p>
            <a:r>
              <a:rPr lang="id-ID" sz="3200" dirty="0" smtClean="0"/>
              <a:t>Hasilnya t</a:t>
            </a:r>
            <a:r>
              <a:rPr lang="en-GB" sz="3200" dirty="0" err="1" smtClean="0"/>
              <a:t>idak</a:t>
            </a:r>
            <a:r>
              <a:rPr lang="id-ID" sz="3200" dirty="0" smtClean="0"/>
              <a:t> </a:t>
            </a:r>
            <a:r>
              <a:rPr lang="en-GB" sz="3200" dirty="0" smtClean="0"/>
              <a:t> </a:t>
            </a:r>
            <a:r>
              <a:rPr lang="en-GB" sz="3200" dirty="0" err="1" smtClean="0"/>
              <a:t>dipengaruhi</a:t>
            </a:r>
            <a:r>
              <a:rPr lang="en-GB" sz="3200" dirty="0" smtClean="0"/>
              <a:t> </a:t>
            </a:r>
            <a:r>
              <a:rPr lang="en-GB" sz="3200" dirty="0" err="1" smtClean="0"/>
              <a:t>oleh</a:t>
            </a:r>
            <a:r>
              <a:rPr lang="en-GB" sz="3200" dirty="0" smtClean="0"/>
              <a:t> </a:t>
            </a:r>
            <a:r>
              <a:rPr lang="en-GB" sz="3200" dirty="0" err="1" smtClean="0"/>
              <a:t>variasi</a:t>
            </a:r>
            <a:r>
              <a:rPr lang="en-GB" sz="3200" dirty="0" smtClean="0"/>
              <a:t>  </a:t>
            </a:r>
            <a:r>
              <a:rPr lang="en-GB" sz="3200" dirty="0" err="1" smtClean="0"/>
              <a:t>jenjang</a:t>
            </a:r>
            <a:r>
              <a:rPr lang="en-GB" sz="3200" dirty="0" smtClean="0"/>
              <a:t> </a:t>
            </a:r>
            <a:r>
              <a:rPr lang="en-GB" sz="3200" dirty="0" err="1" smtClean="0"/>
              <a:t>pendidikan</a:t>
            </a:r>
            <a:r>
              <a:rPr lang="en-GB" sz="3200" dirty="0" smtClean="0"/>
              <a:t> </a:t>
            </a:r>
            <a:r>
              <a:rPr lang="en-GB" sz="3200" dirty="0" err="1" smtClean="0"/>
              <a:t>sebelumnya</a:t>
            </a:r>
            <a:r>
              <a:rPr lang="id-ID" sz="3200" dirty="0" smtClean="0"/>
              <a:t> (</a:t>
            </a:r>
            <a:r>
              <a:rPr lang="en-GB" sz="3200" dirty="0" err="1" smtClean="0"/>
              <a:t>jenis</a:t>
            </a:r>
            <a:r>
              <a:rPr lang="id-ID" sz="3200" dirty="0" smtClean="0"/>
              <a:t>,</a:t>
            </a:r>
            <a:r>
              <a:rPr lang="en-GB" sz="3200" dirty="0" smtClean="0"/>
              <a:t> </a:t>
            </a:r>
            <a:r>
              <a:rPr lang="en-GB" sz="3200" dirty="0" err="1" smtClean="0"/>
              <a:t>lokasi</a:t>
            </a:r>
            <a:r>
              <a:rPr lang="id-ID" sz="3200" dirty="0" smtClean="0"/>
              <a:t>, </a:t>
            </a:r>
            <a:r>
              <a:rPr lang="en-GB" sz="3200" dirty="0" err="1" smtClean="0"/>
              <a:t>fasilitas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 </a:t>
            </a:r>
            <a:r>
              <a:rPr lang="en-GB" sz="3200" dirty="0" err="1" smtClean="0"/>
              <a:t>mutu</a:t>
            </a:r>
            <a:r>
              <a:rPr lang="id-ID" sz="3200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TES POTENSI AKADEMIK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19127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15. KEMAMPUAN KERJASAMA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8628092"/>
              </p:ext>
            </p:extLst>
          </p:nvPr>
        </p:nvGraphicFramePr>
        <p:xfrm>
          <a:off x="457201" y="2708920"/>
          <a:ext cx="8229600" cy="3182459"/>
        </p:xfrm>
        <a:graphic>
          <a:graphicData uri="http://schemas.openxmlformats.org/drawingml/2006/table">
            <a:tbl>
              <a:tblPr/>
              <a:tblGrid>
                <a:gridCol w="3690999"/>
                <a:gridCol w="4538601"/>
              </a:tblGrid>
              <a:tr h="622139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613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bekerja sama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tim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kerja dan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mampu menempatkan diri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 pimpinan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maupun anggota tim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kerja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bekerja sama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tim kerja 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menempatkan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diri dengan baik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 pimpinan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maupun anggota tim kerja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475656" y="1330605"/>
            <a:ext cx="5976664" cy="946267"/>
            <a:chOff x="1475656" y="1330605"/>
            <a:chExt cx="5976664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6" y="1363704"/>
              <a:ext cx="1093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0150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3536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382000" cy="792088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effectLst/>
              </a:rPr>
              <a:t/>
            </a:r>
            <a:br>
              <a:rPr lang="id-ID" sz="3600" b="1" dirty="0" smtClean="0">
                <a:effectLst/>
              </a:rPr>
            </a:br>
            <a:r>
              <a:rPr lang="id-ID" sz="3100" b="1" dirty="0"/>
              <a:t>D. Manajemen/Pengelolaan Institusi</a:t>
            </a:r>
            <a:r>
              <a:rPr lang="id-ID" sz="2800" dirty="0"/>
              <a:t/>
            </a:r>
            <a:br>
              <a:rPr lang="id-ID" sz="2800" dirty="0"/>
            </a:br>
            <a:endParaRPr lang="en-US" sz="36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47856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D.1. Berikan contoh nyata kontribusi Saudara sebagai dosen,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berupa </a:t>
            </a:r>
            <a:r>
              <a:rPr lang="id-ID" sz="2400" b="1" dirty="0"/>
              <a:t>pemikiran </a:t>
            </a:r>
            <a:r>
              <a:rPr lang="id-ID" sz="2400" b="1" dirty="0" smtClean="0"/>
              <a:t>untuk meningkatkan </a:t>
            </a:r>
            <a:r>
              <a:rPr lang="id-ID" sz="2400" b="1" dirty="0"/>
              <a:t>kualitas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manajemen/pengelolaan </a:t>
            </a:r>
            <a:r>
              <a:rPr lang="id-ID" sz="2400" b="1" dirty="0"/>
              <a:t>institusi (universitas, fakultas</a:t>
            </a:r>
            <a:r>
              <a:rPr lang="id-ID" sz="2400" b="1" dirty="0" smtClean="0"/>
              <a:t>,</a:t>
            </a:r>
          </a:p>
          <a:p>
            <a:pPr marL="0" indent="0">
              <a:buNone/>
            </a:pPr>
            <a:r>
              <a:rPr lang="id-ID" sz="2400" b="1" dirty="0" smtClean="0"/>
              <a:t>        jurusan</a:t>
            </a:r>
            <a:r>
              <a:rPr lang="id-ID" sz="2400" b="1" dirty="0"/>
              <a:t>, laboratorium, manajemen sistem informasi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akademik</a:t>
            </a:r>
            <a:r>
              <a:rPr lang="id-ID" sz="2400" b="1" dirty="0"/>
              <a:t>, dll), </a:t>
            </a:r>
            <a:r>
              <a:rPr lang="id-ID" sz="2400" b="1" dirty="0" smtClean="0">
                <a:solidFill>
                  <a:srgbClr val="FF0000"/>
                </a:solidFill>
              </a:rPr>
              <a:t>implementasi kegiatan</a:t>
            </a:r>
            <a:r>
              <a:rPr lang="id-ID" sz="2400" b="1" dirty="0"/>
              <a:t>, dan bagaimana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    dukungan </a:t>
            </a:r>
            <a:r>
              <a:rPr lang="id-ID" sz="2400" b="1" dirty="0">
                <a:solidFill>
                  <a:srgbClr val="FF0000"/>
                </a:solidFill>
              </a:rPr>
              <a:t>institusi </a:t>
            </a:r>
            <a:r>
              <a:rPr lang="id-ID" sz="2400" b="1" dirty="0"/>
              <a:t>terhadap kegiatan tersebut</a:t>
            </a:r>
            <a:r>
              <a:rPr lang="id-ID" sz="2400" b="1" dirty="0" smtClean="0"/>
              <a:t>.</a:t>
            </a:r>
          </a:p>
          <a:p>
            <a:pPr marL="0" indent="0">
              <a:buNone/>
            </a:pP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  <a:r>
              <a:rPr lang="id-ID" sz="2400" b="1" dirty="0" smtClean="0"/>
              <a:t>16</a:t>
            </a:r>
            <a:r>
              <a:rPr lang="id-ID" sz="2400" b="1" dirty="0"/>
              <a:t>. Implementasi kegiatan dari usulan/pemikiran: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  <a:r>
              <a:rPr lang="id-ID" sz="2400" b="1" dirty="0" smtClean="0"/>
              <a:t>17</a:t>
            </a:r>
            <a:r>
              <a:rPr lang="id-ID" sz="2400" b="1" dirty="0"/>
              <a:t>. Dukungan institusi: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endParaRPr lang="id-ID" sz="2400" dirty="0"/>
          </a:p>
          <a:p>
            <a:pPr marL="0" indent="0">
              <a:buNone/>
            </a:pPr>
            <a:endParaRPr lang="en-US" sz="900" b="1" dirty="0" smtClean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15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16. IMPLEMENTASI KEGIATAN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4533113"/>
              </p:ext>
            </p:extLst>
          </p:nvPr>
        </p:nvGraphicFramePr>
        <p:xfrm>
          <a:off x="683568" y="2636912"/>
          <a:ext cx="7848871" cy="2797313"/>
        </p:xfrm>
        <a:graphic>
          <a:graphicData uri="http://schemas.openxmlformats.org/drawingml/2006/table">
            <a:tbl>
              <a:tblPr/>
              <a:tblGrid>
                <a:gridCol w="3718368"/>
                <a:gridCol w="4130503"/>
              </a:tblGrid>
              <a:tr h="792088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Acak-acakan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Efektif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522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Implementasi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terstruktur,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terjadwal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sasaran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tercapai</a:t>
                      </a:r>
                    </a:p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Implementasi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dilakukan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secara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terstruktur, terjadwal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sasaran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tercapai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7393" y="1330605"/>
            <a:ext cx="6360007" cy="946267"/>
            <a:chOff x="1147393" y="1330605"/>
            <a:chExt cx="6360007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7393" y="1363704"/>
              <a:ext cx="17498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acak-acakan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5072" y="1330605"/>
              <a:ext cx="10123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efektif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1580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17. DUKUNGAN INSTITUSI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5588557"/>
              </p:ext>
            </p:extLst>
          </p:nvPr>
        </p:nvGraphicFramePr>
        <p:xfrm>
          <a:off x="395536" y="2564904"/>
          <a:ext cx="8363272" cy="3574152"/>
        </p:xfrm>
        <a:graphic>
          <a:graphicData uri="http://schemas.openxmlformats.org/drawingml/2006/table">
            <a:tbl>
              <a:tblPr/>
              <a:tblGrid>
                <a:gridCol w="4254812"/>
                <a:gridCol w="4108460"/>
              </a:tblGrid>
              <a:tr h="648072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Ditolak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Diterima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552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Memberikan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kontribusi pemikiran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untuk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meningkatkan pengelolaan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institusi, namun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mendapat dukungan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dari institusi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Memberikan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kontribusi pemikiran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untuk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meningkatkan pengelolaan institusi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mendapat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dukungan dari institusi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serta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bermanfaat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487455" y="1268760"/>
            <a:ext cx="6149244" cy="946267"/>
            <a:chOff x="1487455" y="1330605"/>
            <a:chExt cx="6149244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87455" y="1363704"/>
              <a:ext cx="10697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ditolak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65774" y="1330605"/>
              <a:ext cx="12709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diterima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5876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D.2. Berikan contoh nyata </a:t>
            </a:r>
            <a:r>
              <a:rPr lang="id-ID" sz="2400" b="1" dirty="0">
                <a:solidFill>
                  <a:srgbClr val="FF0000"/>
                </a:solidFill>
              </a:rPr>
              <a:t>kendali diri, tanggungjawab</a:t>
            </a:r>
            <a:r>
              <a:rPr lang="id-ID" sz="2400" b="1" dirty="0"/>
              <a:t>, dan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     keteguhan pada prinsip </a:t>
            </a:r>
            <a:r>
              <a:rPr lang="id-ID" sz="2400" b="1" dirty="0"/>
              <a:t>yang Saudara tunjukkan sebagai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 dosen </a:t>
            </a:r>
            <a:r>
              <a:rPr lang="id-ID" sz="2400" b="1" dirty="0"/>
              <a:t>dalam </a:t>
            </a:r>
            <a:r>
              <a:rPr lang="id-ID" sz="2400" b="1" dirty="0" smtClean="0"/>
              <a:t>implementasi manajemen/pengelolaan 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 institusi</a:t>
            </a:r>
            <a:r>
              <a:rPr lang="id-ID" sz="2400" b="1" dirty="0"/>
              <a:t>.</a:t>
            </a:r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 smtClean="0"/>
              <a:t>18</a:t>
            </a:r>
            <a:r>
              <a:rPr lang="id-ID" sz="2400" b="1" dirty="0"/>
              <a:t>. Kendali diri: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  <a:r>
              <a:rPr lang="id-ID" sz="2400" b="1" dirty="0" smtClean="0"/>
              <a:t>19</a:t>
            </a:r>
            <a:r>
              <a:rPr lang="id-ID" sz="2400" b="1" dirty="0"/>
              <a:t>. Tanggungjawab:</a:t>
            </a:r>
          </a:p>
          <a:p>
            <a:pPr marL="0" indent="0">
              <a:buNone/>
            </a:pPr>
            <a:r>
              <a:rPr lang="id-ID" sz="2400" b="1" dirty="0" smtClean="0"/>
              <a:t>        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  <a:r>
              <a:rPr lang="id-ID" sz="2400" b="1" dirty="0" smtClean="0"/>
              <a:t>20</a:t>
            </a:r>
            <a:r>
              <a:rPr lang="id-ID" sz="2400" b="1" dirty="0"/>
              <a:t>. Keteguhan pada prinsip:</a:t>
            </a:r>
          </a:p>
          <a:p>
            <a:pPr marL="0" indent="0">
              <a:buNone/>
            </a:pPr>
            <a:r>
              <a:rPr lang="id-ID" sz="2400" b="1" dirty="0" smtClean="0"/>
              <a:t>        ..................………………………………………………………………………..</a:t>
            </a:r>
            <a:endParaRPr lang="id-ID" sz="2400" b="1" dirty="0"/>
          </a:p>
          <a:p>
            <a:pPr marL="0" indent="0">
              <a:buNone/>
            </a:pPr>
            <a:r>
              <a:rPr lang="id-ID" sz="2000" b="1" dirty="0"/>
              <a:t> </a:t>
            </a:r>
          </a:p>
          <a:p>
            <a:pPr marL="0" indent="0">
              <a:buNone/>
            </a:pPr>
            <a:endParaRPr lang="id-ID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187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18. KENDALI DIRI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5496589"/>
              </p:ext>
            </p:extLst>
          </p:nvPr>
        </p:nvGraphicFramePr>
        <p:xfrm>
          <a:off x="683568" y="2780928"/>
          <a:ext cx="7776865" cy="2914640"/>
        </p:xfrm>
        <a:graphic>
          <a:graphicData uri="http://schemas.openxmlformats.org/drawingml/2006/table">
            <a:tbl>
              <a:tblPr/>
              <a:tblGrid>
                <a:gridCol w="3672408"/>
                <a:gridCol w="4104457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Lemah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Kuat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1425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Kurang mampu mengendalikan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diri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berbagai situasi dan kondisi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mengendalikan diri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berbagai situasi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kondisi yang menekan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id-ID" sz="2400" b="1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underpressure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30833" y="1268760"/>
            <a:ext cx="5845538" cy="946267"/>
            <a:chOff x="1530833" y="1330605"/>
            <a:chExt cx="5845538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30833" y="1363704"/>
              <a:ext cx="982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lemah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26101" y="1330605"/>
              <a:ext cx="7502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kuat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2252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19. TANGGUNG JAWAB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93452872"/>
              </p:ext>
            </p:extLst>
          </p:nvPr>
        </p:nvGraphicFramePr>
        <p:xfrm>
          <a:off x="611560" y="2708920"/>
          <a:ext cx="7931225" cy="3162481"/>
        </p:xfrm>
        <a:graphic>
          <a:graphicData uri="http://schemas.openxmlformats.org/drawingml/2006/table">
            <a:tbl>
              <a:tblPr/>
              <a:tblGrid>
                <a:gridCol w="3168352"/>
                <a:gridCol w="4762873"/>
              </a:tblGrid>
              <a:tr h="602161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016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Lalai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tugas dan kewajiban,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serta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peduli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terhadap nama baik institusi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Menunaikan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tugas dan kewajiban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menjadi beban dan pekerjaannya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 baik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benar, serta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mampu menjaga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nama baik pribadi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Institusi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47663" y="1330605"/>
            <a:ext cx="5976665" cy="946267"/>
            <a:chOff x="1475658" y="1330605"/>
            <a:chExt cx="5976665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8" y="1363704"/>
              <a:ext cx="1093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0153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2227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20. KETEGUHAN PADA PRINSIP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8862735"/>
              </p:ext>
            </p:extLst>
          </p:nvPr>
        </p:nvGraphicFramePr>
        <p:xfrm>
          <a:off x="755576" y="2636912"/>
          <a:ext cx="7704856" cy="3646160"/>
        </p:xfrm>
        <a:graphic>
          <a:graphicData uri="http://schemas.openxmlformats.org/drawingml/2006/table">
            <a:tbl>
              <a:tblPr/>
              <a:tblGrid>
                <a:gridCol w="3096344"/>
                <a:gridCol w="4608512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Lemah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Kuat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355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Mudah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goyah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terbawa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arus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dipengaruhi orang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lain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Punya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keyakinan yang kuat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taat azas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mengenai prinsip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peningkatan kualitas manajemen institusi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berpikiran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positif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menerima masukan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orang lain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02839" y="1330605"/>
            <a:ext cx="5845539" cy="946267"/>
            <a:chOff x="1530834" y="1330605"/>
            <a:chExt cx="5845539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30834" y="1363704"/>
              <a:ext cx="982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lemah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26103" y="1330605"/>
              <a:ext cx="7502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kuat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2663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3"/>
            <a:ext cx="8382000" cy="792088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>
                <a:effectLst/>
              </a:rPr>
              <a:t/>
            </a:r>
            <a:br>
              <a:rPr lang="id-ID" sz="3600" b="1" dirty="0" smtClean="0">
                <a:effectLst/>
              </a:rPr>
            </a:br>
            <a:r>
              <a:rPr lang="id-ID" sz="3100" b="1" dirty="0"/>
              <a:t>E. Peningkatan Kualitas Kegiatan Mahasiswa</a:t>
            </a:r>
            <a:r>
              <a:rPr lang="id-ID" sz="3100" dirty="0"/>
              <a:t/>
            </a:r>
            <a:br>
              <a:rPr lang="id-ID" sz="3100" dirty="0"/>
            </a:br>
            <a:endParaRPr lang="en-US" sz="4000" b="1" dirty="0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47856" cy="51125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E.1. Berikan contoh nyata </a:t>
            </a:r>
            <a:r>
              <a:rPr lang="id-ID" sz="2400" b="1" dirty="0">
                <a:solidFill>
                  <a:srgbClr val="FF0000"/>
                </a:solidFill>
              </a:rPr>
              <a:t>peran</a:t>
            </a:r>
            <a:r>
              <a:rPr lang="id-ID" sz="2400" b="1" dirty="0"/>
              <a:t> Saudara sebagai dosen, baik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berupa </a:t>
            </a:r>
            <a:r>
              <a:rPr lang="id-ID" sz="2400" b="1" dirty="0"/>
              <a:t>kegiatan </a:t>
            </a:r>
            <a:r>
              <a:rPr lang="id-ID" sz="2400" b="1" dirty="0" smtClean="0"/>
              <a:t>maupun pemikiran </a:t>
            </a:r>
            <a:r>
              <a:rPr lang="id-ID" sz="2400" b="1" dirty="0"/>
              <a:t>dalam meningkatkan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kualitas </a:t>
            </a:r>
            <a:r>
              <a:rPr lang="id-ID" sz="2400" b="1" dirty="0"/>
              <a:t>kegiatan mahasiswa dan </a:t>
            </a:r>
            <a:r>
              <a:rPr lang="id-ID" sz="2400" b="1" dirty="0" smtClean="0"/>
              <a:t>bagaimana dukungan 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institusi </a:t>
            </a:r>
            <a:r>
              <a:rPr lang="id-ID" sz="2400" b="1" dirty="0"/>
              <a:t>dalam </a:t>
            </a:r>
            <a:r>
              <a:rPr lang="id-ID" sz="2400" b="1" dirty="0">
                <a:solidFill>
                  <a:srgbClr val="FF0000"/>
                </a:solidFill>
              </a:rPr>
              <a:t>implementasinya.</a:t>
            </a:r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 smtClean="0"/>
              <a:t>21</a:t>
            </a:r>
            <a:r>
              <a:rPr lang="id-ID" sz="2400" b="1" dirty="0"/>
              <a:t>. Peran pada kegiatan mahasiswa: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22. Implementasi peran: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="" xmlns:p14="http://schemas.microsoft.com/office/powerpoint/2010/main" val="28791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21. PERAN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1012644"/>
              </p:ext>
            </p:extLst>
          </p:nvPr>
        </p:nvGraphicFramePr>
        <p:xfrm>
          <a:off x="683568" y="2636912"/>
          <a:ext cx="7859219" cy="3124336"/>
        </p:xfrm>
        <a:graphic>
          <a:graphicData uri="http://schemas.openxmlformats.org/drawingml/2006/table">
            <a:tbl>
              <a:tblPr/>
              <a:tblGrid>
                <a:gridCol w="3672408"/>
                <a:gridCol w="4186811"/>
              </a:tblGrid>
              <a:tr h="648072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626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Kurang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berperan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aktif dalam peningkatan kualitas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kegiatan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kemahasiswaan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Berperan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aktif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 peningkatan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kualitas kegiatan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kemahasiswaan, baik dalam intra maupun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ekstra kurikuler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95013" y="1330605"/>
            <a:ext cx="5759970" cy="946267"/>
            <a:chOff x="1623008" y="1330605"/>
            <a:chExt cx="5759970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3008" y="1363704"/>
              <a:ext cx="7986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pasif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9499" y="1330605"/>
              <a:ext cx="7634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aktif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3674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7667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Dapat mengembangkan kompetensi profesional melalui pengunaan literatur yang mayoritas berbahasa Inggris</a:t>
            </a:r>
          </a:p>
          <a:p>
            <a:r>
              <a:rPr lang="id-ID" sz="3600" dirty="0" smtClean="0"/>
              <a:t>Dapat menulis karya ilmiah dalam bahasa Inggris dengan baik dan benar</a:t>
            </a:r>
          </a:p>
          <a:p>
            <a:r>
              <a:rPr lang="id-ID" sz="3600" dirty="0" smtClean="0"/>
              <a:t>Dapat melakukan komunikasi dengan ilmuwan di dunia dengan bahasa Inggris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512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KEMAMPUAN BERBAHASA INGGRIS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20212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22. IMPLEMENTASI KEGIATAN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3839579"/>
              </p:ext>
            </p:extLst>
          </p:nvPr>
        </p:nvGraphicFramePr>
        <p:xfrm>
          <a:off x="827585" y="2564904"/>
          <a:ext cx="7416823" cy="3639711"/>
        </p:xfrm>
        <a:graphic>
          <a:graphicData uri="http://schemas.openxmlformats.org/drawingml/2006/table">
            <a:tbl>
              <a:tblPr/>
              <a:tblGrid>
                <a:gridCol w="3513687"/>
                <a:gridCol w="3903136"/>
              </a:tblGrid>
              <a:tr h="713631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Ditolak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Didukung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468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 berbagai kegiatan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kemahasiswaan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baru,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tetapi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pelaksanaannya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mendapat dukungan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institusi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Melakukan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berbagai kegiatan kemahasiswaan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yang baru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pelaksanaannya mendapat dukungan institusi</a:t>
                      </a:r>
                      <a:endParaRPr lang="id-ID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59463" y="1330605"/>
            <a:ext cx="6201342" cy="946267"/>
            <a:chOff x="1487458" y="1330605"/>
            <a:chExt cx="6201342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87458" y="1363704"/>
              <a:ext cx="10697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ditolak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13679" y="1330605"/>
              <a:ext cx="13751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didukung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3806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/>
              <a:t>E.2. Berikan contoh nyata </a:t>
            </a:r>
            <a:r>
              <a:rPr lang="id-ID" sz="2400" b="1" dirty="0">
                <a:solidFill>
                  <a:srgbClr val="FF0000"/>
                </a:solidFill>
              </a:rPr>
              <a:t>interaksi</a:t>
            </a:r>
            <a:r>
              <a:rPr lang="id-ID" sz="2400" b="1" dirty="0"/>
              <a:t> yang Saudara tunjukkan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dalam </a:t>
            </a:r>
            <a:r>
              <a:rPr lang="id-ID" sz="2400" b="1" dirty="0"/>
              <a:t>peningkatan </a:t>
            </a:r>
            <a:r>
              <a:rPr lang="id-ID" sz="2400" b="1" dirty="0" smtClean="0"/>
              <a:t>kualitas kegiatan </a:t>
            </a:r>
            <a:r>
              <a:rPr lang="id-ID" sz="2400" b="1" dirty="0"/>
              <a:t>mahasiswa dan 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    manfaat </a:t>
            </a:r>
            <a:r>
              <a:rPr lang="id-ID" sz="2400" b="1" dirty="0">
                <a:solidFill>
                  <a:srgbClr val="FF0000"/>
                </a:solidFill>
              </a:rPr>
              <a:t>kegiatan </a:t>
            </a:r>
            <a:r>
              <a:rPr lang="id-ID" sz="2400" b="1" dirty="0"/>
              <a:t>baik bagi mahasiswa institusi Saudara</a:t>
            </a:r>
            <a:r>
              <a:rPr lang="id-ID" sz="2400" b="1" dirty="0" smtClean="0"/>
              <a:t>,</a:t>
            </a:r>
          </a:p>
          <a:p>
            <a:pPr marL="0" indent="0">
              <a:buNone/>
            </a:pPr>
            <a:r>
              <a:rPr lang="id-ID" sz="2400" b="1" dirty="0"/>
              <a:t> </a:t>
            </a:r>
            <a:r>
              <a:rPr lang="id-ID" sz="2400" b="1" dirty="0" smtClean="0"/>
              <a:t>       maupun </a:t>
            </a:r>
            <a:r>
              <a:rPr lang="id-ID" sz="2400" b="1" dirty="0"/>
              <a:t>pihak lain yang terlibat.</a:t>
            </a:r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23. Interaksi dengan mahasiswa: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24. Manfaat kegiatan:</a:t>
            </a:r>
          </a:p>
          <a:p>
            <a:pPr marL="0" indent="0">
              <a:buNone/>
            </a:pPr>
            <a:r>
              <a:rPr lang="id-ID" sz="2400" b="1" dirty="0" smtClean="0"/>
              <a:t>       .............................................................................................</a:t>
            </a:r>
            <a:endParaRPr lang="id-ID" sz="2400" b="1" dirty="0"/>
          </a:p>
          <a:p>
            <a:pPr marL="0" indent="0">
              <a:buNone/>
            </a:pPr>
            <a:r>
              <a:rPr lang="id-ID" sz="2400" b="1" dirty="0"/>
              <a:t> </a:t>
            </a:r>
          </a:p>
          <a:p>
            <a:pPr marL="0" indent="0">
              <a:buNone/>
            </a:pPr>
            <a:r>
              <a:rPr lang="id-ID" sz="2400" b="1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9284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23. INTERAKSI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4359967"/>
              </p:ext>
            </p:extLst>
          </p:nvPr>
        </p:nvGraphicFramePr>
        <p:xfrm>
          <a:off x="827584" y="2708920"/>
          <a:ext cx="7488835" cy="2773050"/>
        </p:xfrm>
        <a:graphic>
          <a:graphicData uri="http://schemas.openxmlformats.org/drawingml/2006/table">
            <a:tbl>
              <a:tblPr/>
              <a:tblGrid>
                <a:gridCol w="3744416"/>
                <a:gridCol w="3744419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Aktif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297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terjadi aksi timbal balik (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interaksi)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antara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dosen dengan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mahasiswa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Terjadi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aksi timbal balik (interaksi)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antara dosen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dengan mahasiswa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95013" y="1330605"/>
            <a:ext cx="5759970" cy="946267"/>
            <a:chOff x="1623008" y="1330605"/>
            <a:chExt cx="5759970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3008" y="1363704"/>
              <a:ext cx="7986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pasif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19499" y="1330605"/>
              <a:ext cx="7634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aktif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6216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24. MANFAAT KEGIATAN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9277644"/>
              </p:ext>
            </p:extLst>
          </p:nvPr>
        </p:nvGraphicFramePr>
        <p:xfrm>
          <a:off x="899592" y="2780928"/>
          <a:ext cx="7488833" cy="2914640"/>
        </p:xfrm>
        <a:graphic>
          <a:graphicData uri="http://schemas.openxmlformats.org/drawingml/2006/table">
            <a:tbl>
              <a:tblPr/>
              <a:tblGrid>
                <a:gridCol w="3600400"/>
                <a:gridCol w="3888433"/>
              </a:tblGrid>
              <a:tr h="720080"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Rendah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Tinggi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102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atau </a:t>
                      </a: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kurang bermanfaat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 mahasiswa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institusi atau pihak lain </a:t>
                      </a:r>
                      <a:r>
                        <a:rPr lang="id-ID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terkait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24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Sangat </a:t>
                      </a:r>
                      <a:r>
                        <a:rPr lang="id-ID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bermanfaat dan terukur </a:t>
                      </a: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 mahasiswa,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57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institusi atau pihak lain terkait</a:t>
                      </a:r>
                      <a:endParaRPr lang="id-ID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47664" y="1402613"/>
            <a:ext cx="5976666" cy="946267"/>
            <a:chOff x="1475659" y="1330605"/>
            <a:chExt cx="5976666" cy="946267"/>
          </a:xfrm>
        </p:grpSpPr>
        <p:sp>
          <p:nvSpPr>
            <p:cNvPr id="7" name="Flowchart: Connector 6"/>
            <p:cNvSpPr/>
            <p:nvPr/>
          </p:nvSpPr>
          <p:spPr>
            <a:xfrm>
              <a:off x="1932657" y="2132856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79712" y="2199200"/>
              <a:ext cx="498585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lowchart: Connector 8"/>
            <p:cNvSpPr/>
            <p:nvPr/>
          </p:nvSpPr>
          <p:spPr>
            <a:xfrm>
              <a:off x="258749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24459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3989420" y="212779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4773120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463133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6213996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6940837" y="2127192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659" y="1363704"/>
              <a:ext cx="10933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rendah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0155" y="1330605"/>
              <a:ext cx="9021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 smtClean="0"/>
                <a:t>tinggi</a:t>
              </a:r>
            </a:p>
            <a:p>
              <a:pPr algn="ctr"/>
              <a:r>
                <a:rPr lang="id-ID" sz="2400" b="1" dirty="0">
                  <a:solidFill>
                    <a:srgbClr val="FF0000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6766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1400" b="1" dirty="0"/>
              <a:t>PERNYATAAN DOSEN</a:t>
            </a:r>
          </a:p>
          <a:p>
            <a:pPr marL="0" indent="0" algn="ctr">
              <a:buNone/>
            </a:pPr>
            <a:r>
              <a:rPr lang="id-ID" sz="1400" b="1" dirty="0"/>
              <a:t>Saya dosen yang membuat diskripsi diri ini menyatakan bahwa semua yang saya</a:t>
            </a:r>
          </a:p>
          <a:p>
            <a:pPr marL="0" indent="0" algn="ctr">
              <a:buNone/>
            </a:pPr>
            <a:r>
              <a:rPr lang="id-ID" sz="1400" b="1" dirty="0"/>
              <a:t>diskripsikan adalah benar aktivitas saya dan saya sanggup menerima sanksi apapun</a:t>
            </a:r>
          </a:p>
          <a:p>
            <a:pPr marL="0" indent="0" algn="ctr">
              <a:buNone/>
            </a:pPr>
            <a:r>
              <a:rPr lang="id-ID" sz="1400" b="1" dirty="0"/>
              <a:t>termasuk penghentian tunjangan dan mengembalikan yang sudah diterima apabila</a:t>
            </a:r>
          </a:p>
          <a:p>
            <a:pPr marL="0" indent="0" algn="ctr">
              <a:buNone/>
            </a:pPr>
            <a:r>
              <a:rPr lang="id-ID" sz="1400" b="1" dirty="0"/>
              <a:t>pernyataan ini dikemudian hari terbukti tidak </a:t>
            </a:r>
            <a:r>
              <a:rPr lang="id-ID" sz="1400" b="1" dirty="0" smtClean="0"/>
              <a:t>benar</a:t>
            </a:r>
          </a:p>
          <a:p>
            <a:pPr marL="0" indent="0" algn="ctr">
              <a:buNone/>
            </a:pPr>
            <a:endParaRPr lang="id-ID" sz="1400" b="1" dirty="0"/>
          </a:p>
          <a:p>
            <a:pPr marL="0" indent="0" algn="r">
              <a:buNone/>
            </a:pPr>
            <a:r>
              <a:rPr lang="id-ID" sz="1400" b="1" dirty="0"/>
              <a:t>  </a:t>
            </a:r>
            <a:r>
              <a:rPr lang="id-ID" sz="1400" b="1" dirty="0" smtClean="0"/>
              <a:t>...................., </a:t>
            </a:r>
            <a:r>
              <a:rPr lang="id-ID" sz="1400" b="1" dirty="0"/>
              <a:t>.......................</a:t>
            </a:r>
          </a:p>
          <a:p>
            <a:pPr marL="0" indent="0" algn="r">
              <a:buNone/>
            </a:pPr>
            <a:r>
              <a:rPr lang="id-ID" sz="1400" b="1" dirty="0" smtClean="0"/>
              <a:t>Dosen </a:t>
            </a:r>
            <a:r>
              <a:rPr lang="id-ID" sz="1400" b="1" dirty="0"/>
              <a:t>Yang </a:t>
            </a:r>
            <a:r>
              <a:rPr lang="id-ID" sz="1400" b="1" dirty="0" smtClean="0"/>
              <a:t>Diusulkan</a:t>
            </a:r>
            <a:r>
              <a:rPr lang="id-ID" sz="1400" b="1" dirty="0"/>
              <a:t>  </a:t>
            </a:r>
          </a:p>
          <a:p>
            <a:pPr marL="0" indent="0" algn="r">
              <a:buNone/>
            </a:pPr>
            <a:r>
              <a:rPr lang="id-ID" sz="1400" b="1" dirty="0"/>
              <a:t> </a:t>
            </a:r>
          </a:p>
          <a:p>
            <a:pPr marL="0" indent="0" algn="r">
              <a:buNone/>
            </a:pPr>
            <a:r>
              <a:rPr lang="id-ID" sz="1400" b="1" dirty="0"/>
              <a:t>  </a:t>
            </a:r>
          </a:p>
          <a:p>
            <a:pPr marL="0" indent="0" algn="r">
              <a:buNone/>
            </a:pPr>
            <a:r>
              <a:rPr lang="id-ID" sz="1400" b="1" dirty="0" smtClean="0"/>
              <a:t>(-----------------------------)</a:t>
            </a:r>
            <a:r>
              <a:rPr lang="id-ID" sz="1400" b="1" dirty="0"/>
              <a:t> </a:t>
            </a:r>
          </a:p>
          <a:p>
            <a:pPr marL="0" indent="0" algn="ctr">
              <a:buNone/>
            </a:pPr>
            <a:r>
              <a:rPr lang="id-ID" sz="1400" b="1" dirty="0"/>
              <a:t> </a:t>
            </a:r>
            <a:endParaRPr lang="id-ID" sz="1400" b="1" dirty="0" smtClean="0"/>
          </a:p>
          <a:p>
            <a:pPr marL="0" indent="0" algn="ctr">
              <a:buNone/>
            </a:pPr>
            <a:endParaRPr lang="id-ID" sz="1400" b="1" dirty="0"/>
          </a:p>
          <a:p>
            <a:pPr marL="0" indent="0" algn="ctr">
              <a:buNone/>
            </a:pPr>
            <a:r>
              <a:rPr lang="id-ID" sz="1400" b="1" dirty="0"/>
              <a:t> </a:t>
            </a:r>
            <a:r>
              <a:rPr lang="id-ID" sz="1400" b="1" dirty="0" smtClean="0"/>
              <a:t>Saya </a:t>
            </a:r>
            <a:r>
              <a:rPr lang="id-ID" sz="1400" b="1" dirty="0"/>
              <a:t>sudah memeriksa kebenaran diskripsi diri ini dan bisa menyetujui semua </a:t>
            </a:r>
            <a:r>
              <a:rPr lang="id-ID" sz="1400" b="1" dirty="0" smtClean="0"/>
              <a:t>isinya</a:t>
            </a:r>
          </a:p>
          <a:p>
            <a:pPr marL="0" indent="0" algn="ctr">
              <a:buNone/>
            </a:pPr>
            <a:endParaRPr lang="id-ID" sz="1400" b="1" dirty="0"/>
          </a:p>
          <a:p>
            <a:pPr marL="0" indent="0" algn="just">
              <a:buNone/>
            </a:pPr>
            <a:r>
              <a:rPr lang="id-ID" sz="1400" b="1" dirty="0"/>
              <a:t> </a:t>
            </a:r>
            <a:r>
              <a:rPr lang="id-ID" sz="1400" b="1" dirty="0" smtClean="0"/>
              <a:t>Mengesahkan,                                                                                                                                      Mengetahui </a:t>
            </a:r>
          </a:p>
          <a:p>
            <a:pPr marL="0" indent="0" algn="just">
              <a:buNone/>
            </a:pPr>
            <a:r>
              <a:rPr lang="id-ID" sz="1400" b="1" dirty="0" smtClean="0"/>
              <a:t>Dekan/Direktur/Ketua/--                                                                                                  Ketua Jurusan/Bagian/,,,,,,,,</a:t>
            </a:r>
          </a:p>
          <a:p>
            <a:pPr marL="0" indent="0" algn="just">
              <a:buNone/>
            </a:pPr>
            <a:r>
              <a:rPr lang="id-ID" sz="1400" b="1" dirty="0"/>
              <a:t> </a:t>
            </a:r>
          </a:p>
          <a:p>
            <a:pPr marL="0" indent="0" algn="just">
              <a:buNone/>
            </a:pPr>
            <a:r>
              <a:rPr lang="id-ID" sz="1400" b="1" dirty="0"/>
              <a:t> </a:t>
            </a:r>
          </a:p>
          <a:p>
            <a:pPr marL="0" indent="0" algn="just">
              <a:buNone/>
            </a:pPr>
            <a:r>
              <a:rPr lang="id-ID" sz="1400" b="1" dirty="0"/>
              <a:t> </a:t>
            </a:r>
          </a:p>
          <a:p>
            <a:pPr marL="0" indent="0" algn="just">
              <a:buNone/>
            </a:pPr>
            <a:r>
              <a:rPr lang="id-ID" sz="1400" b="1" dirty="0" smtClean="0"/>
              <a:t>Tanda </a:t>
            </a:r>
            <a:r>
              <a:rPr lang="id-ID" sz="1400" b="1" dirty="0"/>
              <a:t>tangan dan cap</a:t>
            </a:r>
          </a:p>
          <a:p>
            <a:pPr marL="0" indent="0" algn="just">
              <a:buNone/>
            </a:pPr>
            <a:r>
              <a:rPr lang="id-ID" sz="1400" b="1" dirty="0"/>
              <a:t> </a:t>
            </a:r>
          </a:p>
          <a:p>
            <a:pPr marL="0" indent="0" algn="just">
              <a:buNone/>
            </a:pPr>
            <a:r>
              <a:rPr lang="id-ID" sz="1400" b="1" dirty="0" smtClean="0"/>
              <a:t>(--------------------------------)                                                                                                           (......................................)</a:t>
            </a:r>
          </a:p>
          <a:p>
            <a:pPr marL="0" indent="0" algn="just">
              <a:buNone/>
            </a:pPr>
            <a:r>
              <a:rPr lang="id-ID" sz="1400" dirty="0" smtClean="0"/>
              <a:t/>
            </a:r>
            <a:br>
              <a:rPr lang="id-ID" sz="1400" dirty="0" smtClean="0"/>
            </a:br>
            <a:endParaRPr lang="id-ID" sz="1400" dirty="0"/>
          </a:p>
        </p:txBody>
      </p:sp>
    </p:spTree>
    <p:extLst>
      <p:ext uri="{BB962C8B-B14F-4D97-AF65-F5344CB8AC3E}">
        <p14:creationId xmlns="" xmlns:p14="http://schemas.microsoft.com/office/powerpoint/2010/main" val="26090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8363" y="2660948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800" b="1" dirty="0"/>
              <a:t>LAMPIRAN DESKRIPSI DIRI:</a:t>
            </a:r>
          </a:p>
          <a:p>
            <a:pPr algn="ctr"/>
            <a:r>
              <a:rPr lang="id-ID" sz="4800" b="1" dirty="0" smtClean="0"/>
              <a:t>CURRICULUM VITAE</a:t>
            </a:r>
            <a:endParaRPr lang="id-ID" sz="4800" b="1" dirty="0"/>
          </a:p>
          <a:p>
            <a:r>
              <a:rPr lang="id-ID" sz="4800" dirty="0"/>
              <a:t> </a:t>
            </a:r>
          </a:p>
          <a:p>
            <a:r>
              <a:rPr lang="id-ID" sz="4800" dirty="0"/>
              <a:t> </a:t>
            </a:r>
          </a:p>
          <a:p>
            <a:r>
              <a:rPr lang="id-ID" dirty="0"/>
              <a:t> 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83568" y="2132856"/>
            <a:ext cx="7920880" cy="28803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60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Content Placeholder 4" descr="waya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0"/>
            <a:ext cx="3456384" cy="5112420"/>
          </a:xfrm>
        </p:spPr>
      </p:pic>
      <p:pic>
        <p:nvPicPr>
          <p:cNvPr id="6" name="Content Placeholder 4" descr="way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540" y="836712"/>
            <a:ext cx="3076624" cy="5293692"/>
          </a:xfrm>
          <a:prstGeom prst="rect">
            <a:avLst/>
          </a:prstGeom>
        </p:spPr>
      </p:pic>
      <p:pic>
        <p:nvPicPr>
          <p:cNvPr id="7" name="Content Placeholder 4" descr="way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574079">
            <a:off x="193563" y="-141987"/>
            <a:ext cx="3674392" cy="6034291"/>
          </a:xfrm>
          <a:prstGeom prst="rect">
            <a:avLst/>
          </a:prstGeom>
        </p:spPr>
      </p:pic>
      <p:pic>
        <p:nvPicPr>
          <p:cNvPr id="8" name="Content Placeholder 4" descr="way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38930">
            <a:off x="5430362" y="-141563"/>
            <a:ext cx="3792064" cy="6491411"/>
          </a:xfrm>
          <a:prstGeom prst="rect">
            <a:avLst/>
          </a:prstGeom>
        </p:spPr>
      </p:pic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990600" y="3352800"/>
            <a:ext cx="7086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b="1" kern="10" dirty="0">
                <a:ln w="1587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ook Antiqua"/>
              </a:rPr>
              <a:t>Matur nuwun…</a:t>
            </a:r>
          </a:p>
        </p:txBody>
      </p:sp>
      <p:sp>
        <p:nvSpPr>
          <p:cNvPr id="10" name="Footer Placeholder 3"/>
          <p:cNvSpPr txBox="1">
            <a:spLocks noGrp="1"/>
          </p:cNvSpPr>
          <p:nvPr/>
        </p:nvSpPr>
        <p:spPr bwMode="auto">
          <a:xfrm>
            <a:off x="1511547" y="631173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err="1">
                <a:latin typeface="Mistral" pitchFamily="66" charset="0"/>
              </a:rPr>
              <a:t>dypsugiharto</a:t>
            </a:r>
            <a:r>
              <a:rPr lang="en-US" sz="3200" b="1" dirty="0"/>
              <a:t>   </a:t>
            </a:r>
            <a:endParaRPr lang="en-US" altLang="en-US" sz="3200" b="1" dirty="0">
              <a:latin typeface="Garamond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379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805264"/>
          </a:xfrm>
        </p:spPr>
        <p:txBody>
          <a:bodyPr>
            <a:noAutofit/>
          </a:bodyPr>
          <a:lstStyle/>
          <a:p>
            <a:r>
              <a:rPr lang="id-ID" sz="3200" dirty="0" smtClean="0"/>
              <a:t>Dosen adalah pendidik dan ilmuwan,</a:t>
            </a:r>
          </a:p>
          <a:p>
            <a:r>
              <a:rPr lang="id-ID" sz="3200" dirty="0" smtClean="0"/>
              <a:t>Indikator sebagai ilmuwan adalah kemampuannya untuk mengembangkan ilmu pengetahuan melalui karya ilmiah.</a:t>
            </a:r>
          </a:p>
          <a:p>
            <a:r>
              <a:rPr lang="id-ID" sz="3200" dirty="0" smtClean="0"/>
              <a:t>Karya ilmiah disebarluaskan/dipublikasikan dalam jurnal ilmiah,</a:t>
            </a:r>
          </a:p>
          <a:p>
            <a:r>
              <a:rPr lang="id-ID" sz="3200" dirty="0" smtClean="0"/>
              <a:t>Publikasi ilmiah merupakan salah satu butir dalam deskripsi diri yang terpenting, sehingga mempunyai bobot penilaian yang tertinggi.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id-ID" dirty="0" smtClean="0"/>
              <a:t> </a:t>
            </a:r>
            <a:r>
              <a:rPr lang="id-ID" b="1" dirty="0" smtClean="0"/>
              <a:t>PUBLIKASI ILMIAH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19921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520" y="1772816"/>
            <a:ext cx="9144000" cy="5085184"/>
          </a:xfrm>
        </p:spPr>
        <p:txBody>
          <a:bodyPr>
            <a:noAutofit/>
          </a:bodyPr>
          <a:lstStyle/>
          <a:p>
            <a:r>
              <a:rPr lang="id-ID" sz="2800" dirty="0" smtClean="0"/>
              <a:t>Dikti mengembangkan Pusat Layanan Tes Indonesia (PLTI) untuk keperluan pengembangan karir pendidik dan tenaga kependididkan</a:t>
            </a:r>
          </a:p>
          <a:p>
            <a:r>
              <a:rPr lang="id-ID" sz="2800" dirty="0" smtClean="0"/>
              <a:t>Sejalan  dengan upaya mengembangkan kapasitas organisasi professi, maka dalam menyiapkan materi tes melibatkan organisasi profesi  yang diakui oleh Dikti</a:t>
            </a:r>
          </a:p>
          <a:p>
            <a:r>
              <a:rPr lang="id-ID" sz="2800" dirty="0" smtClean="0"/>
              <a:t>Untuk tes kemampuan berbahasa Inggris oleh TEFFLIN  dan untuk tes potensi akademik oleh HIMPSI  </a:t>
            </a: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id-ID" b="1" dirty="0" smtClean="0"/>
              <a:t>PENYELENGGARA TES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11098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2884</Words>
  <Application>Microsoft Office PowerPoint</Application>
  <PresentationFormat>On-screen Show (4:3)</PresentationFormat>
  <Paragraphs>1029</Paragraphs>
  <Slides>76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Slide 1</vt:lpstr>
      <vt:lpstr>Slide 2</vt:lpstr>
      <vt:lpstr>Slide 3</vt:lpstr>
      <vt:lpstr>PEMBAHARUAN SERDOS    TAHUN 2013-2014</vt:lpstr>
      <vt:lpstr>ALUR PIKIR PEMBAHARUAN SERDOS 13-14 </vt:lpstr>
      <vt:lpstr>TES POTENSI AKADEMIK</vt:lpstr>
      <vt:lpstr>KEMAMPUAN BERBAHASA INGGRIS</vt:lpstr>
      <vt:lpstr> PUBLIKASI ILMIAH</vt:lpstr>
      <vt:lpstr>PENYELENGGARA TES</vt:lpstr>
      <vt:lpstr>Slide 10</vt:lpstr>
      <vt:lpstr>Slide 11</vt:lpstr>
      <vt:lpstr>PENILAIAN PORTOFOLIO</vt:lpstr>
      <vt:lpstr>Instrumen Portofolio</vt:lpstr>
      <vt:lpstr>Slide 14</vt:lpstr>
      <vt:lpstr>Slide 15</vt:lpstr>
      <vt:lpstr>Instrumen Penilaian Persepsional Mahasiswa</vt:lpstr>
      <vt:lpstr>  Jumlah Akun Penilaian Persepsional   </vt:lpstr>
      <vt:lpstr>Slide 18</vt:lpstr>
      <vt:lpstr>Kriteria Kelulusan Persepsiaonal</vt:lpstr>
      <vt:lpstr>Slide 20</vt:lpstr>
      <vt:lpstr>KELENGKAPAN DD</vt:lpstr>
      <vt:lpstr>Slide 22</vt:lpstr>
      <vt:lpstr>Bentuk Deskripsi Diri</vt:lpstr>
      <vt:lpstr>Slide 24</vt:lpstr>
      <vt:lpstr>PERHATIAN PENTING!</vt:lpstr>
      <vt:lpstr>KELULUSAN DD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INSTRUMEN DESKRIPSI DIRI</vt:lpstr>
      <vt:lpstr>Slide 39</vt:lpstr>
      <vt:lpstr> A. Pengembangan Kualitas Pembelajaran </vt:lpstr>
      <vt:lpstr>1. USAHA KREATIF</vt:lpstr>
      <vt:lpstr>2. DAMPAK PERUBAHAN</vt:lpstr>
      <vt:lpstr>Slide 43</vt:lpstr>
      <vt:lpstr>3. DISIPLIN</vt:lpstr>
      <vt:lpstr>4. KETELADANAN</vt:lpstr>
      <vt:lpstr>5. KETERBUKAAN TERHADAP KRITIK</vt:lpstr>
      <vt:lpstr> B. Pengembangan Keilmuan/Keahlian </vt:lpstr>
      <vt:lpstr>6. PUBLIKASI KARYA ILMIAH</vt:lpstr>
      <vt:lpstr>7. MAKNA DAN KEGUNAAN</vt:lpstr>
      <vt:lpstr>8. USAHA INOVATIF</vt:lpstr>
      <vt:lpstr>Slide 51</vt:lpstr>
      <vt:lpstr>9. KONSISTENSI</vt:lpstr>
      <vt:lpstr>10. TARGET KERJA</vt:lpstr>
      <vt:lpstr> C. Pengabdian kepada Masyarakat </vt:lpstr>
      <vt:lpstr>11. IMPLEMENTASI KEGIATAN</vt:lpstr>
      <vt:lpstr>12. PERUBAHAN</vt:lpstr>
      <vt:lpstr>13. DUKUNGAN MASYARAKAT</vt:lpstr>
      <vt:lpstr>Slide 58</vt:lpstr>
      <vt:lpstr>14. KEMAMPUAN KOMUNIKASI</vt:lpstr>
      <vt:lpstr>15. KEMAMPUAN KERJASAMA</vt:lpstr>
      <vt:lpstr> D. Manajemen/Pengelolaan Institusi </vt:lpstr>
      <vt:lpstr>16. IMPLEMENTASI KEGIATAN</vt:lpstr>
      <vt:lpstr>17. DUKUNGAN INSTITUSI</vt:lpstr>
      <vt:lpstr>Slide 64</vt:lpstr>
      <vt:lpstr>18. KENDALI DIRI</vt:lpstr>
      <vt:lpstr>19. TANGGUNG JAWAB</vt:lpstr>
      <vt:lpstr>20. KETEGUHAN PADA PRINSIP</vt:lpstr>
      <vt:lpstr> E. Peningkatan Kualitas Kegiatan Mahasiswa </vt:lpstr>
      <vt:lpstr>21. PERAN</vt:lpstr>
      <vt:lpstr>22. IMPLEMENTASI KEGIATAN</vt:lpstr>
      <vt:lpstr>Slide 71</vt:lpstr>
      <vt:lpstr>23. INTERAKSI</vt:lpstr>
      <vt:lpstr>24. MANFAAT KEGIATAN</vt:lpstr>
      <vt:lpstr>Slide 74</vt:lpstr>
      <vt:lpstr>Slide 75</vt:lpstr>
      <vt:lpstr>Slide 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bhagas</dc:creator>
  <cp:lastModifiedBy>Muhsifani</cp:lastModifiedBy>
  <cp:revision>131</cp:revision>
  <dcterms:created xsi:type="dcterms:W3CDTF">2013-01-23T06:57:32Z</dcterms:created>
  <dcterms:modified xsi:type="dcterms:W3CDTF">2014-04-04T07:01:46Z</dcterms:modified>
</cp:coreProperties>
</file>