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2" r:id="rId2"/>
    <p:sldId id="280" r:id="rId3"/>
    <p:sldId id="301" r:id="rId4"/>
    <p:sldId id="303" r:id="rId5"/>
    <p:sldId id="317" r:id="rId6"/>
    <p:sldId id="318" r:id="rId7"/>
    <p:sldId id="319" r:id="rId8"/>
    <p:sldId id="320" r:id="rId9"/>
    <p:sldId id="286" r:id="rId10"/>
    <p:sldId id="294" r:id="rId11"/>
    <p:sldId id="292" r:id="rId12"/>
    <p:sldId id="299" r:id="rId13"/>
    <p:sldId id="322" r:id="rId14"/>
    <p:sldId id="321" r:id="rId1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F2EFE7-A532-4C4F-9346-00365CF2E9C3}" type="datetimeFigureOut">
              <a:rPr lang="id-ID" smtClean="0"/>
              <a:t>10/01/2019</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5D7336-9468-43D9-B88C-0379C0F092C8}" type="slidenum">
              <a:rPr lang="id-ID" smtClean="0"/>
              <a:t>‹#›</a:t>
            </a:fld>
            <a:endParaRPr lang="id-ID"/>
          </a:p>
        </p:txBody>
      </p:sp>
    </p:spTree>
    <p:extLst>
      <p:ext uri="{BB962C8B-B14F-4D97-AF65-F5344CB8AC3E}">
        <p14:creationId xmlns:p14="http://schemas.microsoft.com/office/powerpoint/2010/main" val="289908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E63A6D52-FA8D-4983-9FF6-30314FB1926E}" type="datetimeFigureOut">
              <a:rPr lang="id-ID" smtClean="0"/>
              <a:t>10/01/2019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8075567-C865-41F7-B9D0-A3F32ACAAEF8}" type="slidenum">
              <a:rPr lang="id-ID" smtClean="0"/>
              <a:t>‹#›</a:t>
            </a:fld>
            <a:endParaRPr lang="id-ID"/>
          </a:p>
        </p:txBody>
      </p:sp>
    </p:spTree>
    <p:extLst>
      <p:ext uri="{BB962C8B-B14F-4D97-AF65-F5344CB8AC3E}">
        <p14:creationId xmlns:p14="http://schemas.microsoft.com/office/powerpoint/2010/main" val="1706579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63A6D52-FA8D-4983-9FF6-30314FB1926E}" type="datetimeFigureOut">
              <a:rPr lang="id-ID" smtClean="0"/>
              <a:t>10/01/2019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8075567-C865-41F7-B9D0-A3F32ACAAEF8}" type="slidenum">
              <a:rPr lang="id-ID" smtClean="0"/>
              <a:t>‹#›</a:t>
            </a:fld>
            <a:endParaRPr lang="id-ID"/>
          </a:p>
        </p:txBody>
      </p:sp>
    </p:spTree>
    <p:extLst>
      <p:ext uri="{BB962C8B-B14F-4D97-AF65-F5344CB8AC3E}">
        <p14:creationId xmlns:p14="http://schemas.microsoft.com/office/powerpoint/2010/main" val="761457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63A6D52-FA8D-4983-9FF6-30314FB1926E}" type="datetimeFigureOut">
              <a:rPr lang="id-ID" smtClean="0"/>
              <a:t>10/01/2019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8075567-C865-41F7-B9D0-A3F32ACAAEF8}" type="slidenum">
              <a:rPr lang="id-ID" smtClean="0"/>
              <a:t>‹#›</a:t>
            </a:fld>
            <a:endParaRPr lang="id-ID"/>
          </a:p>
        </p:txBody>
      </p:sp>
    </p:spTree>
    <p:extLst>
      <p:ext uri="{BB962C8B-B14F-4D97-AF65-F5344CB8AC3E}">
        <p14:creationId xmlns:p14="http://schemas.microsoft.com/office/powerpoint/2010/main" val="2122017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63A6D52-FA8D-4983-9FF6-30314FB1926E}" type="datetimeFigureOut">
              <a:rPr lang="id-ID" smtClean="0"/>
              <a:t>10/01/2019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8075567-C865-41F7-B9D0-A3F32ACAAEF8}" type="slidenum">
              <a:rPr lang="id-ID" smtClean="0"/>
              <a:t>‹#›</a:t>
            </a:fld>
            <a:endParaRPr lang="id-ID"/>
          </a:p>
        </p:txBody>
      </p:sp>
    </p:spTree>
    <p:extLst>
      <p:ext uri="{BB962C8B-B14F-4D97-AF65-F5344CB8AC3E}">
        <p14:creationId xmlns:p14="http://schemas.microsoft.com/office/powerpoint/2010/main" val="2353611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3A6D52-FA8D-4983-9FF6-30314FB1926E}" type="datetimeFigureOut">
              <a:rPr lang="id-ID" smtClean="0"/>
              <a:t>10/01/2019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8075567-C865-41F7-B9D0-A3F32ACAAEF8}" type="slidenum">
              <a:rPr lang="id-ID" smtClean="0"/>
              <a:t>‹#›</a:t>
            </a:fld>
            <a:endParaRPr lang="id-ID"/>
          </a:p>
        </p:txBody>
      </p:sp>
    </p:spTree>
    <p:extLst>
      <p:ext uri="{BB962C8B-B14F-4D97-AF65-F5344CB8AC3E}">
        <p14:creationId xmlns:p14="http://schemas.microsoft.com/office/powerpoint/2010/main" val="2928554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E63A6D52-FA8D-4983-9FF6-30314FB1926E}" type="datetimeFigureOut">
              <a:rPr lang="id-ID" smtClean="0"/>
              <a:t>10/01/2019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8075567-C865-41F7-B9D0-A3F32ACAAEF8}" type="slidenum">
              <a:rPr lang="id-ID" smtClean="0"/>
              <a:t>‹#›</a:t>
            </a:fld>
            <a:endParaRPr lang="id-ID"/>
          </a:p>
        </p:txBody>
      </p:sp>
    </p:spTree>
    <p:extLst>
      <p:ext uri="{BB962C8B-B14F-4D97-AF65-F5344CB8AC3E}">
        <p14:creationId xmlns:p14="http://schemas.microsoft.com/office/powerpoint/2010/main" val="2174256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E63A6D52-FA8D-4983-9FF6-30314FB1926E}" type="datetimeFigureOut">
              <a:rPr lang="id-ID" smtClean="0"/>
              <a:t>10/01/2019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8075567-C865-41F7-B9D0-A3F32ACAAEF8}" type="slidenum">
              <a:rPr lang="id-ID" smtClean="0"/>
              <a:t>‹#›</a:t>
            </a:fld>
            <a:endParaRPr lang="id-ID"/>
          </a:p>
        </p:txBody>
      </p:sp>
    </p:spTree>
    <p:extLst>
      <p:ext uri="{BB962C8B-B14F-4D97-AF65-F5344CB8AC3E}">
        <p14:creationId xmlns:p14="http://schemas.microsoft.com/office/powerpoint/2010/main" val="3840730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E63A6D52-FA8D-4983-9FF6-30314FB1926E}" type="datetimeFigureOut">
              <a:rPr lang="id-ID" smtClean="0"/>
              <a:t>10/01/2019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8075567-C865-41F7-B9D0-A3F32ACAAEF8}" type="slidenum">
              <a:rPr lang="id-ID" smtClean="0"/>
              <a:t>‹#›</a:t>
            </a:fld>
            <a:endParaRPr lang="id-ID"/>
          </a:p>
        </p:txBody>
      </p:sp>
    </p:spTree>
    <p:extLst>
      <p:ext uri="{BB962C8B-B14F-4D97-AF65-F5344CB8AC3E}">
        <p14:creationId xmlns:p14="http://schemas.microsoft.com/office/powerpoint/2010/main" val="179073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3A6D52-FA8D-4983-9FF6-30314FB1926E}" type="datetimeFigureOut">
              <a:rPr lang="id-ID" smtClean="0"/>
              <a:t>10/01/2019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8075567-C865-41F7-B9D0-A3F32ACAAEF8}" type="slidenum">
              <a:rPr lang="id-ID" smtClean="0"/>
              <a:t>‹#›</a:t>
            </a:fld>
            <a:endParaRPr lang="id-ID"/>
          </a:p>
        </p:txBody>
      </p:sp>
    </p:spTree>
    <p:extLst>
      <p:ext uri="{BB962C8B-B14F-4D97-AF65-F5344CB8AC3E}">
        <p14:creationId xmlns:p14="http://schemas.microsoft.com/office/powerpoint/2010/main" val="3059972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3A6D52-FA8D-4983-9FF6-30314FB1926E}" type="datetimeFigureOut">
              <a:rPr lang="id-ID" smtClean="0"/>
              <a:t>10/01/2019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8075567-C865-41F7-B9D0-A3F32ACAAEF8}" type="slidenum">
              <a:rPr lang="id-ID" smtClean="0"/>
              <a:t>‹#›</a:t>
            </a:fld>
            <a:endParaRPr lang="id-ID"/>
          </a:p>
        </p:txBody>
      </p:sp>
    </p:spTree>
    <p:extLst>
      <p:ext uri="{BB962C8B-B14F-4D97-AF65-F5344CB8AC3E}">
        <p14:creationId xmlns:p14="http://schemas.microsoft.com/office/powerpoint/2010/main" val="411223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3A6D52-FA8D-4983-9FF6-30314FB1926E}" type="datetimeFigureOut">
              <a:rPr lang="id-ID" smtClean="0"/>
              <a:t>10/01/2019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8075567-C865-41F7-B9D0-A3F32ACAAEF8}" type="slidenum">
              <a:rPr lang="id-ID" smtClean="0"/>
              <a:t>‹#›</a:t>
            </a:fld>
            <a:endParaRPr lang="id-ID"/>
          </a:p>
        </p:txBody>
      </p:sp>
    </p:spTree>
    <p:extLst>
      <p:ext uri="{BB962C8B-B14F-4D97-AF65-F5344CB8AC3E}">
        <p14:creationId xmlns:p14="http://schemas.microsoft.com/office/powerpoint/2010/main" val="757041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3A6D52-FA8D-4983-9FF6-30314FB1926E}" type="datetimeFigureOut">
              <a:rPr lang="id-ID" smtClean="0"/>
              <a:t>10/01/2019</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075567-C865-41F7-B9D0-A3F32ACAAEF8}" type="slidenum">
              <a:rPr lang="id-ID" smtClean="0"/>
              <a:t>‹#›</a:t>
            </a:fld>
            <a:endParaRPr lang="id-ID"/>
          </a:p>
        </p:txBody>
      </p:sp>
    </p:spTree>
    <p:extLst>
      <p:ext uri="{BB962C8B-B14F-4D97-AF65-F5344CB8AC3E}">
        <p14:creationId xmlns:p14="http://schemas.microsoft.com/office/powerpoint/2010/main" val="231786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yuvenyuni@gmail.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hyperlink" Target="http://images.google.co.id/imgres?imgurl=http://www.drugalcohol-rehab.com/images/denial.jpg&amp;imgrefurl=http://www.drugalcohol-rehab.com/denial-in-addiction.htm&amp;usg=__F9V2ubQOC1cPYQzybbOS7cepPuQ=&amp;h=300&amp;w=350&amp;sz=11&amp;hl=id&amp;start=11&amp;tbnid=LHnfMKCWuP3qIM:&amp;tbnh=103&amp;tbnw=120&amp;prev=/images?q=denial&amp;gbv=2&amp;hl=id&amp;sa=G" TargetMode="External"/><Relationship Id="rId7" Type="http://schemas.openxmlformats.org/officeDocument/2006/relationships/image" Target="../media/image8.wmf"/><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7" y="124030"/>
            <a:ext cx="8028384" cy="1109984"/>
          </a:xfrm>
        </p:spPr>
        <p:txBody>
          <a:bodyPr>
            <a:normAutofit/>
          </a:bodyPr>
          <a:lstStyle/>
          <a:p>
            <a:r>
              <a:rPr lang="id-ID" sz="3200" b="1" dirty="0" smtClean="0"/>
              <a:t>MENYUSUN RENCANA KERJA PERPUSTAKAAN</a:t>
            </a:r>
            <a:endParaRPr lang="id-ID" sz="3200" b="1" dirty="0"/>
          </a:p>
        </p:txBody>
      </p:sp>
      <p:pic>
        <p:nvPicPr>
          <p:cNvPr id="10" name="Picture 2" descr="Gambar terkait"/>
          <p:cNvPicPr>
            <a:picLocks noChangeAspect="1" noChangeArrowheads="1"/>
          </p:cNvPicPr>
          <p:nvPr/>
        </p:nvPicPr>
        <p:blipFill rotWithShape="1">
          <a:blip r:embed="rId2">
            <a:extLst>
              <a:ext uri="{28A0092B-C50C-407E-A947-70E740481C1C}">
                <a14:useLocalDpi xmlns:a14="http://schemas.microsoft.com/office/drawing/2010/main" val="0"/>
              </a:ext>
            </a:extLst>
          </a:blip>
          <a:srcRect l="38687" t="31045" r="1244" b="26870"/>
          <a:stretch/>
        </p:blipFill>
        <p:spPr bwMode="auto">
          <a:xfrm>
            <a:off x="14068" y="1124744"/>
            <a:ext cx="9144000" cy="552804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0" y="5533688"/>
            <a:ext cx="5760640" cy="1119096"/>
          </a:xfrm>
        </p:spPr>
        <p:txBody>
          <a:bodyPr>
            <a:normAutofit fontScale="85000" lnSpcReduction="20000"/>
          </a:bodyPr>
          <a:lstStyle/>
          <a:p>
            <a:r>
              <a:rPr lang="id-ID" sz="2800" dirty="0" smtClean="0">
                <a:solidFill>
                  <a:srgbClr val="FFFF00"/>
                </a:solidFill>
                <a:latin typeface="Bodoni MT Condensed" pitchFamily="18" charset="0"/>
              </a:rPr>
              <a:t>Materi Bimbingan Teknis Pengelola Perpustakaan PTS </a:t>
            </a:r>
          </a:p>
          <a:p>
            <a:r>
              <a:rPr lang="id-ID" sz="2800" dirty="0" smtClean="0">
                <a:solidFill>
                  <a:srgbClr val="FFFF00"/>
                </a:solidFill>
                <a:latin typeface="Bodoni MT Condensed" pitchFamily="18" charset="0"/>
              </a:rPr>
              <a:t>di Lingkungan Kopertis Wilayah VI Tahun 2018</a:t>
            </a:r>
          </a:p>
          <a:p>
            <a:r>
              <a:rPr lang="id-ID" sz="2800" dirty="0" smtClean="0">
                <a:solidFill>
                  <a:srgbClr val="FFFF00"/>
                </a:solidFill>
              </a:rPr>
              <a:t>Hotel Noormans - Semarang,  7 Maret 2018</a:t>
            </a:r>
          </a:p>
          <a:p>
            <a:endParaRPr lang="id-ID" sz="2800" dirty="0" smtClean="0">
              <a:solidFill>
                <a:srgbClr val="FFFF00"/>
              </a:solidFill>
              <a:latin typeface="Bodoni MT Condensed" pitchFamily="18" charset="0"/>
            </a:endParaRPr>
          </a:p>
          <a:p>
            <a:endParaRPr lang="id-ID" sz="2800" dirty="0" smtClean="0">
              <a:solidFill>
                <a:srgbClr val="FFFF00"/>
              </a:solidFill>
              <a:latin typeface="Bodoni MT Condensed" pitchFamily="18" charset="0"/>
            </a:endParaRPr>
          </a:p>
          <a:p>
            <a:endParaRPr lang="id-ID" sz="2800" dirty="0" smtClean="0">
              <a:solidFill>
                <a:srgbClr val="FFFF00"/>
              </a:solidFill>
              <a:latin typeface="Bodoni MT Condensed" pitchFamily="18" charset="0"/>
            </a:endParaRPr>
          </a:p>
          <a:p>
            <a:endParaRPr lang="id-ID" sz="2800" dirty="0">
              <a:latin typeface="Bodoni MT Condensed" pitchFamily="18" charset="0"/>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03840" y="4626528"/>
            <a:ext cx="1440160" cy="2026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Subtitle 2"/>
          <p:cNvSpPr txBox="1">
            <a:spLocks/>
          </p:cNvSpPr>
          <p:nvPr/>
        </p:nvSpPr>
        <p:spPr>
          <a:xfrm>
            <a:off x="7122071" y="5922673"/>
            <a:ext cx="2051720" cy="730111"/>
          </a:xfrm>
          <a:prstGeom prst="rect">
            <a:avLst/>
          </a:prstGeom>
          <a:solidFill>
            <a:schemeClr val="accent2"/>
          </a:solidFill>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id-ID" sz="1800" dirty="0" smtClean="0">
                <a:solidFill>
                  <a:srgbClr val="FFFF00"/>
                </a:solidFill>
              </a:rPr>
              <a:t>Yuniwati Yuventia</a:t>
            </a:r>
          </a:p>
          <a:p>
            <a:r>
              <a:rPr lang="id-ID" sz="1800" dirty="0" smtClean="0">
                <a:solidFill>
                  <a:srgbClr val="FFFF00"/>
                </a:solidFill>
                <a:hlinkClick r:id="rId4"/>
              </a:rPr>
              <a:t>yuvenyuni@gmail.com</a:t>
            </a:r>
            <a:r>
              <a:rPr lang="id-ID" sz="1800" dirty="0" smtClean="0">
                <a:solidFill>
                  <a:srgbClr val="FFFF00"/>
                </a:solidFill>
              </a:rPr>
              <a:t> 08122915560</a:t>
            </a:r>
            <a:endParaRPr lang="id-ID" sz="1800" dirty="0">
              <a:solidFill>
                <a:srgbClr val="FFFF00"/>
              </a:solidFill>
            </a:endParaRPr>
          </a:p>
        </p:txBody>
      </p:sp>
      <p:pic>
        <p:nvPicPr>
          <p:cNvPr id="9" name="Picture 2" descr="Hasil gambar untuk logo kemenristekdikti"/>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504" y="116632"/>
            <a:ext cx="971318" cy="9065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93169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UNSUR UTAMA</a:t>
            </a:r>
            <a:endParaRPr lang="id-ID" dirty="0"/>
          </a:p>
        </p:txBody>
      </p:sp>
      <p:sp>
        <p:nvSpPr>
          <p:cNvPr id="3" name="Content Placeholder 2"/>
          <p:cNvSpPr>
            <a:spLocks noGrp="1"/>
          </p:cNvSpPr>
          <p:nvPr>
            <p:ph idx="1"/>
          </p:nvPr>
        </p:nvSpPr>
        <p:spPr>
          <a:xfrm>
            <a:off x="457200" y="1772816"/>
            <a:ext cx="8229600" cy="4353347"/>
          </a:xfrm>
        </p:spPr>
        <p:txBody>
          <a:bodyPr>
            <a:normAutofit fontScale="92500" lnSpcReduction="20000"/>
          </a:bodyPr>
          <a:lstStyle/>
          <a:p>
            <a:pPr>
              <a:buFont typeface="Wingdings" pitchFamily="2" charset="2"/>
              <a:buChar char="Ø"/>
            </a:pPr>
            <a:r>
              <a:rPr lang="id-ID" dirty="0"/>
              <a:t>PENDIDIKAN, </a:t>
            </a:r>
            <a:endParaRPr lang="id-ID" dirty="0" smtClean="0"/>
          </a:p>
          <a:p>
            <a:pPr>
              <a:buFont typeface="Wingdings" pitchFamily="2" charset="2"/>
              <a:buChar char="Ø"/>
            </a:pPr>
            <a:endParaRPr lang="id-ID" dirty="0"/>
          </a:p>
          <a:p>
            <a:pPr>
              <a:buFont typeface="Wingdings" pitchFamily="2" charset="2"/>
              <a:buChar char="Ø"/>
            </a:pPr>
            <a:r>
              <a:rPr lang="id-ID" dirty="0"/>
              <a:t>PENGELOLAAN PERPUSTAKAAN</a:t>
            </a:r>
            <a:r>
              <a:rPr lang="id-ID" dirty="0" smtClean="0"/>
              <a:t>,</a:t>
            </a:r>
          </a:p>
          <a:p>
            <a:pPr marL="0" indent="0">
              <a:buNone/>
            </a:pPr>
            <a:endParaRPr lang="id-ID" dirty="0"/>
          </a:p>
          <a:p>
            <a:pPr>
              <a:buFont typeface="Wingdings" pitchFamily="2" charset="2"/>
              <a:buChar char="Ø"/>
            </a:pPr>
            <a:r>
              <a:rPr lang="id-ID" dirty="0"/>
              <a:t>PELAYANAN PERPUSTAKAAN, </a:t>
            </a:r>
            <a:endParaRPr lang="id-ID" dirty="0" smtClean="0"/>
          </a:p>
          <a:p>
            <a:pPr>
              <a:buFont typeface="Wingdings" pitchFamily="2" charset="2"/>
              <a:buChar char="Ø"/>
            </a:pPr>
            <a:endParaRPr lang="id-ID" dirty="0"/>
          </a:p>
          <a:p>
            <a:pPr>
              <a:buFont typeface="Wingdings" pitchFamily="2" charset="2"/>
              <a:buChar char="Ø"/>
            </a:pPr>
            <a:r>
              <a:rPr lang="id-ID" dirty="0" smtClean="0"/>
              <a:t>PENGEMBANGAN </a:t>
            </a:r>
            <a:r>
              <a:rPr lang="id-ID" dirty="0"/>
              <a:t>SISTEM </a:t>
            </a:r>
            <a:r>
              <a:rPr lang="id-ID" dirty="0" smtClean="0"/>
              <a:t>KEPUSTAKAWANAN,</a:t>
            </a:r>
          </a:p>
          <a:p>
            <a:pPr>
              <a:buFont typeface="Wingdings" pitchFamily="2" charset="2"/>
              <a:buChar char="Ø"/>
            </a:pPr>
            <a:endParaRPr lang="id-ID" dirty="0"/>
          </a:p>
          <a:p>
            <a:pPr>
              <a:buFont typeface="Wingdings" pitchFamily="2" charset="2"/>
              <a:buChar char="Ø"/>
            </a:pPr>
            <a:r>
              <a:rPr lang="id-ID" dirty="0"/>
              <a:t>PENGEMBANGAN PROFESI. </a:t>
            </a:r>
          </a:p>
          <a:p>
            <a:endParaRPr lang="id-ID" dirty="0"/>
          </a:p>
          <a:p>
            <a:endParaRPr lang="id-ID" dirty="0"/>
          </a:p>
        </p:txBody>
      </p:sp>
      <p:pic>
        <p:nvPicPr>
          <p:cNvPr id="4" name="Picture 2" descr="Hasil gambar untuk logo kemenristekdikti"/>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60648"/>
            <a:ext cx="1125621" cy="10505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8297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solidFill>
                  <a:schemeClr val="accent6">
                    <a:lumMod val="50000"/>
                  </a:schemeClr>
                </a:solidFill>
              </a:rPr>
              <a:t>UNSUR PENUNJANG</a:t>
            </a:r>
            <a:endParaRPr lang="id-ID" dirty="0"/>
          </a:p>
        </p:txBody>
      </p:sp>
      <p:pic>
        <p:nvPicPr>
          <p:cNvPr id="4" name="Picture 2" descr="Hasil gambar untuk logo kemenristekdikti"/>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60648"/>
            <a:ext cx="1125621" cy="1050580"/>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p:cNvSpPr>
            <a:spLocks noGrp="1"/>
          </p:cNvSpPr>
          <p:nvPr>
            <p:ph idx="1"/>
          </p:nvPr>
        </p:nvSpPr>
        <p:spPr/>
        <p:txBody>
          <a:bodyPr>
            <a:normAutofit fontScale="92500" lnSpcReduction="10000"/>
          </a:bodyPr>
          <a:lstStyle/>
          <a:p>
            <a:r>
              <a:rPr lang="id-ID" dirty="0" smtClean="0"/>
              <a:t>Pengajar/pelatih pada diklat fungsional/teknis bidang kepustakawanan</a:t>
            </a:r>
          </a:p>
          <a:p>
            <a:r>
              <a:rPr lang="id-ID" dirty="0" smtClean="0"/>
              <a:t>Peran </a:t>
            </a:r>
            <a:r>
              <a:rPr lang="id-ID" dirty="0"/>
              <a:t>serta dalam  seminar/lokakarya dan pertemuan sejenisnya di bidang kepustakawanan Tk. </a:t>
            </a:r>
            <a:r>
              <a:rPr lang="id-ID" dirty="0" smtClean="0"/>
              <a:t>Nasional/Internasional</a:t>
            </a:r>
          </a:p>
          <a:p>
            <a:r>
              <a:rPr lang="id-ID" dirty="0" smtClean="0"/>
              <a:t>Keanggotaan dalam Organisasi Profesi</a:t>
            </a:r>
          </a:p>
          <a:p>
            <a:r>
              <a:rPr lang="id-ID" dirty="0" smtClean="0"/>
              <a:t>Keanggotaan dalam Tim Penilai</a:t>
            </a:r>
          </a:p>
          <a:p>
            <a:r>
              <a:rPr lang="id-ID" dirty="0" smtClean="0"/>
              <a:t>Perolehan Penghargaan / Tanda Jasa</a:t>
            </a:r>
          </a:p>
          <a:p>
            <a:r>
              <a:rPr lang="id-ID" dirty="0" smtClean="0"/>
              <a:t>Perolehan gelar/ijazah kesarjanaan lainnya</a:t>
            </a:r>
            <a:endParaRPr lang="id-ID" dirty="0"/>
          </a:p>
        </p:txBody>
      </p:sp>
    </p:spTree>
    <p:extLst>
      <p:ext uri="{BB962C8B-B14F-4D97-AF65-F5344CB8AC3E}">
        <p14:creationId xmlns:p14="http://schemas.microsoft.com/office/powerpoint/2010/main" val="1918297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DASAR HUKUM</a:t>
            </a:r>
          </a:p>
        </p:txBody>
      </p:sp>
      <p:sp>
        <p:nvSpPr>
          <p:cNvPr id="3" name="Content Placeholder 2"/>
          <p:cNvSpPr>
            <a:spLocks noGrp="1"/>
          </p:cNvSpPr>
          <p:nvPr>
            <p:ph idx="1"/>
          </p:nvPr>
        </p:nvSpPr>
        <p:spPr/>
        <p:txBody>
          <a:bodyPr>
            <a:normAutofit fontScale="70000" lnSpcReduction="20000"/>
          </a:bodyPr>
          <a:lstStyle/>
          <a:p>
            <a:pPr lvl="0"/>
            <a:r>
              <a:rPr lang="id-ID" dirty="0"/>
              <a:t>Undang-undang nomor 43 tahun 2007 tentang Perpustakaan</a:t>
            </a:r>
          </a:p>
          <a:p>
            <a:pPr lvl="0"/>
            <a:r>
              <a:rPr lang="id-ID" dirty="0"/>
              <a:t>Peraturan Menteri Pendayagunaan Aparatur Negara</a:t>
            </a:r>
            <a:r>
              <a:rPr lang="en-US" dirty="0"/>
              <a:t> </a:t>
            </a:r>
            <a:r>
              <a:rPr lang="en-US" dirty="0" err="1"/>
              <a:t>dan</a:t>
            </a:r>
            <a:r>
              <a:rPr lang="en-US" dirty="0"/>
              <a:t> </a:t>
            </a:r>
            <a:r>
              <a:rPr lang="en-US" dirty="0" err="1"/>
              <a:t>Reformasi</a:t>
            </a:r>
            <a:r>
              <a:rPr lang="en-US" dirty="0"/>
              <a:t> </a:t>
            </a:r>
            <a:r>
              <a:rPr lang="en-US" dirty="0" err="1"/>
              <a:t>Birokrasi</a:t>
            </a:r>
            <a:r>
              <a:rPr lang="en-US" dirty="0"/>
              <a:t> RI No. 9 </a:t>
            </a:r>
            <a:r>
              <a:rPr lang="en-US" dirty="0" err="1"/>
              <a:t>Tahun</a:t>
            </a:r>
            <a:r>
              <a:rPr lang="en-US" dirty="0"/>
              <a:t> 2014 </a:t>
            </a:r>
            <a:r>
              <a:rPr lang="en-US" dirty="0" err="1"/>
              <a:t>tentang</a:t>
            </a:r>
            <a:r>
              <a:rPr lang="en-US" dirty="0"/>
              <a:t> </a:t>
            </a:r>
            <a:r>
              <a:rPr lang="en-US" dirty="0" err="1"/>
              <a:t>Jabatan</a:t>
            </a:r>
            <a:r>
              <a:rPr lang="en-US" dirty="0"/>
              <a:t> </a:t>
            </a:r>
            <a:r>
              <a:rPr lang="en-US" dirty="0" err="1"/>
              <a:t>Fungsional</a:t>
            </a:r>
            <a:r>
              <a:rPr lang="en-US" dirty="0"/>
              <a:t> </a:t>
            </a:r>
            <a:r>
              <a:rPr lang="en-US" dirty="0" err="1"/>
              <a:t>Pustakawan</a:t>
            </a:r>
            <a:r>
              <a:rPr lang="en-US" dirty="0"/>
              <a:t> </a:t>
            </a:r>
            <a:r>
              <a:rPr lang="en-US" dirty="0" err="1"/>
              <a:t>dan</a:t>
            </a:r>
            <a:r>
              <a:rPr lang="en-US" dirty="0"/>
              <a:t> </a:t>
            </a:r>
            <a:r>
              <a:rPr lang="en-US" dirty="0" err="1"/>
              <a:t>Angka</a:t>
            </a:r>
            <a:r>
              <a:rPr lang="en-US" dirty="0"/>
              <a:t> </a:t>
            </a:r>
            <a:r>
              <a:rPr lang="en-US" dirty="0" err="1"/>
              <a:t>Kred</a:t>
            </a:r>
            <a:r>
              <a:rPr lang="id-ID" dirty="0"/>
              <a:t>i</a:t>
            </a:r>
            <a:r>
              <a:rPr lang="en-US" dirty="0" err="1"/>
              <a:t>tnya</a:t>
            </a:r>
            <a:endParaRPr lang="id-ID" dirty="0"/>
          </a:p>
          <a:p>
            <a:pPr lvl="0"/>
            <a:r>
              <a:rPr lang="en-US" dirty="0" err="1"/>
              <a:t>Peraturan</a:t>
            </a:r>
            <a:r>
              <a:rPr lang="en-US" dirty="0"/>
              <a:t> </a:t>
            </a:r>
            <a:r>
              <a:rPr lang="en-US" dirty="0" err="1"/>
              <a:t>Bersama</a:t>
            </a:r>
            <a:r>
              <a:rPr lang="en-US" dirty="0"/>
              <a:t> </a:t>
            </a:r>
            <a:r>
              <a:rPr lang="id-ID" dirty="0"/>
              <a:t>Kepala</a:t>
            </a:r>
            <a:r>
              <a:rPr lang="en-US" dirty="0"/>
              <a:t> </a:t>
            </a:r>
            <a:r>
              <a:rPr lang="id-ID" dirty="0"/>
              <a:t>Perpustakaan Nasional Republik Indonesia</a:t>
            </a:r>
            <a:r>
              <a:rPr lang="en-US" dirty="0"/>
              <a:t> </a:t>
            </a:r>
            <a:r>
              <a:rPr lang="en-US" dirty="0" err="1"/>
              <a:t>dan</a:t>
            </a:r>
            <a:r>
              <a:rPr lang="en-US" dirty="0"/>
              <a:t> </a:t>
            </a:r>
            <a:r>
              <a:rPr lang="id-ID" dirty="0"/>
              <a:t>Kepala</a:t>
            </a:r>
            <a:r>
              <a:rPr lang="en-US" dirty="0"/>
              <a:t> BKN </a:t>
            </a:r>
            <a:r>
              <a:rPr lang="en-US" dirty="0" err="1"/>
              <a:t>Nomor</a:t>
            </a:r>
            <a:r>
              <a:rPr lang="en-US" dirty="0"/>
              <a:t> 8 </a:t>
            </a:r>
            <a:r>
              <a:rPr lang="en-US" dirty="0" err="1"/>
              <a:t>tahun</a:t>
            </a:r>
            <a:r>
              <a:rPr lang="en-US" dirty="0"/>
              <a:t> 2014 </a:t>
            </a:r>
            <a:r>
              <a:rPr lang="en-US" dirty="0" err="1"/>
              <a:t>tentang</a:t>
            </a:r>
            <a:r>
              <a:rPr lang="en-US" dirty="0"/>
              <a:t> </a:t>
            </a:r>
            <a:r>
              <a:rPr lang="en-US" dirty="0" err="1"/>
              <a:t>Ketentuan</a:t>
            </a:r>
            <a:r>
              <a:rPr lang="en-US" dirty="0"/>
              <a:t> </a:t>
            </a:r>
            <a:r>
              <a:rPr lang="en-US" dirty="0" err="1"/>
              <a:t>pelaksanaan</a:t>
            </a:r>
            <a:r>
              <a:rPr lang="en-US" dirty="0"/>
              <a:t> </a:t>
            </a:r>
            <a:r>
              <a:rPr lang="en-US" dirty="0" err="1"/>
              <a:t>Permenpan</a:t>
            </a:r>
            <a:r>
              <a:rPr lang="en-US" dirty="0"/>
              <a:t> RI no. 9 </a:t>
            </a:r>
            <a:r>
              <a:rPr lang="en-US" dirty="0" err="1"/>
              <a:t>tahun</a:t>
            </a:r>
            <a:r>
              <a:rPr lang="en-US" dirty="0"/>
              <a:t> 2014</a:t>
            </a:r>
            <a:endParaRPr lang="id-ID" dirty="0"/>
          </a:p>
          <a:p>
            <a:pPr lvl="0"/>
            <a:r>
              <a:rPr lang="en-US" dirty="0" err="1"/>
              <a:t>Peraturan</a:t>
            </a:r>
            <a:r>
              <a:rPr lang="en-US" dirty="0"/>
              <a:t> </a:t>
            </a:r>
            <a:r>
              <a:rPr lang="id-ID" dirty="0"/>
              <a:t>Kepala</a:t>
            </a:r>
            <a:r>
              <a:rPr lang="en-US" dirty="0"/>
              <a:t> </a:t>
            </a:r>
            <a:r>
              <a:rPr lang="en-US" dirty="0" err="1"/>
              <a:t>Perpusnas</a:t>
            </a:r>
            <a:r>
              <a:rPr lang="en-US" dirty="0"/>
              <a:t> RI No. 11 </a:t>
            </a:r>
            <a:r>
              <a:rPr lang="en-US" dirty="0" err="1"/>
              <a:t>tahun</a:t>
            </a:r>
            <a:r>
              <a:rPr lang="en-US" dirty="0"/>
              <a:t> 2015 </a:t>
            </a:r>
            <a:r>
              <a:rPr lang="en-US" dirty="0" err="1"/>
              <a:t>tentang</a:t>
            </a:r>
            <a:r>
              <a:rPr lang="en-US" dirty="0"/>
              <a:t> </a:t>
            </a:r>
            <a:r>
              <a:rPr lang="id-ID" dirty="0"/>
              <a:t>Petunjuk Teknis Jabatan Fungsional Pustakawan dan</a:t>
            </a:r>
            <a:r>
              <a:rPr lang="en-US" dirty="0"/>
              <a:t> </a:t>
            </a:r>
            <a:r>
              <a:rPr lang="en-US" dirty="0" err="1"/>
              <a:t>Angka</a:t>
            </a:r>
            <a:r>
              <a:rPr lang="en-US" dirty="0"/>
              <a:t> </a:t>
            </a:r>
            <a:r>
              <a:rPr lang="en-US" dirty="0" err="1"/>
              <a:t>Kreditnya</a:t>
            </a:r>
            <a:endParaRPr lang="id-ID" dirty="0"/>
          </a:p>
          <a:p>
            <a:pPr lvl="0"/>
            <a:r>
              <a:rPr lang="id-ID" b="1" dirty="0">
                <a:solidFill>
                  <a:srgbClr val="00B0F0"/>
                </a:solidFill>
              </a:rPr>
              <a:t>Keputusan Menteri Tenaga Kerja dan Transmigrasi Republik Indonesia Nomor 83 Tahun 2012 tentang Penetapan Rancangan Standar Kompetensi Kerja Nasional Indonesia Sektor Jasa Kemasyarakatan, Sosial Budaya, Hiburan dan Perorangan Lainnya Bidang Perpustakaan menjadi Standar Kompetensi Kerja Nasional Indonesia (SKKNI)</a:t>
            </a:r>
          </a:p>
          <a:p>
            <a:endParaRPr lang="id-ID" dirty="0"/>
          </a:p>
        </p:txBody>
      </p:sp>
      <p:pic>
        <p:nvPicPr>
          <p:cNvPr id="4" name="Picture 2" descr="Hasil gambar untuk logo kemenristekdikti"/>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60648"/>
            <a:ext cx="1125621" cy="10505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4889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4"/>
          <p:cNvSpPr>
            <a:spLocks noGrp="1" noChangeArrowheads="1" noChangeShapeType="1" noTextEdit="1"/>
          </p:cNvSpPr>
          <p:nvPr>
            <p:ph idx="1"/>
          </p:nvPr>
        </p:nvSpPr>
        <p:spPr bwMode="auto">
          <a:xfrm>
            <a:off x="539552" y="1124744"/>
            <a:ext cx="8229600" cy="4525963"/>
          </a:xfrm>
          <a:prstGeom prst="rect">
            <a:avLst/>
          </a:prstGeom>
        </p:spPr>
        <p:txBody>
          <a:bodyPr wrap="none" fromWordArt="1">
            <a:prstTxWarp prst="textPlain">
              <a:avLst>
                <a:gd name="adj" fmla="val 57149"/>
              </a:avLst>
            </a:prstTxWarp>
          </a:bodyPr>
          <a:lstStyle/>
          <a:p>
            <a:r>
              <a:rPr lang="id-ID" sz="28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Ayo praktek</a:t>
            </a:r>
            <a:endParaRPr lang="id-ID" sz="28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endParaRPr>
          </a:p>
        </p:txBody>
      </p:sp>
    </p:spTree>
    <p:extLst>
      <p:ext uri="{BB962C8B-B14F-4D97-AF65-F5344CB8AC3E}">
        <p14:creationId xmlns:p14="http://schemas.microsoft.com/office/powerpoint/2010/main" val="3887145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274638"/>
            <a:ext cx="7067128" cy="1143000"/>
          </a:xfrm>
        </p:spPr>
        <p:txBody>
          <a:bodyPr>
            <a:normAutofit fontScale="90000"/>
          </a:bodyPr>
          <a:lstStyle/>
          <a:p>
            <a:r>
              <a:rPr lang="id-ID" b="1" dirty="0" smtClean="0"/>
              <a:t/>
            </a:r>
            <a:br>
              <a:rPr lang="id-ID" b="1" dirty="0" smtClean="0"/>
            </a:br>
            <a:r>
              <a:rPr lang="id-ID" b="1" dirty="0" smtClean="0"/>
              <a:t>TAHAPAN PENYUSUNAN ROP</a:t>
            </a:r>
            <a:r>
              <a:rPr lang="id-ID" dirty="0"/>
              <a:t/>
            </a:r>
            <a:br>
              <a:rPr lang="id-ID" dirty="0"/>
            </a:br>
            <a:endParaRPr lang="id-ID" dirty="0"/>
          </a:p>
        </p:txBody>
      </p:sp>
      <p:sp>
        <p:nvSpPr>
          <p:cNvPr id="3" name="Content Placeholder 2"/>
          <p:cNvSpPr>
            <a:spLocks noGrp="1"/>
          </p:cNvSpPr>
          <p:nvPr>
            <p:ph idx="1"/>
          </p:nvPr>
        </p:nvSpPr>
        <p:spPr>
          <a:xfrm>
            <a:off x="395536" y="2204864"/>
            <a:ext cx="8507288" cy="3816424"/>
          </a:xfrm>
        </p:spPr>
        <p:txBody>
          <a:bodyPr/>
          <a:lstStyle/>
          <a:p>
            <a:pPr marL="514350" indent="-514350">
              <a:buFont typeface="+mj-lt"/>
              <a:buAutoNum type="arabicPeriod"/>
            </a:pPr>
            <a:r>
              <a:rPr lang="id-ID" sz="4000" b="1" dirty="0" smtClean="0"/>
              <a:t>MENENTUKAN JENIS KEGIATAN </a:t>
            </a:r>
            <a:endParaRPr lang="id-ID" sz="4000" dirty="0" smtClean="0"/>
          </a:p>
          <a:p>
            <a:pPr marL="514350" indent="-514350">
              <a:buFont typeface="+mj-lt"/>
              <a:buAutoNum type="arabicPeriod"/>
            </a:pPr>
            <a:r>
              <a:rPr lang="id-ID" sz="4000" b="1" dirty="0" smtClean="0"/>
              <a:t>PENGUMPULAN DATA</a:t>
            </a:r>
            <a:endParaRPr lang="id-ID" sz="4000" dirty="0" smtClean="0"/>
          </a:p>
          <a:p>
            <a:pPr marL="514350" indent="-514350">
              <a:buFont typeface="+mj-lt"/>
              <a:buAutoNum type="arabicPeriod"/>
            </a:pPr>
            <a:r>
              <a:rPr lang="id-ID" sz="4000" b="1" dirty="0" smtClean="0"/>
              <a:t>PENGOLAHAN DATA </a:t>
            </a:r>
            <a:endParaRPr lang="id-ID" sz="4000" dirty="0" smtClean="0"/>
          </a:p>
          <a:p>
            <a:pPr marL="514350" indent="-514350">
              <a:buFont typeface="+mj-lt"/>
              <a:buAutoNum type="arabicPeriod"/>
            </a:pPr>
            <a:r>
              <a:rPr lang="id-ID" sz="4000" b="1" dirty="0" smtClean="0"/>
              <a:t>PENYUSUNAN SISTEMATIKA</a:t>
            </a:r>
            <a:endParaRPr lang="id-ID" sz="4000" dirty="0" smtClean="0"/>
          </a:p>
          <a:p>
            <a:pPr marL="514350" indent="-514350">
              <a:buFont typeface="+mj-lt"/>
              <a:buAutoNum type="arabicPeriod"/>
            </a:pPr>
            <a:r>
              <a:rPr lang="id-ID" sz="4000" b="1" dirty="0" smtClean="0"/>
              <a:t>PENULISAN NASKAH ROP</a:t>
            </a:r>
            <a:endParaRPr lang="id-ID" dirty="0"/>
          </a:p>
        </p:txBody>
      </p:sp>
      <p:pic>
        <p:nvPicPr>
          <p:cNvPr id="4" name="Picture 2" descr="Hasil gambar untuk logo kemenristekdikti"/>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60648"/>
            <a:ext cx="1125621" cy="10505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0456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LATAR BELAKANG</a:t>
            </a:r>
            <a:endParaRPr lang="id-ID" dirty="0"/>
          </a:p>
        </p:txBody>
      </p:sp>
      <p:sp>
        <p:nvSpPr>
          <p:cNvPr id="3" name="Content Placeholder 2"/>
          <p:cNvSpPr>
            <a:spLocks noGrp="1"/>
          </p:cNvSpPr>
          <p:nvPr>
            <p:ph idx="1"/>
          </p:nvPr>
        </p:nvSpPr>
        <p:spPr>
          <a:xfrm>
            <a:off x="467544" y="1484785"/>
            <a:ext cx="8229600" cy="4968552"/>
          </a:xfrm>
        </p:spPr>
        <p:txBody>
          <a:bodyPr>
            <a:normAutofit fontScale="92500" lnSpcReduction="10000"/>
          </a:bodyPr>
          <a:lstStyle/>
          <a:p>
            <a:pPr marL="514350" indent="-514350">
              <a:buFont typeface="+mj-lt"/>
              <a:buAutoNum type="arabicPeriod"/>
            </a:pPr>
            <a:r>
              <a:rPr lang="id-ID" dirty="0"/>
              <a:t>Pustakawan sebagai pengelola informasi yang dimiliki oleh instansi  atau lembaga pada dasarnya harus sudah memiliki ketrampilan dan pengetahuan terhadap berbagai kegiatan yang berkaitan dengan pengelolaan informasi. </a:t>
            </a:r>
          </a:p>
          <a:p>
            <a:pPr marL="514350" indent="-514350">
              <a:buFont typeface="+mj-lt"/>
              <a:buAutoNum type="arabicPeriod"/>
            </a:pPr>
            <a:r>
              <a:rPr lang="id-ID" dirty="0"/>
              <a:t>Bahwa setiap kegiatan yang dilakukan oleh pustakawan memiliki bobot untuk dapat </a:t>
            </a:r>
            <a:r>
              <a:rPr lang="id-ID" dirty="0" smtClean="0"/>
              <a:t>diperhitungkan (KINERJA ATAU ANGKA KREDIT). </a:t>
            </a:r>
            <a:endParaRPr lang="id-ID" dirty="0"/>
          </a:p>
          <a:p>
            <a:pPr marL="514350" indent="-514350">
              <a:buFont typeface="+mj-lt"/>
              <a:buAutoNum type="arabicPeriod"/>
            </a:pPr>
            <a:r>
              <a:rPr lang="id-ID" dirty="0"/>
              <a:t>Bobot penilaian berdasar pada bukti fisik atau lampiran yang </a:t>
            </a:r>
            <a:r>
              <a:rPr lang="id-ID" dirty="0" smtClean="0"/>
              <a:t>disertakan dan diakumulasi sebagai </a:t>
            </a:r>
            <a:r>
              <a:rPr lang="id-ID" dirty="0"/>
              <a:t>salah satu unsur </a:t>
            </a:r>
            <a:r>
              <a:rPr lang="id-ID" dirty="0" smtClean="0"/>
              <a:t>penilaian personal. </a:t>
            </a:r>
            <a:endParaRPr lang="id-ID" dirty="0"/>
          </a:p>
        </p:txBody>
      </p:sp>
      <p:pic>
        <p:nvPicPr>
          <p:cNvPr id="4" name="Picture 2" descr="Hasil gambar untuk logo kemenristekdikti"/>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60648"/>
            <a:ext cx="1125621" cy="10505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7463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LATAR BELAKANG</a:t>
            </a:r>
            <a:endParaRPr lang="id-ID" dirty="0"/>
          </a:p>
        </p:txBody>
      </p:sp>
      <p:sp>
        <p:nvSpPr>
          <p:cNvPr id="3" name="Content Placeholder 2"/>
          <p:cNvSpPr>
            <a:spLocks noGrp="1"/>
          </p:cNvSpPr>
          <p:nvPr>
            <p:ph idx="1"/>
          </p:nvPr>
        </p:nvSpPr>
        <p:spPr/>
        <p:txBody>
          <a:bodyPr>
            <a:normAutofit/>
          </a:bodyPr>
          <a:lstStyle/>
          <a:p>
            <a:pPr marL="514350" indent="-514350">
              <a:buFont typeface="+mj-lt"/>
              <a:buAutoNum type="arabicPeriod" startAt="4"/>
            </a:pPr>
            <a:r>
              <a:rPr lang="id-ID" dirty="0" smtClean="0"/>
              <a:t>PENYUSUNAN BUKTI-BUKTI FISIK TERKADANG KURANG SESUAI DENGAN ATURAN / PERATURAN YANG BERLAKU. </a:t>
            </a:r>
          </a:p>
          <a:p>
            <a:pPr marL="514350" indent="-514350">
              <a:buFont typeface="+mj-lt"/>
              <a:buAutoNum type="arabicPeriod" startAt="4"/>
            </a:pPr>
            <a:r>
              <a:rPr lang="id-ID" dirty="0" smtClean="0"/>
              <a:t>BUKTI FISIK PUSTAKAWAN YANG TIDAK SERAGAM. </a:t>
            </a:r>
            <a:endParaRPr lang="id-ID" dirty="0"/>
          </a:p>
          <a:p>
            <a:pPr marL="514350" indent="-514350">
              <a:buFont typeface="+mj-lt"/>
              <a:buAutoNum type="arabicPeriod" startAt="4"/>
            </a:pPr>
            <a:r>
              <a:rPr lang="id-ID" dirty="0" smtClean="0">
                <a:solidFill>
                  <a:srgbClr val="00B0F0"/>
                </a:solidFill>
              </a:rPr>
              <a:t>TIDAK SETIAP KEGIATAN DIAWALI DENGAN PERENCANA KERJA OPERASIONAL KEGIATAN KEPUSTAKAWANAN</a:t>
            </a:r>
          </a:p>
          <a:p>
            <a:endParaRPr lang="id-ID" dirty="0"/>
          </a:p>
        </p:txBody>
      </p:sp>
      <p:pic>
        <p:nvPicPr>
          <p:cNvPr id="4" name="Picture 2" descr="Hasil gambar untuk logo kemenristekdikti"/>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60648"/>
            <a:ext cx="1125621" cy="10505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5109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asil gambar untuk logo kemenristekdikti"/>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60648"/>
            <a:ext cx="1125621" cy="1050580"/>
          </a:xfrm>
          <a:prstGeom prst="rect">
            <a:avLst/>
          </a:prstGeom>
          <a:noFill/>
          <a:extLst>
            <a:ext uri="{909E8E84-426E-40DD-AFC4-6F175D3DCCD1}">
              <a14:hiddenFill xmlns:a14="http://schemas.microsoft.com/office/drawing/2010/main">
                <a:solidFill>
                  <a:srgbClr val="FFFFFF"/>
                </a:solidFill>
              </a14:hiddenFill>
            </a:ext>
          </a:extLst>
        </p:spPr>
      </p:pic>
      <p:sp>
        <p:nvSpPr>
          <p:cNvPr id="5" name="WordArt 4"/>
          <p:cNvSpPr>
            <a:spLocks noGrp="1" noChangeArrowheads="1" noChangeShapeType="1" noTextEdit="1"/>
          </p:cNvSpPr>
          <p:nvPr>
            <p:ph type="title"/>
          </p:nvPr>
        </p:nvSpPr>
        <p:spPr bwMode="auto">
          <a:xfrm>
            <a:off x="1691680" y="274638"/>
            <a:ext cx="6995120" cy="1143000"/>
          </a:xfrm>
          <a:prstGeom prst="rect">
            <a:avLst/>
          </a:prstGeom>
        </p:spPr>
        <p:txBody>
          <a:bodyPr wrap="none" fromWordArt="1">
            <a:prstTxWarp prst="textPlain">
              <a:avLst>
                <a:gd name="adj" fmla="val 44361"/>
              </a:avLst>
            </a:prstTxWarp>
          </a:bodyPr>
          <a:lstStyle/>
          <a:p>
            <a:r>
              <a:rPr lang="id-ID" sz="28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PERMASALAHAN</a:t>
            </a:r>
            <a:endParaRPr lang="id-ID" sz="28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endParaRPr>
          </a:p>
        </p:txBody>
      </p:sp>
      <p:pic>
        <p:nvPicPr>
          <p:cNvPr id="11" name="Picture 12" descr="http://tbn3.google.com/images?q=tbn:LHnfMKCWuP3qIM:http://www.drugalcohol-rehab.com/images/denial.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484784"/>
            <a:ext cx="9144000" cy="5373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WordArt 4"/>
          <p:cNvSpPr>
            <a:spLocks noGrp="1" noChangeArrowheads="1" noChangeShapeType="1" noTextEdit="1"/>
          </p:cNvSpPr>
          <p:nvPr>
            <p:ph idx="1"/>
          </p:nvPr>
        </p:nvSpPr>
        <p:spPr bwMode="auto">
          <a:xfrm>
            <a:off x="179512" y="1628800"/>
            <a:ext cx="8712968" cy="1152128"/>
          </a:xfrm>
          <a:prstGeom prst="rect">
            <a:avLst/>
          </a:prstGeom>
        </p:spPr>
        <p:txBody>
          <a:bodyPr wrap="none" fromWordArt="1">
            <a:prstTxWarp prst="textPlain">
              <a:avLst>
                <a:gd name="adj" fmla="val 50001"/>
              </a:avLst>
            </a:prstTxWarp>
          </a:bodyPr>
          <a:lstStyle/>
          <a:p>
            <a:r>
              <a:rPr lang="id-ID" sz="28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MENGAPA TIDAK MENYUSUN RENCANA </a:t>
            </a:r>
            <a:r>
              <a:rPr lang="fi-FI" sz="28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a:t>
            </a:r>
            <a:endParaRPr lang="id-ID" sz="28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endParaRPr>
          </a:p>
        </p:txBody>
      </p:sp>
      <p:pic>
        <p:nvPicPr>
          <p:cNvPr id="7" name="Picture 4" descr="MCj0089082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a:xfrm>
            <a:off x="611560" y="2751523"/>
            <a:ext cx="1368425" cy="1549943"/>
          </a:xfrm>
          <a:prstGeom prst="rect">
            <a:avLst/>
          </a:prstGeom>
          <a:noFill/>
        </p:spPr>
      </p:pic>
      <p:pic>
        <p:nvPicPr>
          <p:cNvPr id="8" name="Picture 7" descr="MCPE06967_0000[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11760" y="5081587"/>
            <a:ext cx="1222375" cy="177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 descr="MCPE06966_0000[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788024" y="4778946"/>
            <a:ext cx="1119188"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4" descr="stres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92280" y="3837500"/>
            <a:ext cx="1896616" cy="1372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5189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i="1" dirty="0" err="1"/>
              <a:t>Pustakawan</a:t>
            </a:r>
            <a:r>
              <a:rPr lang="en-US" i="1" dirty="0"/>
              <a:t>, ad</a:t>
            </a:r>
            <a:r>
              <a:rPr lang="id-ID" i="1" dirty="0"/>
              <a:t>alah </a:t>
            </a:r>
            <a:r>
              <a:rPr lang="en-US" i="1" dirty="0"/>
              <a:t>“PNS y</a:t>
            </a:r>
            <a:r>
              <a:rPr lang="id-ID" i="1" dirty="0"/>
              <a:t>an</a:t>
            </a:r>
            <a:r>
              <a:rPr lang="en-US" i="1" dirty="0"/>
              <a:t>g </a:t>
            </a:r>
            <a:r>
              <a:rPr lang="en-US" i="1" dirty="0" err="1"/>
              <a:t>diberi</a:t>
            </a:r>
            <a:r>
              <a:rPr lang="en-US" i="1" dirty="0"/>
              <a:t> </a:t>
            </a:r>
            <a:r>
              <a:rPr lang="en-US" sz="3600" i="1" dirty="0" err="1">
                <a:solidFill>
                  <a:srgbClr val="FF0000"/>
                </a:solidFill>
              </a:rPr>
              <a:t>tugas</a:t>
            </a:r>
            <a:r>
              <a:rPr lang="en-US" sz="3600" i="1" dirty="0">
                <a:solidFill>
                  <a:srgbClr val="FF0000"/>
                </a:solidFill>
              </a:rPr>
              <a:t>, </a:t>
            </a:r>
            <a:r>
              <a:rPr lang="en-US" sz="3600" i="1" dirty="0" err="1">
                <a:solidFill>
                  <a:srgbClr val="FF0000"/>
                </a:solidFill>
              </a:rPr>
              <a:t>tanggung</a:t>
            </a:r>
            <a:r>
              <a:rPr lang="en-US" sz="3600" i="1" dirty="0">
                <a:solidFill>
                  <a:srgbClr val="FF0000"/>
                </a:solidFill>
              </a:rPr>
              <a:t> j</a:t>
            </a:r>
            <a:r>
              <a:rPr lang="id-ID" sz="3600" i="1" dirty="0">
                <a:solidFill>
                  <a:srgbClr val="FF0000"/>
                </a:solidFill>
              </a:rPr>
              <a:t>a</a:t>
            </a:r>
            <a:r>
              <a:rPr lang="en-US" sz="3600" i="1" dirty="0">
                <a:solidFill>
                  <a:srgbClr val="FF0000"/>
                </a:solidFill>
              </a:rPr>
              <a:t>w</a:t>
            </a:r>
            <a:r>
              <a:rPr lang="id-ID" sz="3600" i="1" dirty="0">
                <a:solidFill>
                  <a:srgbClr val="FF0000"/>
                </a:solidFill>
              </a:rPr>
              <a:t>a</a:t>
            </a:r>
            <a:r>
              <a:rPr lang="en-US" sz="3600" i="1" dirty="0">
                <a:solidFill>
                  <a:srgbClr val="FF0000"/>
                </a:solidFill>
              </a:rPr>
              <a:t>b, </a:t>
            </a:r>
            <a:r>
              <a:rPr lang="en-US" sz="3600" i="1" dirty="0" err="1">
                <a:solidFill>
                  <a:srgbClr val="FF0000"/>
                </a:solidFill>
              </a:rPr>
              <a:t>wewenang</a:t>
            </a:r>
            <a:r>
              <a:rPr lang="en-US" sz="3600" i="1" dirty="0">
                <a:solidFill>
                  <a:srgbClr val="FF0000"/>
                </a:solidFill>
              </a:rPr>
              <a:t> &amp; </a:t>
            </a:r>
            <a:r>
              <a:rPr lang="en-US" sz="3600" i="1" dirty="0" err="1">
                <a:solidFill>
                  <a:srgbClr val="FF0000"/>
                </a:solidFill>
              </a:rPr>
              <a:t>hak</a:t>
            </a:r>
            <a:r>
              <a:rPr lang="en-US" sz="3600" i="1" dirty="0"/>
              <a:t> </a:t>
            </a:r>
            <a:r>
              <a:rPr lang="en-US" i="1" dirty="0"/>
              <a:t>u</a:t>
            </a:r>
            <a:r>
              <a:rPr lang="id-ID" i="1" dirty="0"/>
              <a:t>n</a:t>
            </a:r>
            <a:r>
              <a:rPr lang="en-US" i="1" dirty="0"/>
              <a:t>t</a:t>
            </a:r>
            <a:r>
              <a:rPr lang="id-ID" i="1" dirty="0"/>
              <a:t>u</a:t>
            </a:r>
            <a:r>
              <a:rPr lang="en-US" i="1" dirty="0"/>
              <a:t>k </a:t>
            </a:r>
            <a:r>
              <a:rPr lang="en-US" i="1" dirty="0" err="1"/>
              <a:t>melaksanakan</a:t>
            </a:r>
            <a:r>
              <a:rPr lang="en-US" i="1" dirty="0"/>
              <a:t> </a:t>
            </a:r>
            <a:r>
              <a:rPr lang="en-US" i="1" dirty="0" err="1"/>
              <a:t>kegiatan</a:t>
            </a:r>
            <a:r>
              <a:rPr lang="en-US" i="1" dirty="0"/>
              <a:t> </a:t>
            </a:r>
            <a:r>
              <a:rPr lang="en-US" i="1" dirty="0" err="1"/>
              <a:t>kepustakawanan</a:t>
            </a:r>
            <a:r>
              <a:rPr lang="en-US" i="1" dirty="0"/>
              <a:t>. </a:t>
            </a:r>
            <a:r>
              <a:rPr lang="id-ID" i="1" dirty="0"/>
              <a:t>(</a:t>
            </a:r>
            <a:r>
              <a:rPr lang="id-ID" dirty="0"/>
              <a:t>Peraturan Menteri Pendayagunaan Aparatur Negara Dan Reformasi Birokrasi Republik Indonesia Nomor 9 Tahun 2014 tentang Jabatan Fungsional Pustakawan Dan Angka Kreditnya)</a:t>
            </a:r>
          </a:p>
          <a:p>
            <a:endParaRPr lang="id-ID" dirty="0"/>
          </a:p>
        </p:txBody>
      </p:sp>
      <p:pic>
        <p:nvPicPr>
          <p:cNvPr id="4" name="Picture 2" descr="Hasil gambar untuk logo kemenristekdikti"/>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60648"/>
            <a:ext cx="1125621" cy="1050580"/>
          </a:xfrm>
          <a:prstGeom prst="rect">
            <a:avLst/>
          </a:prstGeom>
          <a:noFill/>
          <a:extLst>
            <a:ext uri="{909E8E84-426E-40DD-AFC4-6F175D3DCCD1}">
              <a14:hiddenFill xmlns:a14="http://schemas.microsoft.com/office/drawing/2010/main">
                <a:solidFill>
                  <a:srgbClr val="FFFFFF"/>
                </a:solidFill>
              </a14:hiddenFill>
            </a:ext>
          </a:extLst>
        </p:spPr>
      </p:pic>
      <p:sp>
        <p:nvSpPr>
          <p:cNvPr id="5" name="WordArt 4"/>
          <p:cNvSpPr>
            <a:spLocks noGrp="1" noChangeArrowheads="1" noChangeShapeType="1" noTextEdit="1"/>
          </p:cNvSpPr>
          <p:nvPr>
            <p:ph type="title"/>
          </p:nvPr>
        </p:nvSpPr>
        <p:spPr bwMode="auto">
          <a:xfrm>
            <a:off x="1763688" y="274638"/>
            <a:ext cx="6923112" cy="1143000"/>
          </a:xfrm>
          <a:prstGeom prst="rect">
            <a:avLst/>
          </a:prstGeom>
        </p:spPr>
        <p:txBody>
          <a:bodyPr wrap="none" fromWordArt="1">
            <a:prstTxWarp prst="textPlain">
              <a:avLst>
                <a:gd name="adj" fmla="val 57149"/>
              </a:avLst>
            </a:prstTxWarp>
          </a:bodyPr>
          <a:lstStyle/>
          <a:p>
            <a:r>
              <a:rPr lang="id-ID" sz="28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padahal</a:t>
            </a:r>
            <a:endParaRPr lang="id-ID" sz="28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endParaRPr>
          </a:p>
        </p:txBody>
      </p:sp>
    </p:spTree>
    <p:extLst>
      <p:ext uri="{BB962C8B-B14F-4D97-AF65-F5344CB8AC3E}">
        <p14:creationId xmlns:p14="http://schemas.microsoft.com/office/powerpoint/2010/main" val="3425896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AU" i="1" dirty="0" err="1"/>
              <a:t>Pustakawan</a:t>
            </a:r>
            <a:r>
              <a:rPr lang="en-AU" i="1" dirty="0"/>
              <a:t> </a:t>
            </a:r>
            <a:r>
              <a:rPr lang="en-AU" i="1" dirty="0" err="1"/>
              <a:t>adalah</a:t>
            </a:r>
            <a:r>
              <a:rPr lang="en-AU" i="1" dirty="0"/>
              <a:t> </a:t>
            </a:r>
            <a:r>
              <a:rPr lang="en-AU" i="1" dirty="0" err="1"/>
              <a:t>seseorang</a:t>
            </a:r>
            <a:r>
              <a:rPr lang="en-AU" i="1" dirty="0"/>
              <a:t> y</a:t>
            </a:r>
            <a:r>
              <a:rPr lang="id-ID" i="1" dirty="0"/>
              <a:t>an</a:t>
            </a:r>
            <a:r>
              <a:rPr lang="en-AU" i="1" dirty="0"/>
              <a:t>g </a:t>
            </a:r>
            <a:r>
              <a:rPr lang="en-AU" i="1" dirty="0" err="1"/>
              <a:t>memiliki</a:t>
            </a:r>
            <a:r>
              <a:rPr lang="en-AU" i="1" dirty="0"/>
              <a:t> </a:t>
            </a:r>
            <a:r>
              <a:rPr lang="en-AU" i="1" dirty="0" err="1">
                <a:solidFill>
                  <a:srgbClr val="FF0000"/>
                </a:solidFill>
              </a:rPr>
              <a:t>kompetensi</a:t>
            </a:r>
            <a:r>
              <a:rPr lang="en-AU" i="1" dirty="0">
                <a:solidFill>
                  <a:srgbClr val="FF0000"/>
                </a:solidFill>
              </a:rPr>
              <a:t> </a:t>
            </a:r>
            <a:r>
              <a:rPr lang="en-AU" i="1" dirty="0"/>
              <a:t>y</a:t>
            </a:r>
            <a:r>
              <a:rPr lang="id-ID" i="1" dirty="0"/>
              <a:t>an</a:t>
            </a:r>
            <a:r>
              <a:rPr lang="en-AU" i="1" dirty="0"/>
              <a:t>g </a:t>
            </a:r>
            <a:r>
              <a:rPr lang="en-AU" i="1" dirty="0" err="1"/>
              <a:t>diperoleh</a:t>
            </a:r>
            <a:r>
              <a:rPr lang="en-AU" i="1" dirty="0"/>
              <a:t> </a:t>
            </a:r>
            <a:r>
              <a:rPr lang="en-AU" i="1" dirty="0" err="1"/>
              <a:t>melalui</a:t>
            </a:r>
            <a:r>
              <a:rPr lang="en-AU" i="1" dirty="0"/>
              <a:t> </a:t>
            </a:r>
            <a:r>
              <a:rPr lang="en-AU" i="1" dirty="0" err="1"/>
              <a:t>pendidikan</a:t>
            </a:r>
            <a:r>
              <a:rPr lang="en-AU" i="1" dirty="0"/>
              <a:t> &amp;/</a:t>
            </a:r>
            <a:r>
              <a:rPr lang="en-AU" i="1" dirty="0" err="1"/>
              <a:t>atau</a:t>
            </a:r>
            <a:r>
              <a:rPr lang="en-AU" i="1" dirty="0"/>
              <a:t> </a:t>
            </a:r>
            <a:r>
              <a:rPr lang="en-AU" i="1" dirty="0" err="1"/>
              <a:t>pelatihan</a:t>
            </a:r>
            <a:r>
              <a:rPr lang="en-AU" i="1" dirty="0"/>
              <a:t> </a:t>
            </a:r>
            <a:r>
              <a:rPr lang="en-AU" i="1" dirty="0" err="1"/>
              <a:t>kepustakawanan</a:t>
            </a:r>
            <a:r>
              <a:rPr lang="en-AU" i="1" dirty="0"/>
              <a:t> </a:t>
            </a:r>
            <a:r>
              <a:rPr lang="en-AU" i="1" dirty="0" err="1"/>
              <a:t>serta</a:t>
            </a:r>
            <a:r>
              <a:rPr lang="en-AU" i="1" dirty="0"/>
              <a:t> </a:t>
            </a:r>
            <a:r>
              <a:rPr lang="en-AU" i="1" dirty="0" err="1"/>
              <a:t>mempunyai</a:t>
            </a:r>
            <a:r>
              <a:rPr lang="en-AU" i="1" dirty="0"/>
              <a:t> </a:t>
            </a:r>
            <a:r>
              <a:rPr lang="en-AU" i="1" dirty="0" err="1"/>
              <a:t>tugas</a:t>
            </a:r>
            <a:r>
              <a:rPr lang="en-AU" i="1" dirty="0"/>
              <a:t> &amp; </a:t>
            </a:r>
            <a:r>
              <a:rPr lang="en-AU" i="1" dirty="0" err="1"/>
              <a:t>tanggung</a:t>
            </a:r>
            <a:r>
              <a:rPr lang="en-AU" i="1" dirty="0"/>
              <a:t> j</a:t>
            </a:r>
            <a:r>
              <a:rPr lang="id-ID" i="1" dirty="0"/>
              <a:t>a</a:t>
            </a:r>
            <a:r>
              <a:rPr lang="en-AU" i="1" dirty="0"/>
              <a:t>w</a:t>
            </a:r>
            <a:r>
              <a:rPr lang="id-ID" i="1" dirty="0"/>
              <a:t>a</a:t>
            </a:r>
            <a:r>
              <a:rPr lang="en-AU" i="1" dirty="0"/>
              <a:t>b u</a:t>
            </a:r>
            <a:r>
              <a:rPr lang="id-ID" i="1" dirty="0"/>
              <a:t>n</a:t>
            </a:r>
            <a:r>
              <a:rPr lang="en-AU" i="1" dirty="0"/>
              <a:t>t</a:t>
            </a:r>
            <a:r>
              <a:rPr lang="id-ID" i="1" dirty="0"/>
              <a:t>u</a:t>
            </a:r>
            <a:r>
              <a:rPr lang="en-AU" i="1" dirty="0"/>
              <a:t>k </a:t>
            </a:r>
            <a:r>
              <a:rPr lang="en-AU" i="1" dirty="0" err="1"/>
              <a:t>melaksanakan</a:t>
            </a:r>
            <a:r>
              <a:rPr lang="en-AU" i="1" dirty="0"/>
              <a:t> </a:t>
            </a:r>
            <a:r>
              <a:rPr lang="en-AU" i="1" dirty="0" err="1"/>
              <a:t>pengelolaan</a:t>
            </a:r>
            <a:r>
              <a:rPr lang="en-AU" i="1" dirty="0"/>
              <a:t> &amp; </a:t>
            </a:r>
            <a:r>
              <a:rPr lang="en-AU" i="1" dirty="0" err="1"/>
              <a:t>pelayanan</a:t>
            </a:r>
            <a:r>
              <a:rPr lang="en-AU" i="1" dirty="0"/>
              <a:t> </a:t>
            </a:r>
            <a:r>
              <a:rPr lang="en-AU" i="1" dirty="0" err="1"/>
              <a:t>perpustakaan</a:t>
            </a:r>
            <a:r>
              <a:rPr lang="en-AU" i="1" dirty="0"/>
              <a:t>.</a:t>
            </a:r>
            <a:r>
              <a:rPr lang="id-ID" i="1" dirty="0"/>
              <a:t>  (Undang-undang  RI nomor 43 tahun 2007  tentang Perpustakaan dan Peraturan Pemerintah  RI nomor 24 tahun 2014 tentang Pelaksanaan UU nomor 43 tahun 2007)</a:t>
            </a:r>
          </a:p>
          <a:p>
            <a:endParaRPr lang="id-ID" dirty="0"/>
          </a:p>
        </p:txBody>
      </p:sp>
      <p:pic>
        <p:nvPicPr>
          <p:cNvPr id="4" name="Picture 2" descr="Hasil gambar untuk logo kemenristekdikti"/>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60648"/>
            <a:ext cx="1125621" cy="1050580"/>
          </a:xfrm>
          <a:prstGeom prst="rect">
            <a:avLst/>
          </a:prstGeom>
          <a:noFill/>
          <a:extLst>
            <a:ext uri="{909E8E84-426E-40DD-AFC4-6F175D3DCCD1}">
              <a14:hiddenFill xmlns:a14="http://schemas.microsoft.com/office/drawing/2010/main">
                <a:solidFill>
                  <a:srgbClr val="FFFFFF"/>
                </a:solidFill>
              </a14:hiddenFill>
            </a:ext>
          </a:extLst>
        </p:spPr>
      </p:pic>
      <p:sp>
        <p:nvSpPr>
          <p:cNvPr id="5" name="WordArt 4"/>
          <p:cNvSpPr>
            <a:spLocks noGrp="1" noChangeArrowheads="1" noChangeShapeType="1" noTextEdit="1"/>
          </p:cNvSpPr>
          <p:nvPr>
            <p:ph type="title"/>
          </p:nvPr>
        </p:nvSpPr>
        <p:spPr bwMode="auto">
          <a:xfrm>
            <a:off x="1691680" y="274638"/>
            <a:ext cx="6995120" cy="1143000"/>
          </a:xfrm>
          <a:prstGeom prst="rect">
            <a:avLst/>
          </a:prstGeom>
        </p:spPr>
        <p:txBody>
          <a:bodyPr wrap="none" fromWordArt="1">
            <a:prstTxWarp prst="textPlain">
              <a:avLst>
                <a:gd name="adj" fmla="val 57149"/>
              </a:avLst>
            </a:prstTxWarp>
          </a:bodyPr>
          <a:lstStyle/>
          <a:p>
            <a:r>
              <a:rPr lang="id-ID" sz="28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padahal</a:t>
            </a:r>
            <a:endParaRPr lang="id-ID" sz="28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endParaRPr>
          </a:p>
        </p:txBody>
      </p:sp>
    </p:spTree>
    <p:extLst>
      <p:ext uri="{BB962C8B-B14F-4D97-AF65-F5344CB8AC3E}">
        <p14:creationId xmlns:p14="http://schemas.microsoft.com/office/powerpoint/2010/main" val="1675824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a:t>Jab</a:t>
            </a:r>
            <a:r>
              <a:rPr lang="id-ID" dirty="0"/>
              <a:t>atan </a:t>
            </a:r>
            <a:r>
              <a:rPr lang="en-US" dirty="0" err="1"/>
              <a:t>fung</a:t>
            </a:r>
            <a:r>
              <a:rPr lang="id-ID" dirty="0"/>
              <a:t>sional</a:t>
            </a:r>
            <a:r>
              <a:rPr lang="en-US" dirty="0"/>
              <a:t> </a:t>
            </a:r>
            <a:r>
              <a:rPr lang="en-US" dirty="0" err="1"/>
              <a:t>adalah</a:t>
            </a:r>
            <a:r>
              <a:rPr lang="en-US" dirty="0"/>
              <a:t> </a:t>
            </a:r>
            <a:r>
              <a:rPr lang="en-US" dirty="0" err="1"/>
              <a:t>kedudukan</a:t>
            </a:r>
            <a:r>
              <a:rPr lang="en-US" dirty="0"/>
              <a:t> y</a:t>
            </a:r>
            <a:r>
              <a:rPr lang="id-ID" dirty="0"/>
              <a:t>an</a:t>
            </a:r>
            <a:r>
              <a:rPr lang="en-US" dirty="0"/>
              <a:t>g </a:t>
            </a:r>
            <a:r>
              <a:rPr lang="en-US" dirty="0" err="1"/>
              <a:t>menunjukkan</a:t>
            </a:r>
            <a:r>
              <a:rPr lang="en-US" dirty="0"/>
              <a:t> </a:t>
            </a:r>
            <a:r>
              <a:rPr lang="en-US" dirty="0" err="1">
                <a:solidFill>
                  <a:srgbClr val="FF0000"/>
                </a:solidFill>
              </a:rPr>
              <a:t>tugas</a:t>
            </a:r>
            <a:r>
              <a:rPr lang="en-US" dirty="0">
                <a:solidFill>
                  <a:srgbClr val="FF0000"/>
                </a:solidFill>
              </a:rPr>
              <a:t>, </a:t>
            </a:r>
            <a:r>
              <a:rPr lang="en-US" dirty="0" err="1">
                <a:solidFill>
                  <a:srgbClr val="FF0000"/>
                </a:solidFill>
              </a:rPr>
              <a:t>tanggung</a:t>
            </a:r>
            <a:r>
              <a:rPr lang="en-US" dirty="0">
                <a:solidFill>
                  <a:srgbClr val="FF0000"/>
                </a:solidFill>
              </a:rPr>
              <a:t> </a:t>
            </a:r>
            <a:r>
              <a:rPr lang="en-US" dirty="0" err="1">
                <a:solidFill>
                  <a:srgbClr val="FF0000"/>
                </a:solidFill>
              </a:rPr>
              <a:t>jawab</a:t>
            </a:r>
            <a:r>
              <a:rPr lang="en-US" dirty="0">
                <a:solidFill>
                  <a:srgbClr val="FF0000"/>
                </a:solidFill>
              </a:rPr>
              <a:t>, </a:t>
            </a:r>
            <a:r>
              <a:rPr lang="en-US" dirty="0" err="1">
                <a:solidFill>
                  <a:srgbClr val="FF0000"/>
                </a:solidFill>
              </a:rPr>
              <a:t>wewenang</a:t>
            </a:r>
            <a:r>
              <a:rPr lang="en-US" dirty="0">
                <a:solidFill>
                  <a:srgbClr val="FF0000"/>
                </a:solidFill>
              </a:rPr>
              <a:t> &amp; </a:t>
            </a:r>
            <a:r>
              <a:rPr lang="en-US" dirty="0" err="1">
                <a:solidFill>
                  <a:srgbClr val="FF0000"/>
                </a:solidFill>
              </a:rPr>
              <a:t>hak</a:t>
            </a:r>
            <a:r>
              <a:rPr lang="en-US" dirty="0">
                <a:solidFill>
                  <a:srgbClr val="FF0000"/>
                </a:solidFill>
              </a:rPr>
              <a:t> </a:t>
            </a:r>
            <a:r>
              <a:rPr lang="en-US" dirty="0" err="1">
                <a:solidFill>
                  <a:srgbClr val="FF0000"/>
                </a:solidFill>
              </a:rPr>
              <a:t>seseorang</a:t>
            </a:r>
            <a:r>
              <a:rPr lang="en-US" dirty="0">
                <a:solidFill>
                  <a:srgbClr val="FF0000"/>
                </a:solidFill>
              </a:rPr>
              <a:t> PNS </a:t>
            </a:r>
            <a:r>
              <a:rPr lang="en-US" dirty="0"/>
              <a:t>d</a:t>
            </a:r>
            <a:r>
              <a:rPr lang="id-ID" dirty="0"/>
              <a:t>a</a:t>
            </a:r>
            <a:r>
              <a:rPr lang="en-US" dirty="0"/>
              <a:t>l</a:t>
            </a:r>
            <a:r>
              <a:rPr lang="id-ID" dirty="0"/>
              <a:t>a</a:t>
            </a:r>
            <a:r>
              <a:rPr lang="en-US" dirty="0"/>
              <a:t>m </a:t>
            </a:r>
            <a:r>
              <a:rPr lang="en-US" dirty="0" err="1"/>
              <a:t>suatu</a:t>
            </a:r>
            <a:r>
              <a:rPr lang="en-US" dirty="0"/>
              <a:t> </a:t>
            </a:r>
            <a:r>
              <a:rPr lang="en-US" dirty="0" err="1"/>
              <a:t>satuan</a:t>
            </a:r>
            <a:r>
              <a:rPr lang="en-US" dirty="0"/>
              <a:t> </a:t>
            </a:r>
            <a:r>
              <a:rPr lang="en-US" dirty="0" err="1"/>
              <a:t>organisasi</a:t>
            </a:r>
            <a:r>
              <a:rPr lang="en-US" dirty="0"/>
              <a:t> y</a:t>
            </a:r>
            <a:r>
              <a:rPr lang="id-ID" dirty="0"/>
              <a:t>an</a:t>
            </a:r>
            <a:r>
              <a:rPr lang="en-US" dirty="0"/>
              <a:t>g d</a:t>
            </a:r>
            <a:r>
              <a:rPr lang="id-ID" dirty="0"/>
              <a:t>a</a:t>
            </a:r>
            <a:r>
              <a:rPr lang="en-US" dirty="0"/>
              <a:t>l</a:t>
            </a:r>
            <a:r>
              <a:rPr lang="id-ID" dirty="0"/>
              <a:t>a</a:t>
            </a:r>
            <a:r>
              <a:rPr lang="en-US" dirty="0"/>
              <a:t>m </a:t>
            </a:r>
            <a:r>
              <a:rPr lang="en-US" dirty="0" err="1"/>
              <a:t>pelaksanaan</a:t>
            </a:r>
            <a:r>
              <a:rPr lang="en-US" dirty="0"/>
              <a:t> </a:t>
            </a:r>
            <a:r>
              <a:rPr lang="en-US" dirty="0" err="1"/>
              <a:t>tugasnya</a:t>
            </a:r>
            <a:r>
              <a:rPr lang="en-US" dirty="0"/>
              <a:t> </a:t>
            </a:r>
            <a:r>
              <a:rPr lang="en-US" dirty="0" err="1"/>
              <a:t>didasarkan</a:t>
            </a:r>
            <a:r>
              <a:rPr lang="en-US" dirty="0"/>
              <a:t> </a:t>
            </a:r>
            <a:r>
              <a:rPr lang="en-US" dirty="0">
                <a:solidFill>
                  <a:srgbClr val="FF0000"/>
                </a:solidFill>
              </a:rPr>
              <a:t>p</a:t>
            </a:r>
            <a:r>
              <a:rPr lang="id-ID" dirty="0">
                <a:solidFill>
                  <a:srgbClr val="FF0000"/>
                </a:solidFill>
              </a:rPr>
              <a:t>a</a:t>
            </a:r>
            <a:r>
              <a:rPr lang="en-US" dirty="0">
                <a:solidFill>
                  <a:srgbClr val="FF0000"/>
                </a:solidFill>
              </a:rPr>
              <a:t>d</a:t>
            </a:r>
            <a:r>
              <a:rPr lang="id-ID" dirty="0">
                <a:solidFill>
                  <a:srgbClr val="FF0000"/>
                </a:solidFill>
              </a:rPr>
              <a:t>a </a:t>
            </a:r>
            <a:r>
              <a:rPr lang="en-US" dirty="0" err="1">
                <a:solidFill>
                  <a:srgbClr val="FF0000"/>
                </a:solidFill>
              </a:rPr>
              <a:t>keahlian</a:t>
            </a:r>
            <a:r>
              <a:rPr lang="en-US" dirty="0">
                <a:solidFill>
                  <a:srgbClr val="FF0000"/>
                </a:solidFill>
              </a:rPr>
              <a:t> &amp;/</a:t>
            </a:r>
            <a:r>
              <a:rPr lang="en-US" dirty="0" err="1">
                <a:solidFill>
                  <a:srgbClr val="FF0000"/>
                </a:solidFill>
              </a:rPr>
              <a:t>atau</a:t>
            </a:r>
            <a:r>
              <a:rPr lang="en-US" dirty="0">
                <a:solidFill>
                  <a:srgbClr val="FF0000"/>
                </a:solidFill>
              </a:rPr>
              <a:t> </a:t>
            </a:r>
            <a:r>
              <a:rPr lang="en-US" dirty="0" err="1">
                <a:solidFill>
                  <a:srgbClr val="FF0000"/>
                </a:solidFill>
              </a:rPr>
              <a:t>keterampilan</a:t>
            </a:r>
            <a:r>
              <a:rPr lang="en-US" dirty="0">
                <a:solidFill>
                  <a:srgbClr val="FF0000"/>
                </a:solidFill>
              </a:rPr>
              <a:t> </a:t>
            </a:r>
            <a:r>
              <a:rPr lang="en-US" dirty="0" err="1">
                <a:solidFill>
                  <a:srgbClr val="FF0000"/>
                </a:solidFill>
              </a:rPr>
              <a:t>tertentu</a:t>
            </a:r>
            <a:r>
              <a:rPr lang="en-US" dirty="0">
                <a:solidFill>
                  <a:srgbClr val="FF0000"/>
                </a:solidFill>
              </a:rPr>
              <a:t> </a:t>
            </a:r>
            <a:r>
              <a:rPr lang="en-US" dirty="0" err="1"/>
              <a:t>serta</a:t>
            </a:r>
            <a:r>
              <a:rPr lang="en-US" dirty="0"/>
              <a:t> </a:t>
            </a:r>
            <a:r>
              <a:rPr lang="en-US" dirty="0" err="1"/>
              <a:t>bersifat</a:t>
            </a:r>
            <a:r>
              <a:rPr lang="en-US" dirty="0"/>
              <a:t> </a:t>
            </a:r>
            <a:r>
              <a:rPr lang="en-US" dirty="0" err="1"/>
              <a:t>mandiri</a:t>
            </a:r>
            <a:r>
              <a:rPr lang="id-ID" dirty="0"/>
              <a:t>.</a:t>
            </a:r>
            <a:r>
              <a:rPr lang="en-US" dirty="0"/>
              <a:t> (</a:t>
            </a:r>
            <a:r>
              <a:rPr lang="en-US" dirty="0" err="1"/>
              <a:t>KepPres</a:t>
            </a:r>
            <a:r>
              <a:rPr lang="en-US" dirty="0"/>
              <a:t> No. 87 </a:t>
            </a:r>
            <a:r>
              <a:rPr lang="en-US" dirty="0" err="1"/>
              <a:t>Th</a:t>
            </a:r>
            <a:r>
              <a:rPr lang="en-US" dirty="0"/>
              <a:t> 1999 </a:t>
            </a:r>
            <a:r>
              <a:rPr lang="en-US" dirty="0" err="1"/>
              <a:t>Psl</a:t>
            </a:r>
            <a:r>
              <a:rPr lang="en-US" dirty="0"/>
              <a:t> 1 </a:t>
            </a:r>
            <a:r>
              <a:rPr lang="en-US" dirty="0" err="1"/>
              <a:t>Urut</a:t>
            </a:r>
            <a:r>
              <a:rPr lang="en-US" dirty="0"/>
              <a:t> 1).</a:t>
            </a:r>
            <a:endParaRPr lang="id-ID" dirty="0"/>
          </a:p>
          <a:p>
            <a:endParaRPr lang="id-ID" dirty="0"/>
          </a:p>
          <a:p>
            <a:r>
              <a:rPr lang="id-ID" dirty="0"/>
              <a:t>Jabatan fungsional pustakawan adalah jabatan yang mempunyai </a:t>
            </a:r>
            <a:r>
              <a:rPr lang="id-ID" dirty="0">
                <a:solidFill>
                  <a:srgbClr val="FF0000"/>
                </a:solidFill>
              </a:rPr>
              <a:t>ruang lingkup, tugas, tanggungjawab, wewenang, dan hak</a:t>
            </a:r>
            <a:r>
              <a:rPr lang="id-ID" dirty="0"/>
              <a:t> untuk melaksanakan kegiatan kepustakawanan (Peraturan Menteri Pendayagunaan Aparatur Negara Dan Reformasi Birokrasi Republik Indonesia Nomor 9 Tahun 2014 Tentang Jabatan Fungsional Pustakawan Dan Angka Kreditnya, Pasal 1 (1)</a:t>
            </a:r>
          </a:p>
          <a:p>
            <a:endParaRPr lang="id-ID" dirty="0"/>
          </a:p>
        </p:txBody>
      </p:sp>
      <p:pic>
        <p:nvPicPr>
          <p:cNvPr id="4" name="Picture 2" descr="Hasil gambar untuk logo kemenristekdikti"/>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60648"/>
            <a:ext cx="1125621" cy="1050580"/>
          </a:xfrm>
          <a:prstGeom prst="rect">
            <a:avLst/>
          </a:prstGeom>
          <a:noFill/>
          <a:extLst>
            <a:ext uri="{909E8E84-426E-40DD-AFC4-6F175D3DCCD1}">
              <a14:hiddenFill xmlns:a14="http://schemas.microsoft.com/office/drawing/2010/main">
                <a:solidFill>
                  <a:srgbClr val="FFFFFF"/>
                </a:solidFill>
              </a14:hiddenFill>
            </a:ext>
          </a:extLst>
        </p:spPr>
      </p:pic>
      <p:sp>
        <p:nvSpPr>
          <p:cNvPr id="5" name="WordArt 4"/>
          <p:cNvSpPr>
            <a:spLocks noGrp="1" noChangeArrowheads="1" noChangeShapeType="1" noTextEdit="1"/>
          </p:cNvSpPr>
          <p:nvPr>
            <p:ph type="title"/>
          </p:nvPr>
        </p:nvSpPr>
        <p:spPr bwMode="auto">
          <a:xfrm>
            <a:off x="1763688" y="274638"/>
            <a:ext cx="6923112" cy="1143000"/>
          </a:xfrm>
          <a:prstGeom prst="rect">
            <a:avLst/>
          </a:prstGeom>
        </p:spPr>
        <p:txBody>
          <a:bodyPr wrap="none" fromWordArt="1">
            <a:prstTxWarp prst="textPlain">
              <a:avLst>
                <a:gd name="adj" fmla="val 57149"/>
              </a:avLst>
            </a:prstTxWarp>
          </a:bodyPr>
          <a:lstStyle/>
          <a:p>
            <a:r>
              <a:rPr lang="id-ID" sz="28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padahal</a:t>
            </a:r>
            <a:endParaRPr lang="id-ID" sz="28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endParaRPr>
          </a:p>
        </p:txBody>
      </p:sp>
    </p:spTree>
    <p:extLst>
      <p:ext uri="{BB962C8B-B14F-4D97-AF65-F5344CB8AC3E}">
        <p14:creationId xmlns:p14="http://schemas.microsoft.com/office/powerpoint/2010/main" val="1175442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defRPr/>
            </a:pPr>
            <a:r>
              <a:rPr lang="id-ID" dirty="0"/>
              <a:t>Bab X Kompetensi (1) untuk meningkatkan kompetensi dan profesionalisme, pustakawan yang akan naik jabatan harus mengikuti dan lulus uji kompetensi</a:t>
            </a:r>
          </a:p>
          <a:p>
            <a:pPr>
              <a:defRPr/>
            </a:pPr>
            <a:r>
              <a:rPr lang="id-ID" dirty="0"/>
              <a:t>(2) dikecualikan dari uji kompetensi sebagaimana dimaksud pada ayat (1) bagi Pustakawan yang telah memiliki sertifikat kompetensi</a:t>
            </a:r>
          </a:p>
          <a:p>
            <a:endParaRPr lang="id-ID" dirty="0"/>
          </a:p>
        </p:txBody>
      </p:sp>
      <p:pic>
        <p:nvPicPr>
          <p:cNvPr id="4" name="Picture 2" descr="Hasil gambar untuk logo kemenristekdikti"/>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60648"/>
            <a:ext cx="1125621" cy="1050580"/>
          </a:xfrm>
          <a:prstGeom prst="rect">
            <a:avLst/>
          </a:prstGeom>
          <a:noFill/>
          <a:extLst>
            <a:ext uri="{909E8E84-426E-40DD-AFC4-6F175D3DCCD1}">
              <a14:hiddenFill xmlns:a14="http://schemas.microsoft.com/office/drawing/2010/main">
                <a:solidFill>
                  <a:srgbClr val="FFFFFF"/>
                </a:solidFill>
              </a14:hiddenFill>
            </a:ext>
          </a:extLst>
        </p:spPr>
      </p:pic>
      <p:sp>
        <p:nvSpPr>
          <p:cNvPr id="5" name="WordArt 4"/>
          <p:cNvSpPr>
            <a:spLocks noGrp="1" noChangeArrowheads="1" noChangeShapeType="1" noTextEdit="1"/>
          </p:cNvSpPr>
          <p:nvPr>
            <p:ph type="title"/>
          </p:nvPr>
        </p:nvSpPr>
        <p:spPr bwMode="auto">
          <a:xfrm>
            <a:off x="1691680" y="274638"/>
            <a:ext cx="6995120" cy="1143000"/>
          </a:xfrm>
          <a:prstGeom prst="rect">
            <a:avLst/>
          </a:prstGeom>
        </p:spPr>
        <p:txBody>
          <a:bodyPr wrap="none" fromWordArt="1">
            <a:prstTxWarp prst="textPlain">
              <a:avLst>
                <a:gd name="adj" fmla="val 57149"/>
              </a:avLst>
            </a:prstTxWarp>
          </a:bodyPr>
          <a:lstStyle/>
          <a:p>
            <a:r>
              <a:rPr lang="id-ID" sz="28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padahal</a:t>
            </a:r>
            <a:endParaRPr lang="id-ID" sz="28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endParaRPr>
          </a:p>
        </p:txBody>
      </p:sp>
    </p:spTree>
    <p:extLst>
      <p:ext uri="{BB962C8B-B14F-4D97-AF65-F5344CB8AC3E}">
        <p14:creationId xmlns:p14="http://schemas.microsoft.com/office/powerpoint/2010/main" val="1390455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274638"/>
            <a:ext cx="7067128" cy="1143000"/>
          </a:xfrm>
          <a:solidFill>
            <a:schemeClr val="accent6">
              <a:lumMod val="60000"/>
              <a:lumOff val="40000"/>
            </a:schemeClr>
          </a:solidFill>
        </p:spPr>
        <p:txBody>
          <a:bodyPr>
            <a:normAutofit fontScale="90000"/>
          </a:bodyPr>
          <a:lstStyle/>
          <a:p>
            <a:r>
              <a:rPr lang="id-ID" dirty="0" smtClean="0"/>
              <a:t>UNSUR </a:t>
            </a:r>
            <a:r>
              <a:rPr lang="id-ID" dirty="0"/>
              <a:t>KEGIATAN PUSTAKAWAN</a:t>
            </a:r>
          </a:p>
        </p:txBody>
      </p:sp>
      <p:sp>
        <p:nvSpPr>
          <p:cNvPr id="3" name="Content Placeholder 2"/>
          <p:cNvSpPr>
            <a:spLocks noGrp="1"/>
          </p:cNvSpPr>
          <p:nvPr>
            <p:ph idx="1"/>
          </p:nvPr>
        </p:nvSpPr>
        <p:spPr>
          <a:xfrm>
            <a:off x="457200" y="2132857"/>
            <a:ext cx="8229600" cy="3024336"/>
          </a:xfrm>
        </p:spPr>
        <p:txBody>
          <a:bodyPr/>
          <a:lstStyle/>
          <a:p>
            <a:pPr marL="914400" indent="-914400" algn="ctr">
              <a:buAutoNum type="arabicPeriod"/>
            </a:pPr>
            <a:r>
              <a:rPr lang="id-ID" sz="4800" b="1" dirty="0" smtClean="0">
                <a:solidFill>
                  <a:schemeClr val="accent6">
                    <a:lumMod val="50000"/>
                  </a:schemeClr>
                </a:solidFill>
              </a:rPr>
              <a:t>UNSUR </a:t>
            </a:r>
            <a:r>
              <a:rPr lang="id-ID" sz="4800" b="1" dirty="0">
                <a:solidFill>
                  <a:schemeClr val="accent6">
                    <a:lumMod val="50000"/>
                  </a:schemeClr>
                </a:solidFill>
              </a:rPr>
              <a:t>UTAMA </a:t>
            </a:r>
            <a:endParaRPr lang="id-ID" sz="4800" b="1" dirty="0" smtClean="0">
              <a:solidFill>
                <a:schemeClr val="accent6">
                  <a:lumMod val="50000"/>
                </a:schemeClr>
              </a:solidFill>
            </a:endParaRPr>
          </a:p>
          <a:p>
            <a:pPr marL="0" indent="0" algn="ctr">
              <a:buNone/>
            </a:pPr>
            <a:endParaRPr lang="id-ID" sz="4800" b="1" dirty="0">
              <a:solidFill>
                <a:schemeClr val="accent6">
                  <a:lumMod val="50000"/>
                </a:schemeClr>
              </a:solidFill>
            </a:endParaRPr>
          </a:p>
          <a:p>
            <a:pPr marL="0" indent="0" algn="ctr">
              <a:buNone/>
            </a:pPr>
            <a:r>
              <a:rPr lang="id-ID" sz="4800" b="1" dirty="0">
                <a:solidFill>
                  <a:schemeClr val="accent6">
                    <a:lumMod val="50000"/>
                  </a:schemeClr>
                </a:solidFill>
              </a:rPr>
              <a:t>2. UNSUR PENUNJANG</a:t>
            </a:r>
          </a:p>
        </p:txBody>
      </p:sp>
      <p:pic>
        <p:nvPicPr>
          <p:cNvPr id="4" name="Picture 2" descr="Hasil gambar untuk logo kemenristekdikti"/>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60648"/>
            <a:ext cx="1125621" cy="10505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82979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TotalTime>
  <Words>607</Words>
  <Application>Microsoft Office PowerPoint</Application>
  <PresentationFormat>On-screen Show (4:3)</PresentationFormat>
  <Paragraphs>63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MENYUSUN RENCANA KERJA PERPUSTAKAAN</vt:lpstr>
      <vt:lpstr>LATAR BELAKANG</vt:lpstr>
      <vt:lpstr>LATAR BELAKANG</vt:lpstr>
      <vt:lpstr>PERMASALAHAN</vt:lpstr>
      <vt:lpstr>padahal</vt:lpstr>
      <vt:lpstr>padahal</vt:lpstr>
      <vt:lpstr>padahal</vt:lpstr>
      <vt:lpstr>padahal</vt:lpstr>
      <vt:lpstr>UNSUR KEGIATAN PUSTAKAWAN</vt:lpstr>
      <vt:lpstr>UNSUR UTAMA</vt:lpstr>
      <vt:lpstr>UNSUR PENUNJANG</vt:lpstr>
      <vt:lpstr>DASAR HUKUM</vt:lpstr>
      <vt:lpstr>PowerPoint Presentation</vt:lpstr>
      <vt:lpstr> TAHAPAN PENYUSUNAN ROP </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ismail - [2010]</cp:lastModifiedBy>
  <cp:revision>15</cp:revision>
  <dcterms:created xsi:type="dcterms:W3CDTF">2018-03-02T01:00:20Z</dcterms:created>
  <dcterms:modified xsi:type="dcterms:W3CDTF">2019-01-10T03:29:15Z</dcterms:modified>
</cp:coreProperties>
</file>