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3" r:id="rId2"/>
    <p:sldId id="259" r:id="rId3"/>
    <p:sldId id="260" r:id="rId4"/>
    <p:sldId id="261" r:id="rId5"/>
    <p:sldId id="262" r:id="rId6"/>
    <p:sldId id="257" r:id="rId7"/>
    <p:sldId id="258"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979BB-0F2E-45E9-A1DF-6D0D341C29BB}" type="datetimeFigureOut">
              <a:rPr lang="id-ID" smtClean="0"/>
              <a:t>23/07/2019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9DC53-F51E-4BFE-8D44-0B1D1BCEC694}" type="slidenum">
              <a:rPr lang="id-ID" smtClean="0"/>
              <a:t>‹#›</a:t>
            </a:fld>
            <a:endParaRPr lang="id-ID"/>
          </a:p>
        </p:txBody>
      </p:sp>
    </p:spTree>
    <p:extLst>
      <p:ext uri="{BB962C8B-B14F-4D97-AF65-F5344CB8AC3E}">
        <p14:creationId xmlns:p14="http://schemas.microsoft.com/office/powerpoint/2010/main" val="25276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Notes Placeholder 1048652"/>
          <p:cNvSpPr>
            <a:spLocks noGrp="1"/>
          </p:cNvSpPr>
          <p:nvPr>
            <p:ph type="body"/>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574F6CE-C651-4A4E-A263-D0DD89D0EE59}" type="datetimeFigureOut">
              <a:rPr lang="id-ID" smtClean="0"/>
              <a:t>23/07/2019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7455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74F6CE-C651-4A4E-A263-D0DD89D0EE59}" type="datetimeFigureOut">
              <a:rPr lang="id-ID" smtClean="0"/>
              <a:t>23/07/2019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2602802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74F6CE-C651-4A4E-A263-D0DD89D0EE59}" type="datetimeFigureOut">
              <a:rPr lang="id-ID" smtClean="0"/>
              <a:t>23/07/2019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79925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74F6CE-C651-4A4E-A263-D0DD89D0EE59}" type="datetimeFigureOut">
              <a:rPr lang="id-ID" smtClean="0"/>
              <a:t>23/07/2019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165142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4F6CE-C651-4A4E-A263-D0DD89D0EE59}" type="datetimeFigureOut">
              <a:rPr lang="id-ID" smtClean="0"/>
              <a:t>23/07/2019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164524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574F6CE-C651-4A4E-A263-D0DD89D0EE59}" type="datetimeFigureOut">
              <a:rPr lang="id-ID" smtClean="0"/>
              <a:t>23/07/2019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371865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574F6CE-C651-4A4E-A263-D0DD89D0EE59}" type="datetimeFigureOut">
              <a:rPr lang="id-ID" smtClean="0"/>
              <a:t>23/07/2019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411035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574F6CE-C651-4A4E-A263-D0DD89D0EE59}" type="datetimeFigureOut">
              <a:rPr lang="id-ID" smtClean="0"/>
              <a:t>23/07/2019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315016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4F6CE-C651-4A4E-A263-D0DD89D0EE59}" type="datetimeFigureOut">
              <a:rPr lang="id-ID" smtClean="0"/>
              <a:t>23/07/2019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153746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4F6CE-C651-4A4E-A263-D0DD89D0EE59}" type="datetimeFigureOut">
              <a:rPr lang="id-ID" smtClean="0"/>
              <a:t>23/07/2019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386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4F6CE-C651-4A4E-A263-D0DD89D0EE59}" type="datetimeFigureOut">
              <a:rPr lang="id-ID" smtClean="0"/>
              <a:t>23/07/2019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C2E7CAF-3E14-45D8-86C0-BBBA84EBCDB3}" type="slidenum">
              <a:rPr lang="id-ID" smtClean="0"/>
              <a:t>‹#›</a:t>
            </a:fld>
            <a:endParaRPr lang="id-ID"/>
          </a:p>
        </p:txBody>
      </p:sp>
    </p:spTree>
    <p:extLst>
      <p:ext uri="{BB962C8B-B14F-4D97-AF65-F5344CB8AC3E}">
        <p14:creationId xmlns:p14="http://schemas.microsoft.com/office/powerpoint/2010/main" val="269235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4F6CE-C651-4A4E-A263-D0DD89D0EE59}" type="datetimeFigureOut">
              <a:rPr lang="id-ID" smtClean="0"/>
              <a:t>23/07/2019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E7CAF-3E14-45D8-86C0-BBBA84EBCDB3}" type="slidenum">
              <a:rPr lang="id-ID" smtClean="0"/>
              <a:t>‹#›</a:t>
            </a:fld>
            <a:endParaRPr lang="id-ID"/>
          </a:p>
        </p:txBody>
      </p:sp>
    </p:spTree>
    <p:extLst>
      <p:ext uri="{BB962C8B-B14F-4D97-AF65-F5344CB8AC3E}">
        <p14:creationId xmlns:p14="http://schemas.microsoft.com/office/powerpoint/2010/main" val="175514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283152" cy="1143000"/>
          </a:xfrm>
        </p:spPr>
        <p:txBody>
          <a:bodyPr>
            <a:normAutofit/>
          </a:bodyPr>
          <a:lstStyle/>
          <a:p>
            <a:r>
              <a:rPr lang="id-ID" sz="2400" b="1" dirty="0" smtClean="0">
                <a:latin typeface="Algerian" pitchFamily="82" charset="0"/>
                <a:cs typeface="Arial" pitchFamily="34" charset="0"/>
              </a:rPr>
              <a:t>KEBIJAKAN PENGEMBANGAN PERPUSTAKAAN</a:t>
            </a:r>
            <a:endParaRPr lang="id-ID" sz="2400" b="1" dirty="0">
              <a:latin typeface="Algerian" pitchFamily="82" charset="0"/>
              <a:cs typeface="Arial" pitchFamily="34" charset="0"/>
            </a:endParaRPr>
          </a:p>
        </p:txBody>
      </p:sp>
      <p:sp>
        <p:nvSpPr>
          <p:cNvPr id="3" name="Content Placeholder 2"/>
          <p:cNvSpPr>
            <a:spLocks noGrp="1"/>
          </p:cNvSpPr>
          <p:nvPr>
            <p:ph idx="1"/>
          </p:nvPr>
        </p:nvSpPr>
        <p:spPr>
          <a:xfrm>
            <a:off x="755576" y="1628800"/>
            <a:ext cx="7931224" cy="4392487"/>
          </a:xfrm>
        </p:spPr>
        <p:txBody>
          <a:bodyPr>
            <a:normAutofit fontScale="70000" lnSpcReduction="20000"/>
          </a:bodyPr>
          <a:lstStyle/>
          <a:p>
            <a:r>
              <a:rPr lang="fi-FI" sz="2800" b="1" dirty="0" smtClean="0"/>
              <a:t>Misi </a:t>
            </a:r>
            <a:r>
              <a:rPr lang="id-ID" sz="2800" b="1" dirty="0" smtClean="0"/>
              <a:t/>
            </a:r>
            <a:br>
              <a:rPr lang="id-ID" sz="2800" b="1" dirty="0" smtClean="0"/>
            </a:br>
            <a:r>
              <a:rPr lang="fi-FI" sz="2800" b="1" dirty="0" smtClean="0"/>
              <a:t> </a:t>
            </a:r>
            <a:r>
              <a:rPr lang="id-ID" sz="2800" b="1" dirty="0" smtClean="0"/>
              <a:t/>
            </a:r>
            <a:br>
              <a:rPr lang="id-ID" sz="2800" b="1" dirty="0" smtClean="0"/>
            </a:br>
            <a:r>
              <a:rPr lang="fi-FI" sz="2800" dirty="0" smtClean="0"/>
              <a:t>Misi perpustakaan perguruan tinggi</a:t>
            </a:r>
            <a:r>
              <a:rPr lang="fi-FI" sz="2800" b="1" dirty="0" smtClean="0"/>
              <a:t> </a:t>
            </a:r>
            <a:r>
              <a:rPr lang="fi-FI" sz="2800" dirty="0" smtClean="0"/>
              <a:t>adalah:</a:t>
            </a:r>
            <a:r>
              <a:rPr lang="id-ID" sz="2800" dirty="0" smtClean="0"/>
              <a:t/>
            </a:r>
            <a:br>
              <a:rPr lang="id-ID" sz="2800" dirty="0" smtClean="0"/>
            </a:br>
            <a:r>
              <a:rPr lang="fi-FI" sz="2800" dirty="0" smtClean="0"/>
              <a:t>  </a:t>
            </a:r>
            <a:r>
              <a:rPr lang="id-ID" sz="2800" dirty="0" smtClean="0"/>
              <a:t>mengembangkan, mengorganisasi dan mendayagunakan koleksi;</a:t>
            </a:r>
            <a:br>
              <a:rPr lang="id-ID" sz="2800" dirty="0" smtClean="0"/>
            </a:br>
            <a:r>
              <a:rPr lang="id-ID" sz="2800" dirty="0" smtClean="0"/>
              <a:t>  </a:t>
            </a:r>
            <a:r>
              <a:rPr lang="fi-FI" sz="2800" dirty="0" smtClean="0"/>
              <a:t>menyelenggarakan pendidikan pengguna;</a:t>
            </a:r>
            <a:r>
              <a:rPr lang="id-ID" sz="2800" dirty="0" smtClean="0"/>
              <a:t/>
            </a:r>
            <a:br>
              <a:rPr lang="id-ID" sz="2800" dirty="0" smtClean="0"/>
            </a:br>
            <a:r>
              <a:rPr lang="fi-FI" sz="2800" dirty="0" smtClean="0"/>
              <a:t>  meningkatkan literasi informasi pengguna;</a:t>
            </a:r>
            <a:r>
              <a:rPr lang="id-ID" sz="2800" dirty="0" smtClean="0"/>
              <a:t/>
            </a:r>
            <a:br>
              <a:rPr lang="id-ID" sz="2800" dirty="0" smtClean="0"/>
            </a:br>
            <a:r>
              <a:rPr lang="fi-FI" sz="2800" dirty="0" smtClean="0"/>
              <a:t>  mendayagunakan teknologi informasi dan komunikasi yang ada dan yang akan ada;</a:t>
            </a:r>
            <a:r>
              <a:rPr lang="id-ID" sz="2800" dirty="0" smtClean="0"/>
              <a:t/>
            </a:r>
            <a:br>
              <a:rPr lang="id-ID" sz="2800" dirty="0" smtClean="0"/>
            </a:br>
            <a:r>
              <a:rPr lang="fi-FI" sz="2800" dirty="0" smtClean="0"/>
              <a:t>  </a:t>
            </a:r>
            <a:r>
              <a:rPr lang="id-ID" sz="2800" dirty="0" smtClean="0"/>
              <a:t>melestarikan materi perpustakaan.</a:t>
            </a:r>
            <a:br>
              <a:rPr lang="id-ID" sz="2800" dirty="0" smtClean="0"/>
            </a:br>
            <a:r>
              <a:rPr lang="id-ID" sz="2800" dirty="0" smtClean="0"/>
              <a:t> </a:t>
            </a:r>
            <a:br>
              <a:rPr lang="id-ID" sz="2800" dirty="0" smtClean="0"/>
            </a:br>
            <a:r>
              <a:rPr lang="id-ID" sz="2800" dirty="0" smtClean="0"/>
              <a:t> </a:t>
            </a:r>
            <a:br>
              <a:rPr lang="id-ID" sz="2800" dirty="0" smtClean="0"/>
            </a:br>
            <a:r>
              <a:rPr lang="fi-FI" sz="2800" b="1" dirty="0" smtClean="0"/>
              <a:t>Tujuan </a:t>
            </a:r>
            <a:r>
              <a:rPr lang="id-ID" sz="2800" b="1" dirty="0" smtClean="0"/>
              <a:t/>
            </a:r>
            <a:br>
              <a:rPr lang="id-ID" sz="2800" b="1" dirty="0" smtClean="0"/>
            </a:br>
            <a:r>
              <a:rPr lang="fi-FI" sz="2800" b="1" dirty="0" smtClean="0"/>
              <a:t> </a:t>
            </a:r>
            <a:r>
              <a:rPr lang="id-ID" sz="2800" b="1" dirty="0" smtClean="0"/>
              <a:t/>
            </a:r>
            <a:br>
              <a:rPr lang="id-ID" sz="2800" b="1" dirty="0" smtClean="0"/>
            </a:br>
            <a:r>
              <a:rPr lang="fi-FI" sz="2800" dirty="0" smtClean="0"/>
              <a:t>Perpustakaan perguruan tinggi</a:t>
            </a:r>
            <a:r>
              <a:rPr lang="fi-FI" sz="2800" b="1" dirty="0" smtClean="0"/>
              <a:t> </a:t>
            </a:r>
            <a:r>
              <a:rPr lang="fi-FI" sz="2800" dirty="0" smtClean="0"/>
              <a:t>bertujuan menyediakan materi perpustakaan dan akses informasi bagi pengguna untuk kepentingan pendidikan, penelitian dan pengabdian kepada masyarakat. </a:t>
            </a:r>
            <a:r>
              <a:rPr lang="id-ID" sz="2800" dirty="0" smtClean="0"/>
              <a:t/>
            </a:r>
            <a:br>
              <a:rPr lang="id-ID" sz="2800" dirty="0" smtClean="0"/>
            </a:br>
            <a:endParaRPr lang="id-ID" sz="2800"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7383"/>
            <a:ext cx="1259632" cy="1473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2771800" y="6165304"/>
            <a:ext cx="54726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SNI 7330-2009_</a:t>
            </a:r>
            <a:r>
              <a:rPr lang="it-IT" b="1" dirty="0" smtClean="0"/>
              <a:t>Perpustakaan </a:t>
            </a:r>
            <a:r>
              <a:rPr lang="id-ID" b="1" dirty="0" smtClean="0"/>
              <a:t>P</a:t>
            </a:r>
            <a:r>
              <a:rPr lang="it-IT" b="1" dirty="0" smtClean="0"/>
              <a:t>erguruan </a:t>
            </a:r>
            <a:r>
              <a:rPr lang="id-ID" b="1" dirty="0" smtClean="0"/>
              <a:t>T</a:t>
            </a:r>
            <a:r>
              <a:rPr lang="it-IT" b="1" dirty="0" smtClean="0"/>
              <a:t>inggi</a:t>
            </a:r>
            <a:r>
              <a:rPr lang="id-ID" b="1" dirty="0" smtClean="0"/>
              <a:t>,  </a:t>
            </a:r>
            <a:endParaRPr lang="id-ID" dirty="0"/>
          </a:p>
        </p:txBody>
      </p:sp>
    </p:spTree>
    <p:extLst>
      <p:ext uri="{BB962C8B-B14F-4D97-AF65-F5344CB8AC3E}">
        <p14:creationId xmlns:p14="http://schemas.microsoft.com/office/powerpoint/2010/main" val="115041366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78580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lstStyle/>
          <a:p>
            <a:r>
              <a:rPr lang="en-US" altLang="zh-CN"/>
              <a:t>Pengembangan SDM Perpustakaan di era 4.0</a:t>
            </a:r>
          </a:p>
        </p:txBody>
      </p:sp>
      <p:sp>
        <p:nvSpPr>
          <p:cNvPr id="1048587" name="Subtitle 2"/>
          <p:cNvSpPr>
            <a:spLocks noGrp="1"/>
          </p:cNvSpPr>
          <p:nvPr>
            <p:ph type="subTitle" idx="1"/>
          </p:nvPr>
        </p:nvSpPr>
        <p:spPr/>
        <p:txBody>
          <a:bodyPr/>
          <a:lstStyle/>
          <a:p>
            <a:endParaRPr lang="en-US" altLang="zh-CN"/>
          </a:p>
        </p:txBody>
      </p:sp>
    </p:spTree>
    <p:extLst>
      <p:ext uri="{BB962C8B-B14F-4D97-AF65-F5344CB8AC3E}">
        <p14:creationId xmlns:p14="http://schemas.microsoft.com/office/powerpoint/2010/main" val="2350001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title"/>
          </p:nvPr>
        </p:nvSpPr>
        <p:spPr/>
        <p:txBody>
          <a:bodyPr>
            <a:normAutofit fontScale="90000"/>
          </a:bodyPr>
          <a:lstStyle/>
          <a:p>
            <a:r>
              <a:rPr lang="en-US"/>
              <a:t>Era 4.0. Adalah Era ketika suatu pekerjaan berhubungan dengan teknologi yang terhubung internet. </a:t>
            </a:r>
            <a:endParaRPr lang="x-none"/>
          </a:p>
        </p:txBody>
      </p:sp>
      <p:sp>
        <p:nvSpPr>
          <p:cNvPr id="1048594" name="Content Placeholder 1048593"/>
          <p:cNvSpPr>
            <a:spLocks noGrp="1"/>
          </p:cNvSpPr>
          <p:nvPr>
            <p:ph idx="1"/>
          </p:nvPr>
        </p:nvSpPr>
        <p:spPr>
          <a:xfrm>
            <a:off x="628650" y="2506662"/>
            <a:ext cx="7886700" cy="4351338"/>
          </a:xfrm>
        </p:spPr>
        <p:txBody>
          <a:bodyPr/>
          <a:lstStyle/>
          <a:p>
            <a:pPr marL="0" indent="0">
              <a:buNone/>
            </a:pPr>
            <a:r>
              <a:rPr lang="en-US"/>
              <a:t>Saat ini.  Mahasiswa yang merupakan Pemustaka  di Perpustakaan PT merupakan Generasi Z yang sehari tidak lepas dari dari media internet di smartphone mereka</a:t>
            </a:r>
            <a:endParaRPr lang="x-none"/>
          </a:p>
        </p:txBody>
      </p:sp>
    </p:spTree>
    <p:extLst>
      <p:ext uri="{BB962C8B-B14F-4D97-AF65-F5344CB8AC3E}">
        <p14:creationId xmlns:p14="http://schemas.microsoft.com/office/powerpoint/2010/main" val="3273597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title"/>
          </p:nvPr>
        </p:nvSpPr>
        <p:spPr/>
        <p:txBody>
          <a:bodyPr>
            <a:normAutofit fontScale="90000"/>
          </a:bodyPr>
          <a:lstStyle/>
          <a:p>
            <a:r>
              <a:rPr lang="en-US"/>
              <a:t>Di Era 4.0, SDM Perpustakaan harus mengikuti perkembangan internet tersebut. </a:t>
            </a:r>
            <a:endParaRPr lang="x-none"/>
          </a:p>
        </p:txBody>
      </p:sp>
      <p:sp>
        <p:nvSpPr>
          <p:cNvPr id="1048596" name="Content Placeholder 1048595"/>
          <p:cNvSpPr>
            <a:spLocks noGrp="1"/>
          </p:cNvSpPr>
          <p:nvPr>
            <p:ph idx="1"/>
          </p:nvPr>
        </p:nvSpPr>
        <p:spPr/>
        <p:txBody>
          <a:bodyPr/>
          <a:lstStyle/>
          <a:p>
            <a:pPr marL="0" indent="0">
              <a:buNone/>
            </a:pPr>
            <a:r>
              <a:rPr lang="en-US"/>
              <a:t>Langkah langkah penguatan sdm di era 4.0</a:t>
            </a:r>
            <a:endParaRPr lang="x-none"/>
          </a:p>
          <a:p>
            <a:pPr marL="0" indent="0">
              <a:buNone/>
            </a:pPr>
            <a:r>
              <a:rPr lang="en-US"/>
              <a:t>1. Meningkatkan kompetensi di bidang penelusuran informasi. Ini berguna untuk mencari pola informasi yang sering di akses oleh para mahasiswa generasi z.  Setelah mengetahui pola informasi tersebut. Kemudian di buatkan konten yang sesuai dengan pola tersebut. </a:t>
            </a:r>
            <a:endParaRPr lang="x-none"/>
          </a:p>
        </p:txBody>
      </p:sp>
    </p:spTree>
    <p:extLst>
      <p:ext uri="{BB962C8B-B14F-4D97-AF65-F5344CB8AC3E}">
        <p14:creationId xmlns:p14="http://schemas.microsoft.com/office/powerpoint/2010/main" val="334443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title"/>
          </p:nvPr>
        </p:nvSpPr>
        <p:spPr>
          <a:xfrm>
            <a:off x="0" y="2103437"/>
            <a:ext cx="7886700" cy="1325563"/>
          </a:xfrm>
        </p:spPr>
        <p:txBody>
          <a:bodyPr>
            <a:normAutofit fontScale="90000"/>
          </a:bodyPr>
          <a:lstStyle/>
          <a:p>
            <a:r>
              <a:rPr lang="en-US"/>
              <a:t>2. Meningkatkan kompetensi di bidang literasi informasi.</a:t>
            </a:r>
            <a:br>
              <a:rPr lang="en-US"/>
            </a:br>
            <a:r>
              <a:rPr lang="en-US"/>
              <a:t/>
            </a:r>
            <a:br>
              <a:rPr lang="en-US"/>
            </a:br>
            <a:r>
              <a:rPr lang="en-US"/>
              <a:t>Ini berguna untuk mengupdate pengetahuan sdm perpustakaan agar informasi yang termutakhir bisa cepat diketahui. </a:t>
            </a:r>
            <a:endParaRPr lang="x-none"/>
          </a:p>
        </p:txBody>
      </p:sp>
    </p:spTree>
    <p:extLst>
      <p:ext uri="{BB962C8B-B14F-4D97-AF65-F5344CB8AC3E}">
        <p14:creationId xmlns:p14="http://schemas.microsoft.com/office/powerpoint/2010/main" val="253107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Title 1048653"/>
          <p:cNvSpPr>
            <a:spLocks noGrp="1"/>
          </p:cNvSpPr>
          <p:nvPr>
            <p:ph type="title"/>
          </p:nvPr>
        </p:nvSpPr>
        <p:spPr/>
        <p:txBody>
          <a:bodyPr>
            <a:normAutofit fontScale="90000"/>
          </a:bodyPr>
          <a:lstStyle/>
          <a:p>
            <a:r>
              <a:rPr lang="en-US"/>
              <a:t>3. Meningkatkan kompetensi di bidang inovasi teknologi pembelajaran </a:t>
            </a:r>
            <a:endParaRPr lang="x-none"/>
          </a:p>
        </p:txBody>
      </p:sp>
      <p:sp>
        <p:nvSpPr>
          <p:cNvPr id="1048655" name="Content Placeholder 1048654"/>
          <p:cNvSpPr>
            <a:spLocks noGrp="1"/>
          </p:cNvSpPr>
          <p:nvPr>
            <p:ph idx="1"/>
          </p:nvPr>
        </p:nvSpPr>
        <p:spPr/>
        <p:txBody>
          <a:bodyPr/>
          <a:lstStyle/>
          <a:p>
            <a:pPr marL="0" indent="0">
              <a:buNone/>
            </a:pPr>
            <a:r>
              <a:rPr lang="en-US"/>
              <a:t>Perpustakaan sebagai salah satu pusat sumber belajar. Oleh karena perpustakaan harus terus berbenah menuju yang lebih baik dengan cara menciptakan inovasi layanan yang memanfaatkan teknologi informasi berbasis internet.  </a:t>
            </a:r>
            <a:endParaRPr lang="x-none"/>
          </a:p>
        </p:txBody>
      </p:sp>
    </p:spTree>
    <p:extLst>
      <p:ext uri="{BB962C8B-B14F-4D97-AF65-F5344CB8AC3E}">
        <p14:creationId xmlns:p14="http://schemas.microsoft.com/office/powerpoint/2010/main" val="46505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id-ID" sz="2400" b="1" dirty="0" smtClean="0"/>
              <a:t>BAB III</a:t>
            </a:r>
            <a:r>
              <a:rPr lang="id-ID" sz="2400" dirty="0" smtClean="0"/>
              <a:t/>
            </a:r>
            <a:br>
              <a:rPr lang="id-ID" sz="2400" dirty="0" smtClean="0"/>
            </a:br>
            <a:r>
              <a:rPr lang="id-ID" sz="2400" b="1" dirty="0" smtClean="0"/>
              <a:t>STANDAR NAS1ONAL PERPUSTAKAAN</a:t>
            </a:r>
            <a:endParaRPr lang="id-ID" sz="2400" dirty="0"/>
          </a:p>
        </p:txBody>
      </p:sp>
      <p:sp>
        <p:nvSpPr>
          <p:cNvPr id="3" name="Content Placeholder 2"/>
          <p:cNvSpPr>
            <a:spLocks noGrp="1"/>
          </p:cNvSpPr>
          <p:nvPr>
            <p:ph idx="1"/>
          </p:nvPr>
        </p:nvSpPr>
        <p:spPr>
          <a:xfrm>
            <a:off x="457200" y="980728"/>
            <a:ext cx="8229600" cy="4752529"/>
          </a:xfrm>
        </p:spPr>
        <p:txBody>
          <a:bodyPr>
            <a:normAutofit fontScale="70000" lnSpcReduction="20000"/>
          </a:bodyPr>
          <a:lstStyle/>
          <a:p>
            <a:pPr marL="0" indent="0">
              <a:buNone/>
            </a:pPr>
            <a:endParaRPr lang="id-ID" dirty="0"/>
          </a:p>
          <a:p>
            <a:pPr marL="0" indent="0">
              <a:buNone/>
            </a:pPr>
            <a:r>
              <a:rPr lang="id-ID" b="1" dirty="0"/>
              <a:t>Pasal </a:t>
            </a:r>
            <a:r>
              <a:rPr lang="id-ID" b="1" dirty="0" smtClean="0"/>
              <a:t>11</a:t>
            </a:r>
            <a:endParaRPr lang="id-ID" dirty="0" smtClean="0"/>
          </a:p>
          <a:p>
            <a:pPr marL="0" indent="0">
              <a:buNone/>
            </a:pPr>
            <a:r>
              <a:rPr lang="id-ID" b="1" dirty="0" smtClean="0"/>
              <a:t>STANDAR NASIONAL PERPUSTAKAAN TERDIRI ATAS</a:t>
            </a:r>
            <a:r>
              <a:rPr lang="id-ID" dirty="0" smtClean="0"/>
              <a:t>:</a:t>
            </a:r>
            <a:endParaRPr lang="id-ID" dirty="0"/>
          </a:p>
          <a:p>
            <a:pPr lvl="0"/>
            <a:r>
              <a:rPr lang="id-ID" dirty="0"/>
              <a:t>standar koleksi perpustakaan;</a:t>
            </a:r>
          </a:p>
          <a:p>
            <a:pPr lvl="0"/>
            <a:r>
              <a:rPr lang="id-ID" dirty="0"/>
              <a:t>standar sarana dan prasarana;</a:t>
            </a:r>
          </a:p>
          <a:p>
            <a:pPr lvl="0"/>
            <a:r>
              <a:rPr lang="id-ID" dirty="0"/>
              <a:t>standar pelayanan perpustakaan;</a:t>
            </a:r>
          </a:p>
          <a:p>
            <a:pPr lvl="0"/>
            <a:r>
              <a:rPr lang="id-ID" dirty="0"/>
              <a:t>standar tenaga perpustakaan:</a:t>
            </a:r>
          </a:p>
          <a:p>
            <a:pPr lvl="0"/>
            <a:r>
              <a:rPr lang="id-ID" dirty="0"/>
              <a:t>standar pe</a:t>
            </a:r>
            <a:r>
              <a:rPr lang="en-US" dirty="0"/>
              <a:t>n</a:t>
            </a:r>
            <a:r>
              <a:rPr lang="id-ID" dirty="0"/>
              <a:t>yelenggaraan: dan</a:t>
            </a:r>
          </a:p>
          <a:p>
            <a:pPr lvl="0"/>
            <a:r>
              <a:rPr lang="id-ID" dirty="0"/>
              <a:t>standar pengelolaan.</a:t>
            </a:r>
          </a:p>
          <a:p>
            <a:pPr lvl="1"/>
            <a:r>
              <a:rPr lang="id-ID" dirty="0"/>
              <a:t>Standar nasional perpustakaan sebagaimana dimaksud pada ayat (1) digunakan sebagai acuan penyelenggaraan, pengelolaan, dan pengembangan perpustakaan.</a:t>
            </a:r>
          </a:p>
          <a:p>
            <a:pPr lvl="1"/>
            <a:r>
              <a:rPr lang="id-ID" dirty="0"/>
              <a:t>Ketentuan lebih lanjut mengenai standar nasional perpustakaan sebagaimana dimaksud pada ayat (1) diatur dengan Peraturan Pemerintah.</a:t>
            </a:r>
          </a:p>
          <a:p>
            <a:endParaRPr lang="id-ID" dirty="0"/>
          </a:p>
          <a:p>
            <a:endParaRPr lang="id-ID" dirty="0"/>
          </a:p>
        </p:txBody>
      </p:sp>
      <p:sp>
        <p:nvSpPr>
          <p:cNvPr id="4" name="Rounded Rectangle 3"/>
          <p:cNvSpPr/>
          <p:nvPr/>
        </p:nvSpPr>
        <p:spPr>
          <a:xfrm>
            <a:off x="2127088" y="5906969"/>
            <a:ext cx="6624736" cy="50405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Undang-undang No 43 tahun 2007 tentang Perpustakaan</a:t>
            </a:r>
            <a:endParaRPr lang="id-ID" dirty="0"/>
          </a:p>
        </p:txBody>
      </p:sp>
    </p:spTree>
    <p:extLst>
      <p:ext uri="{BB962C8B-B14F-4D97-AF65-F5344CB8AC3E}">
        <p14:creationId xmlns:p14="http://schemas.microsoft.com/office/powerpoint/2010/main" val="243209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fontScale="90000"/>
          </a:bodyPr>
          <a:lstStyle/>
          <a:p>
            <a:r>
              <a:rPr lang="id-ID" sz="2800" b="1" dirty="0" smtClean="0"/>
              <a:t>Bagian Ketiga</a:t>
            </a:r>
            <a:r>
              <a:rPr lang="id-ID" sz="2800" dirty="0" smtClean="0"/>
              <a:t/>
            </a:r>
            <a:br>
              <a:rPr lang="id-ID" sz="2800" dirty="0" smtClean="0"/>
            </a:br>
            <a:r>
              <a:rPr lang="id-ID" sz="2800" b="1" dirty="0" smtClean="0"/>
              <a:t>Pengelolaan dan Pengembangan Perpustakaan</a:t>
            </a:r>
            <a:r>
              <a:rPr lang="id-ID" sz="2800" dirty="0" smtClean="0"/>
              <a:t/>
            </a:r>
            <a:br>
              <a:rPr lang="id-ID" sz="2800" dirty="0" smtClean="0"/>
            </a:br>
            <a:endParaRPr lang="id-ID" sz="2800" dirty="0"/>
          </a:p>
        </p:txBody>
      </p:sp>
      <p:sp>
        <p:nvSpPr>
          <p:cNvPr id="3" name="Content Placeholder 2"/>
          <p:cNvSpPr>
            <a:spLocks noGrp="1"/>
          </p:cNvSpPr>
          <p:nvPr>
            <p:ph idx="1"/>
          </p:nvPr>
        </p:nvSpPr>
        <p:spPr>
          <a:xfrm>
            <a:off x="522224" y="1196752"/>
            <a:ext cx="8229600" cy="4525963"/>
          </a:xfrm>
        </p:spPr>
        <p:txBody>
          <a:bodyPr>
            <a:normAutofit fontScale="62500" lnSpcReduction="20000"/>
          </a:bodyPr>
          <a:lstStyle/>
          <a:p>
            <a:pPr marL="0" indent="0">
              <a:buNone/>
            </a:pPr>
            <a:endParaRPr lang="id-ID" dirty="0"/>
          </a:p>
          <a:p>
            <a:pPr marL="0" indent="0">
              <a:buNone/>
            </a:pPr>
            <a:r>
              <a:rPr lang="id-ID" b="1" dirty="0"/>
              <a:t>Pasal 18</a:t>
            </a:r>
            <a:endParaRPr lang="id-ID" dirty="0"/>
          </a:p>
          <a:p>
            <a:r>
              <a:rPr lang="id-ID" dirty="0"/>
              <a:t>Setiap perpustakaan dikelola sesuai dengan standar nasional perpustakaan.</a:t>
            </a:r>
          </a:p>
          <a:p>
            <a:pPr marL="0" indent="0">
              <a:buNone/>
            </a:pPr>
            <a:r>
              <a:rPr lang="id-ID" dirty="0"/>
              <a:t> </a:t>
            </a:r>
          </a:p>
          <a:p>
            <a:pPr marL="0" indent="0">
              <a:buNone/>
            </a:pPr>
            <a:r>
              <a:rPr lang="id-ID" b="1" dirty="0"/>
              <a:t>Pasal 19</a:t>
            </a:r>
            <a:endParaRPr lang="id-ID" dirty="0"/>
          </a:p>
          <a:p>
            <a:pPr lvl="0"/>
            <a:r>
              <a:rPr lang="id-ID" dirty="0"/>
              <a:t>Pengembangan perpustakaan merupakan upaya peningkatan sumber daya, pelayanan, dan pengelolaan perpustakaan, baik dalam hal kuantitas maupun kualitas.</a:t>
            </a:r>
          </a:p>
          <a:p>
            <a:pPr lvl="0"/>
            <a:r>
              <a:rPr lang="id-ID" dirty="0"/>
              <a:t>Pengembangan perpustakaan sebagaimana dimaksud pada ayat (1) dilakukan berdasarkan karakteristik, fungsi dan tujuan, serta dilakukan sesuai dengan kebutuhan pemustaka dan masyarakat dengan memanfaatkan teknologi informasi dan komunikasi.</a:t>
            </a:r>
          </a:p>
          <a:p>
            <a:pPr lvl="0"/>
            <a:r>
              <a:rPr lang="id-ID" dirty="0"/>
              <a:t>Pengembangan perpustakaan sebagaimana dimaksud pada ayat (1) dan ayat (2) dilak</a:t>
            </a:r>
            <a:r>
              <a:rPr lang="en-US" dirty="0"/>
              <a:t>u</a:t>
            </a:r>
            <a:r>
              <a:rPr lang="id-ID" dirty="0"/>
              <a:t>kan secara berkesinambungan.</a:t>
            </a:r>
          </a:p>
          <a:p>
            <a:endParaRPr lang="id-ID" dirty="0"/>
          </a:p>
        </p:txBody>
      </p:sp>
      <p:sp>
        <p:nvSpPr>
          <p:cNvPr id="4" name="Rounded Rectangle 3"/>
          <p:cNvSpPr/>
          <p:nvPr/>
        </p:nvSpPr>
        <p:spPr>
          <a:xfrm>
            <a:off x="2127088" y="5906969"/>
            <a:ext cx="6624736" cy="50405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Undang-undang No 43 tahun 2007 tentang Perpustakaan</a:t>
            </a:r>
            <a:endParaRPr lang="id-ID" dirty="0"/>
          </a:p>
        </p:txBody>
      </p:sp>
    </p:spTree>
    <p:extLst>
      <p:ext uri="{BB962C8B-B14F-4D97-AF65-F5344CB8AC3E}">
        <p14:creationId xmlns:p14="http://schemas.microsoft.com/office/powerpoint/2010/main" val="317076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r>
              <a:rPr lang="id-ID" sz="2400" b="1" dirty="0" smtClean="0"/>
              <a:t>Bagian Keempat </a:t>
            </a:r>
            <a:r>
              <a:rPr lang="id-ID" sz="2400" dirty="0" smtClean="0"/>
              <a:t/>
            </a:r>
            <a:br>
              <a:rPr lang="id-ID" sz="2400" dirty="0" smtClean="0"/>
            </a:br>
            <a:r>
              <a:rPr lang="id-ID" sz="2400" b="1" dirty="0" smtClean="0"/>
              <a:t>Perpustakaan Perguruan Tinggi</a:t>
            </a:r>
            <a:endParaRPr lang="id-ID" sz="2400" dirty="0"/>
          </a:p>
        </p:txBody>
      </p:sp>
      <p:sp>
        <p:nvSpPr>
          <p:cNvPr id="3" name="Content Placeholder 2"/>
          <p:cNvSpPr>
            <a:spLocks noGrp="1"/>
          </p:cNvSpPr>
          <p:nvPr>
            <p:ph idx="1"/>
          </p:nvPr>
        </p:nvSpPr>
        <p:spPr>
          <a:xfrm>
            <a:off x="489988" y="1340768"/>
            <a:ext cx="8229600" cy="4525963"/>
          </a:xfrm>
        </p:spPr>
        <p:txBody>
          <a:bodyPr>
            <a:normAutofit fontScale="70000" lnSpcReduction="20000"/>
          </a:bodyPr>
          <a:lstStyle/>
          <a:p>
            <a:endParaRPr lang="id-ID" dirty="0"/>
          </a:p>
          <a:p>
            <a:pPr marL="0" indent="0">
              <a:buNone/>
            </a:pPr>
            <a:r>
              <a:rPr lang="id-ID" b="1" dirty="0"/>
              <a:t>Pasal 24</a:t>
            </a:r>
            <a:endParaRPr lang="id-ID" dirty="0"/>
          </a:p>
          <a:p>
            <a:pPr lvl="0"/>
            <a:r>
              <a:rPr lang="id-ID" dirty="0"/>
              <a:t>Setiap perguruan tinggi menyelenggarakan perpustakaan yang memenuhi standar nasional perpustakaan dengan memperhatikan Standar Nasional Pendidikan.</a:t>
            </a:r>
          </a:p>
          <a:p>
            <a:pPr lvl="0"/>
            <a:r>
              <a:rPr lang="id-ID" dirty="0"/>
              <a:t>Perpustakaan sebagaimana dimaksud pada ayat (1) memiliki koleksi, baik jumlah judul maupun jumlah eksemplarnya, yang mencukupi untuk mendukung pelaksanaan pendidikan, penelitian, dan pengabdian kepada masyarakat.</a:t>
            </a:r>
          </a:p>
          <a:p>
            <a:pPr lvl="0"/>
            <a:r>
              <a:rPr lang="id-ID" dirty="0"/>
              <a:t>P</a:t>
            </a:r>
            <a:r>
              <a:rPr lang="en-US" dirty="0"/>
              <a:t>e</a:t>
            </a:r>
            <a:r>
              <a:rPr lang="id-ID" dirty="0"/>
              <a:t>rpustakaan perguruan tinggi mengembangkan layanan perpustakaan berbasis teknologi informasi dan komunikasi.</a:t>
            </a:r>
          </a:p>
          <a:p>
            <a:pPr lvl="0"/>
            <a:r>
              <a:rPr lang="id-ID" dirty="0"/>
              <a:t>Setiap perguruan tinggi mengalokasikan dana untuk pengembangan perpustakaan sesuai dengan peraturan perundang-undangan guna memenuhi standar nasional pendidi</a:t>
            </a:r>
            <a:r>
              <a:rPr lang="en-US" dirty="0" err="1"/>
              <a:t>kan</a:t>
            </a:r>
            <a:r>
              <a:rPr lang="en-US" dirty="0"/>
              <a:t> </a:t>
            </a:r>
            <a:r>
              <a:rPr lang="en-US" dirty="0" err="1"/>
              <a:t>dan</a:t>
            </a:r>
            <a:r>
              <a:rPr lang="id-ID" dirty="0"/>
              <a:t> standar nasional perpustakaan.</a:t>
            </a:r>
          </a:p>
          <a:p>
            <a:endParaRPr lang="id-ID" dirty="0"/>
          </a:p>
        </p:txBody>
      </p:sp>
      <p:sp>
        <p:nvSpPr>
          <p:cNvPr id="4" name="Rounded Rectangle 3"/>
          <p:cNvSpPr/>
          <p:nvPr/>
        </p:nvSpPr>
        <p:spPr>
          <a:xfrm>
            <a:off x="2127088" y="5906969"/>
            <a:ext cx="6624736" cy="50405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Undang-undang No 43 tahun 2007 tentang Perpustakaan</a:t>
            </a:r>
            <a:endParaRPr lang="id-ID" dirty="0"/>
          </a:p>
        </p:txBody>
      </p:sp>
    </p:spTree>
    <p:extLst>
      <p:ext uri="{BB962C8B-B14F-4D97-AF65-F5344CB8AC3E}">
        <p14:creationId xmlns:p14="http://schemas.microsoft.com/office/powerpoint/2010/main" val="63212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224" y="764704"/>
            <a:ext cx="8229600" cy="4669979"/>
          </a:xfrm>
          <a:solidFill>
            <a:schemeClr val="bg2">
              <a:lumMod val="90000"/>
            </a:schemeClr>
          </a:solidFill>
        </p:spPr>
        <p:txBody>
          <a:bodyPr>
            <a:normAutofit lnSpcReduction="10000"/>
          </a:bodyPr>
          <a:lstStyle/>
          <a:p>
            <a:pPr marL="0" indent="0">
              <a:buNone/>
            </a:pPr>
            <a:r>
              <a:rPr lang="id-ID" b="1" dirty="0"/>
              <a:t>Pasal 32</a:t>
            </a:r>
            <a:endParaRPr lang="id-ID" dirty="0"/>
          </a:p>
          <a:p>
            <a:r>
              <a:rPr lang="id-ID" dirty="0"/>
              <a:t>Tenaga perpustakaan berkewajiban:</a:t>
            </a:r>
          </a:p>
          <a:p>
            <a:pPr lvl="0"/>
            <a:r>
              <a:rPr lang="id-ID" dirty="0"/>
              <a:t>memberikan layanan prima terhadap pemustaka;</a:t>
            </a:r>
          </a:p>
          <a:p>
            <a:pPr lvl="0"/>
            <a:r>
              <a:rPr lang="id-ID" dirty="0"/>
              <a:t>menciptakan suasana perpustakaan yang kondusif; dan</a:t>
            </a:r>
          </a:p>
          <a:p>
            <a:pPr lvl="0"/>
            <a:r>
              <a:rPr lang="id-ID" dirty="0"/>
              <a:t>memberikan keteladanan dan menjaga nama bai</a:t>
            </a:r>
            <a:r>
              <a:rPr lang="en-US" dirty="0"/>
              <a:t>k</a:t>
            </a:r>
            <a:r>
              <a:rPr lang="id-ID" dirty="0"/>
              <a:t> lembaga dan kedudukannya sesuai dengan tugas dan tanggung jawabnya.</a:t>
            </a:r>
          </a:p>
          <a:p>
            <a:endParaRPr lang="id-ID" dirty="0"/>
          </a:p>
        </p:txBody>
      </p:sp>
      <p:sp>
        <p:nvSpPr>
          <p:cNvPr id="4" name="Rounded Rectangle 3"/>
          <p:cNvSpPr/>
          <p:nvPr/>
        </p:nvSpPr>
        <p:spPr>
          <a:xfrm>
            <a:off x="2127088" y="5906969"/>
            <a:ext cx="6624736" cy="50405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Undang-undang No 43 tahun 2007 tentang Perpustakaan</a:t>
            </a:r>
            <a:endParaRPr lang="id-ID" dirty="0"/>
          </a:p>
        </p:txBody>
      </p:sp>
    </p:spTree>
    <p:extLst>
      <p:ext uri="{BB962C8B-B14F-4D97-AF65-F5344CB8AC3E}">
        <p14:creationId xmlns:p14="http://schemas.microsoft.com/office/powerpoint/2010/main" val="1051859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r>
              <a:rPr lang="id-ID" sz="2400" b="1" dirty="0" smtClean="0"/>
              <a:t>KEBIJAKAN PERPUSTAKAAN  PERGURUAN TINGGI  </a:t>
            </a:r>
            <a:br>
              <a:rPr lang="id-ID" sz="2400" b="1" dirty="0" smtClean="0"/>
            </a:br>
            <a:r>
              <a:rPr lang="id-ID" sz="2400" b="1" dirty="0" smtClean="0"/>
              <a:t>DALAM MENUNJANG PENINGKATAN KUALITAS LULUSAN</a:t>
            </a:r>
            <a:endParaRPr lang="id-ID" sz="2400" b="1" dirty="0"/>
          </a:p>
        </p:txBody>
      </p:sp>
      <p:sp>
        <p:nvSpPr>
          <p:cNvPr id="3" name="Content Placeholder 2"/>
          <p:cNvSpPr>
            <a:spLocks noGrp="1"/>
          </p:cNvSpPr>
          <p:nvPr>
            <p:ph idx="1"/>
          </p:nvPr>
        </p:nvSpPr>
        <p:spPr>
          <a:xfrm>
            <a:off x="611560" y="1423317"/>
            <a:ext cx="8229600" cy="4525963"/>
          </a:xfrm>
        </p:spPr>
        <p:txBody>
          <a:bodyPr>
            <a:normAutofit/>
          </a:bodyPr>
          <a:lstStyle/>
          <a:p>
            <a:r>
              <a:rPr lang="id-ID" dirty="0" smtClean="0"/>
              <a:t>Bahan Pustaka sesuai kebutuhan kurikulum dan pemustaka </a:t>
            </a:r>
          </a:p>
          <a:p>
            <a:r>
              <a:rPr lang="id-ID" dirty="0" smtClean="0"/>
              <a:t>Standar kualitas dan kuantitas</a:t>
            </a:r>
          </a:p>
          <a:p>
            <a:r>
              <a:rPr lang="id-ID" dirty="0"/>
              <a:t>P</a:t>
            </a:r>
            <a:r>
              <a:rPr lang="id-ID" dirty="0" smtClean="0"/>
              <a:t>enyediaan dan pemanfaatan media dan teknologi pembelajaran</a:t>
            </a:r>
          </a:p>
          <a:p>
            <a:r>
              <a:rPr lang="id-ID" dirty="0"/>
              <a:t>M</a:t>
            </a:r>
            <a:r>
              <a:rPr lang="id-ID" dirty="0" smtClean="0"/>
              <a:t>embangun sistem layanan prima </a:t>
            </a:r>
          </a:p>
          <a:p>
            <a:r>
              <a:rPr lang="id-ID" dirty="0"/>
              <a:t>B</a:t>
            </a:r>
            <a:r>
              <a:rPr lang="id-ID" dirty="0" smtClean="0"/>
              <a:t>erorentasi pd kepuasan pemustaka</a:t>
            </a:r>
            <a:endParaRPr lang="id-ID" dirty="0"/>
          </a:p>
        </p:txBody>
      </p:sp>
      <p:sp>
        <p:nvSpPr>
          <p:cNvPr id="4" name="Rounded Rectangle 3"/>
          <p:cNvSpPr/>
          <p:nvPr/>
        </p:nvSpPr>
        <p:spPr>
          <a:xfrm>
            <a:off x="2123728" y="5949280"/>
            <a:ext cx="54726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SNI 7330-2009_</a:t>
            </a:r>
            <a:r>
              <a:rPr lang="it-IT" b="1" dirty="0" smtClean="0"/>
              <a:t>Perpustakaan </a:t>
            </a:r>
            <a:r>
              <a:rPr lang="id-ID" b="1" dirty="0" smtClean="0"/>
              <a:t>P</a:t>
            </a:r>
            <a:r>
              <a:rPr lang="it-IT" b="1" dirty="0" smtClean="0"/>
              <a:t>erguruan </a:t>
            </a:r>
            <a:r>
              <a:rPr lang="id-ID" b="1" dirty="0" smtClean="0"/>
              <a:t>T</a:t>
            </a:r>
            <a:r>
              <a:rPr lang="it-IT" b="1" dirty="0" smtClean="0"/>
              <a:t>inggi</a:t>
            </a:r>
            <a:r>
              <a:rPr lang="id-ID" b="1" dirty="0" smtClean="0"/>
              <a:t>,  </a:t>
            </a:r>
            <a:endParaRPr lang="id-ID" dirty="0"/>
          </a:p>
        </p:txBody>
      </p:sp>
    </p:spTree>
    <p:extLst>
      <p:ext uri="{BB962C8B-B14F-4D97-AF65-F5344CB8AC3E}">
        <p14:creationId xmlns:p14="http://schemas.microsoft.com/office/powerpoint/2010/main" val="37336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229600" cy="2188840"/>
          </a:xfrm>
        </p:spPr>
        <p:txBody>
          <a:bodyPr/>
          <a:lstStyle/>
          <a:p>
            <a:pPr lvl="0"/>
            <a:r>
              <a:rPr lang="fi-FI" b="1" dirty="0" smtClean="0"/>
              <a:t>Kerjasama </a:t>
            </a:r>
            <a:r>
              <a:rPr lang="fi-FI" b="1" dirty="0"/>
              <a:t>perpustakaan </a:t>
            </a:r>
            <a:endParaRPr lang="id-ID" b="1" dirty="0"/>
          </a:p>
          <a:p>
            <a:r>
              <a:rPr lang="nb-NO" dirty="0" smtClean="0"/>
              <a:t>Perpustakaan </a:t>
            </a:r>
            <a:r>
              <a:rPr lang="nb-NO" dirty="0"/>
              <a:t>bekerjasama dengan unit lain di  perguruan tinggi dan perpustakaan lain di luar lingkungan perguruan tinggi.</a:t>
            </a:r>
            <a:endParaRPr lang="id-ID" dirty="0"/>
          </a:p>
          <a:p>
            <a:endParaRPr lang="id-ID" dirty="0"/>
          </a:p>
        </p:txBody>
      </p:sp>
      <p:sp>
        <p:nvSpPr>
          <p:cNvPr id="4" name="Rounded Rectangle 3"/>
          <p:cNvSpPr/>
          <p:nvPr/>
        </p:nvSpPr>
        <p:spPr>
          <a:xfrm>
            <a:off x="2123728" y="5949280"/>
            <a:ext cx="54726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SNI 7330-2009_</a:t>
            </a:r>
            <a:r>
              <a:rPr lang="it-IT" b="1" dirty="0" smtClean="0"/>
              <a:t>Perpustakaan </a:t>
            </a:r>
            <a:r>
              <a:rPr lang="id-ID" b="1" dirty="0" smtClean="0"/>
              <a:t>P</a:t>
            </a:r>
            <a:r>
              <a:rPr lang="it-IT" b="1" dirty="0" smtClean="0"/>
              <a:t>erguruan </a:t>
            </a:r>
            <a:r>
              <a:rPr lang="id-ID" b="1" dirty="0" smtClean="0"/>
              <a:t>T</a:t>
            </a:r>
            <a:r>
              <a:rPr lang="it-IT" b="1" dirty="0" smtClean="0"/>
              <a:t>inggi</a:t>
            </a:r>
            <a:r>
              <a:rPr lang="id-ID" b="1" dirty="0" smtClean="0"/>
              <a:t>,  </a:t>
            </a:r>
            <a:endParaRPr lang="id-ID" dirty="0"/>
          </a:p>
        </p:txBody>
      </p:sp>
    </p:spTree>
    <p:extLst>
      <p:ext uri="{BB962C8B-B14F-4D97-AF65-F5344CB8AC3E}">
        <p14:creationId xmlns:p14="http://schemas.microsoft.com/office/powerpoint/2010/main" val="180677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KEGIATAN YANG DILAKUKAN LLDIKTI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BIMBINGAN TEKNIS</a:t>
            </a:r>
          </a:p>
          <a:p>
            <a:pPr marL="514350" indent="-514350">
              <a:buAutoNum type="arabicPeriod"/>
            </a:pPr>
            <a:r>
              <a:rPr lang="id-ID" dirty="0" smtClean="0"/>
              <a:t>MONITORING</a:t>
            </a:r>
          </a:p>
          <a:p>
            <a:pPr marL="514350" indent="-514350">
              <a:buAutoNum type="arabicPeriod"/>
            </a:pPr>
            <a:r>
              <a:rPr lang="id-ID" dirty="0" smtClean="0"/>
              <a:t>PENDAMPINGAN</a:t>
            </a:r>
          </a:p>
          <a:p>
            <a:pPr marL="514350" indent="-514350">
              <a:buAutoNum type="arabicPeriod"/>
            </a:pPr>
            <a:r>
              <a:rPr lang="id-ID" dirty="0" smtClean="0"/>
              <a:t>PEMILIHAN PUSTAKAWAN BERPRESTASI</a:t>
            </a:r>
            <a:endParaRPr lang="id-ID" dirty="0"/>
          </a:p>
        </p:txBody>
      </p:sp>
    </p:spTree>
    <p:extLst>
      <p:ext uri="{BB962C8B-B14F-4D97-AF65-F5344CB8AC3E}">
        <p14:creationId xmlns:p14="http://schemas.microsoft.com/office/powerpoint/2010/main" val="265890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HASIL BIMTEK </a:t>
            </a:r>
            <a:endParaRPr lang="id-ID" dirty="0"/>
          </a:p>
        </p:txBody>
      </p:sp>
      <p:sp>
        <p:nvSpPr>
          <p:cNvPr id="3" name="Content Placeholder 2"/>
          <p:cNvSpPr>
            <a:spLocks noGrp="1"/>
          </p:cNvSpPr>
          <p:nvPr>
            <p:ph idx="1"/>
          </p:nvPr>
        </p:nvSpPr>
        <p:spPr>
          <a:xfrm>
            <a:off x="3275856" y="3068960"/>
            <a:ext cx="5410944" cy="3057203"/>
          </a:xfrm>
          <a:solidFill>
            <a:schemeClr val="accent3">
              <a:lumMod val="20000"/>
              <a:lumOff val="80000"/>
            </a:schemeClr>
          </a:solidFill>
        </p:spPr>
        <p:txBody>
          <a:bodyPr/>
          <a:lstStyle/>
          <a:p>
            <a:pPr marL="0" indent="0">
              <a:buNone/>
            </a:pPr>
            <a:r>
              <a:rPr lang="id-ID" dirty="0" smtClean="0"/>
              <a:t>1 ORANG DARI AMNI</a:t>
            </a:r>
          </a:p>
          <a:p>
            <a:pPr marL="0" indent="0">
              <a:buNone/>
            </a:pPr>
            <a:r>
              <a:rPr lang="id-ID" dirty="0" smtClean="0"/>
              <a:t>1 ORANG DARI UPGRIS</a:t>
            </a:r>
          </a:p>
          <a:p>
            <a:pPr marL="0" indent="0">
              <a:buNone/>
            </a:pPr>
            <a:r>
              <a:rPr lang="id-ID" dirty="0" smtClean="0"/>
              <a:t>4 ORANG DARI UDINUS</a:t>
            </a:r>
          </a:p>
          <a:p>
            <a:pPr marL="0" indent="0">
              <a:buNone/>
            </a:pPr>
            <a:r>
              <a:rPr lang="id-ID" dirty="0" smtClean="0"/>
              <a:t>4 ORANG DARI UNISSULA</a:t>
            </a:r>
          </a:p>
          <a:p>
            <a:pPr marL="0" indent="0">
              <a:buNone/>
            </a:pPr>
            <a:endParaRPr lang="id-ID" dirty="0"/>
          </a:p>
        </p:txBody>
      </p:sp>
      <p:sp>
        <p:nvSpPr>
          <p:cNvPr id="4" name="Oval 3"/>
          <p:cNvSpPr/>
          <p:nvPr/>
        </p:nvSpPr>
        <p:spPr>
          <a:xfrm>
            <a:off x="611560" y="1196752"/>
            <a:ext cx="2376264" cy="194421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KOMPETEN DAN MENDAPATKAN SERTIFIKAT</a:t>
            </a:r>
            <a:endParaRPr lang="id-ID" dirty="0"/>
          </a:p>
        </p:txBody>
      </p:sp>
    </p:spTree>
    <p:extLst>
      <p:ext uri="{BB962C8B-B14F-4D97-AF65-F5344CB8AC3E}">
        <p14:creationId xmlns:p14="http://schemas.microsoft.com/office/powerpoint/2010/main" val="1507121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505</Words>
  <Application>Microsoft Office PowerPoint</Application>
  <PresentationFormat>On-screen Show (4:3)</PresentationFormat>
  <Paragraphs>70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KEBIJAKAN PENGEMBANGAN PERPUSTAKAAN</vt:lpstr>
      <vt:lpstr>BAB III STANDAR NAS1ONAL PERPUSTAKAAN</vt:lpstr>
      <vt:lpstr>Bagian Ketiga Pengelolaan dan Pengembangan Perpustakaan </vt:lpstr>
      <vt:lpstr>Bagian Keempat  Perpustakaan Perguruan Tinggi</vt:lpstr>
      <vt:lpstr>PowerPoint Presentation</vt:lpstr>
      <vt:lpstr>KEBIJAKAN PERPUSTAKAAN  PERGURUAN TINGGI   DALAM MENUNJANG PENINGKATAN KUALITAS LULUSAN</vt:lpstr>
      <vt:lpstr>PowerPoint Presentation</vt:lpstr>
      <vt:lpstr>KEGIATAN YANG DILAKUKAN LLDIKTI</vt:lpstr>
      <vt:lpstr>HASIL BIMTEK </vt:lpstr>
      <vt:lpstr>PowerPoint Presentation</vt:lpstr>
      <vt:lpstr>Pengembangan SDM Perpustakaan di era 4.0</vt:lpstr>
      <vt:lpstr>Era 4.0. Adalah Era ketika suatu pekerjaan berhubungan dengan teknologi yang terhubung internet. </vt:lpstr>
      <vt:lpstr>Di Era 4.0, SDM Perpustakaan harus mengikuti perkembangan internet tersebut. </vt:lpstr>
      <vt:lpstr>2. Meningkatkan kompetensi di bidang literasi informasi.  Ini berguna untuk mengupdate pengetahuan sdm perpustakaan agar informasi yang termutakhir bisa cepat diketahui. </vt:lpstr>
      <vt:lpstr>3. Meningkatkan kompetensi di bidang inovasi teknologi pembelajaran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Misi    Misi perpustakaan perguruan tinggi adalah:   mengembangkan, mengorganisasi dan mendayagunakan koleksi;   menyelenggarakan pendidikan pengguna;   meningkatkan literasi informasi pengguna;   mendayagunakan teknologi informasi dan komunikasi yang ada dan yang akan ada;   melestarikan materi perpustakaan.     Tujuan    Perpustakaan perguruan tinggi bertujuan menyediakan materi perpustakaan dan akses informasi bagi pengguna untuk kepentingan pendidikan, penelitian dan pengabdian kepada masyarakat.</dc:title>
  <dc:creator>ismail - [2010]</dc:creator>
  <cp:lastModifiedBy>ismail - [2010]</cp:lastModifiedBy>
  <cp:revision>6</cp:revision>
  <dcterms:created xsi:type="dcterms:W3CDTF">2019-07-23T00:59:02Z</dcterms:created>
  <dcterms:modified xsi:type="dcterms:W3CDTF">2019-07-23T04:23:29Z</dcterms:modified>
</cp:coreProperties>
</file>