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650" r:id="rId2"/>
    <p:sldId id="715" r:id="rId3"/>
    <p:sldId id="696" r:id="rId4"/>
    <p:sldId id="653" r:id="rId5"/>
    <p:sldId id="478" r:id="rId6"/>
    <p:sldId id="678" r:id="rId7"/>
    <p:sldId id="680" r:id="rId8"/>
    <p:sldId id="714" r:id="rId9"/>
    <p:sldId id="697" r:id="rId10"/>
    <p:sldId id="679" r:id="rId11"/>
    <p:sldId id="698" r:id="rId12"/>
    <p:sldId id="635" r:id="rId13"/>
    <p:sldId id="622" r:id="rId14"/>
    <p:sldId id="624" r:id="rId15"/>
    <p:sldId id="625" r:id="rId16"/>
    <p:sldId id="626" r:id="rId17"/>
    <p:sldId id="636" r:id="rId18"/>
    <p:sldId id="637" r:id="rId19"/>
    <p:sldId id="479" r:id="rId20"/>
    <p:sldId id="480" r:id="rId21"/>
    <p:sldId id="640" r:id="rId22"/>
    <p:sldId id="641" r:id="rId23"/>
    <p:sldId id="578" r:id="rId24"/>
    <p:sldId id="481" r:id="rId25"/>
    <p:sldId id="482" r:id="rId26"/>
    <p:sldId id="483" r:id="rId27"/>
    <p:sldId id="575" r:id="rId28"/>
    <p:sldId id="576" r:id="rId29"/>
    <p:sldId id="577" r:id="rId30"/>
    <p:sldId id="649" r:id="rId31"/>
    <p:sldId id="689" r:id="rId32"/>
    <p:sldId id="681" r:id="rId33"/>
    <p:sldId id="682" r:id="rId34"/>
    <p:sldId id="683" r:id="rId35"/>
    <p:sldId id="684" r:id="rId36"/>
    <p:sldId id="685" r:id="rId37"/>
    <p:sldId id="686" r:id="rId38"/>
    <p:sldId id="687" r:id="rId39"/>
    <p:sldId id="690" r:id="rId40"/>
    <p:sldId id="585" r:id="rId41"/>
    <p:sldId id="495" r:id="rId42"/>
    <p:sldId id="586" r:id="rId43"/>
    <p:sldId id="587" r:id="rId44"/>
    <p:sldId id="589" r:id="rId45"/>
    <p:sldId id="599" r:id="rId46"/>
    <p:sldId id="600" r:id="rId47"/>
    <p:sldId id="614" r:id="rId48"/>
    <p:sldId id="602" r:id="rId49"/>
    <p:sldId id="616" r:id="rId50"/>
    <p:sldId id="549" r:id="rId51"/>
    <p:sldId id="694" r:id="rId52"/>
    <p:sldId id="551" r:id="rId53"/>
    <p:sldId id="552" r:id="rId54"/>
    <p:sldId id="603" r:id="rId55"/>
    <p:sldId id="553" r:id="rId56"/>
    <p:sldId id="554" r:id="rId57"/>
    <p:sldId id="555" r:id="rId58"/>
    <p:sldId id="617" r:id="rId59"/>
    <p:sldId id="556" r:id="rId60"/>
    <p:sldId id="557" r:id="rId61"/>
    <p:sldId id="558" r:id="rId62"/>
    <p:sldId id="605" r:id="rId63"/>
    <p:sldId id="559" r:id="rId64"/>
    <p:sldId id="560" r:id="rId65"/>
    <p:sldId id="618" r:id="rId66"/>
    <p:sldId id="561" r:id="rId67"/>
    <p:sldId id="562" r:id="rId68"/>
    <p:sldId id="563" r:id="rId69"/>
    <p:sldId id="607" r:id="rId70"/>
    <p:sldId id="564" r:id="rId71"/>
    <p:sldId id="565" r:id="rId72"/>
    <p:sldId id="619" r:id="rId73"/>
    <p:sldId id="566" r:id="rId74"/>
    <p:sldId id="567" r:id="rId75"/>
    <p:sldId id="609" r:id="rId76"/>
    <p:sldId id="568" r:id="rId77"/>
    <p:sldId id="569" r:id="rId78"/>
    <p:sldId id="570" r:id="rId79"/>
    <p:sldId id="620" r:id="rId80"/>
    <p:sldId id="571" r:id="rId81"/>
    <p:sldId id="572" r:id="rId82"/>
    <p:sldId id="611" r:id="rId83"/>
    <p:sldId id="573" r:id="rId84"/>
    <p:sldId id="574" r:id="rId85"/>
    <p:sldId id="612" r:id="rId86"/>
    <p:sldId id="613" r:id="rId87"/>
    <p:sldId id="701" r:id="rId88"/>
    <p:sldId id="703" r:id="rId89"/>
    <p:sldId id="704" r:id="rId90"/>
    <p:sldId id="705" r:id="rId91"/>
    <p:sldId id="707" r:id="rId92"/>
    <p:sldId id="708" r:id="rId93"/>
    <p:sldId id="709" r:id="rId94"/>
    <p:sldId id="710" r:id="rId95"/>
    <p:sldId id="711" r:id="rId96"/>
    <p:sldId id="712" r:id="rId97"/>
    <p:sldId id="713" r:id="rId98"/>
    <p:sldId id="695" r:id="rId99"/>
    <p:sldId id="693" r:id="rId100"/>
    <p:sldId id="692" r:id="rId101"/>
    <p:sldId id="700" r:id="rId102"/>
    <p:sldId id="475" r:id="rId10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FFCC"/>
    <a:srgbClr val="CCCC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4" autoAdjust="0"/>
    <p:restoredTop sz="94660"/>
  </p:normalViewPr>
  <p:slideViewPr>
    <p:cSldViewPr>
      <p:cViewPr>
        <p:scale>
          <a:sx n="69" d="100"/>
          <a:sy n="69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B601A-4FBD-41F8-81C9-E3BC33073A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5424040-08E6-4A85-A84F-F9BA04DC26B3}">
      <dgm:prSet phldrT="[Text]" custT="1"/>
      <dgm:spPr>
        <a:ln w="38100">
          <a:solidFill>
            <a:srgbClr val="0000CC"/>
          </a:solidFill>
        </a:ln>
      </dgm:spPr>
      <dgm:t>
        <a:bodyPr/>
        <a:lstStyle/>
        <a:p>
          <a:pPr marL="0" indent="0"/>
          <a:r>
            <a:rPr lang="id-ID" sz="3600" b="1" dirty="0" smtClean="0">
              <a:solidFill>
                <a:schemeClr val="tx1"/>
              </a:solidFill>
            </a:rPr>
            <a:t> Regulasi Serdos </a:t>
          </a:r>
          <a:endParaRPr lang="id-ID" sz="7200" b="1" dirty="0">
            <a:solidFill>
              <a:schemeClr val="tx1"/>
            </a:solidFill>
          </a:endParaRPr>
        </a:p>
      </dgm:t>
    </dgm:pt>
    <dgm:pt modelId="{98F2DFEB-9508-4724-AB47-165482AEAD99}" type="parTrans" cxnId="{DCB906A3-F308-4CD7-B1E5-F2B9048CE0BF}">
      <dgm:prSet/>
      <dgm:spPr/>
      <dgm:t>
        <a:bodyPr/>
        <a:lstStyle/>
        <a:p>
          <a:endParaRPr lang="id-ID" b="1"/>
        </a:p>
      </dgm:t>
    </dgm:pt>
    <dgm:pt modelId="{DD1ED2BA-E698-401F-AE99-AECACD0670D0}" type="sibTrans" cxnId="{DCB906A3-F308-4CD7-B1E5-F2B9048CE0BF}">
      <dgm:prSet/>
      <dgm:spPr/>
      <dgm:t>
        <a:bodyPr/>
        <a:lstStyle/>
        <a:p>
          <a:endParaRPr lang="id-ID" b="1"/>
        </a:p>
      </dgm:t>
    </dgm:pt>
    <dgm:pt modelId="{1C644B0D-F457-41CD-BD37-D587A46993C4}">
      <dgm:prSet phldrT="[Text]" custT="1"/>
      <dgm:spPr>
        <a:ln w="38100">
          <a:solidFill>
            <a:srgbClr val="0000CC"/>
          </a:solidFill>
        </a:ln>
      </dgm:spPr>
      <dgm:t>
        <a:bodyPr/>
        <a:lstStyle/>
        <a:p>
          <a:r>
            <a:rPr lang="id-ID" sz="3600" b="1" dirty="0" smtClean="0">
              <a:solidFill>
                <a:schemeClr val="tx1"/>
              </a:solidFill>
            </a:rPr>
            <a:t>Portofolio Serdos</a:t>
          </a:r>
          <a:endParaRPr lang="id-ID" sz="3600" b="1" dirty="0">
            <a:solidFill>
              <a:schemeClr val="tx1"/>
            </a:solidFill>
          </a:endParaRPr>
        </a:p>
      </dgm:t>
    </dgm:pt>
    <dgm:pt modelId="{EE704A25-E449-4564-B267-8F0883472F6B}" type="parTrans" cxnId="{4A61ECC6-FEFC-456F-ADD4-D5B515229BC4}">
      <dgm:prSet/>
      <dgm:spPr/>
      <dgm:t>
        <a:bodyPr/>
        <a:lstStyle/>
        <a:p>
          <a:endParaRPr lang="id-ID" b="1"/>
        </a:p>
      </dgm:t>
    </dgm:pt>
    <dgm:pt modelId="{93A2FB07-5814-4BAA-8E1A-80F026EAF94A}" type="sibTrans" cxnId="{4A61ECC6-FEFC-456F-ADD4-D5B515229BC4}">
      <dgm:prSet/>
      <dgm:spPr/>
      <dgm:t>
        <a:bodyPr/>
        <a:lstStyle/>
        <a:p>
          <a:endParaRPr lang="id-ID" b="1"/>
        </a:p>
      </dgm:t>
    </dgm:pt>
    <dgm:pt modelId="{7108497F-616A-41C3-85B1-E0032CD6E8BC}">
      <dgm:prSet phldrT="[Text]"/>
      <dgm:spPr>
        <a:solidFill>
          <a:srgbClr val="0000CC"/>
        </a:solidFill>
        <a:ln>
          <a:noFill/>
        </a:ln>
      </dgm:spPr>
      <dgm:t>
        <a:bodyPr/>
        <a:lstStyle/>
        <a:p>
          <a:endParaRPr lang="id-ID" b="1" dirty="0"/>
        </a:p>
      </dgm:t>
    </dgm:pt>
    <dgm:pt modelId="{14158E1C-D64E-4CF2-8010-07E225ABB81F}" type="sibTrans" cxnId="{5946C2A8-560F-476B-B5A3-B1A919FF4537}">
      <dgm:prSet/>
      <dgm:spPr/>
      <dgm:t>
        <a:bodyPr/>
        <a:lstStyle/>
        <a:p>
          <a:endParaRPr lang="id-ID" b="1"/>
        </a:p>
      </dgm:t>
    </dgm:pt>
    <dgm:pt modelId="{7E7A6287-67AA-41B1-8FC2-A60787173E81}" type="parTrans" cxnId="{5946C2A8-560F-476B-B5A3-B1A919FF4537}">
      <dgm:prSet/>
      <dgm:spPr/>
      <dgm:t>
        <a:bodyPr/>
        <a:lstStyle/>
        <a:p>
          <a:endParaRPr lang="id-ID" b="1"/>
        </a:p>
      </dgm:t>
    </dgm:pt>
    <dgm:pt modelId="{EE34D739-14B3-4346-800D-2306E23ACFB9}">
      <dgm:prSet phldrT="[Text]"/>
      <dgm:spPr>
        <a:solidFill>
          <a:srgbClr val="0000CC"/>
        </a:solidFill>
        <a:ln>
          <a:noFill/>
        </a:ln>
      </dgm:spPr>
      <dgm:t>
        <a:bodyPr/>
        <a:lstStyle/>
        <a:p>
          <a:endParaRPr lang="id-ID" b="1" dirty="0"/>
        </a:p>
      </dgm:t>
    </dgm:pt>
    <dgm:pt modelId="{E2A5F5F4-D604-460E-96DE-684CF62AD521}" type="sibTrans" cxnId="{AC123174-1527-4FAA-AA70-C2940B5AF320}">
      <dgm:prSet/>
      <dgm:spPr/>
      <dgm:t>
        <a:bodyPr/>
        <a:lstStyle/>
        <a:p>
          <a:endParaRPr lang="id-ID" b="1"/>
        </a:p>
      </dgm:t>
    </dgm:pt>
    <dgm:pt modelId="{90D1F281-2BC0-4AA9-BBD5-3226E3D6AFF6}" type="parTrans" cxnId="{AC123174-1527-4FAA-AA70-C2940B5AF320}">
      <dgm:prSet/>
      <dgm:spPr/>
      <dgm:t>
        <a:bodyPr/>
        <a:lstStyle/>
        <a:p>
          <a:endParaRPr lang="id-ID" b="1"/>
        </a:p>
      </dgm:t>
    </dgm:pt>
    <dgm:pt modelId="{858C9499-B2D3-4B4F-9AA8-4BAA80795B83}">
      <dgm:prSet phldrT="[Text]"/>
      <dgm:spPr>
        <a:solidFill>
          <a:srgbClr val="0000CC"/>
        </a:solidFill>
        <a:ln>
          <a:noFill/>
        </a:ln>
      </dgm:spPr>
      <dgm:t>
        <a:bodyPr/>
        <a:lstStyle/>
        <a:p>
          <a:endParaRPr lang="id-ID" b="1" dirty="0"/>
        </a:p>
      </dgm:t>
    </dgm:pt>
    <dgm:pt modelId="{A85AB689-AFB3-4501-9421-105BD6BC9590}" type="parTrans" cxnId="{922535CA-8B87-4670-9CB4-27888591428F}">
      <dgm:prSet/>
      <dgm:spPr/>
      <dgm:t>
        <a:bodyPr/>
        <a:lstStyle/>
        <a:p>
          <a:endParaRPr lang="id-ID" b="1"/>
        </a:p>
      </dgm:t>
    </dgm:pt>
    <dgm:pt modelId="{7531D335-4E17-4677-B82A-D8EC91367C4C}" type="sibTrans" cxnId="{922535CA-8B87-4670-9CB4-27888591428F}">
      <dgm:prSet/>
      <dgm:spPr/>
      <dgm:t>
        <a:bodyPr/>
        <a:lstStyle/>
        <a:p>
          <a:endParaRPr lang="id-ID" b="1"/>
        </a:p>
      </dgm:t>
    </dgm:pt>
    <dgm:pt modelId="{F728727F-00A0-4784-82FD-AD9D4A05A6FD}">
      <dgm:prSet custT="1"/>
      <dgm:spPr>
        <a:ln w="38100">
          <a:solidFill>
            <a:srgbClr val="0000CC"/>
          </a:solidFill>
        </a:ln>
      </dgm:spPr>
      <dgm:t>
        <a:bodyPr/>
        <a:lstStyle/>
        <a:p>
          <a:r>
            <a:rPr lang="id-ID" sz="3600" b="1" dirty="0" smtClean="0">
              <a:solidFill>
                <a:schemeClr val="tx1"/>
              </a:solidFill>
            </a:rPr>
            <a:t>Penyusunan Deskripsi Diri Serdos</a:t>
          </a:r>
          <a:endParaRPr lang="id-ID" sz="3600" b="1" dirty="0">
            <a:solidFill>
              <a:schemeClr val="tx1"/>
            </a:solidFill>
          </a:endParaRPr>
        </a:p>
      </dgm:t>
    </dgm:pt>
    <dgm:pt modelId="{7A32B8B0-F588-416E-8F22-7FE440E7CC20}" type="parTrans" cxnId="{37DD36D4-36C4-42D3-909E-FBAD244D11C6}">
      <dgm:prSet/>
      <dgm:spPr/>
      <dgm:t>
        <a:bodyPr/>
        <a:lstStyle/>
        <a:p>
          <a:endParaRPr lang="id-ID" b="1"/>
        </a:p>
      </dgm:t>
    </dgm:pt>
    <dgm:pt modelId="{3495E566-D3DC-4623-8AFE-D6C0497A666B}" type="sibTrans" cxnId="{37DD36D4-36C4-42D3-909E-FBAD244D11C6}">
      <dgm:prSet/>
      <dgm:spPr/>
      <dgm:t>
        <a:bodyPr/>
        <a:lstStyle/>
        <a:p>
          <a:endParaRPr lang="id-ID" b="1"/>
        </a:p>
      </dgm:t>
    </dgm:pt>
    <dgm:pt modelId="{90FBE218-6C0D-4D4E-A3C3-312623D3FEE3}" type="pres">
      <dgm:prSet presAssocID="{14CB601A-4FBD-41F8-81C9-E3BC33073A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DAFD1EF-C290-41BD-BD7D-150AE994AB9E}" type="pres">
      <dgm:prSet presAssocID="{7108497F-616A-41C3-85B1-E0032CD6E8BC}" presName="composite" presStyleCnt="0"/>
      <dgm:spPr/>
    </dgm:pt>
    <dgm:pt modelId="{EA80F951-5AB5-4A9B-8E2C-3354107CDF14}" type="pres">
      <dgm:prSet presAssocID="{7108497F-616A-41C3-85B1-E0032CD6E8B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DB5260-533C-432B-BCDE-FBF6517A102B}" type="pres">
      <dgm:prSet presAssocID="{7108497F-616A-41C3-85B1-E0032CD6E8B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975F45-6DC4-4AB8-8BD6-7753B632EC08}" type="pres">
      <dgm:prSet presAssocID="{14158E1C-D64E-4CF2-8010-07E225ABB81F}" presName="sp" presStyleCnt="0"/>
      <dgm:spPr/>
    </dgm:pt>
    <dgm:pt modelId="{A929ED28-554D-4FC6-8BDD-642FB2DE3AFC}" type="pres">
      <dgm:prSet presAssocID="{EE34D739-14B3-4346-800D-2306E23ACFB9}" presName="composite" presStyleCnt="0"/>
      <dgm:spPr/>
    </dgm:pt>
    <dgm:pt modelId="{8EA4C29E-345D-4E4D-A10D-6C71E96DCF5A}" type="pres">
      <dgm:prSet presAssocID="{EE34D739-14B3-4346-800D-2306E23ACFB9}" presName="parentText" presStyleLbl="alignNode1" presStyleIdx="1" presStyleCnt="3" custLinFactNeighborX="870" custLinFactNeighborY="151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7D8B66-15F0-4ABB-9BD5-8AAEAF1B3230}" type="pres">
      <dgm:prSet presAssocID="{EE34D739-14B3-4346-800D-2306E23ACFB9}" presName="descendantText" presStyleLbl="alignAcc1" presStyleIdx="1" presStyleCnt="3" custScaleY="982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31A91B-07F6-4AEF-B286-956241E898CF}" type="pres">
      <dgm:prSet presAssocID="{E2A5F5F4-D604-460E-96DE-684CF62AD521}" presName="sp" presStyleCnt="0"/>
      <dgm:spPr/>
    </dgm:pt>
    <dgm:pt modelId="{2EFAA351-2F44-446D-9524-F9ACEFEED6DC}" type="pres">
      <dgm:prSet presAssocID="{858C9499-B2D3-4B4F-9AA8-4BAA80795B83}" presName="composite" presStyleCnt="0"/>
      <dgm:spPr/>
    </dgm:pt>
    <dgm:pt modelId="{A8A66307-0F13-4DAE-A0B2-28C441B3DF11}" type="pres">
      <dgm:prSet presAssocID="{858C9499-B2D3-4B4F-9AA8-4BAA80795B83}" presName="parentText" presStyleLbl="alignNode1" presStyleIdx="2" presStyleCnt="3" custLinFactNeighborX="870" custLinFactNeighborY="-547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C37C81-CC9F-4477-B0F4-C7975D624595}" type="pres">
      <dgm:prSet presAssocID="{858C9499-B2D3-4B4F-9AA8-4BAA80795B83}" presName="descendantText" presStyleLbl="alignAcc1" presStyleIdx="2" presStyleCnt="3" custLinFactNeighborX="0" custLinFactNeighborY="-77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F8F1AA7-57E4-49B1-AB2B-6D720B699FEB}" type="presOf" srcId="{858C9499-B2D3-4B4F-9AA8-4BAA80795B83}" destId="{A8A66307-0F13-4DAE-A0B2-28C441B3DF11}" srcOrd="0" destOrd="0" presId="urn:microsoft.com/office/officeart/2005/8/layout/chevron2"/>
    <dgm:cxn modelId="{922535CA-8B87-4670-9CB4-27888591428F}" srcId="{14CB601A-4FBD-41F8-81C9-E3BC33073A68}" destId="{858C9499-B2D3-4B4F-9AA8-4BAA80795B83}" srcOrd="2" destOrd="0" parTransId="{A85AB689-AFB3-4501-9421-105BD6BC9590}" sibTransId="{7531D335-4E17-4677-B82A-D8EC91367C4C}"/>
    <dgm:cxn modelId="{ED8F7772-4A0F-47BC-BC6B-36EEF1FFA2E4}" type="presOf" srcId="{EE34D739-14B3-4346-800D-2306E23ACFB9}" destId="{8EA4C29E-345D-4E4D-A10D-6C71E96DCF5A}" srcOrd="0" destOrd="0" presId="urn:microsoft.com/office/officeart/2005/8/layout/chevron2"/>
    <dgm:cxn modelId="{43E5645A-2820-4525-8FD2-D2EB3B158839}" type="presOf" srcId="{7108497F-616A-41C3-85B1-E0032CD6E8BC}" destId="{EA80F951-5AB5-4A9B-8E2C-3354107CDF14}" srcOrd="0" destOrd="0" presId="urn:microsoft.com/office/officeart/2005/8/layout/chevron2"/>
    <dgm:cxn modelId="{E79777C6-F427-4EB1-B93A-6AA8A10DA5A0}" type="presOf" srcId="{1C644B0D-F457-41CD-BD37-D587A46993C4}" destId="{E27D8B66-15F0-4ABB-9BD5-8AAEAF1B3230}" srcOrd="0" destOrd="0" presId="urn:microsoft.com/office/officeart/2005/8/layout/chevron2"/>
    <dgm:cxn modelId="{FA7A68A2-1ACE-4C00-BBB9-EDF02AFCF875}" type="presOf" srcId="{F728727F-00A0-4784-82FD-AD9D4A05A6FD}" destId="{59C37C81-CC9F-4477-B0F4-C7975D624595}" srcOrd="0" destOrd="0" presId="urn:microsoft.com/office/officeart/2005/8/layout/chevron2"/>
    <dgm:cxn modelId="{DCB906A3-F308-4CD7-B1E5-F2B9048CE0BF}" srcId="{7108497F-616A-41C3-85B1-E0032CD6E8BC}" destId="{95424040-08E6-4A85-A84F-F9BA04DC26B3}" srcOrd="0" destOrd="0" parTransId="{98F2DFEB-9508-4724-AB47-165482AEAD99}" sibTransId="{DD1ED2BA-E698-401F-AE99-AECACD0670D0}"/>
    <dgm:cxn modelId="{3E651766-98B1-4240-A4EC-25F07CCDD574}" type="presOf" srcId="{14CB601A-4FBD-41F8-81C9-E3BC33073A68}" destId="{90FBE218-6C0D-4D4E-A3C3-312623D3FEE3}" srcOrd="0" destOrd="0" presId="urn:microsoft.com/office/officeart/2005/8/layout/chevron2"/>
    <dgm:cxn modelId="{E707AA2E-37D7-4CFA-AABD-50EBA8054E24}" type="presOf" srcId="{95424040-08E6-4A85-A84F-F9BA04DC26B3}" destId="{2ADB5260-533C-432B-BCDE-FBF6517A102B}" srcOrd="0" destOrd="0" presId="urn:microsoft.com/office/officeart/2005/8/layout/chevron2"/>
    <dgm:cxn modelId="{AC123174-1527-4FAA-AA70-C2940B5AF320}" srcId="{14CB601A-4FBD-41F8-81C9-E3BC33073A68}" destId="{EE34D739-14B3-4346-800D-2306E23ACFB9}" srcOrd="1" destOrd="0" parTransId="{90D1F281-2BC0-4AA9-BBD5-3226E3D6AFF6}" sibTransId="{E2A5F5F4-D604-460E-96DE-684CF62AD521}"/>
    <dgm:cxn modelId="{37DD36D4-36C4-42D3-909E-FBAD244D11C6}" srcId="{858C9499-B2D3-4B4F-9AA8-4BAA80795B83}" destId="{F728727F-00A0-4784-82FD-AD9D4A05A6FD}" srcOrd="0" destOrd="0" parTransId="{7A32B8B0-F588-416E-8F22-7FE440E7CC20}" sibTransId="{3495E566-D3DC-4623-8AFE-D6C0497A666B}"/>
    <dgm:cxn modelId="{4A61ECC6-FEFC-456F-ADD4-D5B515229BC4}" srcId="{EE34D739-14B3-4346-800D-2306E23ACFB9}" destId="{1C644B0D-F457-41CD-BD37-D587A46993C4}" srcOrd="0" destOrd="0" parTransId="{EE704A25-E449-4564-B267-8F0883472F6B}" sibTransId="{93A2FB07-5814-4BAA-8E1A-80F026EAF94A}"/>
    <dgm:cxn modelId="{5946C2A8-560F-476B-B5A3-B1A919FF4537}" srcId="{14CB601A-4FBD-41F8-81C9-E3BC33073A68}" destId="{7108497F-616A-41C3-85B1-E0032CD6E8BC}" srcOrd="0" destOrd="0" parTransId="{7E7A6287-67AA-41B1-8FC2-A60787173E81}" sibTransId="{14158E1C-D64E-4CF2-8010-07E225ABB81F}"/>
    <dgm:cxn modelId="{25979592-29AC-40A2-86F8-842C01D936DC}" type="presParOf" srcId="{90FBE218-6C0D-4D4E-A3C3-312623D3FEE3}" destId="{1DAFD1EF-C290-41BD-BD7D-150AE994AB9E}" srcOrd="0" destOrd="0" presId="urn:microsoft.com/office/officeart/2005/8/layout/chevron2"/>
    <dgm:cxn modelId="{42F5EAA9-41FA-4C50-8603-2A066CE94A3D}" type="presParOf" srcId="{1DAFD1EF-C290-41BD-BD7D-150AE994AB9E}" destId="{EA80F951-5AB5-4A9B-8E2C-3354107CDF14}" srcOrd="0" destOrd="0" presId="urn:microsoft.com/office/officeart/2005/8/layout/chevron2"/>
    <dgm:cxn modelId="{90B506A2-F6BB-453D-BF94-E1A38D7D4491}" type="presParOf" srcId="{1DAFD1EF-C290-41BD-BD7D-150AE994AB9E}" destId="{2ADB5260-533C-432B-BCDE-FBF6517A102B}" srcOrd="1" destOrd="0" presId="urn:microsoft.com/office/officeart/2005/8/layout/chevron2"/>
    <dgm:cxn modelId="{F872E686-E3A7-4E6E-980C-12A843249ADD}" type="presParOf" srcId="{90FBE218-6C0D-4D4E-A3C3-312623D3FEE3}" destId="{CC975F45-6DC4-4AB8-8BD6-7753B632EC08}" srcOrd="1" destOrd="0" presId="urn:microsoft.com/office/officeart/2005/8/layout/chevron2"/>
    <dgm:cxn modelId="{8E1FE670-A7F1-4FC4-BB50-49A84CD2B41A}" type="presParOf" srcId="{90FBE218-6C0D-4D4E-A3C3-312623D3FEE3}" destId="{A929ED28-554D-4FC6-8BDD-642FB2DE3AFC}" srcOrd="2" destOrd="0" presId="urn:microsoft.com/office/officeart/2005/8/layout/chevron2"/>
    <dgm:cxn modelId="{1A7D9E60-C9C4-49CB-A44B-A113282EB3FE}" type="presParOf" srcId="{A929ED28-554D-4FC6-8BDD-642FB2DE3AFC}" destId="{8EA4C29E-345D-4E4D-A10D-6C71E96DCF5A}" srcOrd="0" destOrd="0" presId="urn:microsoft.com/office/officeart/2005/8/layout/chevron2"/>
    <dgm:cxn modelId="{033F99F7-D599-447B-B330-81F3082E8ACC}" type="presParOf" srcId="{A929ED28-554D-4FC6-8BDD-642FB2DE3AFC}" destId="{E27D8B66-15F0-4ABB-9BD5-8AAEAF1B3230}" srcOrd="1" destOrd="0" presId="urn:microsoft.com/office/officeart/2005/8/layout/chevron2"/>
    <dgm:cxn modelId="{70DD2C72-A82B-4D05-B631-4EA1F9752B5D}" type="presParOf" srcId="{90FBE218-6C0D-4D4E-A3C3-312623D3FEE3}" destId="{2231A91B-07F6-4AEF-B286-956241E898CF}" srcOrd="3" destOrd="0" presId="urn:microsoft.com/office/officeart/2005/8/layout/chevron2"/>
    <dgm:cxn modelId="{8BDA5A8A-E90B-4A4D-9276-87F9BBCF4FFE}" type="presParOf" srcId="{90FBE218-6C0D-4D4E-A3C3-312623D3FEE3}" destId="{2EFAA351-2F44-446D-9524-F9ACEFEED6DC}" srcOrd="4" destOrd="0" presId="urn:microsoft.com/office/officeart/2005/8/layout/chevron2"/>
    <dgm:cxn modelId="{A2AE4C60-7FC0-43A8-BEFF-C249D409488B}" type="presParOf" srcId="{2EFAA351-2F44-446D-9524-F9ACEFEED6DC}" destId="{A8A66307-0F13-4DAE-A0B2-28C441B3DF11}" srcOrd="0" destOrd="0" presId="urn:microsoft.com/office/officeart/2005/8/layout/chevron2"/>
    <dgm:cxn modelId="{6950E31F-1E0F-4E2F-8B21-E1C26FC1684D}" type="presParOf" srcId="{2EFAA351-2F44-446D-9524-F9ACEFEED6DC}" destId="{59C37C81-CC9F-4477-B0F4-C7975D624595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10448-7CD6-4AE9-AECC-E74C095959B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B5951A-4B77-4076-B7F4-148FDF30D01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Arial Rounded MT Bold" pitchFamily="34" charset="0"/>
            </a:rPr>
            <a:t>DOSEN</a:t>
          </a:r>
          <a:endParaRPr lang="en-US" sz="2800" dirty="0">
            <a:latin typeface="Arial Rounded MT Bold" pitchFamily="34" charset="0"/>
          </a:endParaRPr>
        </a:p>
      </dgm:t>
    </dgm:pt>
    <dgm:pt modelId="{87D92FFF-98FE-4E49-9A33-496D4797680B}" type="parTrans" cxnId="{A780AAC2-CC52-43E8-BC6A-191E926B1AD9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A9A458D6-293A-4556-9E7F-4618A3958392}" type="sibTrans" cxnId="{A780AAC2-CC52-43E8-BC6A-191E926B1AD9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B0FA693F-FBDE-4F90-BE69-15B525CDBBCC}">
      <dgm:prSet phldrT="[Text]"/>
      <dgm:spPr/>
      <dgm:t>
        <a:bodyPr/>
        <a:lstStyle/>
        <a:p>
          <a:r>
            <a:rPr lang="en-US" dirty="0" smtClean="0">
              <a:latin typeface="Arial Rounded MT Bold" pitchFamily="34" charset="0"/>
            </a:rPr>
            <a:t>PENDIDIK</a:t>
          </a:r>
          <a:endParaRPr lang="en-US" dirty="0">
            <a:latin typeface="Arial Rounded MT Bold" pitchFamily="34" charset="0"/>
          </a:endParaRPr>
        </a:p>
      </dgm:t>
    </dgm:pt>
    <dgm:pt modelId="{EB0A88B4-B45F-48BA-BD55-920B34E45941}" type="parTrans" cxnId="{3F95D1C5-B0D2-4C31-8ED8-D76E766BC132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327F9803-9F7C-4E10-BDA4-D75012FC4446}" type="sibTrans" cxnId="{3F95D1C5-B0D2-4C31-8ED8-D76E766BC132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F24F6094-015B-42EB-856A-8AE6DDB9DC06}">
      <dgm:prSet phldrT="[Text]"/>
      <dgm:spPr/>
      <dgm:t>
        <a:bodyPr/>
        <a:lstStyle/>
        <a:p>
          <a:r>
            <a:rPr lang="en-US" dirty="0" smtClean="0">
              <a:latin typeface="Arial Rounded MT Bold" pitchFamily="34" charset="0"/>
            </a:rPr>
            <a:t>ILMUWAN</a:t>
          </a:r>
          <a:endParaRPr lang="en-US" dirty="0">
            <a:latin typeface="Arial Rounded MT Bold" pitchFamily="34" charset="0"/>
          </a:endParaRPr>
        </a:p>
      </dgm:t>
    </dgm:pt>
    <dgm:pt modelId="{0F24552D-FF83-4288-8D7E-0CCE3BD101A6}" type="parTrans" cxnId="{6914723D-3A6C-47F0-AB9D-4734DD8C76D2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F1BBBF0B-1024-4A21-94E5-A7E3A04FC0FA}" type="sibTrans" cxnId="{6914723D-3A6C-47F0-AB9D-4734DD8C76D2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9C39833D-F85B-47B3-8685-0F1B870BC963}">
      <dgm:prSet phldrT="[Text]" custT="1"/>
      <dgm:spPr/>
      <dgm:t>
        <a:bodyPr/>
        <a:lstStyle/>
        <a:p>
          <a:r>
            <a:rPr lang="en-US" sz="2800" dirty="0" smtClean="0">
              <a:latin typeface="Arial Rounded MT Bold" pitchFamily="34" charset="0"/>
            </a:rPr>
            <a:t>SERTIFIKASI  PENDIDIK PROFESIONAL</a:t>
          </a:r>
          <a:endParaRPr lang="en-US" sz="2800" dirty="0">
            <a:latin typeface="Arial Rounded MT Bold" pitchFamily="34" charset="0"/>
          </a:endParaRPr>
        </a:p>
      </dgm:t>
    </dgm:pt>
    <dgm:pt modelId="{89EB3778-D0D5-4ACF-B239-026E385CF013}" type="parTrans" cxnId="{F7ABCF14-D6C6-465C-B6FF-27F8F3E12FAE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96828664-C3E1-4C8F-BD48-0B1BCB55D4EE}" type="sibTrans" cxnId="{F7ABCF14-D6C6-465C-B6FF-27F8F3E12FAE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251EC11A-1D30-429A-8D3F-332915A3BE7D}">
      <dgm:prSet phldrT="[Text]"/>
      <dgm:spPr/>
      <dgm:t>
        <a:bodyPr/>
        <a:lstStyle/>
        <a:p>
          <a:r>
            <a:rPr lang="en-US" dirty="0" smtClean="0">
              <a:latin typeface="Arial Rounded MT Bold" pitchFamily="34" charset="0"/>
            </a:rPr>
            <a:t>PROFESIONALISME</a:t>
          </a:r>
          <a:endParaRPr lang="en-US" dirty="0">
            <a:latin typeface="Arial Rounded MT Bold" pitchFamily="34" charset="0"/>
          </a:endParaRPr>
        </a:p>
      </dgm:t>
    </dgm:pt>
    <dgm:pt modelId="{A577AD9E-6B75-48F0-9BA1-53F43ABC992A}" type="parTrans" cxnId="{56209148-44BA-4129-9F3D-F120B894F22F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85C699BB-86DE-45B8-855F-D72575B9CF79}" type="sibTrans" cxnId="{56209148-44BA-4129-9F3D-F120B894F22F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C8D2AC7F-9FFE-4D64-9BC8-B2CC5FDA71EB}">
      <dgm:prSet phldrT="[Text]"/>
      <dgm:spPr/>
      <dgm:t>
        <a:bodyPr/>
        <a:lstStyle/>
        <a:p>
          <a:r>
            <a:rPr lang="en-US" dirty="0" smtClean="0">
              <a:latin typeface="Arial Rounded MT Bold" pitchFamily="34" charset="0"/>
            </a:rPr>
            <a:t>BUDAYA AKADEMIK</a:t>
          </a:r>
          <a:endParaRPr lang="en-US" dirty="0">
            <a:latin typeface="Arial Rounded MT Bold" pitchFamily="34" charset="0"/>
          </a:endParaRPr>
        </a:p>
      </dgm:t>
    </dgm:pt>
    <dgm:pt modelId="{A9C1A056-6828-4FB0-985D-86C0ED713C52}" type="parTrans" cxnId="{9D122502-FF2F-4449-BAE9-DFCA5ED6E02A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4314118C-546B-48ED-8D33-75DDF1B53FC2}" type="sibTrans" cxnId="{9D122502-FF2F-4449-BAE9-DFCA5ED6E02A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68037C02-65E1-4895-86E0-5B60B3F96299}">
      <dgm:prSet phldrT="[Text]" custT="1"/>
      <dgm:spPr/>
      <dgm:t>
        <a:bodyPr/>
        <a:lstStyle/>
        <a:p>
          <a:r>
            <a:rPr lang="en-US" sz="3600" dirty="0" smtClean="0">
              <a:latin typeface="Arial Rounded MT Bold" pitchFamily="34" charset="0"/>
            </a:rPr>
            <a:t>PERILAKU</a:t>
          </a:r>
          <a:r>
            <a:rPr lang="id-ID" sz="3600" dirty="0" smtClean="0">
              <a:latin typeface="Arial Rounded MT Bold" pitchFamily="34" charset="0"/>
            </a:rPr>
            <a:t> </a:t>
          </a:r>
          <a:r>
            <a:rPr lang="en-US" sz="3600" dirty="0" smtClean="0">
              <a:latin typeface="Arial Rounded MT Bold" pitchFamily="34" charset="0"/>
            </a:rPr>
            <a:t>BERKARAKTER</a:t>
          </a:r>
          <a:endParaRPr lang="en-US" sz="3600" dirty="0">
            <a:latin typeface="Arial Rounded MT Bold" pitchFamily="34" charset="0"/>
          </a:endParaRPr>
        </a:p>
      </dgm:t>
    </dgm:pt>
    <dgm:pt modelId="{DAFDB04B-8E8D-4994-AC33-FB58418613F9}" type="parTrans" cxnId="{B29D1D93-D1DB-4A40-A413-63C8E12029DA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A16527B2-EE59-48A8-8074-AEC2709E2D84}" type="sibTrans" cxnId="{B29D1D93-D1DB-4A40-A413-63C8E12029DA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ED28127B-4668-4AFA-A253-A203C76D465A}">
      <dgm:prSet phldrT="[Text]"/>
      <dgm:spPr/>
      <dgm:t>
        <a:bodyPr/>
        <a:lstStyle/>
        <a:p>
          <a:r>
            <a:rPr lang="id-ID" dirty="0" smtClean="0">
              <a:latin typeface="Arial Rounded MT Bold" pitchFamily="34" charset="0"/>
            </a:rPr>
            <a:t>MENJUNJUNG TINGGI KEJUJURAN </a:t>
          </a:r>
          <a:r>
            <a:rPr lang="en-US" dirty="0" smtClean="0">
              <a:latin typeface="Arial Rounded MT Bold" pitchFamily="34" charset="0"/>
            </a:rPr>
            <a:t>    </a:t>
          </a:r>
          <a:endParaRPr lang="en-US" dirty="0">
            <a:latin typeface="Arial Rounded MT Bold" pitchFamily="34" charset="0"/>
          </a:endParaRPr>
        </a:p>
      </dgm:t>
    </dgm:pt>
    <dgm:pt modelId="{41511B59-DAA3-4555-8A56-A3B7F169293C}" type="parTrans" cxnId="{C6B7D2C9-9DC7-4BEA-ACCB-4347AB70123C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C7D4B109-C8DD-4659-BC62-82BBCE81BABE}" type="sibTrans" cxnId="{C6B7D2C9-9DC7-4BEA-ACCB-4347AB70123C}">
      <dgm:prSet/>
      <dgm:spPr/>
      <dgm:t>
        <a:bodyPr/>
        <a:lstStyle/>
        <a:p>
          <a:endParaRPr lang="en-US">
            <a:latin typeface="Arial Rounded MT Bold" pitchFamily="34" charset="0"/>
          </a:endParaRPr>
        </a:p>
      </dgm:t>
    </dgm:pt>
    <dgm:pt modelId="{043BED9D-36C4-4C66-B584-88E730C393D0}" type="pres">
      <dgm:prSet presAssocID="{B0210448-7CD6-4AE9-AECC-E74C09595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F5200F-F370-44AA-B5B2-BEDB09CBE0F3}" type="pres">
      <dgm:prSet presAssocID="{68037C02-65E1-4895-86E0-5B60B3F96299}" presName="boxAndChildren" presStyleCnt="0"/>
      <dgm:spPr/>
    </dgm:pt>
    <dgm:pt modelId="{5F5FE879-6718-42B8-935C-7CBB7EE2AC14}" type="pres">
      <dgm:prSet presAssocID="{68037C02-65E1-4895-86E0-5B60B3F96299}" presName="parentTextBox" presStyleLbl="node1" presStyleIdx="0" presStyleCnt="3"/>
      <dgm:spPr/>
      <dgm:t>
        <a:bodyPr/>
        <a:lstStyle/>
        <a:p>
          <a:endParaRPr lang="en-US"/>
        </a:p>
      </dgm:t>
    </dgm:pt>
    <dgm:pt modelId="{1862DB47-F382-4214-A454-C11813E62DBD}" type="pres">
      <dgm:prSet presAssocID="{68037C02-65E1-4895-86E0-5B60B3F96299}" presName="entireBox" presStyleLbl="node1" presStyleIdx="0" presStyleCnt="3"/>
      <dgm:spPr/>
      <dgm:t>
        <a:bodyPr/>
        <a:lstStyle/>
        <a:p>
          <a:endParaRPr lang="en-US"/>
        </a:p>
      </dgm:t>
    </dgm:pt>
    <dgm:pt modelId="{5B818796-CD45-47D6-A3E4-A611A58FFC3C}" type="pres">
      <dgm:prSet presAssocID="{68037C02-65E1-4895-86E0-5B60B3F96299}" presName="descendantBox" presStyleCnt="0"/>
      <dgm:spPr/>
    </dgm:pt>
    <dgm:pt modelId="{5E88E49E-154A-41CE-9A21-AD4D35C44DEF}" type="pres">
      <dgm:prSet presAssocID="{ED28127B-4668-4AFA-A253-A203C76D465A}" presName="childTextBox" presStyleLbl="fgAccFollowNode1" presStyleIdx="0" presStyleCnt="5" custScaleX="155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DD66D-B895-4797-995C-90C3134CB9B5}" type="pres">
      <dgm:prSet presAssocID="{96828664-C3E1-4C8F-BD48-0B1BCB55D4EE}" presName="sp" presStyleCnt="0"/>
      <dgm:spPr/>
    </dgm:pt>
    <dgm:pt modelId="{2BA6125A-6F28-43E3-8914-5AAD442BEC89}" type="pres">
      <dgm:prSet presAssocID="{9C39833D-F85B-47B3-8685-0F1B870BC963}" presName="arrowAndChildren" presStyleCnt="0"/>
      <dgm:spPr/>
    </dgm:pt>
    <dgm:pt modelId="{F0DCC9FA-DA65-4048-808D-394C1B8A2EF5}" type="pres">
      <dgm:prSet presAssocID="{9C39833D-F85B-47B3-8685-0F1B870BC963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F34BE6B7-92A5-4657-850C-49039DB54188}" type="pres">
      <dgm:prSet presAssocID="{9C39833D-F85B-47B3-8685-0F1B870BC963}" presName="arrow" presStyleLbl="node1" presStyleIdx="1" presStyleCnt="3" custLinFactNeighborX="-926"/>
      <dgm:spPr/>
      <dgm:t>
        <a:bodyPr/>
        <a:lstStyle/>
        <a:p>
          <a:endParaRPr lang="en-US"/>
        </a:p>
      </dgm:t>
    </dgm:pt>
    <dgm:pt modelId="{6AD8A2A7-1073-4B1B-A971-276F408259DB}" type="pres">
      <dgm:prSet presAssocID="{9C39833D-F85B-47B3-8685-0F1B870BC963}" presName="descendantArrow" presStyleCnt="0"/>
      <dgm:spPr/>
    </dgm:pt>
    <dgm:pt modelId="{9D0DFBFA-A4B4-41BF-8C55-6C1889CC13C2}" type="pres">
      <dgm:prSet presAssocID="{251EC11A-1D30-429A-8D3F-332915A3BE7D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C55EE-3B05-43BD-97AE-41594ED33414}" type="pres">
      <dgm:prSet presAssocID="{C8D2AC7F-9FFE-4D64-9BC8-B2CC5FDA71EB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BD2D5-E427-4861-AD6E-A1A0A24088DA}" type="pres">
      <dgm:prSet presAssocID="{A9A458D6-293A-4556-9E7F-4618A3958392}" presName="sp" presStyleCnt="0"/>
      <dgm:spPr/>
    </dgm:pt>
    <dgm:pt modelId="{77DE9B6B-1ED7-483A-9762-BE45EB6D9349}" type="pres">
      <dgm:prSet presAssocID="{2DB5951A-4B77-4076-B7F4-148FDF30D013}" presName="arrowAndChildren" presStyleCnt="0"/>
      <dgm:spPr/>
    </dgm:pt>
    <dgm:pt modelId="{12B20359-E4CF-43A3-BE45-8B7057724F19}" type="pres">
      <dgm:prSet presAssocID="{2DB5951A-4B77-4076-B7F4-148FDF30D01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ECAD26E-75E4-4032-970F-041651286001}" type="pres">
      <dgm:prSet presAssocID="{2DB5951A-4B77-4076-B7F4-148FDF30D013}" presName="arrow" presStyleLbl="node1" presStyleIdx="2" presStyleCnt="3"/>
      <dgm:spPr/>
      <dgm:t>
        <a:bodyPr/>
        <a:lstStyle/>
        <a:p>
          <a:endParaRPr lang="en-US"/>
        </a:p>
      </dgm:t>
    </dgm:pt>
    <dgm:pt modelId="{9AFE8EA7-5986-46CB-B541-9CFC71D7F979}" type="pres">
      <dgm:prSet presAssocID="{2DB5951A-4B77-4076-B7F4-148FDF30D013}" presName="descendantArrow" presStyleCnt="0"/>
      <dgm:spPr/>
    </dgm:pt>
    <dgm:pt modelId="{EC322799-40AA-498A-A862-5BAA49A2DD8D}" type="pres">
      <dgm:prSet presAssocID="{B0FA693F-FBDE-4F90-BE69-15B525CDBBCC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F4508-6D11-4036-AAA0-108CD9A7383B}" type="pres">
      <dgm:prSet presAssocID="{F24F6094-015B-42EB-856A-8AE6DDB9DC0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5483D-4BE6-490C-83A2-C6D70AE41685}" type="presOf" srcId="{C8D2AC7F-9FFE-4D64-9BC8-B2CC5FDA71EB}" destId="{8EFC55EE-3B05-43BD-97AE-41594ED33414}" srcOrd="0" destOrd="0" presId="urn:microsoft.com/office/officeart/2005/8/layout/process4"/>
    <dgm:cxn modelId="{6914723D-3A6C-47F0-AB9D-4734DD8C76D2}" srcId="{2DB5951A-4B77-4076-B7F4-148FDF30D013}" destId="{F24F6094-015B-42EB-856A-8AE6DDB9DC06}" srcOrd="1" destOrd="0" parTransId="{0F24552D-FF83-4288-8D7E-0CCE3BD101A6}" sibTransId="{F1BBBF0B-1024-4A21-94E5-A7E3A04FC0FA}"/>
    <dgm:cxn modelId="{B29D1D93-D1DB-4A40-A413-63C8E12029DA}" srcId="{B0210448-7CD6-4AE9-AECC-E74C095959B7}" destId="{68037C02-65E1-4895-86E0-5B60B3F96299}" srcOrd="2" destOrd="0" parTransId="{DAFDB04B-8E8D-4994-AC33-FB58418613F9}" sibTransId="{A16527B2-EE59-48A8-8074-AEC2709E2D84}"/>
    <dgm:cxn modelId="{61076AB1-03B7-4D71-8DFB-C925A3F10C44}" type="presOf" srcId="{68037C02-65E1-4895-86E0-5B60B3F96299}" destId="{1862DB47-F382-4214-A454-C11813E62DBD}" srcOrd="1" destOrd="0" presId="urn:microsoft.com/office/officeart/2005/8/layout/process4"/>
    <dgm:cxn modelId="{E5108E80-C333-44A2-936B-1B729E8D578A}" type="presOf" srcId="{B0210448-7CD6-4AE9-AECC-E74C095959B7}" destId="{043BED9D-36C4-4C66-B584-88E730C393D0}" srcOrd="0" destOrd="0" presId="urn:microsoft.com/office/officeart/2005/8/layout/process4"/>
    <dgm:cxn modelId="{3BA46CC5-BE27-4BA5-ACB1-9FFE43A005BA}" type="presOf" srcId="{68037C02-65E1-4895-86E0-5B60B3F96299}" destId="{5F5FE879-6718-42B8-935C-7CBB7EE2AC14}" srcOrd="0" destOrd="0" presId="urn:microsoft.com/office/officeart/2005/8/layout/process4"/>
    <dgm:cxn modelId="{659D91BA-7561-4992-A2A5-6394743EEC8F}" type="presOf" srcId="{251EC11A-1D30-429A-8D3F-332915A3BE7D}" destId="{9D0DFBFA-A4B4-41BF-8C55-6C1889CC13C2}" srcOrd="0" destOrd="0" presId="urn:microsoft.com/office/officeart/2005/8/layout/process4"/>
    <dgm:cxn modelId="{9D122502-FF2F-4449-BAE9-DFCA5ED6E02A}" srcId="{9C39833D-F85B-47B3-8685-0F1B870BC963}" destId="{C8D2AC7F-9FFE-4D64-9BC8-B2CC5FDA71EB}" srcOrd="1" destOrd="0" parTransId="{A9C1A056-6828-4FB0-985D-86C0ED713C52}" sibTransId="{4314118C-546B-48ED-8D33-75DDF1B53FC2}"/>
    <dgm:cxn modelId="{8C9F3D28-B888-4CD0-91CE-4A1DD69C929D}" type="presOf" srcId="{9C39833D-F85B-47B3-8685-0F1B870BC963}" destId="{F0DCC9FA-DA65-4048-808D-394C1B8A2EF5}" srcOrd="0" destOrd="0" presId="urn:microsoft.com/office/officeart/2005/8/layout/process4"/>
    <dgm:cxn modelId="{E97FCA37-E4BF-4BE0-9839-354063AF9432}" type="presOf" srcId="{2DB5951A-4B77-4076-B7F4-148FDF30D013}" destId="{0ECAD26E-75E4-4032-970F-041651286001}" srcOrd="1" destOrd="0" presId="urn:microsoft.com/office/officeart/2005/8/layout/process4"/>
    <dgm:cxn modelId="{591FE865-86CC-4EF2-BA08-923C4287C14A}" type="presOf" srcId="{F24F6094-015B-42EB-856A-8AE6DDB9DC06}" destId="{C68F4508-6D11-4036-AAA0-108CD9A7383B}" srcOrd="0" destOrd="0" presId="urn:microsoft.com/office/officeart/2005/8/layout/process4"/>
    <dgm:cxn modelId="{54741074-B75E-4EB4-9BDF-045C854F9861}" type="presOf" srcId="{ED28127B-4668-4AFA-A253-A203C76D465A}" destId="{5E88E49E-154A-41CE-9A21-AD4D35C44DEF}" srcOrd="0" destOrd="0" presId="urn:microsoft.com/office/officeart/2005/8/layout/process4"/>
    <dgm:cxn modelId="{F7ABCF14-D6C6-465C-B6FF-27F8F3E12FAE}" srcId="{B0210448-7CD6-4AE9-AECC-E74C095959B7}" destId="{9C39833D-F85B-47B3-8685-0F1B870BC963}" srcOrd="1" destOrd="0" parTransId="{89EB3778-D0D5-4ACF-B239-026E385CF013}" sibTransId="{96828664-C3E1-4C8F-BD48-0B1BCB55D4EE}"/>
    <dgm:cxn modelId="{A780AAC2-CC52-43E8-BC6A-191E926B1AD9}" srcId="{B0210448-7CD6-4AE9-AECC-E74C095959B7}" destId="{2DB5951A-4B77-4076-B7F4-148FDF30D013}" srcOrd="0" destOrd="0" parTransId="{87D92FFF-98FE-4E49-9A33-496D4797680B}" sibTransId="{A9A458D6-293A-4556-9E7F-4618A3958392}"/>
    <dgm:cxn modelId="{C6B7D2C9-9DC7-4BEA-ACCB-4347AB70123C}" srcId="{68037C02-65E1-4895-86E0-5B60B3F96299}" destId="{ED28127B-4668-4AFA-A253-A203C76D465A}" srcOrd="0" destOrd="0" parTransId="{41511B59-DAA3-4555-8A56-A3B7F169293C}" sibTransId="{C7D4B109-C8DD-4659-BC62-82BBCE81BABE}"/>
    <dgm:cxn modelId="{5C75E16A-B71D-4EEA-BDA7-506165126227}" type="presOf" srcId="{9C39833D-F85B-47B3-8685-0F1B870BC963}" destId="{F34BE6B7-92A5-4657-850C-49039DB54188}" srcOrd="1" destOrd="0" presId="urn:microsoft.com/office/officeart/2005/8/layout/process4"/>
    <dgm:cxn modelId="{56209148-44BA-4129-9F3D-F120B894F22F}" srcId="{9C39833D-F85B-47B3-8685-0F1B870BC963}" destId="{251EC11A-1D30-429A-8D3F-332915A3BE7D}" srcOrd="0" destOrd="0" parTransId="{A577AD9E-6B75-48F0-9BA1-53F43ABC992A}" sibTransId="{85C699BB-86DE-45B8-855F-D72575B9CF79}"/>
    <dgm:cxn modelId="{3F95D1C5-B0D2-4C31-8ED8-D76E766BC132}" srcId="{2DB5951A-4B77-4076-B7F4-148FDF30D013}" destId="{B0FA693F-FBDE-4F90-BE69-15B525CDBBCC}" srcOrd="0" destOrd="0" parTransId="{EB0A88B4-B45F-48BA-BD55-920B34E45941}" sibTransId="{327F9803-9F7C-4E10-BDA4-D75012FC4446}"/>
    <dgm:cxn modelId="{7AC327AB-E7B1-4A94-B82B-5B06E1464897}" type="presOf" srcId="{B0FA693F-FBDE-4F90-BE69-15B525CDBBCC}" destId="{EC322799-40AA-498A-A862-5BAA49A2DD8D}" srcOrd="0" destOrd="0" presId="urn:microsoft.com/office/officeart/2005/8/layout/process4"/>
    <dgm:cxn modelId="{CAB07A2B-C9E5-4CEA-BD68-23E08E7E9408}" type="presOf" srcId="{2DB5951A-4B77-4076-B7F4-148FDF30D013}" destId="{12B20359-E4CF-43A3-BE45-8B7057724F19}" srcOrd="0" destOrd="0" presId="urn:microsoft.com/office/officeart/2005/8/layout/process4"/>
    <dgm:cxn modelId="{EE6B9422-AA0B-40F5-8821-F8A4D4B0869A}" type="presParOf" srcId="{043BED9D-36C4-4C66-B584-88E730C393D0}" destId="{68F5200F-F370-44AA-B5B2-BEDB09CBE0F3}" srcOrd="0" destOrd="0" presId="urn:microsoft.com/office/officeart/2005/8/layout/process4"/>
    <dgm:cxn modelId="{31705C69-1FE1-4FA5-B2DA-CD71D09402F1}" type="presParOf" srcId="{68F5200F-F370-44AA-B5B2-BEDB09CBE0F3}" destId="{5F5FE879-6718-42B8-935C-7CBB7EE2AC14}" srcOrd="0" destOrd="0" presId="urn:microsoft.com/office/officeart/2005/8/layout/process4"/>
    <dgm:cxn modelId="{B3C1B5D7-127F-48B4-8E74-76267A7F50D2}" type="presParOf" srcId="{68F5200F-F370-44AA-B5B2-BEDB09CBE0F3}" destId="{1862DB47-F382-4214-A454-C11813E62DBD}" srcOrd="1" destOrd="0" presId="urn:microsoft.com/office/officeart/2005/8/layout/process4"/>
    <dgm:cxn modelId="{37853D12-B759-45FA-ADC4-5D27A6B2CECC}" type="presParOf" srcId="{68F5200F-F370-44AA-B5B2-BEDB09CBE0F3}" destId="{5B818796-CD45-47D6-A3E4-A611A58FFC3C}" srcOrd="2" destOrd="0" presId="urn:microsoft.com/office/officeart/2005/8/layout/process4"/>
    <dgm:cxn modelId="{6D1B7CCF-EE59-4D14-AC95-A568E1C5486B}" type="presParOf" srcId="{5B818796-CD45-47D6-A3E4-A611A58FFC3C}" destId="{5E88E49E-154A-41CE-9A21-AD4D35C44DEF}" srcOrd="0" destOrd="0" presId="urn:microsoft.com/office/officeart/2005/8/layout/process4"/>
    <dgm:cxn modelId="{4CDDF501-2B47-4D81-BD17-BC1E4685501D}" type="presParOf" srcId="{043BED9D-36C4-4C66-B584-88E730C393D0}" destId="{570DD66D-B895-4797-995C-90C3134CB9B5}" srcOrd="1" destOrd="0" presId="urn:microsoft.com/office/officeart/2005/8/layout/process4"/>
    <dgm:cxn modelId="{8FB05E19-14D7-4158-B13E-D7B42A04F1C0}" type="presParOf" srcId="{043BED9D-36C4-4C66-B584-88E730C393D0}" destId="{2BA6125A-6F28-43E3-8914-5AAD442BEC89}" srcOrd="2" destOrd="0" presId="urn:microsoft.com/office/officeart/2005/8/layout/process4"/>
    <dgm:cxn modelId="{C668FC60-B8A1-4926-AEAB-87D01450FEF5}" type="presParOf" srcId="{2BA6125A-6F28-43E3-8914-5AAD442BEC89}" destId="{F0DCC9FA-DA65-4048-808D-394C1B8A2EF5}" srcOrd="0" destOrd="0" presId="urn:microsoft.com/office/officeart/2005/8/layout/process4"/>
    <dgm:cxn modelId="{3A11B197-3701-4E3D-A456-CB99A08A4B9E}" type="presParOf" srcId="{2BA6125A-6F28-43E3-8914-5AAD442BEC89}" destId="{F34BE6B7-92A5-4657-850C-49039DB54188}" srcOrd="1" destOrd="0" presId="urn:microsoft.com/office/officeart/2005/8/layout/process4"/>
    <dgm:cxn modelId="{CB586B24-6915-4618-BEB6-907293AD10CE}" type="presParOf" srcId="{2BA6125A-6F28-43E3-8914-5AAD442BEC89}" destId="{6AD8A2A7-1073-4B1B-A971-276F408259DB}" srcOrd="2" destOrd="0" presId="urn:microsoft.com/office/officeart/2005/8/layout/process4"/>
    <dgm:cxn modelId="{114720FC-BFBB-4579-A18B-23A69C438D52}" type="presParOf" srcId="{6AD8A2A7-1073-4B1B-A971-276F408259DB}" destId="{9D0DFBFA-A4B4-41BF-8C55-6C1889CC13C2}" srcOrd="0" destOrd="0" presId="urn:microsoft.com/office/officeart/2005/8/layout/process4"/>
    <dgm:cxn modelId="{86B3C44B-3167-45AB-9342-2992BE6DA711}" type="presParOf" srcId="{6AD8A2A7-1073-4B1B-A971-276F408259DB}" destId="{8EFC55EE-3B05-43BD-97AE-41594ED33414}" srcOrd="1" destOrd="0" presId="urn:microsoft.com/office/officeart/2005/8/layout/process4"/>
    <dgm:cxn modelId="{31EF1811-08E5-439A-AA6F-173436CD1DE1}" type="presParOf" srcId="{043BED9D-36C4-4C66-B584-88E730C393D0}" destId="{6B6BD2D5-E427-4861-AD6E-A1A0A24088DA}" srcOrd="3" destOrd="0" presId="urn:microsoft.com/office/officeart/2005/8/layout/process4"/>
    <dgm:cxn modelId="{BE6E1D8B-C06D-4E24-8DDF-DF96FB547A94}" type="presParOf" srcId="{043BED9D-36C4-4C66-B584-88E730C393D0}" destId="{77DE9B6B-1ED7-483A-9762-BE45EB6D9349}" srcOrd="4" destOrd="0" presId="urn:microsoft.com/office/officeart/2005/8/layout/process4"/>
    <dgm:cxn modelId="{4EFDE366-0499-42CA-8D53-92FE04A1D23B}" type="presParOf" srcId="{77DE9B6B-1ED7-483A-9762-BE45EB6D9349}" destId="{12B20359-E4CF-43A3-BE45-8B7057724F19}" srcOrd="0" destOrd="0" presId="urn:microsoft.com/office/officeart/2005/8/layout/process4"/>
    <dgm:cxn modelId="{C387B3AE-A425-4D27-BE7F-077FCCFD7F56}" type="presParOf" srcId="{77DE9B6B-1ED7-483A-9762-BE45EB6D9349}" destId="{0ECAD26E-75E4-4032-970F-041651286001}" srcOrd="1" destOrd="0" presId="urn:microsoft.com/office/officeart/2005/8/layout/process4"/>
    <dgm:cxn modelId="{CFDB6441-B225-41AE-B88F-B779260681E7}" type="presParOf" srcId="{77DE9B6B-1ED7-483A-9762-BE45EB6D9349}" destId="{9AFE8EA7-5986-46CB-B541-9CFC71D7F979}" srcOrd="2" destOrd="0" presId="urn:microsoft.com/office/officeart/2005/8/layout/process4"/>
    <dgm:cxn modelId="{ABC80CAD-EB80-40B2-8012-1242171DCC67}" type="presParOf" srcId="{9AFE8EA7-5986-46CB-B541-9CFC71D7F979}" destId="{EC322799-40AA-498A-A862-5BAA49A2DD8D}" srcOrd="0" destOrd="0" presId="urn:microsoft.com/office/officeart/2005/8/layout/process4"/>
    <dgm:cxn modelId="{8F07E428-CC2E-46D6-83F5-691D8D747A43}" type="presParOf" srcId="{9AFE8EA7-5986-46CB-B541-9CFC71D7F979}" destId="{C68F4508-6D11-4036-AAA0-108CD9A7383B}" srcOrd="1" destOrd="0" presId="urn:microsoft.com/office/officeart/2005/8/layout/process4"/>
  </dgm:cxnLst>
  <dgm:bg>
    <a:solidFill>
      <a:schemeClr val="accent2"/>
    </a:solidFill>
  </dgm:bg>
  <dgm:whole>
    <a:ln>
      <a:solidFill>
        <a:schemeClr val="tx1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2DB47-F382-4214-A454-C11813E62DBD}">
      <dsp:nvSpPr>
        <dsp:cNvPr id="0" name=""/>
        <dsp:cNvSpPr/>
      </dsp:nvSpPr>
      <dsp:spPr>
        <a:xfrm>
          <a:off x="0" y="3992478"/>
          <a:ext cx="8686800" cy="131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 Rounded MT Bold" pitchFamily="34" charset="0"/>
            </a:rPr>
            <a:t>PERILAKU</a:t>
          </a:r>
          <a:r>
            <a:rPr lang="id-ID" sz="3600" kern="1200" dirty="0" smtClean="0">
              <a:latin typeface="Arial Rounded MT Bold" pitchFamily="34" charset="0"/>
            </a:rPr>
            <a:t> </a:t>
          </a:r>
          <a:r>
            <a:rPr lang="en-US" sz="3600" kern="1200" dirty="0" smtClean="0">
              <a:latin typeface="Arial Rounded MT Bold" pitchFamily="34" charset="0"/>
            </a:rPr>
            <a:t>BERKARAKTER</a:t>
          </a:r>
          <a:endParaRPr lang="en-US" sz="3600" kern="1200" dirty="0">
            <a:latin typeface="Arial Rounded MT Bold" pitchFamily="34" charset="0"/>
          </a:endParaRPr>
        </a:p>
      </dsp:txBody>
      <dsp:txXfrm>
        <a:off x="0" y="3992478"/>
        <a:ext cx="8686800" cy="707627"/>
      </dsp:txXfrm>
    </dsp:sp>
    <dsp:sp modelId="{5E88E49E-154A-41CE-9A21-AD4D35C44DEF}">
      <dsp:nvSpPr>
        <dsp:cNvPr id="0" name=""/>
        <dsp:cNvSpPr/>
      </dsp:nvSpPr>
      <dsp:spPr>
        <a:xfrm>
          <a:off x="2" y="4673897"/>
          <a:ext cx="8686794" cy="602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>
              <a:latin typeface="Arial Rounded MT Bold" pitchFamily="34" charset="0"/>
            </a:rPr>
            <a:t>MENJUNJUNG TINGGI KEJUJURAN </a:t>
          </a:r>
          <a:r>
            <a:rPr lang="en-US" sz="3100" kern="1200" dirty="0" smtClean="0">
              <a:latin typeface="Arial Rounded MT Bold" pitchFamily="34" charset="0"/>
            </a:rPr>
            <a:t>    </a:t>
          </a:r>
          <a:endParaRPr lang="en-US" sz="3100" kern="1200" dirty="0">
            <a:latin typeface="Arial Rounded MT Bold" pitchFamily="34" charset="0"/>
          </a:endParaRPr>
        </a:p>
      </dsp:txBody>
      <dsp:txXfrm>
        <a:off x="2" y="4673897"/>
        <a:ext cx="8686794" cy="602793"/>
      </dsp:txXfrm>
    </dsp:sp>
    <dsp:sp modelId="{F34BE6B7-92A5-4657-850C-49039DB54188}">
      <dsp:nvSpPr>
        <dsp:cNvPr id="0" name=""/>
        <dsp:cNvSpPr/>
      </dsp:nvSpPr>
      <dsp:spPr>
        <a:xfrm rot="10800000">
          <a:off x="0" y="1996708"/>
          <a:ext cx="8686800" cy="20154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Rounded MT Bold" pitchFamily="34" charset="0"/>
            </a:rPr>
            <a:t>SERTIFIKASI  PENDIDIK PROFESIONAL</a:t>
          </a:r>
          <a:endParaRPr lang="en-US" sz="2800" kern="1200" dirty="0">
            <a:latin typeface="Arial Rounded MT Bold" pitchFamily="34" charset="0"/>
          </a:endParaRPr>
        </a:p>
      </dsp:txBody>
      <dsp:txXfrm rot="-10800000">
        <a:off x="0" y="1996708"/>
        <a:ext cx="8686800" cy="707414"/>
      </dsp:txXfrm>
    </dsp:sp>
    <dsp:sp modelId="{9D0DFBFA-A4B4-41BF-8C55-6C1889CC13C2}">
      <dsp:nvSpPr>
        <dsp:cNvPr id="0" name=""/>
        <dsp:cNvSpPr/>
      </dsp:nvSpPr>
      <dsp:spPr>
        <a:xfrm>
          <a:off x="0" y="2704123"/>
          <a:ext cx="4343400" cy="602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rial Rounded MT Bold" pitchFamily="34" charset="0"/>
            </a:rPr>
            <a:t>PROFESIONALISME</a:t>
          </a:r>
          <a:endParaRPr lang="en-US" sz="3100" kern="1200" dirty="0">
            <a:latin typeface="Arial Rounded MT Bold" pitchFamily="34" charset="0"/>
          </a:endParaRPr>
        </a:p>
      </dsp:txBody>
      <dsp:txXfrm>
        <a:off x="0" y="2704123"/>
        <a:ext cx="4343400" cy="602612"/>
      </dsp:txXfrm>
    </dsp:sp>
    <dsp:sp modelId="{8EFC55EE-3B05-43BD-97AE-41594ED33414}">
      <dsp:nvSpPr>
        <dsp:cNvPr id="0" name=""/>
        <dsp:cNvSpPr/>
      </dsp:nvSpPr>
      <dsp:spPr>
        <a:xfrm>
          <a:off x="4343400" y="2704123"/>
          <a:ext cx="4343400" cy="602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rial Rounded MT Bold" pitchFamily="34" charset="0"/>
            </a:rPr>
            <a:t>BUDAYA AKADEMIK</a:t>
          </a:r>
          <a:endParaRPr lang="en-US" sz="3100" kern="1200" dirty="0">
            <a:latin typeface="Arial Rounded MT Bold" pitchFamily="34" charset="0"/>
          </a:endParaRPr>
        </a:p>
      </dsp:txBody>
      <dsp:txXfrm>
        <a:off x="4343400" y="2704123"/>
        <a:ext cx="4343400" cy="602612"/>
      </dsp:txXfrm>
    </dsp:sp>
    <dsp:sp modelId="{0ECAD26E-75E4-4032-970F-041651286001}">
      <dsp:nvSpPr>
        <dsp:cNvPr id="0" name=""/>
        <dsp:cNvSpPr/>
      </dsp:nvSpPr>
      <dsp:spPr>
        <a:xfrm rot="10800000">
          <a:off x="0" y="937"/>
          <a:ext cx="8686800" cy="2015426"/>
        </a:xfrm>
        <a:prstGeom prst="upArrowCallou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Rounded MT Bold" pitchFamily="34" charset="0"/>
            </a:rPr>
            <a:t>DOSEN</a:t>
          </a:r>
          <a:endParaRPr lang="en-US" sz="2800" kern="1200" dirty="0">
            <a:latin typeface="Arial Rounded MT Bold" pitchFamily="34" charset="0"/>
          </a:endParaRPr>
        </a:p>
      </dsp:txBody>
      <dsp:txXfrm rot="-10800000">
        <a:off x="0" y="937"/>
        <a:ext cx="8686800" cy="707414"/>
      </dsp:txXfrm>
    </dsp:sp>
    <dsp:sp modelId="{EC322799-40AA-498A-A862-5BAA49A2DD8D}">
      <dsp:nvSpPr>
        <dsp:cNvPr id="0" name=""/>
        <dsp:cNvSpPr/>
      </dsp:nvSpPr>
      <dsp:spPr>
        <a:xfrm>
          <a:off x="0" y="708352"/>
          <a:ext cx="4343400" cy="602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rial Rounded MT Bold" pitchFamily="34" charset="0"/>
            </a:rPr>
            <a:t>PENDIDIK</a:t>
          </a:r>
          <a:endParaRPr lang="en-US" sz="3100" kern="1200" dirty="0">
            <a:latin typeface="Arial Rounded MT Bold" pitchFamily="34" charset="0"/>
          </a:endParaRPr>
        </a:p>
      </dsp:txBody>
      <dsp:txXfrm>
        <a:off x="0" y="708352"/>
        <a:ext cx="4343400" cy="602612"/>
      </dsp:txXfrm>
    </dsp:sp>
    <dsp:sp modelId="{C68F4508-6D11-4036-AAA0-108CD9A7383B}">
      <dsp:nvSpPr>
        <dsp:cNvPr id="0" name=""/>
        <dsp:cNvSpPr/>
      </dsp:nvSpPr>
      <dsp:spPr>
        <a:xfrm>
          <a:off x="4343400" y="708352"/>
          <a:ext cx="4343400" cy="602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rial Rounded MT Bold" pitchFamily="34" charset="0"/>
            </a:rPr>
            <a:t>ILMUWAN</a:t>
          </a:r>
          <a:endParaRPr lang="en-US" sz="3100" kern="1200" dirty="0">
            <a:latin typeface="Arial Rounded MT Bold" pitchFamily="34" charset="0"/>
          </a:endParaRPr>
        </a:p>
      </dsp:txBody>
      <dsp:txXfrm>
        <a:off x="4343400" y="708352"/>
        <a:ext cx="4343400" cy="60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13476-1DCA-45C8-B482-4F539570D3B1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3622D-82ED-4ABC-837A-8E80F4AA722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6000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C4D376E-1E20-459C-A3AC-038BDBD65511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393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3622D-82ED-4ABC-837A-8E80F4AA722F}" type="slidenum">
              <a:rPr lang="id-ID" smtClean="0"/>
              <a:pPr/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8178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C4D376E-1E20-459C-A3AC-038BDBD65511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39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86569" y="0"/>
            <a:ext cx="2971431" cy="4577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id-ID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86569" y="8686221"/>
            <a:ext cx="2971431" cy="4577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7" tIns="0" rIns="19047" bIns="0" anchor="b"/>
          <a:lstStyle/>
          <a:p>
            <a:pPr algn="r" defTabSz="761642"/>
            <a:r>
              <a:rPr lang="en-GB" sz="1000" i="1" dirty="0"/>
              <a:t>1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8686221"/>
            <a:ext cx="2971431" cy="4577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id-ID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2971431" cy="4577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id-ID"/>
          </a:p>
        </p:txBody>
      </p:sp>
      <p:sp>
        <p:nvSpPr>
          <p:cNvPr id="266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3D83F2-8F23-44BF-A6A0-7C0F57A00F3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8B71E2C-E81E-474A-A260-9EEA6388A11D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20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28F772A-D086-4491-B2EC-DAD5A5C5C87D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61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F7BDD75-AF68-49FB-BF8A-4F27978AD865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89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3622D-82ED-4ABC-837A-8E80F4AA722F}" type="slidenum">
              <a:rPr lang="id-ID" smtClean="0"/>
              <a:pPr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137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7918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8198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9780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61280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5654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4422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3414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5375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8732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974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4383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7901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155B-E401-4799-A12B-11E6E4399713}" type="datetimeFigureOut">
              <a:rPr lang="id-ID" smtClean="0"/>
              <a:pPr/>
              <a:t>23/06/2015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25E3-E9F5-4D32-A535-5A18C4D38D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430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 UMROH\Pictur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1496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Parallelogram 29"/>
          <p:cNvSpPr/>
          <p:nvPr/>
        </p:nvSpPr>
        <p:spPr>
          <a:xfrm>
            <a:off x="-509" y="1647"/>
            <a:ext cx="1397579" cy="1795172"/>
          </a:xfrm>
          <a:prstGeom prst="parallelogram">
            <a:avLst>
              <a:gd name="adj" fmla="val 45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1722313" y="363333"/>
            <a:ext cx="7275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latin typeface="Calibri" pitchFamily="34" charset="0"/>
                <a:cs typeface="Calibri" pitchFamily="34" charset="0"/>
              </a:rPr>
              <a:t>Materi  Sosialisasi</a:t>
            </a:r>
            <a:endParaRPr lang="id-ID" sz="2400" b="1" dirty="0">
              <a:latin typeface="Calibri" pitchFamily="34" charset="0"/>
              <a:ea typeface="Dotum" pitchFamily="34" charset="-127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796819"/>
            <a:ext cx="8640960" cy="4800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658654" y="1796819"/>
            <a:ext cx="8305834" cy="4800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pic>
        <p:nvPicPr>
          <p:cNvPr id="11" name="Picture 10" descr="logo-ristekdikt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4" y="49530"/>
            <a:ext cx="1680880" cy="1446579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35657909"/>
              </p:ext>
            </p:extLst>
          </p:nvPr>
        </p:nvGraphicFramePr>
        <p:xfrm>
          <a:off x="395536" y="1659665"/>
          <a:ext cx="856895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4262671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2" descr="http://1.bp.blogspot.com/-OdOrBV1fT78/UUkZMKK5LcI/AAAAAAAADFI/UKxL1-1PEGU/s1600/entry_dat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00" name="AutoShape 4" descr="http://1.bp.blogspot.com/-OdOrBV1fT78/UUkZMKK5LcI/AAAAAAAADFI/UKxL1-1PEGU/s1600/entry_dat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39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buMhU7jW8yY/UUkZAl13suI/AAAAAAAADE0/y33nYf8jguY/s1600/menbaca+catalo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8604"/>
            <a:ext cx="2786082" cy="2643206"/>
          </a:xfrm>
          <a:prstGeom prst="rect">
            <a:avLst/>
          </a:prstGeom>
          <a:noFill/>
        </p:spPr>
      </p:pic>
      <p:sp>
        <p:nvSpPr>
          <p:cNvPr id="140290" name="AutoShape 2" descr="http://1.bp.blogspot.com/-OdOrBV1fT78/UUkZMKK5LcI/AAAAAAAADFI/UKxL1-1PEGU/s1600/entry_dat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0292" name="AutoShape 4" descr="http://1.bp.blogspot.com/-OdOrBV1fT78/UUkZMKK5LcI/AAAAAAAADFI/UKxL1-1PEGU/s1600/entry_dat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0294" name="AutoShape 6" descr="http://1.bp.blogspot.com/-OdOrBV1fT78/UUkZMKK5LcI/AAAAAAAADFI/UKxL1-1PEGU/s1600/entry_dat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098" name="Picture 2" descr="animasi bergerak orang mengetik laptop komputer Terbaru Animasi Gambar Bergerak Orang Menget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71810"/>
            <a:ext cx="614366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Content Placeholder 4" descr="waya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71800" y="0"/>
            <a:ext cx="3456384" cy="5112420"/>
          </a:xfrm>
        </p:spPr>
      </p:pic>
      <p:pic>
        <p:nvPicPr>
          <p:cNvPr id="7" name="Content Placeholder 4" descr="waya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0574079">
            <a:off x="149255" y="-135326"/>
            <a:ext cx="3674392" cy="5732897"/>
          </a:xfrm>
          <a:prstGeom prst="rect">
            <a:avLst/>
          </a:prstGeom>
        </p:spPr>
      </p:pic>
      <p:pic>
        <p:nvPicPr>
          <p:cNvPr id="8" name="Content Placeholder 4" descr="waya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638930">
            <a:off x="5532383" y="-116772"/>
            <a:ext cx="3792064" cy="6046768"/>
          </a:xfrm>
          <a:prstGeom prst="rect">
            <a:avLst/>
          </a:prstGeom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90600" y="3352800"/>
            <a:ext cx="7086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 dirty="0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 Antiqua"/>
              </a:rPr>
              <a:t>Matur nuwun…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611560" y="5466392"/>
            <a:ext cx="7992888" cy="132802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7200" b="1" dirty="0" smtClean="0">
                <a:solidFill>
                  <a:srgbClr val="0000CC"/>
                </a:solidFill>
                <a:latin typeface="Mistral" pitchFamily="66" charset="0"/>
              </a:rPr>
              <a:t>dypsugiharto</a:t>
            </a:r>
            <a:endParaRPr lang="en-US" sz="7200" b="1" dirty="0">
              <a:solidFill>
                <a:srgbClr val="0000CC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7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220" name="AutoShape 4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222" name="AutoShape 6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224" name="AutoShape 8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2" descr="https://kkbk.files.wordpress.com/2010/02/payung-hukum-1.jpg?w=288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1472" y="5214950"/>
            <a:ext cx="80083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80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</a:rPr>
              <a:t>REGULASI SERDOS</a:t>
            </a:r>
            <a:endParaRPr lang="en-US" sz="80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64" y="305481"/>
            <a:ext cx="8229600" cy="1143000"/>
          </a:xfrm>
        </p:spPr>
        <p:txBody>
          <a:bodyPr>
            <a:noAutofit/>
          </a:bodyPr>
          <a:lstStyle/>
          <a:p>
            <a:r>
              <a:rPr lang="id-ID" sz="4800" b="1" dirty="0" smtClean="0">
                <a:cs typeface="Calibri" pitchFamily="34" charset="0"/>
              </a:rPr>
              <a:t/>
            </a:r>
            <a:br>
              <a:rPr lang="id-ID" sz="4800" b="1" dirty="0" smtClean="0">
                <a:cs typeface="Calibri" pitchFamily="34" charset="0"/>
              </a:rPr>
            </a:br>
            <a:r>
              <a:rPr lang="en-US" b="1" dirty="0" smtClean="0">
                <a:solidFill>
                  <a:srgbClr val="0000CC"/>
                </a:solidFill>
                <a:latin typeface="Georgia" pitchFamily="18" charset="0"/>
                <a:cs typeface="Calibri" pitchFamily="34" charset="0"/>
              </a:rPr>
              <a:t>S</a:t>
            </a:r>
            <a:r>
              <a:rPr lang="id-ID" b="1" dirty="0">
                <a:solidFill>
                  <a:srgbClr val="0000CC"/>
                </a:solidFill>
                <a:latin typeface="Georgia" pitchFamily="18" charset="0"/>
                <a:cs typeface="Calibri" pitchFamily="34" charset="0"/>
              </a:rPr>
              <a:t>ertifikat Pendidik : Dosen</a:t>
            </a:r>
            <a:r>
              <a:rPr lang="en-US" sz="3200" b="1" dirty="0">
                <a:solidFill>
                  <a:srgbClr val="0000CC"/>
                </a:solidFill>
              </a:rPr>
              <a:t/>
            </a:r>
            <a:br>
              <a:rPr lang="en-US" sz="3200" b="1" dirty="0">
                <a:solidFill>
                  <a:srgbClr val="0000CC"/>
                </a:solidFill>
              </a:rPr>
            </a:br>
            <a:endParaRPr lang="id-ID" sz="4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600" b="1" dirty="0"/>
              <a:t>Amanah UU No 14 taun 2005 : Guru dan </a:t>
            </a:r>
            <a:r>
              <a:rPr lang="id-ID" sz="3600" b="1" dirty="0" smtClean="0"/>
              <a:t>Dosen</a:t>
            </a:r>
            <a:endParaRPr lang="id-ID" sz="3600" b="1" dirty="0"/>
          </a:p>
          <a:p>
            <a:r>
              <a:rPr lang="id-ID" sz="3600" b="1" dirty="0"/>
              <a:t>Fasilitas semua dosen : Dosen Profesional</a:t>
            </a:r>
          </a:p>
          <a:p>
            <a:r>
              <a:rPr lang="id-ID" sz="3600" b="1" dirty="0"/>
              <a:t>Dilaksanakan 2008 - </a:t>
            </a:r>
            <a:r>
              <a:rPr lang="id-ID" sz="3600" b="1" dirty="0" smtClean="0"/>
              <a:t>2015</a:t>
            </a:r>
            <a:endParaRPr lang="id-ID" sz="3600" b="1" dirty="0"/>
          </a:p>
          <a:p>
            <a:r>
              <a:rPr lang="id-ID" sz="3600" b="1" dirty="0"/>
              <a:t>Portofolio : ukuran </a:t>
            </a:r>
            <a:r>
              <a:rPr lang="en-US" sz="3600" b="1" dirty="0" err="1"/>
              <a:t>Budaya</a:t>
            </a:r>
            <a:r>
              <a:rPr lang="en-US" sz="3600" b="1" dirty="0"/>
              <a:t> </a:t>
            </a:r>
            <a:r>
              <a:rPr lang="en-US" sz="3600" b="1" dirty="0" err="1"/>
              <a:t>Akademik</a:t>
            </a:r>
            <a:r>
              <a:rPr lang="en-US" sz="3600" b="1" dirty="0"/>
              <a:t> </a:t>
            </a:r>
            <a:r>
              <a:rPr lang="id-ID" sz="3600" b="1" dirty="0"/>
              <a:t>dan </a:t>
            </a:r>
            <a:r>
              <a:rPr lang="en-US" sz="3600" b="1" dirty="0" err="1"/>
              <a:t>Profesionalisme</a:t>
            </a:r>
            <a:r>
              <a:rPr lang="en-US" sz="3600" b="1" dirty="0"/>
              <a:t> </a:t>
            </a:r>
            <a:r>
              <a:rPr lang="en-US" sz="3600" b="1" dirty="0" err="1"/>
              <a:t>Dosen</a:t>
            </a:r>
            <a:endParaRPr lang="en-US" sz="3600" b="1" dirty="0"/>
          </a:p>
          <a:p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1412776"/>
            <a:ext cx="8568952" cy="4824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390600" y="257881"/>
            <a:ext cx="8352928" cy="1152128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216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PERSPEKTIF SERDOS  </a:t>
            </a:r>
            <a:endParaRPr lang="en-US" sz="4000" dirty="0"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40768"/>
          <a:ext cx="8686800" cy="5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58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8319298" cy="1829761"/>
          </a:xfrm>
        </p:spPr>
        <p:txBody>
          <a:bodyPr/>
          <a:lstStyle/>
          <a:p>
            <a:pPr algn="ctr"/>
            <a:r>
              <a:rPr lang="id-ID" sz="4800" b="1" dirty="0" smtClean="0"/>
              <a:t>PEMBAHARUAN SERDOS                        </a:t>
            </a:r>
            <a:r>
              <a:rPr lang="id-ID" b="1" dirty="0" smtClean="0"/>
              <a:t>TAHUN 2013-2014-2015</a:t>
            </a:r>
            <a:endParaRPr lang="id-ID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28596" y="1643050"/>
            <a:ext cx="8286808" cy="39290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11" descr="Hasil gambar untuk logo kemenristek dik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928670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AutoShape 2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830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45624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600" b="1" dirty="0" smtClean="0"/>
              <a:t>ALUR PIKIR PEMBAHARUAN SERDOS </a:t>
            </a:r>
            <a:br>
              <a:rPr lang="id-ID" sz="3600" b="1" dirty="0" smtClean="0"/>
            </a:br>
            <a:r>
              <a:rPr lang="id-ID" sz="3600" b="1" dirty="0" smtClean="0"/>
              <a:t>13-14-15 </a:t>
            </a:r>
            <a:endParaRPr lang="id-ID" sz="3600" b="1" dirty="0"/>
          </a:p>
        </p:txBody>
      </p:sp>
      <p:sp>
        <p:nvSpPr>
          <p:cNvPr id="7" name="Parallelogram 6"/>
          <p:cNvSpPr/>
          <p:nvPr/>
        </p:nvSpPr>
        <p:spPr>
          <a:xfrm>
            <a:off x="4886316" y="1556792"/>
            <a:ext cx="2664296" cy="1368152"/>
          </a:xfrm>
          <a:prstGeom prst="parallelogram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REKAM JEJAK KOMPETENSI  DOSEN</a:t>
            </a:r>
            <a:endParaRPr lang="id-ID" sz="2400" b="1" dirty="0"/>
          </a:p>
        </p:txBody>
      </p:sp>
      <p:sp>
        <p:nvSpPr>
          <p:cNvPr id="9" name="Chevron 8"/>
          <p:cNvSpPr/>
          <p:nvPr/>
        </p:nvSpPr>
        <p:spPr>
          <a:xfrm>
            <a:off x="3995936" y="3429000"/>
            <a:ext cx="3888432" cy="151216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SKOR PENILAIAN  PERSEPSIONAL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6296" y="3284984"/>
            <a:ext cx="1907704" cy="180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DOSEN PROFE-SIONAL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4788024" y="5445224"/>
            <a:ext cx="2232248" cy="1152128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SKOR  TES BAHASA INGGRIS  </a:t>
            </a:r>
            <a:endParaRPr lang="id-ID" sz="2400" b="1" dirty="0"/>
          </a:p>
        </p:txBody>
      </p:sp>
      <p:sp>
        <p:nvSpPr>
          <p:cNvPr id="13" name="Parallelogram 12"/>
          <p:cNvSpPr/>
          <p:nvPr/>
        </p:nvSpPr>
        <p:spPr>
          <a:xfrm>
            <a:off x="2123728" y="1556792"/>
            <a:ext cx="2664296" cy="1368152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REKAM JEJAK PRESTASI  TRIDHARMA</a:t>
            </a:r>
            <a:endParaRPr lang="id-ID" sz="2400" b="1" dirty="0"/>
          </a:p>
        </p:txBody>
      </p:sp>
      <p:sp>
        <p:nvSpPr>
          <p:cNvPr id="14" name="Parallelogram 13"/>
          <p:cNvSpPr/>
          <p:nvPr/>
        </p:nvSpPr>
        <p:spPr>
          <a:xfrm>
            <a:off x="1877438" y="5445224"/>
            <a:ext cx="2736304" cy="1152128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SKOR   PUBLIKASI ILMIAH</a:t>
            </a:r>
            <a:endParaRPr lang="id-ID" sz="2400" b="1" dirty="0"/>
          </a:p>
        </p:txBody>
      </p:sp>
      <p:sp>
        <p:nvSpPr>
          <p:cNvPr id="16" name="Down Arrow 15"/>
          <p:cNvSpPr/>
          <p:nvPr/>
        </p:nvSpPr>
        <p:spPr>
          <a:xfrm>
            <a:off x="2843808" y="3068960"/>
            <a:ext cx="576064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Down Arrow 17"/>
          <p:cNvSpPr/>
          <p:nvPr/>
        </p:nvSpPr>
        <p:spPr>
          <a:xfrm>
            <a:off x="755576" y="3068960"/>
            <a:ext cx="576064" cy="21602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Down Arrow 18"/>
          <p:cNvSpPr/>
          <p:nvPr/>
        </p:nvSpPr>
        <p:spPr>
          <a:xfrm>
            <a:off x="5076056" y="3068960"/>
            <a:ext cx="576064" cy="28803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467544" y="5445224"/>
            <a:ext cx="1152128" cy="11521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SKOR TPA</a:t>
            </a:r>
            <a:endParaRPr lang="id-ID" sz="2400" b="1" dirty="0"/>
          </a:p>
        </p:txBody>
      </p:sp>
      <p:sp>
        <p:nvSpPr>
          <p:cNvPr id="20" name="Cross 19"/>
          <p:cNvSpPr/>
          <p:nvPr/>
        </p:nvSpPr>
        <p:spPr>
          <a:xfrm>
            <a:off x="2850169" y="5013653"/>
            <a:ext cx="504056" cy="36004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Cross 20"/>
          <p:cNvSpPr/>
          <p:nvPr/>
        </p:nvSpPr>
        <p:spPr>
          <a:xfrm>
            <a:off x="5436096" y="5013176"/>
            <a:ext cx="432048" cy="36004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Bent-Up Arrow 21"/>
          <p:cNvSpPr/>
          <p:nvPr/>
        </p:nvSpPr>
        <p:spPr>
          <a:xfrm rot="16200000">
            <a:off x="7740352" y="1988840"/>
            <a:ext cx="936104" cy="936104"/>
          </a:xfrm>
          <a:prstGeom prst="bent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251520" y="1556792"/>
            <a:ext cx="1800200" cy="13681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POTENSI AKADEMIK</a:t>
            </a:r>
            <a:endParaRPr lang="id-ID" sz="2400" b="1" dirty="0"/>
          </a:p>
        </p:txBody>
      </p:sp>
      <p:sp>
        <p:nvSpPr>
          <p:cNvPr id="24" name="Pentagon 23"/>
          <p:cNvSpPr/>
          <p:nvPr/>
        </p:nvSpPr>
        <p:spPr>
          <a:xfrm>
            <a:off x="1547664" y="3429000"/>
            <a:ext cx="3168352" cy="151216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SKOR PENILAIAN  DESKRIPSI DIRI &amp; CV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4555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772816"/>
            <a:ext cx="8614792" cy="4680520"/>
          </a:xfrm>
        </p:spPr>
        <p:txBody>
          <a:bodyPr>
            <a:noAutofit/>
          </a:bodyPr>
          <a:lstStyle/>
          <a:p>
            <a:r>
              <a:rPr lang="id-ID" b="1" dirty="0" smtClean="0"/>
              <a:t>Mengukur kemampuan p</a:t>
            </a:r>
            <a:r>
              <a:rPr lang="en-GB" b="1" dirty="0" err="1" smtClean="0"/>
              <a:t>emahaman</a:t>
            </a:r>
            <a:r>
              <a:rPr lang="id-ID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</a:t>
            </a:r>
            <a:r>
              <a:rPr lang="id-ID" b="1" dirty="0" smtClean="0"/>
              <a:t> </a:t>
            </a:r>
            <a:r>
              <a:rPr lang="en-GB" b="1" dirty="0" err="1" smtClean="0"/>
              <a:t>penalaran</a:t>
            </a:r>
            <a:r>
              <a:rPr lang="en-GB" b="1" dirty="0" smtClean="0"/>
              <a:t> </a:t>
            </a:r>
            <a:endParaRPr lang="id-ID" b="1" dirty="0" smtClean="0"/>
          </a:p>
          <a:p>
            <a:r>
              <a:rPr lang="id-ID" b="1" dirty="0" smtClean="0"/>
              <a:t>Mengukur p</a:t>
            </a:r>
            <a:r>
              <a:rPr lang="en-GB" b="1" dirty="0" err="1" smtClean="0"/>
              <a:t>otensi</a:t>
            </a:r>
            <a:r>
              <a:rPr lang="id-ID" b="1" dirty="0" smtClean="0"/>
              <a:t> </a:t>
            </a:r>
            <a:r>
              <a:rPr lang="en-GB" b="1" dirty="0" smtClean="0"/>
              <a:t> </a:t>
            </a:r>
            <a:r>
              <a:rPr lang="en-GB" b="1" dirty="0" err="1" smtClean="0"/>
              <a:t>untuk</a:t>
            </a:r>
            <a:r>
              <a:rPr lang="en-GB" b="1" dirty="0" smtClean="0"/>
              <a:t> </a:t>
            </a:r>
            <a:r>
              <a:rPr lang="en-GB" b="1" dirty="0" err="1" smtClean="0"/>
              <a:t>dapat</a:t>
            </a:r>
            <a:r>
              <a:rPr lang="en-GB" b="1" dirty="0" smtClean="0"/>
              <a:t> </a:t>
            </a:r>
            <a:r>
              <a:rPr lang="en-GB" b="1" dirty="0" err="1" smtClean="0"/>
              <a:t>berhasil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</a:t>
            </a:r>
            <a:r>
              <a:rPr lang="en-GB" b="1" dirty="0" err="1" smtClean="0"/>
              <a:t>berkembang</a:t>
            </a:r>
            <a:r>
              <a:rPr lang="en-GB" b="1" dirty="0" smtClean="0"/>
              <a:t> d</a:t>
            </a:r>
            <a:r>
              <a:rPr lang="id-ID" b="1" dirty="0" smtClean="0"/>
              <a:t>lm </a:t>
            </a:r>
            <a:r>
              <a:rPr lang="en-GB" b="1" dirty="0" err="1" smtClean="0"/>
              <a:t>menempuh</a:t>
            </a:r>
            <a:r>
              <a:rPr lang="en-GB" b="1" dirty="0" smtClean="0"/>
              <a:t> </a:t>
            </a:r>
            <a:r>
              <a:rPr lang="en-GB" b="1" dirty="0" err="1" smtClean="0"/>
              <a:t>pendidikan</a:t>
            </a:r>
            <a:r>
              <a:rPr lang="id-ID" b="1" dirty="0" smtClean="0"/>
              <a:t> tinggi </a:t>
            </a:r>
            <a:r>
              <a:rPr lang="en-GB" b="1" dirty="0" smtClean="0"/>
              <a:t> </a:t>
            </a:r>
            <a:endParaRPr lang="id-ID" b="1" dirty="0" smtClean="0"/>
          </a:p>
          <a:p>
            <a:r>
              <a:rPr lang="en-GB" b="1" dirty="0" err="1" smtClean="0"/>
              <a:t>Tidak</a:t>
            </a:r>
            <a:r>
              <a:rPr lang="id-ID" b="1" dirty="0" smtClean="0"/>
              <a:t> </a:t>
            </a:r>
            <a:r>
              <a:rPr lang="en-GB" b="1" dirty="0" err="1" smtClean="0"/>
              <a:t>terkait</a:t>
            </a:r>
            <a:r>
              <a:rPr lang="en-GB" b="1" dirty="0" smtClean="0"/>
              <a:t> d</a:t>
            </a:r>
            <a:r>
              <a:rPr lang="id-ID" b="1" dirty="0" smtClean="0"/>
              <a:t>gn</a:t>
            </a:r>
            <a:r>
              <a:rPr lang="en-GB" b="1" dirty="0" smtClean="0"/>
              <a:t> </a:t>
            </a:r>
            <a:r>
              <a:rPr lang="en-GB" b="1" dirty="0" err="1" smtClean="0"/>
              <a:t>materi</a:t>
            </a:r>
            <a:r>
              <a:rPr lang="en-GB" b="1" dirty="0" smtClean="0"/>
              <a:t> </a:t>
            </a:r>
            <a:r>
              <a:rPr lang="en-GB" b="1" dirty="0" err="1" smtClean="0"/>
              <a:t>bidang</a:t>
            </a:r>
            <a:r>
              <a:rPr lang="en-GB" b="1" dirty="0" smtClean="0"/>
              <a:t> </a:t>
            </a:r>
            <a:r>
              <a:rPr lang="en-GB" b="1" dirty="0" err="1" smtClean="0"/>
              <a:t>studi</a:t>
            </a:r>
            <a:r>
              <a:rPr lang="en-GB" b="1" dirty="0" smtClean="0"/>
              <a:t> </a:t>
            </a:r>
            <a:r>
              <a:rPr lang="id-ID" b="1" dirty="0" smtClean="0"/>
              <a:t> </a:t>
            </a:r>
            <a:r>
              <a:rPr lang="en-GB" b="1" dirty="0" err="1" smtClean="0"/>
              <a:t>tertentu</a:t>
            </a:r>
            <a:r>
              <a:rPr lang="en-GB" b="1" dirty="0" smtClean="0"/>
              <a:t>. </a:t>
            </a:r>
            <a:endParaRPr lang="id-ID" b="1" dirty="0" smtClean="0"/>
          </a:p>
          <a:p>
            <a:r>
              <a:rPr lang="id-ID" b="1" dirty="0" smtClean="0"/>
              <a:t>Hasilnya t</a:t>
            </a:r>
            <a:r>
              <a:rPr lang="en-GB" b="1" dirty="0" err="1" smtClean="0"/>
              <a:t>idak</a:t>
            </a:r>
            <a:r>
              <a:rPr lang="id-ID" b="1" dirty="0" smtClean="0"/>
              <a:t> </a:t>
            </a:r>
            <a:r>
              <a:rPr lang="en-GB" b="1" dirty="0" smtClean="0"/>
              <a:t> </a:t>
            </a:r>
            <a:r>
              <a:rPr lang="en-GB" b="1" dirty="0" err="1" smtClean="0"/>
              <a:t>dipengaruhi</a:t>
            </a:r>
            <a:r>
              <a:rPr lang="en-GB" b="1" dirty="0" smtClean="0"/>
              <a:t> </a:t>
            </a:r>
            <a:r>
              <a:rPr lang="en-GB" b="1" dirty="0" err="1" smtClean="0"/>
              <a:t>oleh</a:t>
            </a:r>
            <a:r>
              <a:rPr lang="en-GB" b="1" dirty="0" smtClean="0"/>
              <a:t> </a:t>
            </a:r>
            <a:r>
              <a:rPr lang="en-GB" b="1" dirty="0" err="1" smtClean="0"/>
              <a:t>variasi</a:t>
            </a:r>
            <a:r>
              <a:rPr lang="en-GB" b="1" dirty="0" smtClean="0"/>
              <a:t>  </a:t>
            </a:r>
            <a:r>
              <a:rPr lang="en-GB" b="1" dirty="0" err="1" smtClean="0"/>
              <a:t>jenjang</a:t>
            </a:r>
            <a:r>
              <a:rPr lang="en-GB" b="1" dirty="0" smtClean="0"/>
              <a:t> </a:t>
            </a:r>
            <a:r>
              <a:rPr lang="en-GB" b="1" dirty="0" err="1" smtClean="0"/>
              <a:t>pendidikan</a:t>
            </a:r>
            <a:r>
              <a:rPr lang="en-GB" b="1" dirty="0" smtClean="0"/>
              <a:t> </a:t>
            </a:r>
            <a:r>
              <a:rPr lang="en-GB" b="1" dirty="0" err="1" smtClean="0"/>
              <a:t>sebelumnya</a:t>
            </a:r>
            <a:r>
              <a:rPr lang="id-ID" b="1" dirty="0" smtClean="0"/>
              <a:t> (</a:t>
            </a:r>
            <a:r>
              <a:rPr lang="en-GB" b="1" dirty="0" err="1" smtClean="0"/>
              <a:t>jenis</a:t>
            </a:r>
            <a:r>
              <a:rPr lang="id-ID" b="1" dirty="0" smtClean="0"/>
              <a:t>,</a:t>
            </a:r>
            <a:r>
              <a:rPr lang="en-GB" b="1" dirty="0" smtClean="0"/>
              <a:t> </a:t>
            </a:r>
            <a:r>
              <a:rPr lang="en-GB" b="1" dirty="0" err="1" smtClean="0"/>
              <a:t>lokasi</a:t>
            </a:r>
            <a:r>
              <a:rPr lang="id-ID" b="1" dirty="0" smtClean="0"/>
              <a:t>, </a:t>
            </a:r>
            <a:r>
              <a:rPr lang="en-GB" b="1" dirty="0" err="1" smtClean="0"/>
              <a:t>fasilitas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 </a:t>
            </a:r>
            <a:r>
              <a:rPr lang="en-GB" b="1" dirty="0" err="1" smtClean="0"/>
              <a:t>mutu</a:t>
            </a:r>
            <a:r>
              <a:rPr lang="id-ID" b="1" dirty="0" smtClean="0"/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592" y="337853"/>
            <a:ext cx="8424936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id-ID" b="1" dirty="0" smtClean="0">
                <a:solidFill>
                  <a:srgbClr val="0000CC"/>
                </a:solidFill>
              </a:rPr>
              <a:t>TES POTENSI AKADEMIK</a:t>
            </a:r>
            <a:endParaRPr lang="id-ID" b="1" dirty="0">
              <a:solidFill>
                <a:srgbClr val="0000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584" y="1410008"/>
            <a:ext cx="8640960" cy="50433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ounded Rectangle 1"/>
          <p:cNvSpPr/>
          <p:nvPr/>
        </p:nvSpPr>
        <p:spPr>
          <a:xfrm>
            <a:off x="390600" y="257881"/>
            <a:ext cx="8352928" cy="1152128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127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752" y="2060848"/>
            <a:ext cx="8614792" cy="4680520"/>
          </a:xfrm>
        </p:spPr>
        <p:txBody>
          <a:bodyPr>
            <a:noAutofit/>
          </a:bodyPr>
          <a:lstStyle/>
          <a:p>
            <a:r>
              <a:rPr lang="id-ID" b="1" dirty="0"/>
              <a:t>Dapat mengembangkan kompetensi profesional melalui pengunaan literatur yang mayoritas berbahasa Inggris</a:t>
            </a:r>
          </a:p>
          <a:p>
            <a:r>
              <a:rPr lang="id-ID" b="1" dirty="0"/>
              <a:t>Dapat menulis karya ilmiah dalam bahasa Inggris dengan baik dan benar</a:t>
            </a:r>
          </a:p>
          <a:p>
            <a:r>
              <a:rPr lang="id-ID" b="1" dirty="0"/>
              <a:t>Dapat melakukan komunikasi dengan ilmuwan di dunia dengan bahasa </a:t>
            </a:r>
            <a:r>
              <a:rPr lang="id-ID" b="1" dirty="0" smtClean="0"/>
              <a:t>Inggris</a:t>
            </a:r>
            <a:endParaRPr lang="id-ID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592" y="257881"/>
            <a:ext cx="8424936" cy="1143000"/>
          </a:xfrm>
          <a:noFill/>
        </p:spPr>
        <p:txBody>
          <a:bodyPr>
            <a:noAutofit/>
          </a:bodyPr>
          <a:lstStyle/>
          <a:p>
            <a:r>
              <a:rPr lang="id-ID" b="1" dirty="0">
                <a:solidFill>
                  <a:srgbClr val="0000CC"/>
                </a:solidFill>
              </a:rPr>
              <a:t>KEMAMPUAN </a:t>
            </a:r>
            <a:r>
              <a:rPr lang="id-ID" b="1" dirty="0" smtClean="0">
                <a:solidFill>
                  <a:srgbClr val="0000CC"/>
                </a:solidFill>
              </a:rPr>
              <a:t>BHS INGGRIS</a:t>
            </a:r>
            <a:endParaRPr lang="id-ID" b="1" dirty="0">
              <a:solidFill>
                <a:srgbClr val="0000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584" y="1410008"/>
            <a:ext cx="8640960" cy="50433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ounded Rectangle 1"/>
          <p:cNvSpPr/>
          <p:nvPr/>
        </p:nvSpPr>
        <p:spPr>
          <a:xfrm>
            <a:off x="390600" y="257881"/>
            <a:ext cx="8352928" cy="1152128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877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600" y="1591411"/>
            <a:ext cx="8496944" cy="4680520"/>
          </a:xfrm>
        </p:spPr>
        <p:txBody>
          <a:bodyPr>
            <a:noAutofit/>
          </a:bodyPr>
          <a:lstStyle/>
          <a:p>
            <a:r>
              <a:rPr lang="id-ID" b="1" dirty="0"/>
              <a:t>Dosen adalah pendidik dan ilmuwan,</a:t>
            </a:r>
          </a:p>
          <a:p>
            <a:r>
              <a:rPr lang="id-ID" b="1" dirty="0"/>
              <a:t>Indikator </a:t>
            </a:r>
            <a:r>
              <a:rPr lang="id-ID" b="1" dirty="0" smtClean="0"/>
              <a:t>ilmuwan :  kemampuan mengembangkan </a:t>
            </a:r>
            <a:r>
              <a:rPr lang="id-ID" b="1" dirty="0"/>
              <a:t>ilmu pengetahuan melalui karya ilmiah.</a:t>
            </a:r>
          </a:p>
          <a:p>
            <a:r>
              <a:rPr lang="id-ID" b="1" dirty="0"/>
              <a:t>Karya ilmiah disebarluaskan/dipublikasikan dalam jurnal ilmiah,</a:t>
            </a:r>
          </a:p>
          <a:p>
            <a:r>
              <a:rPr lang="id-ID" b="1" dirty="0"/>
              <a:t>Publikasi ilmiah merupakan salah satu butir dalam deskripsi diri yang terpenting, sehingga mempunyai bobot penilaian yang tertinggi. </a:t>
            </a:r>
          </a:p>
          <a:p>
            <a:endParaRPr lang="id-ID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592" y="257881"/>
            <a:ext cx="8424936" cy="1143000"/>
          </a:xfrm>
          <a:noFill/>
        </p:spPr>
        <p:txBody>
          <a:bodyPr>
            <a:noAutofit/>
          </a:bodyPr>
          <a:lstStyle/>
          <a:p>
            <a:r>
              <a:rPr lang="id-ID" b="1" dirty="0" smtClean="0">
                <a:solidFill>
                  <a:srgbClr val="0000CC"/>
                </a:solidFill>
              </a:rPr>
              <a:t>PUBLIKASI ILMIAH</a:t>
            </a:r>
            <a:endParaRPr lang="id-ID" b="1" dirty="0">
              <a:solidFill>
                <a:srgbClr val="0000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584" y="1410008"/>
            <a:ext cx="8640960" cy="50433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ounded Rectangle 1"/>
          <p:cNvSpPr/>
          <p:nvPr/>
        </p:nvSpPr>
        <p:spPr>
          <a:xfrm>
            <a:off x="390600" y="257881"/>
            <a:ext cx="8352928" cy="1152128"/>
          </a:xfrm>
          <a:prstGeom prst="round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45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2484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id-ID" sz="3600" b="1" dirty="0" smtClean="0">
              <a:effectLst/>
              <a:cs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4400" b="1" dirty="0" smtClean="0">
                <a:effectLst/>
                <a:latin typeface="+mj-lt"/>
                <a:cs typeface="Calibri" pitchFamily="34" charset="0"/>
              </a:rPr>
              <a:t>SERTIFIKASI DOSEN 201</a:t>
            </a:r>
            <a:r>
              <a:rPr lang="id-ID" sz="4400" b="1" dirty="0" smtClean="0">
                <a:latin typeface="+mj-lt"/>
                <a:cs typeface="Calibri" pitchFamily="34" charset="0"/>
              </a:rPr>
              <a:t>5</a:t>
            </a:r>
            <a:endParaRPr lang="en-US" sz="4400" b="1" dirty="0" smtClean="0">
              <a:effectLst/>
              <a:latin typeface="+mj-lt"/>
              <a:cs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3600" b="1" dirty="0" smtClean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00"/>
                </a:solidFill>
                <a:effectLst/>
                <a:latin typeface="Arial Rounded MT Bold" pitchFamily="34" charset="0"/>
              </a:rPr>
              <a:t>PORTOFOLIO</a:t>
            </a:r>
            <a:endParaRPr lang="id-ID" sz="4400" b="1" dirty="0" smtClean="0">
              <a:solidFill>
                <a:srgbClr val="FF0000"/>
              </a:solidFill>
              <a:effectLst/>
              <a:latin typeface="Arial Rounded MT Bold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0000CC"/>
                </a:solidFill>
                <a:effectLst/>
                <a:latin typeface="Arial Rounded MT Bold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4000" b="1" dirty="0" err="1" smtClean="0">
                <a:solidFill>
                  <a:srgbClr val="0000CC"/>
                </a:solidFill>
                <a:effectLst/>
                <a:latin typeface="+mj-lt"/>
              </a:rPr>
              <a:t>Sebagai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+mj-lt"/>
              </a:rPr>
              <a:t>Ukuran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id-ID" sz="4000" b="1" dirty="0" smtClean="0">
                <a:solidFill>
                  <a:srgbClr val="0000CC"/>
                </a:solidFill>
                <a:effectLst/>
                <a:latin typeface="+mj-lt"/>
              </a:rPr>
              <a:t>:</a:t>
            </a:r>
          </a:p>
          <a:p>
            <a:pPr algn="ctr">
              <a:buFont typeface="Wingdings" pitchFamily="2" charset="2"/>
              <a:buNone/>
            </a:pPr>
            <a:r>
              <a:rPr lang="en-US" sz="4000" b="1" dirty="0" err="1" smtClean="0">
                <a:solidFill>
                  <a:srgbClr val="0000CC"/>
                </a:solidFill>
                <a:effectLst/>
                <a:latin typeface="+mj-lt"/>
              </a:rPr>
              <a:t>Budaya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+mj-lt"/>
              </a:rPr>
              <a:t>Akademik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+mj-lt"/>
              </a:rPr>
              <a:t> </a:t>
            </a:r>
            <a:endParaRPr lang="id-ID" sz="4000" b="1" dirty="0" smtClean="0">
              <a:solidFill>
                <a:srgbClr val="0000CC"/>
              </a:solidFill>
              <a:effectLst/>
              <a:latin typeface="+mj-lt"/>
            </a:endParaRPr>
          </a:p>
          <a:p>
            <a:pPr algn="ctr">
              <a:buFont typeface="Wingdings" pitchFamily="2" charset="2"/>
              <a:buNone/>
            </a:pPr>
            <a:r>
              <a:rPr lang="en-US" sz="4000" b="1" dirty="0" err="1" smtClean="0">
                <a:solidFill>
                  <a:srgbClr val="0000CC"/>
                </a:solidFill>
                <a:effectLst/>
                <a:latin typeface="+mj-lt"/>
              </a:rPr>
              <a:t>Profesionalisme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+mj-lt"/>
              </a:rPr>
              <a:t>Dosen</a:t>
            </a:r>
            <a:endParaRPr lang="en-US" sz="4000" b="1" dirty="0" smtClean="0">
              <a:solidFill>
                <a:srgbClr val="0000CC"/>
              </a:solidFill>
              <a:effectLst/>
              <a:latin typeface="+mj-lt"/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4000496" y="1643050"/>
            <a:ext cx="973832" cy="4211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676400" y="2132856"/>
            <a:ext cx="5638800" cy="1157334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074198" y="3429000"/>
            <a:ext cx="973832" cy="50405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049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bm Sedang Depan Komputer Laptop Animasi Bergerak Gif Terbaru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457200"/>
            <a:ext cx="7162800" cy="2286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d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d-I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 </a:t>
            </a:r>
            <a:r>
              <a:rPr lang="en-US" sz="4400" b="1" dirty="0" err="1" smtClean="0">
                <a:effectLst/>
                <a:latin typeface="Tahoma" charset="0"/>
                <a:cs typeface="Tahoma" charset="0"/>
              </a:rPr>
              <a:t>M</a:t>
            </a:r>
            <a:r>
              <a:rPr lang="en-US" sz="4800" b="1" dirty="0" err="1" smtClean="0">
                <a:effectLst/>
                <a:latin typeface="Tahoma" charset="0"/>
                <a:cs typeface="Tahoma" charset="0"/>
              </a:rPr>
              <a:t>enyusun</a:t>
            </a:r>
            <a:r>
              <a:rPr lang="en-US" sz="4800" b="1" dirty="0" smtClean="0">
                <a:effectLst/>
                <a:latin typeface="Tahoma" charset="0"/>
                <a:cs typeface="Tahoma" charset="0"/>
              </a:rPr>
              <a:t> </a:t>
            </a:r>
            <a:r>
              <a:rPr lang="en-US" sz="4800" b="1" dirty="0" err="1" smtClean="0">
                <a:effectLst/>
                <a:latin typeface="Tahoma" charset="0"/>
                <a:cs typeface="Tahoma" charset="0"/>
              </a:rPr>
              <a:t>Portofolio</a:t>
            </a:r>
            <a:r>
              <a:rPr lang="en-US" sz="4800" b="1" dirty="0" smtClean="0">
                <a:effectLst/>
                <a:latin typeface="Tahoma" charset="0"/>
                <a:cs typeface="Tahoma" charset="0"/>
              </a:rPr>
              <a:t> </a:t>
            </a:r>
            <a:r>
              <a:rPr lang="en-US" sz="4800" b="1" dirty="0" err="1" smtClean="0">
                <a:effectLst/>
                <a:latin typeface="Tahoma" charset="0"/>
                <a:cs typeface="Tahoma" charset="0"/>
              </a:rPr>
              <a:t>Serdos</a:t>
            </a:r>
            <a:r>
              <a:rPr lang="en-US" sz="4800" b="1" dirty="0" smtClean="0">
                <a:effectLst/>
                <a:latin typeface="Tahoma" charset="0"/>
                <a:cs typeface="Tahoma" charset="0"/>
              </a:rPr>
              <a:t> 201</a:t>
            </a:r>
            <a:r>
              <a:rPr lang="id-ID" sz="4800" b="1" dirty="0" smtClean="0">
                <a:latin typeface="Tahoma" charset="0"/>
                <a:cs typeface="Tahoma" charset="0"/>
              </a:rPr>
              <a:t>5</a:t>
            </a:r>
            <a:endParaRPr lang="id-ID" sz="4800" b="1" dirty="0" smtClean="0">
              <a:effectLst/>
              <a:latin typeface="Tahoma" charset="0"/>
              <a:cs typeface="Tahoma" charset="0"/>
            </a:endParaRPr>
          </a:p>
        </p:txBody>
      </p:sp>
      <p:pic>
        <p:nvPicPr>
          <p:cNvPr id="6147" name="Picture 2" descr="D:\DYP\HD\Animasi\animasi\buku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16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502548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2208213"/>
            <a:ext cx="1538288" cy="2319337"/>
            <a:chOff x="576" y="1680"/>
            <a:chExt cx="969" cy="1461"/>
          </a:xfrm>
        </p:grpSpPr>
        <p:sp>
          <p:nvSpPr>
            <p:cNvPr id="87062" name="AutoShape 5"/>
            <p:cNvSpPr>
              <a:spLocks noChangeArrowheads="1"/>
            </p:cNvSpPr>
            <p:nvPr/>
          </p:nvSpPr>
          <p:spPr bwMode="auto">
            <a:xfrm>
              <a:off x="663" y="1941"/>
              <a:ext cx="816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7063" name="Oval 6"/>
            <p:cNvSpPr>
              <a:spLocks noChangeArrowheads="1"/>
            </p:cNvSpPr>
            <p:nvPr/>
          </p:nvSpPr>
          <p:spPr bwMode="auto">
            <a:xfrm>
              <a:off x="576" y="1767"/>
              <a:ext cx="969" cy="336"/>
            </a:xfrm>
            <a:prstGeom prst="ellipse">
              <a:avLst/>
            </a:prstGeom>
            <a:solidFill>
              <a:srgbClr val="FF3300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1313" indent="-341313"/>
              <a:endParaRPr lang="id-ID">
                <a:latin typeface="Tahoma" pitchFamily="34" charset="0"/>
              </a:endParaRPr>
            </a:p>
          </p:txBody>
        </p:sp>
        <p:sp>
          <p:nvSpPr>
            <p:cNvPr id="87064" name="AutoShape 9"/>
            <p:cNvSpPr>
              <a:spLocks noChangeArrowheads="1"/>
            </p:cNvSpPr>
            <p:nvPr/>
          </p:nvSpPr>
          <p:spPr bwMode="auto">
            <a:xfrm flipV="1">
              <a:off x="969" y="1680"/>
              <a:ext cx="17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9 w 21600"/>
                <a:gd name="T13" fmla="*/ 4500 h 21600"/>
                <a:gd name="T14" fmla="*/ 1713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id-ID"/>
            </a:p>
          </p:txBody>
        </p:sp>
      </p:grpSp>
      <p:pic>
        <p:nvPicPr>
          <p:cNvPr id="90124" name="Picture 12" descr="MLKP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9807">
            <a:off x="2381250" y="-42862"/>
            <a:ext cx="2124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Arc 13"/>
          <p:cNvSpPr>
            <a:spLocks/>
          </p:cNvSpPr>
          <p:nvPr/>
        </p:nvSpPr>
        <p:spPr bwMode="auto">
          <a:xfrm flipH="1">
            <a:off x="1676400" y="1447800"/>
            <a:ext cx="609600" cy="1027113"/>
          </a:xfrm>
          <a:custGeom>
            <a:avLst/>
            <a:gdLst>
              <a:gd name="T0" fmla="*/ 0 w 21600"/>
              <a:gd name="T1" fmla="*/ 0 h 24279"/>
              <a:gd name="T2" fmla="*/ 2147483647 w 21600"/>
              <a:gd name="T3" fmla="*/ 2147483647 h 24279"/>
              <a:gd name="T4" fmla="*/ 0 w 21600"/>
              <a:gd name="T5" fmla="*/ 2147483647 h 24279"/>
              <a:gd name="T6" fmla="*/ 0 60000 65536"/>
              <a:gd name="T7" fmla="*/ 0 60000 65536"/>
              <a:gd name="T8" fmla="*/ 0 60000 65536"/>
              <a:gd name="T9" fmla="*/ 0 w 21600"/>
              <a:gd name="T10" fmla="*/ 0 h 24279"/>
              <a:gd name="T11" fmla="*/ 21600 w 21600"/>
              <a:gd name="T12" fmla="*/ 24279 h 24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2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95"/>
                  <a:pt x="21544" y="23390"/>
                  <a:pt x="21433" y="24279"/>
                </a:cubicBezTo>
              </a:path>
              <a:path w="21600" h="242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95"/>
                  <a:pt x="21544" y="23390"/>
                  <a:pt x="21433" y="2427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0126" name="AutoShape 14"/>
          <p:cNvSpPr>
            <a:spLocks noChangeArrowheads="1"/>
          </p:cNvSpPr>
          <p:nvPr/>
        </p:nvSpPr>
        <p:spPr bwMode="auto">
          <a:xfrm rot="1542598">
            <a:off x="1371600" y="2284413"/>
            <a:ext cx="609600" cy="474662"/>
          </a:xfrm>
          <a:prstGeom prst="irregularSeal2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1313" indent="-341313"/>
            <a:endParaRPr lang="id-ID">
              <a:latin typeface="Tahoma" pitchFamily="34" charset="0"/>
            </a:endParaRP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5715000" y="3505200"/>
            <a:ext cx="942975" cy="990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96 w 21600"/>
              <a:gd name="T13" fmla="*/ 3496 h 21600"/>
              <a:gd name="T14" fmla="*/ 18104 w 21600"/>
              <a:gd name="T15" fmla="*/ 181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392" y="21600"/>
                </a:lnTo>
                <a:lnTo>
                  <a:pt x="1820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562600" y="2286000"/>
            <a:ext cx="1300163" cy="2201863"/>
            <a:chOff x="3348" y="1737"/>
            <a:chExt cx="819" cy="1387"/>
          </a:xfrm>
        </p:grpSpPr>
        <p:sp>
          <p:nvSpPr>
            <p:cNvPr id="87058" name="Oval 8"/>
            <p:cNvSpPr>
              <a:spLocks noChangeArrowheads="1"/>
            </p:cNvSpPr>
            <p:nvPr/>
          </p:nvSpPr>
          <p:spPr bwMode="auto">
            <a:xfrm>
              <a:off x="3351" y="1737"/>
              <a:ext cx="816" cy="336"/>
            </a:xfrm>
            <a:prstGeom prst="ellips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1313" indent="-341313"/>
              <a:endParaRPr lang="id-ID">
                <a:latin typeface="Tahoma" pitchFamily="34" charset="0"/>
              </a:endParaRPr>
            </a:p>
          </p:txBody>
        </p:sp>
        <p:sp>
          <p:nvSpPr>
            <p:cNvPr id="87059" name="Line 16"/>
            <p:cNvSpPr>
              <a:spLocks noChangeShapeType="1"/>
            </p:cNvSpPr>
            <p:nvPr/>
          </p:nvSpPr>
          <p:spPr bwMode="auto">
            <a:xfrm>
              <a:off x="3348" y="1904"/>
              <a:ext cx="204" cy="1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7060" name="Line 17"/>
            <p:cNvSpPr>
              <a:spLocks noChangeShapeType="1"/>
            </p:cNvSpPr>
            <p:nvPr/>
          </p:nvSpPr>
          <p:spPr bwMode="auto">
            <a:xfrm flipH="1">
              <a:off x="3956" y="1908"/>
              <a:ext cx="204" cy="1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7061" name="Line 18"/>
            <p:cNvSpPr>
              <a:spLocks noChangeShapeType="1"/>
            </p:cNvSpPr>
            <p:nvPr/>
          </p:nvSpPr>
          <p:spPr bwMode="auto">
            <a:xfrm flipH="1" flipV="1">
              <a:off x="3546" y="3118"/>
              <a:ext cx="418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pic>
        <p:nvPicPr>
          <p:cNvPr id="90131" name="Picture 19" descr="MLKP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9807">
            <a:off x="6888162" y="119063"/>
            <a:ext cx="2124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96000" y="1676400"/>
            <a:ext cx="614363" cy="1968500"/>
            <a:chOff x="3741" y="1248"/>
            <a:chExt cx="387" cy="1240"/>
          </a:xfrm>
        </p:grpSpPr>
        <p:sp>
          <p:nvSpPr>
            <p:cNvPr id="87056" name="Arc 20"/>
            <p:cNvSpPr>
              <a:spLocks/>
            </p:cNvSpPr>
            <p:nvPr/>
          </p:nvSpPr>
          <p:spPr bwMode="auto">
            <a:xfrm flipH="1">
              <a:off x="3744" y="1248"/>
              <a:ext cx="384" cy="615"/>
            </a:xfrm>
            <a:custGeom>
              <a:avLst/>
              <a:gdLst>
                <a:gd name="T0" fmla="*/ 0 w 21600"/>
                <a:gd name="T1" fmla="*/ 0 h 23070"/>
                <a:gd name="T2" fmla="*/ 0 w 21600"/>
                <a:gd name="T3" fmla="*/ 0 h 23070"/>
                <a:gd name="T4" fmla="*/ 0 w 21600"/>
                <a:gd name="T5" fmla="*/ 0 h 230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70"/>
                <a:gd name="T11" fmla="*/ 21600 w 21600"/>
                <a:gd name="T12" fmla="*/ 23070 h 230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7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090"/>
                    <a:pt x="21583" y="22580"/>
                    <a:pt x="21549" y="23069"/>
                  </a:cubicBezTo>
                </a:path>
                <a:path w="21600" h="2307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090"/>
                    <a:pt x="21583" y="22580"/>
                    <a:pt x="21549" y="2306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cxnSp>
          <p:nvCxnSpPr>
            <p:cNvPr id="87057" name="AutoShape 21"/>
            <p:cNvCxnSpPr>
              <a:cxnSpLocks noChangeShapeType="1"/>
            </p:cNvCxnSpPr>
            <p:nvPr/>
          </p:nvCxnSpPr>
          <p:spPr bwMode="auto">
            <a:xfrm flipH="1">
              <a:off x="3741" y="1729"/>
              <a:ext cx="6" cy="759"/>
            </a:xfrm>
            <a:prstGeom prst="straightConnector1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0134" name="AutoShape 22"/>
          <p:cNvSpPr>
            <a:spLocks noChangeArrowheads="1"/>
          </p:cNvSpPr>
          <p:nvPr/>
        </p:nvSpPr>
        <p:spPr bwMode="auto">
          <a:xfrm rot="1542598">
            <a:off x="5638800" y="3198813"/>
            <a:ext cx="609600" cy="474662"/>
          </a:xfrm>
          <a:prstGeom prst="irregularSeal2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1313" indent="-341313"/>
            <a:endParaRPr lang="id-ID">
              <a:latin typeface="Tahoma" pitchFamily="34" charset="0"/>
            </a:endParaRPr>
          </a:p>
        </p:txBody>
      </p:sp>
      <p:sp>
        <p:nvSpPr>
          <p:cNvPr id="90135" name="Arc 23"/>
          <p:cNvSpPr>
            <a:spLocks/>
          </p:cNvSpPr>
          <p:nvPr/>
        </p:nvSpPr>
        <p:spPr bwMode="auto">
          <a:xfrm rot="4115610" flipH="1">
            <a:off x="771526" y="1943100"/>
            <a:ext cx="609600" cy="968375"/>
          </a:xfrm>
          <a:custGeom>
            <a:avLst/>
            <a:gdLst>
              <a:gd name="T0" fmla="*/ 0 w 21600"/>
              <a:gd name="T1" fmla="*/ 0 h 22880"/>
              <a:gd name="T2" fmla="*/ 2147483647 w 21600"/>
              <a:gd name="T3" fmla="*/ 2147483647 h 22880"/>
              <a:gd name="T4" fmla="*/ 0 w 21600"/>
              <a:gd name="T5" fmla="*/ 2147483647 h 22880"/>
              <a:gd name="T6" fmla="*/ 0 60000 65536"/>
              <a:gd name="T7" fmla="*/ 0 60000 65536"/>
              <a:gd name="T8" fmla="*/ 0 60000 65536"/>
              <a:gd name="T9" fmla="*/ 0 w 21600"/>
              <a:gd name="T10" fmla="*/ 0 h 22880"/>
              <a:gd name="T11" fmla="*/ 21600 w 21600"/>
              <a:gd name="T12" fmla="*/ 22880 h 228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88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26"/>
                  <a:pt x="21587" y="22453"/>
                  <a:pt x="21562" y="22880"/>
                </a:cubicBezTo>
              </a:path>
              <a:path w="21600" h="2288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26"/>
                  <a:pt x="21587" y="22453"/>
                  <a:pt x="21562" y="2288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0136" name="Arc 24"/>
          <p:cNvSpPr>
            <a:spLocks/>
          </p:cNvSpPr>
          <p:nvPr/>
        </p:nvSpPr>
        <p:spPr bwMode="auto">
          <a:xfrm rot="-3627772">
            <a:off x="1829594" y="2055019"/>
            <a:ext cx="608012" cy="914400"/>
          </a:xfrm>
          <a:custGeom>
            <a:avLst/>
            <a:gdLst>
              <a:gd name="T0" fmla="*/ 0 w 21554"/>
              <a:gd name="T1" fmla="*/ 0 h 21600"/>
              <a:gd name="T2" fmla="*/ 2147483647 w 21554"/>
              <a:gd name="T3" fmla="*/ 2147483647 h 21600"/>
              <a:gd name="T4" fmla="*/ 0 w 21554"/>
              <a:gd name="T5" fmla="*/ 2147483647 h 21600"/>
              <a:gd name="T6" fmla="*/ 0 60000 65536"/>
              <a:gd name="T7" fmla="*/ 0 60000 65536"/>
              <a:gd name="T8" fmla="*/ 0 60000 65536"/>
              <a:gd name="T9" fmla="*/ 0 w 21554"/>
              <a:gd name="T10" fmla="*/ 0 h 21600"/>
              <a:gd name="T11" fmla="*/ 21554 w 215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4" h="21600" fill="none" extrusionOk="0">
                <a:moveTo>
                  <a:pt x="-1" y="0"/>
                </a:moveTo>
                <a:cubicBezTo>
                  <a:pt x="11379" y="0"/>
                  <a:pt x="20807" y="8828"/>
                  <a:pt x="21553" y="20184"/>
                </a:cubicBezTo>
              </a:path>
              <a:path w="21554" h="21600" stroke="0" extrusionOk="0">
                <a:moveTo>
                  <a:pt x="-1" y="0"/>
                </a:moveTo>
                <a:cubicBezTo>
                  <a:pt x="11379" y="0"/>
                  <a:pt x="20807" y="8828"/>
                  <a:pt x="21553" y="20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" name="Multiply 25"/>
          <p:cNvSpPr/>
          <p:nvPr/>
        </p:nvSpPr>
        <p:spPr>
          <a:xfrm>
            <a:off x="869950" y="352425"/>
            <a:ext cx="3852863" cy="42449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28596" y="5214950"/>
            <a:ext cx="8215370" cy="77271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4000" b="1" dirty="0" smtClean="0">
                <a:latin typeface="Georgia" pitchFamily="18" charset="0"/>
              </a:rPr>
              <a:t>NON AKADEMIK</a:t>
            </a:r>
            <a:endParaRPr lang="en-US" sz="4000" b="1" dirty="0">
              <a:latin typeface="Georgia" pitchFamily="18" charset="0"/>
            </a:endParaRPr>
          </a:p>
        </p:txBody>
      </p:sp>
      <p:sp>
        <p:nvSpPr>
          <p:cNvPr id="78850" name="AutoShape 2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852" name="AutoShape 4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40137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nimBg="1"/>
      <p:bldP spid="90126" grpId="0" animBg="1"/>
      <p:bldP spid="90127" grpId="0" animBg="1"/>
      <p:bldP spid="90134" grpId="0" animBg="1"/>
      <p:bldP spid="90135" grpId="0" animBg="1"/>
      <p:bldP spid="901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5" name="Arc 23"/>
          <p:cNvSpPr>
            <a:spLocks/>
          </p:cNvSpPr>
          <p:nvPr/>
        </p:nvSpPr>
        <p:spPr bwMode="auto">
          <a:xfrm rot="4115610" flipH="1">
            <a:off x="771526" y="1943100"/>
            <a:ext cx="609600" cy="968375"/>
          </a:xfrm>
          <a:custGeom>
            <a:avLst/>
            <a:gdLst>
              <a:gd name="T0" fmla="*/ 0 w 21600"/>
              <a:gd name="T1" fmla="*/ 0 h 22880"/>
              <a:gd name="T2" fmla="*/ 2147483647 w 21600"/>
              <a:gd name="T3" fmla="*/ 2147483647 h 22880"/>
              <a:gd name="T4" fmla="*/ 0 w 21600"/>
              <a:gd name="T5" fmla="*/ 2147483647 h 22880"/>
              <a:gd name="T6" fmla="*/ 0 60000 65536"/>
              <a:gd name="T7" fmla="*/ 0 60000 65536"/>
              <a:gd name="T8" fmla="*/ 0 60000 65536"/>
              <a:gd name="T9" fmla="*/ 0 w 21600"/>
              <a:gd name="T10" fmla="*/ 0 h 22880"/>
              <a:gd name="T11" fmla="*/ 21600 w 21600"/>
              <a:gd name="T12" fmla="*/ 22880 h 228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88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26"/>
                  <a:pt x="21587" y="22453"/>
                  <a:pt x="21562" y="22880"/>
                </a:cubicBezTo>
              </a:path>
              <a:path w="21600" h="2288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26"/>
                  <a:pt x="21587" y="22453"/>
                  <a:pt x="21562" y="2288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0136" name="Arc 24"/>
          <p:cNvSpPr>
            <a:spLocks/>
          </p:cNvSpPr>
          <p:nvPr/>
        </p:nvSpPr>
        <p:spPr bwMode="auto">
          <a:xfrm rot="-3627772">
            <a:off x="1829594" y="2055019"/>
            <a:ext cx="608012" cy="914400"/>
          </a:xfrm>
          <a:custGeom>
            <a:avLst/>
            <a:gdLst>
              <a:gd name="T0" fmla="*/ 0 w 21554"/>
              <a:gd name="T1" fmla="*/ 0 h 21600"/>
              <a:gd name="T2" fmla="*/ 2147483647 w 21554"/>
              <a:gd name="T3" fmla="*/ 2147483647 h 21600"/>
              <a:gd name="T4" fmla="*/ 0 w 21554"/>
              <a:gd name="T5" fmla="*/ 2147483647 h 21600"/>
              <a:gd name="T6" fmla="*/ 0 60000 65536"/>
              <a:gd name="T7" fmla="*/ 0 60000 65536"/>
              <a:gd name="T8" fmla="*/ 0 60000 65536"/>
              <a:gd name="T9" fmla="*/ 0 w 21554"/>
              <a:gd name="T10" fmla="*/ 0 h 21600"/>
              <a:gd name="T11" fmla="*/ 21554 w 215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4" h="21600" fill="none" extrusionOk="0">
                <a:moveTo>
                  <a:pt x="-1" y="0"/>
                </a:moveTo>
                <a:cubicBezTo>
                  <a:pt x="11379" y="0"/>
                  <a:pt x="20807" y="8828"/>
                  <a:pt x="21553" y="20184"/>
                </a:cubicBezTo>
              </a:path>
              <a:path w="21554" h="21600" stroke="0" extrusionOk="0">
                <a:moveTo>
                  <a:pt x="-1" y="0"/>
                </a:moveTo>
                <a:cubicBezTo>
                  <a:pt x="11379" y="0"/>
                  <a:pt x="20807" y="8828"/>
                  <a:pt x="21553" y="20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1500166" y="2357430"/>
            <a:ext cx="67866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800" dirty="0" smtClean="0"/>
              <a:t> </a:t>
            </a:r>
            <a:r>
              <a:rPr lang="id-ID" sz="2800" b="1" dirty="0" smtClean="0"/>
              <a:t>Kaidah</a:t>
            </a:r>
          </a:p>
          <a:p>
            <a:pPr>
              <a:buFont typeface="Arial" pitchFamily="34" charset="0"/>
              <a:buChar char="•"/>
            </a:pPr>
            <a:r>
              <a:rPr lang="id-ID" sz="2800" b="1" dirty="0" smtClean="0"/>
              <a:t> Rambu-rambu</a:t>
            </a:r>
          </a:p>
          <a:p>
            <a:pPr>
              <a:buFont typeface="Arial" pitchFamily="34" charset="0"/>
              <a:buChar char="•"/>
            </a:pPr>
            <a:r>
              <a:rPr lang="id-ID" sz="2800" b="1" dirty="0" smtClean="0"/>
              <a:t> Teknik Penyusunan</a:t>
            </a:r>
          </a:p>
          <a:p>
            <a:pPr>
              <a:buFont typeface="Arial" pitchFamily="34" charset="0"/>
              <a:buChar char="•"/>
            </a:pPr>
            <a:r>
              <a:rPr lang="id-ID" sz="2800" b="1" dirty="0" smtClean="0"/>
              <a:t> Mekanisme </a:t>
            </a:r>
          </a:p>
          <a:p>
            <a:pPr>
              <a:buFont typeface="Arial" pitchFamily="34" charset="0"/>
              <a:buChar char="•"/>
            </a:pPr>
            <a:r>
              <a:rPr lang="id-ID" sz="2800" b="1" dirty="0" smtClean="0"/>
              <a:t> Penyusunan</a:t>
            </a:r>
          </a:p>
          <a:p>
            <a:pPr>
              <a:buFont typeface="Arial" pitchFamily="34" charset="0"/>
              <a:buChar char="•"/>
            </a:pPr>
            <a:r>
              <a:rPr lang="id-ID" sz="2800" b="1" dirty="0" smtClean="0"/>
              <a:t> Jadwal Penyusunan dan Penyelesaian</a:t>
            </a:r>
          </a:p>
          <a:p>
            <a:pPr>
              <a:buFont typeface="Arial" pitchFamily="34" charset="0"/>
              <a:buChar char="•"/>
            </a:pPr>
            <a:endParaRPr lang="id-ID" dirty="0"/>
          </a:p>
        </p:txBody>
      </p:sp>
      <p:sp>
        <p:nvSpPr>
          <p:cNvPr id="27" name="Rounded Rectangle 26"/>
          <p:cNvSpPr/>
          <p:nvPr/>
        </p:nvSpPr>
        <p:spPr>
          <a:xfrm>
            <a:off x="428596" y="1428736"/>
            <a:ext cx="8286808" cy="41434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2143108" y="1000108"/>
            <a:ext cx="4500594" cy="84081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4400" b="1" dirty="0" smtClean="0">
                <a:latin typeface="Georgia" pitchFamily="18" charset="0"/>
              </a:rPr>
              <a:t>AKADEMIK</a:t>
            </a:r>
            <a:endParaRPr lang="en-US" sz="4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137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PENILAIAN PORTOFOLIO</a:t>
            </a:r>
            <a:r>
              <a:rPr lang="id-ID" b="1" dirty="0" smtClean="0">
                <a:solidFill>
                  <a:schemeClr val="bg1"/>
                </a:solidFill>
              </a:rPr>
              <a:t> SERDOS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zh-TW" sz="2800" b="1" dirty="0" smtClean="0">
                <a:latin typeface="+mj-lt"/>
                <a:ea typeface="PMingLiU" charset="-120"/>
              </a:rPr>
              <a:t>P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enilaian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terhadap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kumpulan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dokumen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maupun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data yang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berupa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SK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Kenaikan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Jabatan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Fungsional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(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Akademik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)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terakhir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, SK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Inpassing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(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dosen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PTS),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instrumen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persepsional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dan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personal/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deskripsi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diri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yang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telah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diisi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oleh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diri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sendiri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,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mahasiswa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,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kolega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dosen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,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dan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atasan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effectLst/>
                <a:latin typeface="+mj-lt"/>
                <a:ea typeface="PMingLiU" charset="-120"/>
              </a:rPr>
              <a:t>dosen</a:t>
            </a:r>
            <a:r>
              <a:rPr lang="en-US" altLang="zh-TW" sz="2800" b="1" dirty="0" smtClean="0">
                <a:effectLst/>
                <a:latin typeface="+mj-lt"/>
                <a:ea typeface="PMingLiU" charset="-120"/>
              </a:rPr>
              <a:t>. </a:t>
            </a:r>
            <a:endParaRPr lang="id-ID" altLang="zh-TW" sz="2800" b="1" dirty="0" smtClean="0">
              <a:effectLst/>
              <a:latin typeface="+mj-lt"/>
              <a:ea typeface="PMingLiU" charset="-120"/>
            </a:endParaRPr>
          </a:p>
          <a:p>
            <a:pPr eaLnBrk="1" hangingPunct="1"/>
            <a:endParaRPr lang="en-US" altLang="zh-TW" sz="2800" b="1" dirty="0" smtClean="0">
              <a:effectLst/>
              <a:latin typeface="+mj-lt"/>
              <a:ea typeface="PMingLiU" charset="-120"/>
            </a:endParaRPr>
          </a:p>
          <a:p>
            <a:pPr eaLnBrk="1" hangingPunct="1"/>
            <a:r>
              <a:rPr lang="en-US" altLang="zh-TW" sz="2800" b="1" dirty="0" err="1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Khusus</a:t>
            </a:r>
            <a:r>
              <a:rPr lang="en-US" altLang="zh-TW" sz="2800" b="1" dirty="0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untuk</a:t>
            </a:r>
            <a:r>
              <a:rPr lang="en-US" altLang="zh-TW" sz="2800" b="1" dirty="0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instrumen</a:t>
            </a:r>
            <a:r>
              <a:rPr lang="en-US" altLang="zh-TW" sz="2800" b="1" dirty="0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Deskripsi</a:t>
            </a:r>
            <a:r>
              <a:rPr lang="en-US" altLang="zh-TW" sz="2800" b="1" dirty="0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Diri</a:t>
            </a:r>
            <a:r>
              <a:rPr lang="en-US" altLang="zh-TW" sz="2800" b="1" dirty="0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, </a:t>
            </a:r>
            <a:r>
              <a:rPr lang="en-US" altLang="zh-TW" sz="2800" b="1" dirty="0" err="1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penilaian</a:t>
            </a:r>
            <a:r>
              <a:rPr lang="en-US" altLang="zh-TW" sz="2800" b="1" dirty="0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dilakukan</a:t>
            </a:r>
            <a:r>
              <a:rPr lang="en-US" altLang="zh-TW" sz="2800" b="1" dirty="0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oleh</a:t>
            </a:r>
            <a:r>
              <a:rPr lang="en-US" altLang="zh-TW" sz="2800" b="1" dirty="0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 </a:t>
            </a:r>
            <a:r>
              <a:rPr lang="en-US" altLang="zh-TW" sz="2800" b="1" dirty="0" err="1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asesor</a:t>
            </a:r>
            <a:r>
              <a:rPr lang="en-US" altLang="zh-TW" sz="2800" b="1" dirty="0" smtClean="0">
                <a:solidFill>
                  <a:srgbClr val="0000CC"/>
                </a:solidFill>
                <a:effectLst/>
                <a:latin typeface="+mj-lt"/>
                <a:ea typeface="PMingLiU" charset="-120"/>
              </a:rPr>
              <a:t>. </a:t>
            </a:r>
            <a:endParaRPr lang="en-US" sz="2800" b="1" dirty="0" smtClean="0">
              <a:solidFill>
                <a:srgbClr val="0000CC"/>
              </a:solidFill>
              <a:effectLst/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554" y="1628800"/>
            <a:ext cx="8568952" cy="4608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45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2757" y="260648"/>
            <a:ext cx="8229600" cy="1143000"/>
          </a:xfrm>
          <a:solidFill>
            <a:srgbClr val="FF0000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sz="4800" b="1" dirty="0" err="1" smtClean="0">
                <a:solidFill>
                  <a:schemeClr val="bg1"/>
                </a:solidFill>
                <a:effectLst/>
              </a:rPr>
              <a:t>Instrumen</a:t>
            </a:r>
            <a:r>
              <a:rPr lang="en-US" sz="48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/>
              </a:rPr>
              <a:t>Portofolio</a:t>
            </a:r>
            <a:endParaRPr lang="en-US" sz="4800" b="1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buClr>
                <a:schemeClr val="tx1"/>
              </a:buClr>
              <a:buFont typeface="+mj-lt"/>
              <a:buAutoNum type="arabicPeriod"/>
            </a:pPr>
            <a:endParaRPr lang="id-ID" altLang="zh-TW" sz="3600" b="1" dirty="0" smtClean="0">
              <a:solidFill>
                <a:srgbClr val="0000CC"/>
              </a:solidFill>
              <a:effectLst/>
              <a:latin typeface="+mj-lt"/>
              <a:ea typeface="PMingLiU" pitchFamily="18" charset="-120"/>
            </a:endParaRPr>
          </a:p>
          <a:p>
            <a:pPr marL="514350" indent="-514350" eaLnBrk="1" hangingPunct="1">
              <a:buClr>
                <a:srgbClr val="0000CC"/>
              </a:buClr>
              <a:buFont typeface="+mj-lt"/>
              <a:buAutoNum type="arabicPeriod"/>
            </a:pPr>
            <a:r>
              <a:rPr lang="en-US" altLang="zh-TW" sz="3600" b="1" dirty="0" smtClean="0">
                <a:solidFill>
                  <a:srgbClr val="0000CC"/>
                </a:solidFill>
                <a:effectLst/>
                <a:latin typeface="+mj-lt"/>
                <a:ea typeface="PMingLiU" pitchFamily="18" charset="-120"/>
              </a:rPr>
              <a:t>P</a:t>
            </a:r>
            <a:r>
              <a:rPr lang="id-ID" altLang="zh-TW" sz="3600" b="1" dirty="0" smtClean="0">
                <a:solidFill>
                  <a:srgbClr val="0000CC"/>
                </a:solidFill>
                <a:effectLst/>
                <a:latin typeface="+mj-lt"/>
              </a:rPr>
              <a:t>enilaian Persepsional </a:t>
            </a:r>
            <a:r>
              <a:rPr lang="id-ID" altLang="zh-TW" sz="3600" b="1" dirty="0" smtClean="0">
                <a:effectLst/>
                <a:latin typeface="+mj-lt"/>
              </a:rPr>
              <a:t>yang meliputi penilaian dari mahasiswa, teman sejawat, atasan </a:t>
            </a:r>
            <a:r>
              <a:rPr lang="id-ID" altLang="zh-TW" sz="3600" b="1" dirty="0">
                <a:latin typeface="+mj-lt"/>
              </a:rPr>
              <a:t>l</a:t>
            </a:r>
            <a:r>
              <a:rPr lang="id-ID" altLang="zh-TW" sz="3600" b="1" dirty="0" smtClean="0">
                <a:effectLst/>
                <a:latin typeface="+mj-lt"/>
              </a:rPr>
              <a:t>angsung dan DYS</a:t>
            </a:r>
          </a:p>
          <a:p>
            <a:pPr marL="514350" indent="-514350" eaLnBrk="1" hangingPunct="1">
              <a:buClr>
                <a:srgbClr val="0000CC"/>
              </a:buClr>
              <a:buFont typeface="+mj-lt"/>
              <a:buAutoNum type="arabicPeriod"/>
            </a:pPr>
            <a:endParaRPr lang="id-ID" altLang="zh-TW" sz="3600" b="1" dirty="0" smtClean="0">
              <a:effectLst/>
              <a:latin typeface="+mj-lt"/>
            </a:endParaRPr>
          </a:p>
          <a:p>
            <a:pPr marL="514350" indent="-514350">
              <a:buClr>
                <a:srgbClr val="0000CC"/>
              </a:buClr>
              <a:buFont typeface="+mj-lt"/>
              <a:buAutoNum type="arabicPeriod"/>
            </a:pPr>
            <a:r>
              <a:rPr lang="en-US" altLang="zh-TW" sz="3600" b="1" dirty="0" smtClean="0">
                <a:solidFill>
                  <a:srgbClr val="0000CC"/>
                </a:solidFill>
                <a:effectLst/>
                <a:latin typeface="+mj-lt"/>
                <a:ea typeface="PMingLiU" pitchFamily="18" charset="-120"/>
              </a:rPr>
              <a:t>P</a:t>
            </a:r>
            <a:r>
              <a:rPr lang="id-ID" altLang="zh-TW" sz="3600" b="1" dirty="0" smtClean="0">
                <a:solidFill>
                  <a:srgbClr val="0000CC"/>
                </a:solidFill>
                <a:effectLst/>
                <a:latin typeface="+mj-lt"/>
              </a:rPr>
              <a:t>enilaian Gabungan  </a:t>
            </a:r>
            <a:r>
              <a:rPr lang="id-ID" altLang="zh-TW" sz="3600" b="1" dirty="0" smtClean="0">
                <a:effectLst/>
                <a:latin typeface="+mj-lt"/>
              </a:rPr>
              <a:t>(</a:t>
            </a:r>
            <a:r>
              <a:rPr lang="id-ID" sz="3600" b="1" dirty="0" smtClean="0">
                <a:latin typeface="+mj-lt"/>
              </a:rPr>
              <a:t>Kualifikasi </a:t>
            </a:r>
            <a:r>
              <a:rPr lang="id-ID" sz="3600" b="1" dirty="0">
                <a:latin typeface="+mj-lt"/>
              </a:rPr>
              <a:t>Akademik dan </a:t>
            </a:r>
            <a:r>
              <a:rPr lang="id-ID" sz="3600" b="1" dirty="0" smtClean="0">
                <a:latin typeface="+mj-lt"/>
              </a:rPr>
              <a:t>Jabatan Akademik</a:t>
            </a:r>
            <a:r>
              <a:rPr lang="id-ID" sz="3600" b="1" dirty="0">
                <a:latin typeface="+mj-lt"/>
              </a:rPr>
              <a:t>, dan Golongan, (2) </a:t>
            </a:r>
            <a:r>
              <a:rPr lang="id-ID" sz="3600" b="1" dirty="0" smtClean="0">
                <a:latin typeface="+mj-lt"/>
              </a:rPr>
              <a:t>Kemam-puan </a:t>
            </a:r>
            <a:r>
              <a:rPr lang="id-ID" sz="3600" b="1" dirty="0">
                <a:latin typeface="+mj-lt"/>
              </a:rPr>
              <a:t>berbahasa </a:t>
            </a:r>
            <a:r>
              <a:rPr lang="id-ID" sz="3600" b="1" dirty="0" smtClean="0">
                <a:latin typeface="+mj-lt"/>
              </a:rPr>
              <a:t>Inggris, dan </a:t>
            </a:r>
            <a:r>
              <a:rPr lang="id-ID" sz="3600" b="1" dirty="0">
                <a:latin typeface="+mj-lt"/>
              </a:rPr>
              <a:t>(3) Potensi </a:t>
            </a:r>
            <a:r>
              <a:rPr lang="id-ID" sz="3600" b="1" dirty="0" smtClean="0">
                <a:latin typeface="+mj-lt"/>
              </a:rPr>
              <a:t>Akademik)</a:t>
            </a:r>
          </a:p>
          <a:p>
            <a:pPr marL="514350" indent="-514350">
              <a:buClr>
                <a:srgbClr val="0000CC"/>
              </a:buClr>
              <a:buFont typeface="+mj-lt"/>
              <a:buAutoNum type="arabicPeriod"/>
            </a:pPr>
            <a:endParaRPr lang="id-ID" sz="3600" b="1" dirty="0" smtClean="0">
              <a:latin typeface="+mj-lt"/>
            </a:endParaRPr>
          </a:p>
          <a:p>
            <a:pPr marL="514350" indent="-514350" eaLnBrk="1" hangingPunct="1">
              <a:buClr>
                <a:srgbClr val="0000CC"/>
              </a:buClr>
              <a:buFont typeface="+mj-lt"/>
              <a:buAutoNum type="arabicPeriod"/>
            </a:pPr>
            <a:r>
              <a:rPr lang="en-US" altLang="zh-TW" sz="3600" b="1" dirty="0" smtClean="0">
                <a:solidFill>
                  <a:srgbClr val="0000CC"/>
                </a:solidFill>
                <a:effectLst/>
                <a:latin typeface="+mj-lt"/>
                <a:ea typeface="PMingLiU" pitchFamily="18" charset="-120"/>
              </a:rPr>
              <a:t>P</a:t>
            </a:r>
            <a:r>
              <a:rPr lang="id-ID" altLang="zh-TW" sz="3600" b="1" dirty="0" smtClean="0">
                <a:solidFill>
                  <a:srgbClr val="0000CC"/>
                </a:solidFill>
                <a:effectLst/>
                <a:latin typeface="+mj-lt"/>
              </a:rPr>
              <a:t>enilaian Diskripsi Diri </a:t>
            </a:r>
            <a:r>
              <a:rPr lang="id-ID" altLang="zh-TW" sz="3600" b="1" dirty="0" smtClean="0">
                <a:effectLst/>
                <a:latin typeface="+mj-lt"/>
              </a:rPr>
              <a:t>DYS atau disebut juga Penilaian Personal  </a:t>
            </a:r>
            <a:endParaRPr lang="en-US" altLang="zh-TW" sz="3600" b="1" dirty="0" smtClean="0">
              <a:effectLst/>
              <a:latin typeface="+mj-lt"/>
              <a:ea typeface="PMingLiU" pitchFamily="18" charset="-120"/>
            </a:endParaRP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endParaRPr lang="en-US" b="1" dirty="0" smtClean="0"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3554" y="1556792"/>
            <a:ext cx="8568952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8596" y="4929198"/>
            <a:ext cx="8143932" cy="10001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073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  <p:bldP spid="99331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5852" y="2285992"/>
            <a:ext cx="7072362" cy="271464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id-ID" sz="7200" b="1" dirty="0" smtClean="0">
                <a:effectLst/>
              </a:rPr>
              <a:t>PENILAIAN PERSEPSIONAL</a:t>
            </a:r>
          </a:p>
          <a:p>
            <a:pPr algn="ctr">
              <a:buFont typeface="Wingdings" pitchFamily="2" charset="2"/>
              <a:buNone/>
              <a:defRPr/>
            </a:pPr>
            <a:endParaRPr lang="id-ID" sz="7200" b="1" dirty="0" smtClean="0">
              <a:effectLst/>
            </a:endParaRPr>
          </a:p>
          <a:p>
            <a:pPr algn="ctr">
              <a:buFont typeface="Wingdings" pitchFamily="2" charset="2"/>
              <a:buNone/>
              <a:defRPr/>
            </a:pPr>
            <a:endParaRPr lang="id-ID" sz="7200" b="1" dirty="0" smtClean="0"/>
          </a:p>
          <a:p>
            <a:pPr algn="ctr">
              <a:buFont typeface="Wingdings" pitchFamily="2" charset="2"/>
              <a:buNone/>
              <a:defRPr/>
            </a:pPr>
            <a:endParaRPr lang="id-ID" sz="7200" b="1" dirty="0" smtClean="0">
              <a:effectLst/>
            </a:endParaRPr>
          </a:p>
          <a:p>
            <a:pPr algn="ctr">
              <a:buFont typeface="Wingdings" pitchFamily="2" charset="2"/>
              <a:buNone/>
              <a:defRPr/>
            </a:pPr>
            <a:endParaRPr lang="id-ID" sz="7200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9124" y="642918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US" sz="8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7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096000"/>
          </a:xfrm>
          <a:noFill/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en-US" altLang="zh-TW" sz="2800" b="1" dirty="0" smtClean="0">
              <a:solidFill>
                <a:schemeClr val="bg1"/>
              </a:solidFill>
              <a:effectLst/>
              <a:ea typeface="PMingLiU" pitchFamily="18" charset="-120"/>
            </a:endParaRPr>
          </a:p>
          <a:p>
            <a:r>
              <a:rPr lang="id-ID" altLang="zh-TW" sz="2800" b="1" dirty="0" smtClean="0">
                <a:effectLst/>
              </a:rPr>
              <a:t>Penilaian </a:t>
            </a:r>
            <a:r>
              <a:rPr lang="id-ID" sz="2800" b="1" dirty="0" smtClean="0"/>
              <a:t> </a:t>
            </a:r>
            <a:r>
              <a:rPr lang="id-ID" sz="2800" b="1" dirty="0"/>
              <a:t>persepsional diperoleh dari mahasiswa, teman </a:t>
            </a:r>
            <a:r>
              <a:rPr lang="id-ID" sz="2800" b="1" dirty="0" smtClean="0"/>
              <a:t>sejawat, atasan </a:t>
            </a:r>
            <a:r>
              <a:rPr lang="id-ID" sz="2800" b="1" dirty="0"/>
              <a:t>langsung dan </a:t>
            </a:r>
            <a:r>
              <a:rPr lang="id-ID" sz="2800" b="1" dirty="0" smtClean="0"/>
              <a:t>DYS</a:t>
            </a:r>
            <a:endParaRPr lang="id-ID" sz="2800" b="1" dirty="0"/>
          </a:p>
          <a:p>
            <a:endParaRPr lang="id-ID" sz="2800" b="1" dirty="0" smtClean="0"/>
          </a:p>
          <a:p>
            <a:r>
              <a:rPr lang="id-ID" sz="2800" b="1" dirty="0" smtClean="0"/>
              <a:t>Penilaian </a:t>
            </a:r>
            <a:r>
              <a:rPr lang="id-ID" sz="2800" b="1" dirty="0"/>
              <a:t>ini dilakukan dengan memberi skor pada </a:t>
            </a:r>
            <a:r>
              <a:rPr lang="id-ID" sz="2800" b="1" dirty="0" smtClean="0"/>
              <a:t>instrumen secara</a:t>
            </a:r>
            <a:r>
              <a:rPr lang="id-ID" sz="2800" b="1" i="1" dirty="0" smtClean="0"/>
              <a:t> on-line</a:t>
            </a:r>
            <a:endParaRPr lang="id-ID" sz="2800" b="1" dirty="0"/>
          </a:p>
          <a:p>
            <a:endParaRPr lang="id-ID" sz="2800" b="1" dirty="0" smtClean="0"/>
          </a:p>
          <a:p>
            <a:r>
              <a:rPr lang="id-ID" sz="2800" b="1" dirty="0" smtClean="0"/>
              <a:t>Instrumen </a:t>
            </a:r>
            <a:r>
              <a:rPr lang="id-ID" sz="2800" b="1" dirty="0"/>
              <a:t>persepsional terdiri dari kelompok skor untuk kompetensi (1</a:t>
            </a:r>
            <a:r>
              <a:rPr lang="id-ID" sz="2800" b="1" dirty="0" smtClean="0"/>
              <a:t>) pedagogi</a:t>
            </a:r>
            <a:r>
              <a:rPr lang="id-ID" sz="2800" b="1" dirty="0"/>
              <a:t>, (2) profesional, (3) kepribadian, dan (4) sosial. Setiap butir instrumen </a:t>
            </a:r>
            <a:r>
              <a:rPr lang="id-ID" sz="2800" b="1" dirty="0" smtClean="0"/>
              <a:t>disajikandalam </a:t>
            </a:r>
            <a:r>
              <a:rPr lang="id-ID" sz="2800" b="1" dirty="0"/>
              <a:t>tujuh pilihan</a:t>
            </a:r>
            <a:r>
              <a:rPr lang="id-ID" sz="2800" b="1" i="1" dirty="0"/>
              <a:t> semantic differential</a:t>
            </a:r>
            <a:r>
              <a:rPr lang="id-ID" sz="2800" b="1" dirty="0" smtClean="0"/>
              <a:t>.</a:t>
            </a:r>
            <a:endParaRPr lang="id-ID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63554" y="548680"/>
            <a:ext cx="8568952" cy="5976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Instrumen Penilaian Persepsional Mahasiswa</a:t>
            </a:r>
            <a:endParaRPr lang="id-ID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0899054"/>
              </p:ext>
            </p:extLst>
          </p:nvPr>
        </p:nvGraphicFramePr>
        <p:xfrm>
          <a:off x="539552" y="1556788"/>
          <a:ext cx="8136903" cy="4392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508"/>
                <a:gridCol w="5920508"/>
                <a:gridCol w="1669887"/>
              </a:tblGrid>
              <a:tr h="519502">
                <a:tc>
                  <a:txBody>
                    <a:bodyPr/>
                    <a:lstStyle/>
                    <a:p>
                      <a:pPr marL="86360">
                        <a:lnSpc>
                          <a:spcPts val="271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No.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0675"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Aspek yang dinilai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7360">
                        <a:lnSpc>
                          <a:spcPts val="205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Skor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1920">
                <a:tc gridSpan="3">
                  <a:txBody>
                    <a:bodyPr/>
                    <a:lstStyle/>
                    <a:p>
                      <a:pPr marL="67945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A.   Kompetensi Pedagogik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35163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1.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Kesiapan memberikan kuliah dan/atau praktek/praktikum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1 2 3 4 5 6 7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163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2.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Keteraturan dan ketertiban penyelenggaraan perkuliahan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1 2 3 4 5 6 7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163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3.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Kemampuan menghidupkan suasana kelas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1 2 3 4 5 6 7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4605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4.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Kejelasan penyampaian materi dan jawaban terhadap pertanyaan di</a:t>
                      </a:r>
                    </a:p>
                    <a:p>
                      <a:pPr marL="6858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kelas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1 2 3 4 5 6 7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163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5.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Pemanfaatan media dan teknologi pembelajaran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1 2 3 4 5 6 7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163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6.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Keanekaragaman cara pengukuran/penilaian hasil belajar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1 2 3 4 5 6 7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163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7.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Pemberian umpan balik terhadap tugas/penilaian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1 2 3 4 5 6 7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163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8.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Kesesuaian materi ujian dan/atau tugas dengan tujuan mata kuliah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1 2 3 4 5 6 7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163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9.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Kesesuaian nilai yang diberikan dengan hasil belajar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1 2 3 4 5 6 7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163">
                <a:tc gridSpan="2">
                  <a:txBody>
                    <a:bodyPr/>
                    <a:lstStyle/>
                    <a:p>
                      <a:pPr marL="43992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effectLst/>
                        </a:rPr>
                        <a:t>Skor A</a:t>
                      </a:r>
                      <a:endParaRPr lang="id-ID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992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 </a:t>
                      </a:r>
                      <a:endParaRPr lang="id-ID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0212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28</a:t>
            </a:r>
            <a:endParaRPr lang="id-ID" b="1" dirty="0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683568" y="5589240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13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315200" cy="113982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sz="4000" dirty="0" smtClean="0"/>
              <a:t/>
            </a:r>
            <a:br>
              <a:rPr lang="id-ID" sz="4000" dirty="0" smtClean="0"/>
            </a:br>
            <a:r>
              <a:rPr lang="id-ID" sz="4000" dirty="0"/>
              <a:t/>
            </a:r>
            <a:br>
              <a:rPr lang="id-ID" sz="4000" dirty="0"/>
            </a:br>
            <a:r>
              <a:rPr lang="id-ID" sz="4000" b="1" dirty="0" smtClean="0">
                <a:solidFill>
                  <a:schemeClr val="bg1"/>
                </a:solidFill>
              </a:rPr>
              <a:t>Jumlah </a:t>
            </a:r>
            <a:r>
              <a:rPr lang="id-ID" sz="4000" b="1" dirty="0">
                <a:solidFill>
                  <a:schemeClr val="bg1"/>
                </a:solidFill>
              </a:rPr>
              <a:t>Akun Penilaian Persepsional</a:t>
            </a:r>
            <a:br>
              <a:rPr lang="id-ID" sz="4000" b="1" dirty="0">
                <a:solidFill>
                  <a:schemeClr val="bg1"/>
                </a:solidFill>
              </a:rPr>
            </a:br>
            <a:r>
              <a:rPr lang="id-ID" sz="4000" dirty="0"/>
              <a:t> </a:t>
            </a:r>
            <a:br>
              <a:rPr lang="id-ID" sz="4000" dirty="0"/>
            </a:br>
            <a:endParaRPr lang="en-US" sz="4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2677127"/>
              </p:ext>
            </p:extLst>
          </p:nvPr>
        </p:nvGraphicFramePr>
        <p:xfrm>
          <a:off x="857224" y="1857364"/>
          <a:ext cx="7488832" cy="4079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510"/>
                <a:gridCol w="5002263"/>
                <a:gridCol w="1488059"/>
              </a:tblGrid>
              <a:tr h="678898">
                <a:tc>
                  <a:txBody>
                    <a:bodyPr/>
                    <a:lstStyle/>
                    <a:p>
                      <a:pPr marL="13843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13843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13843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N0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52705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52705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Penilai </a:t>
                      </a:r>
                      <a:r>
                        <a:rPr lang="id-ID" sz="2400" b="1" dirty="0">
                          <a:effectLst/>
                        </a:rPr>
                        <a:t>Persepsional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01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12001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12001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Jumlah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8898">
                <a:tc>
                  <a:txBody>
                    <a:bodyPr/>
                    <a:lstStyle/>
                    <a:p>
                      <a:pPr marL="666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666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1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66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  Mahasiswa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3016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5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1921">
                <a:tc>
                  <a:txBody>
                    <a:bodyPr/>
                    <a:lstStyle/>
                    <a:p>
                      <a:pPr marL="6667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6667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2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6667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  Teman </a:t>
                      </a:r>
                      <a:r>
                        <a:rPr lang="id-ID" sz="2400" b="1" dirty="0">
                          <a:effectLst/>
                        </a:rPr>
                        <a:t>Sejawat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30162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3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8898">
                <a:tc>
                  <a:txBody>
                    <a:bodyPr/>
                    <a:lstStyle/>
                    <a:p>
                      <a:pPr marL="666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666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3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  </a:t>
                      </a:r>
                    </a:p>
                    <a:p>
                      <a:pPr marL="66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  Atasan </a:t>
                      </a:r>
                      <a:r>
                        <a:rPr lang="id-ID" sz="2400" b="1" dirty="0">
                          <a:effectLst/>
                        </a:rPr>
                        <a:t>Langsung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3016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1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8898">
                <a:tc>
                  <a:txBody>
                    <a:bodyPr/>
                    <a:lstStyle/>
                    <a:p>
                      <a:pPr marL="666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666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4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66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  Dosen </a:t>
                      </a:r>
                      <a:r>
                        <a:rPr lang="id-ID" sz="2400" b="1" dirty="0">
                          <a:effectLst/>
                        </a:rPr>
                        <a:t>yang Disertifikasi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3016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1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1921">
                <a:tc>
                  <a:txBody>
                    <a:bodyPr/>
                    <a:lstStyle/>
                    <a:p>
                      <a:pPr marL="3016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</a:rPr>
                        <a:t> 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66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  Jumlah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2635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10</a:t>
                      </a:r>
                      <a:endParaRPr lang="id-ID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0" y="3006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0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8060026"/>
              </p:ext>
            </p:extLst>
          </p:nvPr>
        </p:nvGraphicFramePr>
        <p:xfrm>
          <a:off x="428596" y="1142984"/>
          <a:ext cx="8496944" cy="5457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654"/>
                <a:gridCol w="2930858"/>
                <a:gridCol w="1153571"/>
                <a:gridCol w="1153571"/>
                <a:gridCol w="1086022"/>
                <a:gridCol w="1084268"/>
              </a:tblGrid>
              <a:tr h="634815">
                <a:tc gridSpan="6">
                  <a:txBody>
                    <a:bodyPr/>
                    <a:lstStyle/>
                    <a:p>
                      <a:pPr marL="6794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794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794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Nama Dosen: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16934">
                <a:tc gridSpan="6">
                  <a:txBody>
                    <a:bodyPr/>
                    <a:lstStyle/>
                    <a:p>
                      <a:pPr marL="6794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794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Nomor </a:t>
                      </a:r>
                      <a:r>
                        <a:rPr lang="id-ID" sz="1800" b="1" dirty="0">
                          <a:effectLst/>
                        </a:rPr>
                        <a:t>Peserta: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16934">
                <a:tc rowSpan="2">
                  <a:txBody>
                    <a:bodyPr/>
                    <a:lstStyle/>
                    <a:p>
                      <a:pPr marL="67945" algn="ctr">
                        <a:lnSpc>
                          <a:spcPts val="2520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7945" algn="ctr">
                        <a:lnSpc>
                          <a:spcPts val="252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NO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1055">
                        <a:lnSpc>
                          <a:spcPts val="2520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821055">
                        <a:lnSpc>
                          <a:spcPts val="252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PENILAI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03124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103124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SKOR </a:t>
                      </a:r>
                      <a:r>
                        <a:rPr lang="id-ID" sz="1800" b="1" dirty="0">
                          <a:effectLst/>
                        </a:rPr>
                        <a:t>KOMPONEN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1879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d-ID" sz="1800" b="1">
                          <a:effectLst/>
                        </a:rPr>
                        <a:t>Pedagogi</a:t>
                      </a:r>
                      <a:endParaRPr lang="id-ID" sz="18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794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Profesional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1504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Kepribd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463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1463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Sosial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6934">
                <a:tc>
                  <a:txBody>
                    <a:bodyPr/>
                    <a:lstStyle/>
                    <a:p>
                      <a:pPr marL="6794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794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1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Mahasiswa </a:t>
                      </a:r>
                      <a:r>
                        <a:rPr lang="id-ID" sz="1800" b="1" dirty="0">
                          <a:effectLst/>
                        </a:rPr>
                        <a:t>(5 orang)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1885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266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</a:p>
                    <a:p>
                      <a:pPr marL="2266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6934">
                <a:tc>
                  <a:txBody>
                    <a:bodyPr/>
                    <a:lstStyle/>
                    <a:p>
                      <a:pPr marL="6794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794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2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Sejawat </a:t>
                      </a:r>
                      <a:r>
                        <a:rPr lang="id-ID" sz="1800" b="1" dirty="0">
                          <a:effectLst/>
                        </a:rPr>
                        <a:t>(3 orang)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1885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266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6934">
                <a:tc>
                  <a:txBody>
                    <a:bodyPr/>
                    <a:lstStyle/>
                    <a:p>
                      <a:pPr marL="6794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794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3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Atasan </a:t>
                      </a:r>
                      <a:r>
                        <a:rPr lang="id-ID" sz="1800" b="1" dirty="0">
                          <a:effectLst/>
                        </a:rPr>
                        <a:t>(1 orang)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1885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266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8791">
                <a:tc>
                  <a:txBody>
                    <a:bodyPr/>
                    <a:lstStyle/>
                    <a:p>
                      <a:pPr marL="6794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794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4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858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Dosen </a:t>
                      </a:r>
                      <a:r>
                        <a:rPr lang="id-ID" sz="1800" b="1" dirty="0">
                          <a:effectLst/>
                        </a:rPr>
                        <a:t>yang disertifikasi (1 org)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18859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2669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0256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0256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6934">
                <a:tc>
                  <a:txBody>
                    <a:bodyPr/>
                    <a:lstStyle/>
                    <a:p>
                      <a:pPr marL="20256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</a:rPr>
                        <a:t> </a:t>
                      </a:r>
                      <a:endParaRPr lang="id-ID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 </a:t>
                      </a:r>
                      <a:r>
                        <a:rPr lang="id-ID" sz="1800" b="1" dirty="0">
                          <a:effectLst/>
                        </a:rPr>
                        <a:t>komponen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1885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2669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6934">
                <a:tc>
                  <a:txBody>
                    <a:bodyPr/>
                    <a:lstStyle/>
                    <a:p>
                      <a:pPr marL="20256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</a:rPr>
                        <a:t> </a:t>
                      </a:r>
                      <a:endParaRPr lang="id-ID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 </a:t>
                      </a:r>
                      <a:r>
                        <a:rPr lang="id-ID" sz="1800" b="1" dirty="0">
                          <a:effectLst/>
                        </a:rPr>
                        <a:t>total instrumen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13220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113220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RERATA </a:t>
                      </a:r>
                      <a:r>
                        <a:rPr lang="id-ID" sz="1800" b="1" dirty="0">
                          <a:effectLst/>
                        </a:rPr>
                        <a:t>TOTAL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16934">
                <a:tc>
                  <a:txBody>
                    <a:bodyPr/>
                    <a:lstStyle/>
                    <a:p>
                      <a:pPr marL="113220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</a:rPr>
                        <a:t> </a:t>
                      </a:r>
                      <a:endParaRPr lang="id-ID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Skor </a:t>
                      </a:r>
                      <a:r>
                        <a:rPr lang="id-ID" sz="1800" b="1" dirty="0">
                          <a:effectLst/>
                        </a:rPr>
                        <a:t>total instrumen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5081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150812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N2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18791">
                <a:tc gridSpan="6">
                  <a:txBody>
                    <a:bodyPr/>
                    <a:lstStyle/>
                    <a:p>
                      <a:pPr marL="6794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id-ID" sz="1800" b="1" dirty="0" smtClean="0">
                        <a:effectLst/>
                      </a:endParaRPr>
                    </a:p>
                    <a:p>
                      <a:pPr marL="6794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Kesimpulan </a:t>
                      </a:r>
                      <a:r>
                        <a:rPr lang="id-ID" sz="1800" b="1" dirty="0">
                          <a:effectLst/>
                        </a:rPr>
                        <a:t>berdasarkan skor persepsional: LULUS/ BELUM LULUS</a:t>
                      </a:r>
                      <a:endParaRPr lang="id-ID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97013" y="2149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0034" y="214290"/>
            <a:ext cx="8352928" cy="77492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dirty="0" smtClean="0"/>
              <a:t/>
            </a:r>
            <a:br>
              <a:rPr lang="id-ID" sz="4000" dirty="0" smtClean="0"/>
            </a:br>
            <a:r>
              <a:rPr lang="id-ID" sz="4000" dirty="0" smtClean="0"/>
              <a:t/>
            </a:r>
            <a:br>
              <a:rPr lang="id-ID" sz="4000" dirty="0" smtClean="0"/>
            </a:br>
            <a:r>
              <a:rPr lang="id-ID" sz="1600" dirty="0"/>
              <a:t> </a:t>
            </a:r>
          </a:p>
          <a:p>
            <a:r>
              <a:rPr lang="id-ID" sz="1600" dirty="0"/>
              <a:t> </a:t>
            </a:r>
          </a:p>
          <a:p>
            <a:r>
              <a:rPr lang="id-ID" sz="1600" dirty="0" smtClean="0"/>
              <a:t> </a:t>
            </a:r>
          </a:p>
          <a:p>
            <a:endParaRPr lang="id-ID" sz="1600" b="1" dirty="0">
              <a:solidFill>
                <a:schemeClr val="bg1"/>
              </a:solidFill>
            </a:endParaRPr>
          </a:p>
          <a:p>
            <a:endParaRPr lang="id-ID" sz="1600" b="1" dirty="0" smtClean="0">
              <a:solidFill>
                <a:schemeClr val="bg1"/>
              </a:solidFill>
            </a:endParaRPr>
          </a:p>
          <a:p>
            <a:endParaRPr lang="id-ID" sz="1600" b="1" dirty="0">
              <a:solidFill>
                <a:schemeClr val="bg1"/>
              </a:solidFill>
            </a:endParaRPr>
          </a:p>
          <a:p>
            <a:endParaRPr lang="id-ID" sz="1600" b="1" dirty="0" smtClean="0">
              <a:solidFill>
                <a:schemeClr val="bg1"/>
              </a:solidFill>
            </a:endParaRPr>
          </a:p>
          <a:p>
            <a:r>
              <a:rPr lang="id-ID" sz="14400" b="1" dirty="0" smtClean="0">
                <a:solidFill>
                  <a:schemeClr val="bg1"/>
                </a:solidFill>
              </a:rPr>
              <a:t>Tatacara </a:t>
            </a:r>
            <a:r>
              <a:rPr lang="id-ID" sz="14400" b="1" dirty="0">
                <a:solidFill>
                  <a:schemeClr val="bg1"/>
                </a:solidFill>
              </a:rPr>
              <a:t>Penilaian Persepsional</a:t>
            </a:r>
          </a:p>
          <a:p>
            <a:endParaRPr lang="en-US" sz="2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1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sil gambar untuk bersyuk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643438" y="2143116"/>
            <a:ext cx="2143140" cy="277514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5400" b="1" dirty="0" smtClean="0">
                <a:solidFill>
                  <a:srgbClr val="006600"/>
                </a:solidFill>
                <a:latin typeface="Arial Black" pitchFamily="34" charset="0"/>
              </a:rPr>
              <a:t>BERSYUKUR</a:t>
            </a:r>
            <a:endParaRPr lang="en-US" sz="5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5143504" y="2928934"/>
            <a:ext cx="1008911" cy="914389"/>
            <a:chOff x="1722" y="1008"/>
            <a:chExt cx="2046" cy="2046"/>
          </a:xfrm>
        </p:grpSpPr>
        <p:sp>
          <p:nvSpPr>
            <p:cNvPr id="8" name="Line 86"/>
            <p:cNvSpPr>
              <a:spLocks noChangeShapeType="1"/>
            </p:cNvSpPr>
            <p:nvPr/>
          </p:nvSpPr>
          <p:spPr bwMode="auto">
            <a:xfrm>
              <a:off x="2880" y="2784"/>
              <a:ext cx="54" cy="270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Line 87"/>
            <p:cNvSpPr>
              <a:spLocks noChangeShapeType="1"/>
            </p:cNvSpPr>
            <p:nvPr/>
          </p:nvSpPr>
          <p:spPr bwMode="auto">
            <a:xfrm>
              <a:off x="3174" y="2667"/>
              <a:ext cx="144" cy="228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Line 88"/>
            <p:cNvSpPr>
              <a:spLocks noChangeShapeType="1"/>
            </p:cNvSpPr>
            <p:nvPr/>
          </p:nvSpPr>
          <p:spPr bwMode="auto">
            <a:xfrm>
              <a:off x="3399" y="2451"/>
              <a:ext cx="207" cy="138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Line 89"/>
            <p:cNvSpPr>
              <a:spLocks noChangeShapeType="1"/>
            </p:cNvSpPr>
            <p:nvPr/>
          </p:nvSpPr>
          <p:spPr bwMode="auto">
            <a:xfrm flipH="1">
              <a:off x="3522" y="1824"/>
              <a:ext cx="234" cy="39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Line 90"/>
            <p:cNvSpPr>
              <a:spLocks noChangeShapeType="1"/>
            </p:cNvSpPr>
            <p:nvPr/>
          </p:nvSpPr>
          <p:spPr bwMode="auto">
            <a:xfrm flipH="1">
              <a:off x="3387" y="1446"/>
              <a:ext cx="198" cy="147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Line 91"/>
            <p:cNvSpPr>
              <a:spLocks noChangeShapeType="1"/>
            </p:cNvSpPr>
            <p:nvPr/>
          </p:nvSpPr>
          <p:spPr bwMode="auto">
            <a:xfrm>
              <a:off x="3519" y="2172"/>
              <a:ext cx="249" cy="21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Line 92"/>
            <p:cNvSpPr>
              <a:spLocks noChangeShapeType="1"/>
            </p:cNvSpPr>
            <p:nvPr/>
          </p:nvSpPr>
          <p:spPr bwMode="auto">
            <a:xfrm flipH="1">
              <a:off x="3162" y="1170"/>
              <a:ext cx="156" cy="210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Line 93"/>
            <p:cNvSpPr>
              <a:spLocks noChangeShapeType="1"/>
            </p:cNvSpPr>
            <p:nvPr/>
          </p:nvSpPr>
          <p:spPr bwMode="auto">
            <a:xfrm flipH="1">
              <a:off x="2880" y="1008"/>
              <a:ext cx="54" cy="243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Line 94"/>
            <p:cNvSpPr>
              <a:spLocks noChangeShapeType="1"/>
            </p:cNvSpPr>
            <p:nvPr/>
          </p:nvSpPr>
          <p:spPr bwMode="auto">
            <a:xfrm>
              <a:off x="2520" y="1020"/>
              <a:ext cx="48" cy="246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Line 95"/>
            <p:cNvSpPr>
              <a:spLocks noChangeShapeType="1"/>
            </p:cNvSpPr>
            <p:nvPr/>
          </p:nvSpPr>
          <p:spPr bwMode="auto">
            <a:xfrm>
              <a:off x="2145" y="1173"/>
              <a:ext cx="132" cy="201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Line 96"/>
            <p:cNvSpPr>
              <a:spLocks noChangeShapeType="1"/>
            </p:cNvSpPr>
            <p:nvPr/>
          </p:nvSpPr>
          <p:spPr bwMode="auto">
            <a:xfrm flipV="1">
              <a:off x="1722" y="2166"/>
              <a:ext cx="222" cy="57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Line 97"/>
            <p:cNvSpPr>
              <a:spLocks noChangeShapeType="1"/>
            </p:cNvSpPr>
            <p:nvPr/>
          </p:nvSpPr>
          <p:spPr bwMode="auto">
            <a:xfrm>
              <a:off x="1722" y="1830"/>
              <a:ext cx="213" cy="42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Line 98"/>
            <p:cNvSpPr>
              <a:spLocks noChangeShapeType="1"/>
            </p:cNvSpPr>
            <p:nvPr/>
          </p:nvSpPr>
          <p:spPr bwMode="auto">
            <a:xfrm>
              <a:off x="1869" y="1470"/>
              <a:ext cx="189" cy="120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Line 99"/>
            <p:cNvSpPr>
              <a:spLocks noChangeShapeType="1"/>
            </p:cNvSpPr>
            <p:nvPr/>
          </p:nvSpPr>
          <p:spPr bwMode="auto">
            <a:xfrm flipV="1">
              <a:off x="1866" y="2454"/>
              <a:ext cx="195" cy="126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Line 100"/>
            <p:cNvSpPr>
              <a:spLocks noChangeShapeType="1"/>
            </p:cNvSpPr>
            <p:nvPr/>
          </p:nvSpPr>
          <p:spPr bwMode="auto">
            <a:xfrm flipV="1">
              <a:off x="2130" y="2670"/>
              <a:ext cx="147" cy="198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Line 101"/>
            <p:cNvSpPr>
              <a:spLocks noChangeShapeType="1"/>
            </p:cNvSpPr>
            <p:nvPr/>
          </p:nvSpPr>
          <p:spPr bwMode="auto">
            <a:xfrm flipV="1">
              <a:off x="2502" y="2781"/>
              <a:ext cx="69" cy="258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24" name="Group 85"/>
          <p:cNvGrpSpPr>
            <a:grpSpLocks/>
          </p:cNvGrpSpPr>
          <p:nvPr/>
        </p:nvGrpSpPr>
        <p:grpSpPr bwMode="auto">
          <a:xfrm>
            <a:off x="4786314" y="2714620"/>
            <a:ext cx="1652481" cy="1430839"/>
            <a:chOff x="1722" y="1008"/>
            <a:chExt cx="2046" cy="2046"/>
          </a:xfrm>
        </p:grpSpPr>
        <p:sp>
          <p:nvSpPr>
            <p:cNvPr id="25" name="Line 86"/>
            <p:cNvSpPr>
              <a:spLocks noChangeShapeType="1"/>
            </p:cNvSpPr>
            <p:nvPr/>
          </p:nvSpPr>
          <p:spPr bwMode="auto">
            <a:xfrm>
              <a:off x="2880" y="2784"/>
              <a:ext cx="54" cy="270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Line 87"/>
            <p:cNvSpPr>
              <a:spLocks noChangeShapeType="1"/>
            </p:cNvSpPr>
            <p:nvPr/>
          </p:nvSpPr>
          <p:spPr bwMode="auto">
            <a:xfrm>
              <a:off x="3174" y="2667"/>
              <a:ext cx="144" cy="228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Line 88"/>
            <p:cNvSpPr>
              <a:spLocks noChangeShapeType="1"/>
            </p:cNvSpPr>
            <p:nvPr/>
          </p:nvSpPr>
          <p:spPr bwMode="auto">
            <a:xfrm>
              <a:off x="3399" y="2451"/>
              <a:ext cx="207" cy="138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Line 89"/>
            <p:cNvSpPr>
              <a:spLocks noChangeShapeType="1"/>
            </p:cNvSpPr>
            <p:nvPr/>
          </p:nvSpPr>
          <p:spPr bwMode="auto">
            <a:xfrm flipH="1">
              <a:off x="3522" y="1824"/>
              <a:ext cx="234" cy="39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Line 90"/>
            <p:cNvSpPr>
              <a:spLocks noChangeShapeType="1"/>
            </p:cNvSpPr>
            <p:nvPr/>
          </p:nvSpPr>
          <p:spPr bwMode="auto">
            <a:xfrm flipH="1">
              <a:off x="3387" y="1446"/>
              <a:ext cx="198" cy="147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Line 91"/>
            <p:cNvSpPr>
              <a:spLocks noChangeShapeType="1"/>
            </p:cNvSpPr>
            <p:nvPr/>
          </p:nvSpPr>
          <p:spPr bwMode="auto">
            <a:xfrm>
              <a:off x="3519" y="2172"/>
              <a:ext cx="249" cy="21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Line 92"/>
            <p:cNvSpPr>
              <a:spLocks noChangeShapeType="1"/>
            </p:cNvSpPr>
            <p:nvPr/>
          </p:nvSpPr>
          <p:spPr bwMode="auto">
            <a:xfrm flipH="1">
              <a:off x="3162" y="1170"/>
              <a:ext cx="156" cy="210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Line 93"/>
            <p:cNvSpPr>
              <a:spLocks noChangeShapeType="1"/>
            </p:cNvSpPr>
            <p:nvPr/>
          </p:nvSpPr>
          <p:spPr bwMode="auto">
            <a:xfrm flipH="1">
              <a:off x="2880" y="1008"/>
              <a:ext cx="54" cy="243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Line 94"/>
            <p:cNvSpPr>
              <a:spLocks noChangeShapeType="1"/>
            </p:cNvSpPr>
            <p:nvPr/>
          </p:nvSpPr>
          <p:spPr bwMode="auto">
            <a:xfrm>
              <a:off x="2520" y="1020"/>
              <a:ext cx="48" cy="246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Line 95"/>
            <p:cNvSpPr>
              <a:spLocks noChangeShapeType="1"/>
            </p:cNvSpPr>
            <p:nvPr/>
          </p:nvSpPr>
          <p:spPr bwMode="auto">
            <a:xfrm>
              <a:off x="2145" y="1173"/>
              <a:ext cx="132" cy="201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Line 96"/>
            <p:cNvSpPr>
              <a:spLocks noChangeShapeType="1"/>
            </p:cNvSpPr>
            <p:nvPr/>
          </p:nvSpPr>
          <p:spPr bwMode="auto">
            <a:xfrm flipV="1">
              <a:off x="1722" y="2166"/>
              <a:ext cx="222" cy="57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Line 97"/>
            <p:cNvSpPr>
              <a:spLocks noChangeShapeType="1"/>
            </p:cNvSpPr>
            <p:nvPr/>
          </p:nvSpPr>
          <p:spPr bwMode="auto">
            <a:xfrm>
              <a:off x="1722" y="1830"/>
              <a:ext cx="213" cy="42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" name="Line 98"/>
            <p:cNvSpPr>
              <a:spLocks noChangeShapeType="1"/>
            </p:cNvSpPr>
            <p:nvPr/>
          </p:nvSpPr>
          <p:spPr bwMode="auto">
            <a:xfrm>
              <a:off x="1869" y="1470"/>
              <a:ext cx="189" cy="120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Line 99"/>
            <p:cNvSpPr>
              <a:spLocks noChangeShapeType="1"/>
            </p:cNvSpPr>
            <p:nvPr/>
          </p:nvSpPr>
          <p:spPr bwMode="auto">
            <a:xfrm flipV="1">
              <a:off x="1866" y="2454"/>
              <a:ext cx="195" cy="126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Line 100"/>
            <p:cNvSpPr>
              <a:spLocks noChangeShapeType="1"/>
            </p:cNvSpPr>
            <p:nvPr/>
          </p:nvSpPr>
          <p:spPr bwMode="auto">
            <a:xfrm flipV="1">
              <a:off x="2130" y="2670"/>
              <a:ext cx="147" cy="198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Line 101"/>
            <p:cNvSpPr>
              <a:spLocks noChangeShapeType="1"/>
            </p:cNvSpPr>
            <p:nvPr/>
          </p:nvSpPr>
          <p:spPr bwMode="auto">
            <a:xfrm flipV="1">
              <a:off x="2502" y="2781"/>
              <a:ext cx="69" cy="258"/>
            </a:xfrm>
            <a:prstGeom prst="line">
              <a:avLst/>
            </a:pr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41" name="Group 85"/>
          <p:cNvGrpSpPr>
            <a:grpSpLocks/>
          </p:cNvGrpSpPr>
          <p:nvPr/>
        </p:nvGrpSpPr>
        <p:grpSpPr bwMode="auto">
          <a:xfrm>
            <a:off x="4643438" y="2571744"/>
            <a:ext cx="1938233" cy="1716591"/>
            <a:chOff x="1722" y="1008"/>
            <a:chExt cx="2046" cy="2046"/>
          </a:xfrm>
        </p:grpSpPr>
        <p:sp>
          <p:nvSpPr>
            <p:cNvPr id="42" name="Line 86"/>
            <p:cNvSpPr>
              <a:spLocks noChangeShapeType="1"/>
            </p:cNvSpPr>
            <p:nvPr/>
          </p:nvSpPr>
          <p:spPr bwMode="auto">
            <a:xfrm>
              <a:off x="2880" y="2784"/>
              <a:ext cx="54" cy="270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Line 87"/>
            <p:cNvSpPr>
              <a:spLocks noChangeShapeType="1"/>
            </p:cNvSpPr>
            <p:nvPr/>
          </p:nvSpPr>
          <p:spPr bwMode="auto">
            <a:xfrm>
              <a:off x="3174" y="2667"/>
              <a:ext cx="144" cy="228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Line 88"/>
            <p:cNvSpPr>
              <a:spLocks noChangeShapeType="1"/>
            </p:cNvSpPr>
            <p:nvPr/>
          </p:nvSpPr>
          <p:spPr bwMode="auto">
            <a:xfrm>
              <a:off x="3399" y="2451"/>
              <a:ext cx="207" cy="138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" name="Line 89"/>
            <p:cNvSpPr>
              <a:spLocks noChangeShapeType="1"/>
            </p:cNvSpPr>
            <p:nvPr/>
          </p:nvSpPr>
          <p:spPr bwMode="auto">
            <a:xfrm flipH="1">
              <a:off x="3522" y="1824"/>
              <a:ext cx="234" cy="39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Line 90"/>
            <p:cNvSpPr>
              <a:spLocks noChangeShapeType="1"/>
            </p:cNvSpPr>
            <p:nvPr/>
          </p:nvSpPr>
          <p:spPr bwMode="auto">
            <a:xfrm flipH="1">
              <a:off x="3387" y="1446"/>
              <a:ext cx="198" cy="147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7" name="Line 91"/>
            <p:cNvSpPr>
              <a:spLocks noChangeShapeType="1"/>
            </p:cNvSpPr>
            <p:nvPr/>
          </p:nvSpPr>
          <p:spPr bwMode="auto">
            <a:xfrm>
              <a:off x="3519" y="2172"/>
              <a:ext cx="249" cy="21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" name="Line 92"/>
            <p:cNvSpPr>
              <a:spLocks noChangeShapeType="1"/>
            </p:cNvSpPr>
            <p:nvPr/>
          </p:nvSpPr>
          <p:spPr bwMode="auto">
            <a:xfrm flipH="1">
              <a:off x="3162" y="1170"/>
              <a:ext cx="156" cy="210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9" name="Line 93"/>
            <p:cNvSpPr>
              <a:spLocks noChangeShapeType="1"/>
            </p:cNvSpPr>
            <p:nvPr/>
          </p:nvSpPr>
          <p:spPr bwMode="auto">
            <a:xfrm flipH="1">
              <a:off x="2880" y="1008"/>
              <a:ext cx="54" cy="243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0" name="Line 94"/>
            <p:cNvSpPr>
              <a:spLocks noChangeShapeType="1"/>
            </p:cNvSpPr>
            <p:nvPr/>
          </p:nvSpPr>
          <p:spPr bwMode="auto">
            <a:xfrm>
              <a:off x="2520" y="1020"/>
              <a:ext cx="48" cy="246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1" name="Line 95"/>
            <p:cNvSpPr>
              <a:spLocks noChangeShapeType="1"/>
            </p:cNvSpPr>
            <p:nvPr/>
          </p:nvSpPr>
          <p:spPr bwMode="auto">
            <a:xfrm>
              <a:off x="2145" y="1173"/>
              <a:ext cx="132" cy="201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2" name="Line 96"/>
            <p:cNvSpPr>
              <a:spLocks noChangeShapeType="1"/>
            </p:cNvSpPr>
            <p:nvPr/>
          </p:nvSpPr>
          <p:spPr bwMode="auto">
            <a:xfrm flipV="1">
              <a:off x="1722" y="2166"/>
              <a:ext cx="222" cy="57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3" name="Line 97"/>
            <p:cNvSpPr>
              <a:spLocks noChangeShapeType="1"/>
            </p:cNvSpPr>
            <p:nvPr/>
          </p:nvSpPr>
          <p:spPr bwMode="auto">
            <a:xfrm>
              <a:off x="1722" y="1830"/>
              <a:ext cx="213" cy="42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4" name="Line 98"/>
            <p:cNvSpPr>
              <a:spLocks noChangeShapeType="1"/>
            </p:cNvSpPr>
            <p:nvPr/>
          </p:nvSpPr>
          <p:spPr bwMode="auto">
            <a:xfrm>
              <a:off x="1869" y="1470"/>
              <a:ext cx="189" cy="120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5" name="Line 99"/>
            <p:cNvSpPr>
              <a:spLocks noChangeShapeType="1"/>
            </p:cNvSpPr>
            <p:nvPr/>
          </p:nvSpPr>
          <p:spPr bwMode="auto">
            <a:xfrm flipV="1">
              <a:off x="1866" y="2454"/>
              <a:ext cx="195" cy="126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6" name="Line 100"/>
            <p:cNvSpPr>
              <a:spLocks noChangeShapeType="1"/>
            </p:cNvSpPr>
            <p:nvPr/>
          </p:nvSpPr>
          <p:spPr bwMode="auto">
            <a:xfrm flipV="1">
              <a:off x="2130" y="2670"/>
              <a:ext cx="147" cy="198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57" name="Line 101"/>
            <p:cNvSpPr>
              <a:spLocks noChangeShapeType="1"/>
            </p:cNvSpPr>
            <p:nvPr/>
          </p:nvSpPr>
          <p:spPr bwMode="auto">
            <a:xfrm flipV="1">
              <a:off x="2502" y="2781"/>
              <a:ext cx="69" cy="258"/>
            </a:xfrm>
            <a:prstGeom prst="line">
              <a:avLst/>
            </a:prstGeom>
            <a:noFill/>
            <a:ln w="76200" cmpd="tri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xit" presetSubtype="16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16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16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38175"/>
          </a:xfrm>
          <a:solidFill>
            <a:srgbClr val="FF0000"/>
          </a:solidFill>
          <a:extLst/>
        </p:spPr>
        <p:txBody>
          <a:bodyPr>
            <a:noAutofit/>
          </a:bodyPr>
          <a:lstStyle/>
          <a:p>
            <a:pPr marL="1117600" indent="-1117600" eaLnBrk="1" hangingPunct="1"/>
            <a:r>
              <a:rPr lang="id-ID" altLang="zh-TW" sz="4000" b="1" dirty="0" smtClean="0">
                <a:solidFill>
                  <a:schemeClr val="bg1"/>
                </a:solidFill>
                <a:effectLst/>
                <a:latin typeface="+mn-lt"/>
              </a:rPr>
              <a:t>Kriteria Kelulusan Persepsiaonal</a:t>
            </a:r>
            <a:endParaRPr lang="en-US" sz="4000" b="1" dirty="0" smtClean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3505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id-ID" altLang="zh-TW" sz="3600" b="1" dirty="0" smtClean="0">
                <a:effectLst/>
              </a:rPr>
              <a:t>LULUS </a:t>
            </a:r>
            <a:r>
              <a:rPr lang="en-US" altLang="zh-TW" sz="3600" b="1" dirty="0" smtClean="0">
                <a:effectLst/>
                <a:ea typeface="PMingLiU" pitchFamily="18" charset="-120"/>
              </a:rPr>
              <a:t>PENILAIAN PERSEPSIONAL BILA: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3600" b="1" dirty="0" smtClean="0">
              <a:effectLst/>
              <a:ea typeface="PMingLiU" pitchFamily="18" charset="-12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id-ID" altLang="zh-TW" sz="4000" b="1" dirty="0" smtClean="0">
                <a:effectLst/>
              </a:rPr>
              <a:t>rerata komponen</a:t>
            </a:r>
            <a:r>
              <a:rPr lang="en-US" altLang="zh-TW" sz="4000" b="1" dirty="0" smtClean="0">
                <a:effectLst/>
                <a:ea typeface="PMingLiU" pitchFamily="18" charset="-120"/>
              </a:rPr>
              <a:t> </a:t>
            </a:r>
            <a:r>
              <a:rPr lang="en-US" altLang="zh-TW" sz="4000" b="1" dirty="0" smtClean="0">
                <a:effectLst/>
                <a:ea typeface="PMingLiU" pitchFamily="18" charset="-120"/>
                <a:cs typeface="Arial" pitchFamily="34" charset="0"/>
              </a:rPr>
              <a:t>&gt; </a:t>
            </a:r>
            <a:r>
              <a:rPr lang="id-ID" altLang="zh-TW" sz="4000" b="1" dirty="0" smtClean="0">
                <a:effectLst/>
                <a:ea typeface="PMingLiU" pitchFamily="18" charset="-120"/>
                <a:cs typeface="Arial" pitchFamily="34" charset="0"/>
              </a:rPr>
              <a:t>4</a:t>
            </a:r>
            <a:r>
              <a:rPr lang="en-US" altLang="zh-TW" sz="4000" b="1" dirty="0" smtClean="0">
                <a:effectLst/>
                <a:ea typeface="PMingLiU" pitchFamily="18" charset="-120"/>
                <a:cs typeface="Arial" pitchFamily="34" charset="0"/>
              </a:rPr>
              <a:t>,00 </a:t>
            </a:r>
            <a:r>
              <a:rPr lang="id-ID" altLang="zh-TW" sz="4000" b="1" dirty="0" smtClean="0">
                <a:effectLst/>
              </a:rPr>
              <a:t>dan </a:t>
            </a:r>
            <a:endParaRPr lang="en-US" altLang="zh-TW" sz="4000" b="1" dirty="0" smtClean="0">
              <a:effectLst/>
              <a:ea typeface="PMingLiU" pitchFamily="18" charset="-12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id-ID" altLang="zh-TW" sz="4000" b="1" dirty="0" smtClean="0">
                <a:effectLst/>
              </a:rPr>
              <a:t>rerata seluruh instrumen </a:t>
            </a:r>
            <a:r>
              <a:rPr lang="en-US" altLang="zh-TW" sz="4000" b="1" dirty="0" smtClean="0">
                <a:effectLst/>
                <a:cs typeface="Arial" pitchFamily="34" charset="0"/>
              </a:rPr>
              <a:t>&gt;</a:t>
            </a:r>
            <a:r>
              <a:rPr lang="en-US" altLang="zh-TW" sz="4000" b="1" dirty="0" smtClean="0">
                <a:effectLst/>
                <a:ea typeface="PMingLiU" pitchFamily="18" charset="-120"/>
              </a:rPr>
              <a:t> </a:t>
            </a:r>
            <a:r>
              <a:rPr lang="id-ID" altLang="zh-TW" sz="4000" b="1" dirty="0" smtClean="0">
                <a:effectLst/>
                <a:ea typeface="PMingLiU" pitchFamily="18" charset="-120"/>
              </a:rPr>
              <a:t>4</a:t>
            </a:r>
            <a:r>
              <a:rPr lang="en-US" altLang="zh-TW" sz="4000" b="1" dirty="0" smtClean="0">
                <a:effectLst/>
                <a:ea typeface="PMingLiU" pitchFamily="18" charset="-120"/>
              </a:rPr>
              <a:t>,50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3600" b="1" dirty="0" smtClean="0">
              <a:effectLst/>
              <a:ea typeface="PMingLiU" pitchFamily="18" charset="-12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263554" y="1556792"/>
            <a:ext cx="8568952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5852" y="2285992"/>
            <a:ext cx="7072362" cy="271464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id-ID" sz="7200" b="1" dirty="0" smtClean="0">
                <a:effectLst/>
              </a:rPr>
              <a:t>PENILAIAN GABUNGAN</a:t>
            </a:r>
            <a:endParaRPr lang="id-ID" sz="7200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9124" y="64291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8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n-US" sz="8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7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2976" y="642918"/>
            <a:ext cx="7286676" cy="1214446"/>
          </a:xfrm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id-ID" sz="72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id-ID" sz="9800" b="1" dirty="0" smtClean="0">
                <a:effectLst/>
              </a:rPr>
              <a:t>PENILAIAN GABUNGAN</a:t>
            </a:r>
            <a:endParaRPr lang="id-ID" sz="9800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3429000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b="1" dirty="0" smtClean="0"/>
              <a:t>Nilai Kualifikasi Akademik,</a:t>
            </a:r>
          </a:p>
          <a:p>
            <a:r>
              <a:rPr lang="id-ID" sz="3200" b="1" dirty="0" smtClean="0"/>
              <a:t>      Jabatan Akademik</a:t>
            </a:r>
            <a:r>
              <a:rPr lang="id-ID" sz="3200" b="1" dirty="0"/>
              <a:t>, dan </a:t>
            </a:r>
            <a:r>
              <a:rPr lang="id-ID" sz="3200" b="1" dirty="0" smtClean="0"/>
              <a:t>Golongan</a:t>
            </a:r>
          </a:p>
          <a:p>
            <a:r>
              <a:rPr lang="id-ID" sz="3200" b="1" dirty="0" smtClean="0"/>
              <a:t>2.   Kemampuan </a:t>
            </a:r>
            <a:r>
              <a:rPr lang="id-ID" sz="3200" b="1" dirty="0"/>
              <a:t>berbahasa Inggris, </a:t>
            </a:r>
            <a:endParaRPr lang="id-ID" sz="3200" b="1" dirty="0" smtClean="0"/>
          </a:p>
          <a:p>
            <a:r>
              <a:rPr lang="id-ID" sz="3200" b="1" dirty="0" smtClean="0"/>
              <a:t>3.   Potensi </a:t>
            </a:r>
            <a:r>
              <a:rPr lang="id-ID" sz="3200" b="1" dirty="0"/>
              <a:t>Akademik.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1640" y="3163907"/>
            <a:ext cx="7056784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44008" y="2297021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89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93724" y="188110"/>
            <a:ext cx="7866707" cy="95410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</a:rPr>
              <a:t>Skoring </a:t>
            </a:r>
            <a:r>
              <a:rPr lang="id-ID" sz="2800" b="1" dirty="0">
                <a:solidFill>
                  <a:schemeClr val="bg1"/>
                </a:solidFill>
              </a:rPr>
              <a:t>Berdasarkan Jabatan Akademik dan Pendidikan Tertinggi (</a:t>
            </a:r>
            <a:r>
              <a:rPr lang="id-ID" sz="2800" b="1" dirty="0" smtClean="0">
                <a:solidFill>
                  <a:schemeClr val="bg1"/>
                </a:solidFill>
              </a:rPr>
              <a:t>NAP)</a:t>
            </a:r>
            <a:endParaRPr lang="id-ID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0182719"/>
              </p:ext>
            </p:extLst>
          </p:nvPr>
        </p:nvGraphicFramePr>
        <p:xfrm>
          <a:off x="746922" y="1268760"/>
          <a:ext cx="7704854" cy="37337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5362"/>
                <a:gridCol w="2271944"/>
                <a:gridCol w="2907575"/>
                <a:gridCol w="1339973"/>
              </a:tblGrid>
              <a:tr h="677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No. Urut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Jabatan Akademik 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ndara"/>
                          <a:ea typeface="PMingLiU"/>
                          <a:cs typeface="Tahoma"/>
                        </a:rPr>
                        <a:t>Pendidikan Tertinggi</a:t>
                      </a:r>
                      <a:endParaRPr lang="en-US" sz="20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effectLst/>
                          <a:latin typeface="Candara"/>
                          <a:ea typeface="PMingLiU"/>
                          <a:cs typeface="Tahoma"/>
                        </a:rPr>
                        <a:t>Skor</a:t>
                      </a:r>
                      <a:endParaRPr lang="en-US" sz="20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4798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1.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Asisten Ahli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ndara"/>
                          <a:ea typeface="PMingLiU"/>
                          <a:cs typeface="Tahoma"/>
                        </a:rPr>
                        <a:t>Lulusan</a:t>
                      </a: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 S-1*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ndara"/>
                          <a:ea typeface="PMingLiU"/>
                          <a:cs typeface="Tahoma"/>
                        </a:rPr>
                        <a:t>3</a:t>
                      </a:r>
                      <a:endParaRPr lang="en-US" sz="20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ndara"/>
                          <a:ea typeface="PMingLiU"/>
                          <a:cs typeface="Tahoma"/>
                        </a:rPr>
                        <a:t>Lulusan</a:t>
                      </a: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 S-2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ndara"/>
                          <a:ea typeface="PMingLiU"/>
                          <a:cs typeface="Tahoma"/>
                        </a:rPr>
                        <a:t>4</a:t>
                      </a:r>
                      <a:endParaRPr lang="en-US" sz="20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ndara"/>
                          <a:ea typeface="PMingLiU"/>
                          <a:cs typeface="Tahoma"/>
                        </a:rPr>
                        <a:t>Lulusan</a:t>
                      </a: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 S-3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5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effectLst/>
                          <a:latin typeface="Candara"/>
                          <a:ea typeface="PMingLiU"/>
                          <a:cs typeface="Tahoma"/>
                        </a:rPr>
                        <a:t>2.</a:t>
                      </a:r>
                      <a:endParaRPr lang="en-US" sz="20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Lektor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ndara"/>
                          <a:ea typeface="PMingLiU"/>
                          <a:cs typeface="Tahoma"/>
                        </a:rPr>
                        <a:t>Lulusan S-1*</a:t>
                      </a:r>
                      <a:endParaRPr lang="en-US" sz="20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4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ndara"/>
                          <a:ea typeface="PMingLiU"/>
                          <a:cs typeface="Tahoma"/>
                        </a:rPr>
                        <a:t>Lulusan</a:t>
                      </a: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 S-2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5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ndara"/>
                          <a:ea typeface="PMingLiU"/>
                          <a:cs typeface="Tahoma"/>
                        </a:rPr>
                        <a:t>Lulusan</a:t>
                      </a: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 S-3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6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effectLst/>
                          <a:latin typeface="Candara"/>
                          <a:ea typeface="PMingLiU"/>
                          <a:cs typeface="Tahoma"/>
                        </a:rPr>
                        <a:t>3.</a:t>
                      </a:r>
                      <a:endParaRPr lang="en-US" sz="20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b="1">
                          <a:effectLst/>
                          <a:latin typeface="Candara"/>
                          <a:ea typeface="PMingLiU"/>
                          <a:cs typeface="Tahoma"/>
                        </a:rPr>
                        <a:t>Lektor Kepala</a:t>
                      </a:r>
                      <a:endParaRPr lang="en-US" sz="20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ndara"/>
                          <a:ea typeface="PMingLiU"/>
                          <a:cs typeface="Tahoma"/>
                        </a:rPr>
                        <a:t>Lulusan</a:t>
                      </a: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 S-1*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7010" algn="l"/>
                          <a:tab pos="274320" algn="ctr"/>
                        </a:tabLst>
                      </a:pP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		</a:t>
                      </a:r>
                      <a:r>
                        <a:rPr lang="en-US" sz="2000" b="1" dirty="0" smtClean="0">
                          <a:effectLst/>
                          <a:latin typeface="Candara"/>
                          <a:ea typeface="PMingLiU"/>
                          <a:cs typeface="Tahoma"/>
                        </a:rPr>
                        <a:t>   </a:t>
                      </a:r>
                      <a:r>
                        <a:rPr lang="id-ID" sz="2000" b="1" dirty="0" smtClean="0">
                          <a:effectLst/>
                          <a:latin typeface="Candara"/>
                          <a:ea typeface="PMingLiU"/>
                          <a:cs typeface="Tahoma"/>
                        </a:rPr>
                        <a:t>   </a:t>
                      </a:r>
                      <a:r>
                        <a:rPr lang="en-US" sz="2000" b="1" dirty="0" smtClean="0">
                          <a:effectLst/>
                          <a:latin typeface="Candara"/>
                          <a:ea typeface="PMingLiU"/>
                          <a:cs typeface="Tahoma"/>
                        </a:rPr>
                        <a:t>5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ndara"/>
                          <a:ea typeface="PMingLiU"/>
                          <a:cs typeface="Tahoma"/>
                        </a:rPr>
                        <a:t>Lulusan</a:t>
                      </a: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 S-2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6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ndara"/>
                          <a:ea typeface="PMingLiU"/>
                          <a:cs typeface="Tahoma"/>
                        </a:rPr>
                        <a:t>Lulusan S-3</a:t>
                      </a:r>
                      <a:endParaRPr lang="en-US" sz="20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7</a:t>
                      </a:r>
                      <a:endParaRPr lang="en-US" sz="20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27583" y="5157192"/>
            <a:ext cx="7632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rgbClr val="0000CC"/>
                </a:solidFill>
              </a:rPr>
              <a:t>Keterangan: *Lulusan S-1 yang berusia 60 tahun dengan masa kerja </a:t>
            </a:r>
            <a:r>
              <a:rPr lang="id-ID" sz="2000" b="1" dirty="0" smtClean="0">
                <a:solidFill>
                  <a:srgbClr val="0000CC"/>
                </a:solidFill>
              </a:rPr>
              <a:t>sebagai dosen </a:t>
            </a:r>
            <a:r>
              <a:rPr lang="id-ID" sz="2000" b="1" dirty="0">
                <a:solidFill>
                  <a:srgbClr val="0000CC"/>
                </a:solidFill>
              </a:rPr>
              <a:t>30 tahun atau mempunyai jabatan akademik Lektor Kepala </a:t>
            </a:r>
            <a:r>
              <a:rPr lang="id-ID" sz="2000" b="1" dirty="0" smtClean="0">
                <a:solidFill>
                  <a:srgbClr val="0000CC"/>
                </a:solidFill>
              </a:rPr>
              <a:t>dengan golongan </a:t>
            </a:r>
            <a:r>
              <a:rPr lang="id-ID" sz="2000" b="1" dirty="0">
                <a:solidFill>
                  <a:srgbClr val="0000CC"/>
                </a:solidFill>
              </a:rPr>
              <a:t>IV/c.</a:t>
            </a:r>
          </a:p>
        </p:txBody>
      </p:sp>
    </p:spTree>
    <p:extLst>
      <p:ext uri="{BB962C8B-B14F-4D97-AF65-F5344CB8AC3E}">
        <p14:creationId xmlns:p14="http://schemas.microsoft.com/office/powerpoint/2010/main" xmlns="" val="417405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4059569"/>
              </p:ext>
            </p:extLst>
          </p:nvPr>
        </p:nvGraphicFramePr>
        <p:xfrm>
          <a:off x="1043608" y="1638298"/>
          <a:ext cx="7560840" cy="35814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0162"/>
                <a:gridCol w="4200468"/>
                <a:gridCol w="1890210"/>
              </a:tblGrid>
              <a:tr h="860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No. Urut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Candara"/>
                          <a:ea typeface="PMingLiU"/>
                          <a:cs typeface="Tahoma"/>
                        </a:rPr>
                        <a:t>Golongan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Skor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1</a:t>
                      </a:r>
                      <a:r>
                        <a:rPr lang="en-US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.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III</a:t>
                      </a: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/</a:t>
                      </a: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a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4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 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III</a:t>
                      </a: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/</a:t>
                      </a: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b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4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2.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III</a:t>
                      </a: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/</a:t>
                      </a: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c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5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 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III</a:t>
                      </a: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/</a:t>
                      </a: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d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5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3.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IV</a:t>
                      </a: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/</a:t>
                      </a: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a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6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 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IV</a:t>
                      </a: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/</a:t>
                      </a: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b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6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 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IV</a:t>
                      </a: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/</a:t>
                      </a: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c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6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4.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IV</a:t>
                      </a: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/</a:t>
                      </a: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d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7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effectLst/>
                          <a:latin typeface="Candara"/>
                          <a:ea typeface="PMingLiU"/>
                          <a:cs typeface="Tahoma"/>
                        </a:rPr>
                        <a:t> 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IV</a:t>
                      </a: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/</a:t>
                      </a:r>
                      <a:r>
                        <a:rPr lang="id-ID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e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PMingLiU"/>
                          <a:cs typeface="Tahoma"/>
                        </a:rPr>
                        <a:t>7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9592" y="44624"/>
            <a:ext cx="7866707" cy="138499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>
              <a:buFont typeface="Wingdings" pitchFamily="2" charset="2"/>
              <a:buNone/>
            </a:pPr>
            <a:endParaRPr lang="id-ID" sz="2800" b="1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id-ID" sz="2800" b="1" dirty="0" smtClean="0">
                <a:solidFill>
                  <a:schemeClr val="bg1"/>
                </a:solidFill>
              </a:rPr>
              <a:t>Skoring Berdasarkan Golongan (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NKP</a:t>
            </a:r>
            <a:r>
              <a:rPr lang="id-ID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)</a:t>
            </a:r>
            <a:endParaRPr lang="en-US" altLang="zh-TW" sz="2800" b="1" dirty="0" smtClean="0">
              <a:solidFill>
                <a:schemeClr val="bg1"/>
              </a:solidFill>
              <a:latin typeface="Albertus Medium" pitchFamily="34" charset="0"/>
              <a:ea typeface="PMingLiU" charset="-120"/>
            </a:endParaRPr>
          </a:p>
          <a:p>
            <a:pPr algn="ctr"/>
            <a:endParaRPr lang="id-ID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94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93724" y="188110"/>
            <a:ext cx="7938716" cy="95410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Skoring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</a:t>
            </a: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untuk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</a:t>
            </a: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hasil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</a:t>
            </a: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tes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</a:t>
            </a: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kemampuan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</a:t>
            </a: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berbahasa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</a:t>
            </a: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Inggris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(NBI) </a:t>
            </a:r>
            <a:endParaRPr lang="es-ES_tradnl" altLang="zh-TW" sz="2800" b="1" dirty="0">
              <a:solidFill>
                <a:schemeClr val="bg1"/>
              </a:solidFill>
              <a:latin typeface="Albertus Medium" pitchFamily="34" charset="0"/>
              <a:ea typeface="PMingLiU" charset="-12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5320932"/>
              </p:ext>
            </p:extLst>
          </p:nvPr>
        </p:nvGraphicFramePr>
        <p:xfrm>
          <a:off x="827585" y="1828797"/>
          <a:ext cx="7272807" cy="4191002"/>
        </p:xfrm>
        <a:graphic>
          <a:graphicData uri="http://schemas.openxmlformats.org/drawingml/2006/table">
            <a:tbl>
              <a:tblPr firstRow="1" firstCol="1" bandRow="1"/>
              <a:tblGrid>
                <a:gridCol w="1140138"/>
                <a:gridCol w="1904828"/>
                <a:gridCol w="1356340"/>
                <a:gridCol w="1181608"/>
                <a:gridCol w="710395"/>
                <a:gridCol w="979498"/>
              </a:tblGrid>
              <a:tr h="2619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NILAI ANGKA 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SKOR TES KEMAMPUAN BAHASA INGGRIS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TOEFL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IELTS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TOEP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Paper-based (PBT)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Computer-based (CBT)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Internet-based (iBT)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1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&lt; 394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&lt; 91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&lt; 30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&lt; 4.0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&lt; 26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2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397 – 433 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93 – 120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30 – 40 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4.0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26 – 35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3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437 – 473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123 – 150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41 – 52 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4.5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36 – 45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4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477 – 510  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153 – 180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53 – 64 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5.0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46 – 55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5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513 - 547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183 – 210  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65 – 78     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5.5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56 – 65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6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550 – 587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213 – 240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79 – 95 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6.0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66 – 75 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7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≥ 590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≥ 243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Candara"/>
                          <a:ea typeface="Times New Roman"/>
                          <a:cs typeface="Calibri"/>
                        </a:rPr>
                        <a:t>≥ 96</a:t>
                      </a:r>
                      <a:endParaRPr lang="en-US" sz="16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≥ 6.5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Candara"/>
                          <a:ea typeface="Times New Roman"/>
                          <a:cs typeface="Calibri"/>
                        </a:rPr>
                        <a:t>≥ 76</a:t>
                      </a:r>
                      <a:endParaRPr lang="en-US" sz="16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910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11560" y="243673"/>
            <a:ext cx="7704856" cy="95410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ES_tradnl" altLang="zh-TW" sz="2800" b="1" dirty="0" err="1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Skoring</a:t>
            </a:r>
            <a:r>
              <a:rPr lang="es-ES_tradnl" altLang="zh-TW" sz="2800" b="1" dirty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</a:t>
            </a: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untuk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</a:t>
            </a: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hasil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</a:t>
            </a:r>
            <a:r>
              <a:rPr lang="id-ID" altLang="zh-TW" sz="2800" b="1" dirty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T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es </a:t>
            </a:r>
            <a:r>
              <a:rPr lang="id-ID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P</a:t>
            </a: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otensi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</a:t>
            </a:r>
            <a:r>
              <a:rPr lang="id-ID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A</a:t>
            </a:r>
            <a:r>
              <a:rPr lang="es-ES_tradnl" altLang="zh-TW" sz="2800" b="1" dirty="0" err="1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akademik</a:t>
            </a:r>
            <a:r>
              <a:rPr lang="es-ES_tradnl" altLang="zh-TW" sz="2800" b="1" dirty="0" smtClean="0">
                <a:solidFill>
                  <a:schemeClr val="bg1"/>
                </a:solidFill>
                <a:latin typeface="Albertus Medium" pitchFamily="34" charset="0"/>
                <a:ea typeface="PMingLiU" charset="-120"/>
              </a:rPr>
              <a:t> (NPA) </a:t>
            </a:r>
            <a:endParaRPr lang="es-ES_tradnl" altLang="zh-TW" sz="2800" b="1" dirty="0">
              <a:solidFill>
                <a:schemeClr val="bg1"/>
              </a:solidFill>
              <a:latin typeface="Albertus Medium" pitchFamily="34" charset="0"/>
              <a:ea typeface="PMingLiU" charset="-12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6028373"/>
              </p:ext>
            </p:extLst>
          </p:nvPr>
        </p:nvGraphicFramePr>
        <p:xfrm>
          <a:off x="755576" y="1772816"/>
          <a:ext cx="756084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155"/>
                <a:gridCol w="5114685"/>
              </a:tblGrid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NILAI ANGKA 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SKOR POTENSI AKADEMIK</a:t>
                      </a:r>
                      <a:endParaRPr lang="en-US" sz="18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&lt; 25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25 – 34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35 – 44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7170" indent="-23812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45 – 54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55 – 64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65 – 74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&gt; 74</a:t>
                      </a:r>
                      <a:endParaRPr lang="en-US" sz="18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967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47F4B-EF7A-4C14-B167-98DC79D58F7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3555" name="Rectangle 2" descr="White marble"/>
          <p:cNvSpPr>
            <a:spLocks noChangeArrowheads="1"/>
          </p:cNvSpPr>
          <p:nvPr/>
        </p:nvSpPr>
        <p:spPr bwMode="auto">
          <a:xfrm>
            <a:off x="0" y="-82550"/>
            <a:ext cx="9153525" cy="69405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93724" y="249487"/>
            <a:ext cx="7794699" cy="76944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id-ID" altLang="zh-TW" sz="4400" b="1" dirty="0" smtClean="0">
                <a:solidFill>
                  <a:schemeClr val="bg1"/>
                </a:solidFill>
                <a:latin typeface="Calibri" pitchFamily="34" charset="0"/>
                <a:ea typeface="新細明體" charset="-120"/>
                <a:cs typeface="Calibri" pitchFamily="34" charset="0"/>
              </a:rPr>
              <a:t>PENENTUAN KELULUSAN</a:t>
            </a:r>
            <a:endParaRPr lang="en-US" altLang="zh-TW" sz="4400" b="1" dirty="0">
              <a:solidFill>
                <a:schemeClr val="bg1"/>
              </a:solidFill>
              <a:latin typeface="Calibri" pitchFamily="34" charset="0"/>
              <a:ea typeface="新細明體" charset="-12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1062" name="Group 102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652497164"/>
                  </p:ext>
                </p:extLst>
              </p:nvPr>
            </p:nvGraphicFramePr>
            <p:xfrm>
              <a:off x="533400" y="1524000"/>
              <a:ext cx="8077200" cy="4529138"/>
            </p:xfrm>
            <a:graphic>
              <a:graphicData uri="http://schemas.openxmlformats.org/drawingml/2006/table">
                <a:tbl>
                  <a:tblPr/>
                  <a:tblGrid>
                    <a:gridCol w="8077200"/>
                  </a:tblGrid>
                  <a:tr h="4529138">
                    <a:tc>
                      <a:txBody>
                        <a:bodyPr/>
                        <a:lstStyle/>
                        <a:p>
                          <a:pPr marL="538163" marR="0" lvl="0" indent="-350838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lbertus Medium" pitchFamily="34" charset="0"/>
                            </a:rPr>
                            <a:t/>
                          </a:r>
                        </a:p>
                        <a:p>
                          <a:pPr marL="538163" marR="0" lvl="0" indent="-350838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lbertus Medium" pitchFamily="34" charset="0"/>
                          </a:endParaRPr>
                        </a:p>
                        <a:p>
                          <a:pPr marL="187325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kumimoji="0" lang="en-US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lbertus Medium" pitchFamily="34" charset="0"/>
                            </a:rPr>
                            <a:t>Nilai</a:t>
                          </a: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lbertus Medium" pitchFamily="34" charset="0"/>
                            </a:rPr>
                            <a:t/>
                          </a:r>
                          <a:r>
                            <a:rPr kumimoji="0" lang="en-US" sz="2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lbertus Medium" pitchFamily="34" charset="0"/>
                            </a:rPr>
                            <a:t>Gabungan</a:t>
                          </a: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lbertus Medium" pitchFamily="34" charset="0"/>
                            </a:rPr>
                            <a:t>: </a:t>
                          </a:r>
                        </a:p>
                        <a:p>
                          <a:pPr marL="187325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lbertus Medium" pitchFamily="34" charset="0"/>
                          </a:endParaRPr>
                        </a:p>
                        <a:p>
                          <a:pPr marL="187325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lbertus Medium" pitchFamily="34" charset="0"/>
                            </a:rPr>
                            <a:t/>
                          </a:r>
                        </a:p>
                        <a:p>
                          <a:pPr marL="187325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id-ID" sz="3200" b="1" dirty="0" smtClean="0">
                              <a:effectLst/>
                              <a:ea typeface="PMingLiU"/>
                              <a:cs typeface="Tahoma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/>
                                  <a:latin typeface="Cambria Math"/>
                                  <a:ea typeface="PMingLiU"/>
                                  <a:cs typeface="Tahoma"/>
                                </a:rPr>
                                <m:t>𝑵𝑮𝑩</m:t>
                              </m:r>
                              <m:r>
                                <a:rPr lang="en-US" sz="3200" b="1" i="1" smtClean="0">
                                  <a:effectLst/>
                                  <a:latin typeface="Cambria Math"/>
                                  <a:ea typeface="PMingLiU"/>
                                  <a:cs typeface="Tahoma"/>
                                </a:rPr>
                                <m:t> =</m:t>
                              </m:r>
                              <m:f>
                                <m:fPr>
                                  <m:ctrlPr>
                                    <a:rPr lang="en-US" sz="3200" b="1" i="1">
                                      <a:effectLst/>
                                      <a:latin typeface="Cambria Math"/>
                                      <a:cs typeface="Tahoma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  </m:t>
                                  </m:r>
                                  <m:r>
                                    <a:rPr lang="en-US" sz="3200" b="1" i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𝟐</m:t>
                                  </m:r>
                                  <m:r>
                                    <a:rPr lang="en-US" sz="3200" b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3200" b="1" i="1">
                                          <a:effectLst/>
                                          <a:latin typeface="Cambria Math"/>
                                          <a:cs typeface="Tahom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>
                                          <a:effectLst/>
                                          <a:latin typeface="Cambria Math"/>
                                          <a:ea typeface="PMingLiU"/>
                                          <a:cs typeface="Tahoma"/>
                                        </a:rPr>
                                        <m:t>𝑵𝑨𝑷</m:t>
                                      </m:r>
                                    </m:e>
                                  </m:d>
                                  <m:r>
                                    <a:rPr lang="en-US" sz="3200" b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+ </m:t>
                                  </m:r>
                                  <m:r>
                                    <a:rPr lang="en-US" sz="3200" b="1" i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𝟐</m:t>
                                  </m:r>
                                  <m:d>
                                    <m:dPr>
                                      <m:ctrlPr>
                                        <a:rPr lang="en-US" sz="3200" b="1" i="1">
                                          <a:effectLst/>
                                          <a:latin typeface="Cambria Math"/>
                                          <a:cs typeface="Tahom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>
                                          <a:effectLst/>
                                          <a:latin typeface="Cambria Math"/>
                                          <a:ea typeface="PMingLiU"/>
                                          <a:cs typeface="Tahoma"/>
                                        </a:rPr>
                                        <m:t>𝑵𝑲𝑷</m:t>
                                      </m:r>
                                    </m:e>
                                  </m:d>
                                  <m:r>
                                    <a:rPr lang="en-US" sz="3200" b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+</m:t>
                                  </m:r>
                                  <m:r>
                                    <a:rPr lang="en-US" sz="3200" b="1" i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𝐍𝐏𝐒</m:t>
                                  </m:r>
                                  <m:r>
                                    <a:rPr lang="en-US" sz="3200" b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 + </m:t>
                                  </m:r>
                                  <m:r>
                                    <a:rPr lang="en-US" sz="3200" b="1" i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𝐍𝐁𝐈</m:t>
                                  </m:r>
                                  <m:r>
                                    <a:rPr lang="en-US" sz="3200" b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 + </m:t>
                                  </m:r>
                                  <m:r>
                                    <a:rPr lang="en-US" sz="3200" b="1" i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𝑵𝑷𝑨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effectLst/>
                                      <a:latin typeface="Cambria Math"/>
                                      <a:ea typeface="PMingLiU"/>
                                      <a:cs typeface="Tahoma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endPara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lbertus Medium" pitchFamily="34" charset="0"/>
                          </a:endParaRPr>
                        </a:p>
                      </a:txBody>
                      <a:tcPr marT="45714" marB="4571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1062" name="Group 102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652497164"/>
                  </p:ext>
                </p:extLst>
              </p:nvPr>
            </p:nvGraphicFramePr>
            <p:xfrm>
              <a:off x="533400" y="1524000"/>
              <a:ext cx="8077200" cy="4529138"/>
            </p:xfrm>
            <a:graphic>
              <a:graphicData uri="http://schemas.openxmlformats.org/drawingml/2006/table">
                <a:tbl>
                  <a:tblPr/>
                  <a:tblGrid>
                    <a:gridCol w="8077200"/>
                  </a:tblGrid>
                  <a:tr h="4529138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T="45714" marB="45714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Sertifikasi Dosen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72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47F4B-EF7A-4C14-B167-98DC79D58F7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3555" name="Rectangle 2" descr="White marble"/>
          <p:cNvSpPr>
            <a:spLocks noChangeArrowheads="1"/>
          </p:cNvSpPr>
          <p:nvPr/>
        </p:nvSpPr>
        <p:spPr bwMode="auto">
          <a:xfrm>
            <a:off x="0" y="-82550"/>
            <a:ext cx="9153525" cy="69405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3568" y="300546"/>
            <a:ext cx="7920880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s-ES_tradnl" altLang="zh-TW" sz="4000" b="1" dirty="0" smtClean="0">
                <a:solidFill>
                  <a:schemeClr val="bg1"/>
                </a:solidFill>
                <a:latin typeface="Calibri" pitchFamily="34" charset="0"/>
                <a:ea typeface="新細明體" charset="-120"/>
                <a:cs typeface="Calibri" pitchFamily="34" charset="0"/>
              </a:rPr>
              <a:t>P</a:t>
            </a:r>
            <a:r>
              <a:rPr lang="id-ID" altLang="zh-TW" sz="4000" b="1" dirty="0" smtClean="0">
                <a:solidFill>
                  <a:schemeClr val="bg1"/>
                </a:solidFill>
                <a:latin typeface="Calibri" pitchFamily="34" charset="0"/>
                <a:ea typeface="新細明體" charset="-120"/>
                <a:cs typeface="Calibri" pitchFamily="34" charset="0"/>
              </a:rPr>
              <a:t>ENENTUAN </a:t>
            </a:r>
            <a:r>
              <a:rPr lang="es-ES_tradnl" altLang="zh-TW" sz="4000" b="1" dirty="0" smtClean="0">
                <a:solidFill>
                  <a:schemeClr val="bg1"/>
                </a:solidFill>
                <a:latin typeface="Calibri" pitchFamily="34" charset="0"/>
                <a:ea typeface="新細明體" charset="-120"/>
                <a:cs typeface="Calibri" pitchFamily="34" charset="0"/>
              </a:rPr>
              <a:t> </a:t>
            </a:r>
            <a:r>
              <a:rPr lang="es-ES_tradnl" altLang="zh-TW" sz="4000" b="1" dirty="0">
                <a:solidFill>
                  <a:schemeClr val="bg1"/>
                </a:solidFill>
                <a:latin typeface="Calibri" pitchFamily="34" charset="0"/>
                <a:ea typeface="新細明體" charset="-120"/>
                <a:cs typeface="Calibri" pitchFamily="34" charset="0"/>
              </a:rPr>
              <a:t>KELULUSAN</a:t>
            </a:r>
            <a:endParaRPr lang="en-US" altLang="zh-TW" sz="4000" b="1" dirty="0">
              <a:solidFill>
                <a:schemeClr val="bg1"/>
              </a:solidFill>
              <a:latin typeface="Calibri" pitchFamily="34" charset="0"/>
              <a:ea typeface="新細明體" charset="-120"/>
              <a:cs typeface="Calibri" pitchFamily="34" charset="0"/>
            </a:endParaRPr>
          </a:p>
        </p:txBody>
      </p:sp>
      <p:graphicFrame>
        <p:nvGraphicFramePr>
          <p:cNvPr id="41062" name="Group 10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30168478"/>
              </p:ext>
            </p:extLst>
          </p:nvPr>
        </p:nvGraphicFramePr>
        <p:xfrm>
          <a:off x="500473" y="1196752"/>
          <a:ext cx="8077200" cy="5260836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529138">
                <a:tc>
                  <a:txBody>
                    <a:bodyPr/>
                    <a:lstStyle/>
                    <a:p>
                      <a:pPr marL="538163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 </a:t>
                      </a:r>
                    </a:p>
                    <a:p>
                      <a:pPr marL="538163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Peserta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d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inyatakan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lbertus Medium" pitchFamily="34" charset="0"/>
                        </a:rPr>
                        <a:t>LULUS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j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ika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emenuhi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riteria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Medium" pitchFamily="34" charset="0"/>
                      </a:endParaRPr>
                    </a:p>
                    <a:p>
                      <a:pPr marL="538163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Medium" pitchFamily="34" charset="0"/>
                      </a:endParaRPr>
                    </a:p>
                    <a:p>
                      <a:pPr marL="644525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Instrumen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Persepsional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</a:p>
                    <a:p>
                      <a:pPr marL="1339850" marR="0" lvl="1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Rerata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skor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komponen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Persepsional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&gt;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4.0</a:t>
                      </a:r>
                    </a:p>
                    <a:p>
                      <a:pPr marL="1339850" marR="0" lvl="1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Rerata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skor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keseluruhan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instrumen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&gt;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4.5</a:t>
                      </a:r>
                    </a:p>
                    <a:p>
                      <a:pPr marL="644525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Instrumen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Personal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Deskripsi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Diri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)</a:t>
                      </a:r>
                    </a:p>
                    <a:p>
                      <a:pPr marL="1339850" marR="0" lvl="1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Nilai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Akhir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&gt;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4.0</a:t>
                      </a:r>
                    </a:p>
                    <a:p>
                      <a:pPr marL="644525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Konsistensi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: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Tinggi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atau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Sedang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Medium" pitchFamily="34" charset="0"/>
                      </a:endParaRPr>
                    </a:p>
                    <a:p>
                      <a:pPr marL="644525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Medium" pitchFamily="34" charset="0"/>
                      </a:endParaRPr>
                    </a:p>
                    <a:p>
                      <a:pPr marL="644525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</a:rPr>
                        <a:t>NGB &gt; 4,0</a:t>
                      </a:r>
                    </a:p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Medium" pitchFamily="34" charset="0"/>
                      </a:endParaRPr>
                    </a:p>
                    <a:p>
                      <a:pPr marL="644525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Medium" pitchFamily="34" charset="0"/>
                        <a:ea typeface="+mn-ea"/>
                        <a:cs typeface="+mn-cs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77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4414" y="2285992"/>
            <a:ext cx="7072362" cy="271464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id-ID" sz="7200" b="1" dirty="0" smtClean="0">
                <a:effectLst/>
              </a:rPr>
              <a:t>PENILAIAN DESKRIPSI DIRI</a:t>
            </a:r>
            <a:endParaRPr lang="id-ID" sz="7200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9124" y="642918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8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n-US" sz="8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7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KOPERTIS 2013\Animasi\animasi\animasi_jantun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id-ID" sz="4000" b="1" dirty="0" smtClean="0"/>
          </a:p>
          <a:p>
            <a:pPr marL="0" indent="0" algn="ctr">
              <a:buNone/>
            </a:pPr>
            <a:r>
              <a:rPr lang="id-ID" sz="4000" b="1" dirty="0" smtClean="0"/>
              <a:t>DESKRIPSI DIRI</a:t>
            </a:r>
          </a:p>
          <a:p>
            <a:endParaRPr lang="id-ID" sz="4400" dirty="0">
              <a:latin typeface="+mj-lt"/>
            </a:endParaRPr>
          </a:p>
          <a:p>
            <a:r>
              <a:rPr lang="id-ID" sz="3800" b="1" dirty="0" smtClean="0">
                <a:latin typeface="+mj-lt"/>
              </a:rPr>
              <a:t>Pernyataan </a:t>
            </a:r>
            <a:r>
              <a:rPr lang="id-ID" sz="3800" b="1" dirty="0">
                <a:latin typeface="+mj-lt"/>
              </a:rPr>
              <a:t>diri </a:t>
            </a:r>
            <a:r>
              <a:rPr lang="id-ID" sz="3800" b="1" dirty="0" smtClean="0">
                <a:latin typeface="+mj-lt"/>
              </a:rPr>
              <a:t>DYS tentang </a:t>
            </a:r>
            <a:r>
              <a:rPr lang="id-ID" sz="3800" b="1" dirty="0">
                <a:latin typeface="+mj-lt"/>
              </a:rPr>
              <a:t>kontribusi dosen yang bersangkutan dalam </a:t>
            </a:r>
            <a:r>
              <a:rPr lang="id-ID" sz="3800" b="1" dirty="0" smtClean="0">
                <a:latin typeface="+mj-lt"/>
              </a:rPr>
              <a:t>pelaksanaan dan </a:t>
            </a:r>
            <a:r>
              <a:rPr lang="id-ID" sz="3800" b="1" dirty="0">
                <a:latin typeface="+mj-lt"/>
              </a:rPr>
              <a:t>pengembangan Tridharma Perguruan </a:t>
            </a:r>
            <a:r>
              <a:rPr lang="id-ID" sz="3800" b="1" dirty="0" smtClean="0">
                <a:latin typeface="+mj-lt"/>
              </a:rPr>
              <a:t>Tinggi</a:t>
            </a:r>
          </a:p>
          <a:p>
            <a:endParaRPr lang="id-ID" sz="3800" b="1" dirty="0" smtClean="0">
              <a:latin typeface="+mj-lt"/>
            </a:endParaRPr>
          </a:p>
          <a:p>
            <a:r>
              <a:rPr lang="id-ID" sz="3800" b="1" dirty="0" smtClean="0">
                <a:latin typeface="+mj-lt"/>
              </a:rPr>
              <a:t>Instrumen </a:t>
            </a:r>
            <a:r>
              <a:rPr lang="id-ID" sz="3800" b="1" dirty="0">
                <a:latin typeface="+mj-lt"/>
              </a:rPr>
              <a:t>Deskripsi Diri </a:t>
            </a:r>
            <a:r>
              <a:rPr lang="id-ID" sz="3800" b="1" dirty="0" smtClean="0">
                <a:latin typeface="+mj-lt"/>
              </a:rPr>
              <a:t>terdiri dari </a:t>
            </a:r>
            <a:r>
              <a:rPr lang="id-ID" sz="3800" b="1" dirty="0">
                <a:latin typeface="+mj-lt"/>
              </a:rPr>
              <a:t>lima unsur </a:t>
            </a:r>
            <a:r>
              <a:rPr lang="id-ID" sz="3800" b="1" dirty="0" smtClean="0">
                <a:latin typeface="+mj-lt"/>
              </a:rPr>
              <a:t>yaitu :</a:t>
            </a:r>
          </a:p>
          <a:p>
            <a:pPr marL="914400" lvl="1" indent="-514350">
              <a:buFont typeface="+mj-lt"/>
              <a:buAutoNum type="alphaUcPeriod"/>
            </a:pPr>
            <a:r>
              <a:rPr lang="id-ID" sz="3400" b="1" dirty="0" smtClean="0">
                <a:solidFill>
                  <a:srgbClr val="0000CC"/>
                </a:solidFill>
                <a:latin typeface="+mj-lt"/>
              </a:rPr>
              <a:t>Pengembangan </a:t>
            </a:r>
            <a:r>
              <a:rPr lang="id-ID" sz="3400" b="1" dirty="0">
                <a:solidFill>
                  <a:srgbClr val="0000CC"/>
                </a:solidFill>
                <a:latin typeface="+mj-lt"/>
              </a:rPr>
              <a:t>Kualitas </a:t>
            </a:r>
            <a:endParaRPr lang="id-ID" sz="3400" b="1" dirty="0" smtClean="0">
              <a:solidFill>
                <a:srgbClr val="0000CC"/>
              </a:solidFill>
              <a:latin typeface="+mj-lt"/>
            </a:endParaRPr>
          </a:p>
          <a:p>
            <a:pPr marL="400050" lvl="1" indent="0">
              <a:buNone/>
            </a:pPr>
            <a:r>
              <a:rPr lang="id-ID" sz="3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id-ID" sz="3400" b="1" dirty="0" smtClean="0">
                <a:solidFill>
                  <a:srgbClr val="0000CC"/>
                </a:solidFill>
                <a:latin typeface="+mj-lt"/>
              </a:rPr>
              <a:t>       Pembelajaran</a:t>
            </a:r>
          </a:p>
          <a:p>
            <a:pPr marL="400050" lvl="1" indent="0">
              <a:buNone/>
            </a:pPr>
            <a:r>
              <a:rPr lang="id-ID" sz="3400" b="1" dirty="0" smtClean="0">
                <a:solidFill>
                  <a:srgbClr val="0000CC"/>
                </a:solidFill>
                <a:latin typeface="+mj-lt"/>
              </a:rPr>
              <a:t>B.    Pengembangan Keilmuan/Keahlian</a:t>
            </a:r>
          </a:p>
          <a:p>
            <a:pPr marL="400050" lvl="1" indent="0">
              <a:buNone/>
            </a:pPr>
            <a:r>
              <a:rPr lang="id-ID" sz="3400" b="1" dirty="0" smtClean="0">
                <a:solidFill>
                  <a:srgbClr val="0000CC"/>
                </a:solidFill>
                <a:latin typeface="+mj-lt"/>
              </a:rPr>
              <a:t>C.    Pengabdian </a:t>
            </a:r>
            <a:r>
              <a:rPr lang="id-ID" sz="3400" b="1" dirty="0">
                <a:solidFill>
                  <a:srgbClr val="0000CC"/>
                </a:solidFill>
                <a:latin typeface="+mj-lt"/>
              </a:rPr>
              <a:t>Kepada </a:t>
            </a:r>
            <a:r>
              <a:rPr lang="id-ID" sz="3400" b="1" dirty="0" smtClean="0">
                <a:solidFill>
                  <a:srgbClr val="0000CC"/>
                </a:solidFill>
                <a:latin typeface="+mj-lt"/>
              </a:rPr>
              <a:t>Masyarakat</a:t>
            </a:r>
          </a:p>
          <a:p>
            <a:pPr marL="400050" lvl="1" indent="0">
              <a:buNone/>
            </a:pPr>
            <a:r>
              <a:rPr lang="id-ID" sz="3400" b="1" dirty="0" smtClean="0">
                <a:solidFill>
                  <a:srgbClr val="0000CC"/>
                </a:solidFill>
                <a:latin typeface="+mj-lt"/>
              </a:rPr>
              <a:t>D.    Manajemen/Pengelolaan Institusi </a:t>
            </a:r>
          </a:p>
          <a:p>
            <a:pPr marL="400050" lvl="1" indent="0">
              <a:buNone/>
            </a:pPr>
            <a:r>
              <a:rPr lang="id-ID" sz="3400" b="1" dirty="0" smtClean="0">
                <a:solidFill>
                  <a:srgbClr val="0000CC"/>
                </a:solidFill>
                <a:latin typeface="+mj-lt"/>
              </a:rPr>
              <a:t>E.     Peningkatan </a:t>
            </a:r>
            <a:r>
              <a:rPr lang="id-ID" sz="3400" b="1" dirty="0">
                <a:solidFill>
                  <a:srgbClr val="0000CC"/>
                </a:solidFill>
                <a:latin typeface="+mj-lt"/>
              </a:rPr>
              <a:t>Kualitas Kegiatan </a:t>
            </a:r>
            <a:endParaRPr lang="id-ID" sz="3400" b="1" dirty="0" smtClean="0">
              <a:solidFill>
                <a:srgbClr val="0000CC"/>
              </a:solidFill>
              <a:latin typeface="+mj-lt"/>
            </a:endParaRPr>
          </a:p>
          <a:p>
            <a:pPr marL="400050" lvl="1" indent="0">
              <a:buNone/>
            </a:pPr>
            <a:r>
              <a:rPr lang="id-ID" sz="3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id-ID" sz="3400" b="1" dirty="0" smtClean="0">
                <a:solidFill>
                  <a:srgbClr val="0000CC"/>
                </a:solidFill>
                <a:latin typeface="+mj-lt"/>
              </a:rPr>
              <a:t>        Kemahasiswaan</a:t>
            </a:r>
          </a:p>
          <a:p>
            <a:pPr marL="514350" indent="-514350">
              <a:buFont typeface="+mj-lt"/>
              <a:buAutoNum type="alphaUcPeriod"/>
            </a:pPr>
            <a:endParaRPr lang="id-ID" dirty="0"/>
          </a:p>
        </p:txBody>
      </p:sp>
      <p:sp>
        <p:nvSpPr>
          <p:cNvPr id="4" name="Right Brace 3"/>
          <p:cNvSpPr/>
          <p:nvPr/>
        </p:nvSpPr>
        <p:spPr>
          <a:xfrm>
            <a:off x="5562110" y="3501008"/>
            <a:ext cx="846094" cy="2232247"/>
          </a:xfrm>
          <a:prstGeom prst="rightBrace">
            <a:avLst>
              <a:gd name="adj1" fmla="val 8333"/>
              <a:gd name="adj2" fmla="val 5048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6588224" y="3801523"/>
            <a:ext cx="208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0000CC"/>
                </a:solidFill>
              </a:rPr>
              <a:t>Kompetensi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solidFill>
                  <a:srgbClr val="0000CC"/>
                </a:solidFill>
              </a:rPr>
              <a:t>Pedagogik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solidFill>
                  <a:srgbClr val="0000CC"/>
                </a:solidFill>
              </a:rPr>
              <a:t>Profesional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solidFill>
                  <a:srgbClr val="0000CC"/>
                </a:solidFill>
              </a:rPr>
              <a:t>Kepribadian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solidFill>
                  <a:srgbClr val="0000CC"/>
                </a:solidFill>
              </a:rPr>
              <a:t>Sosial.</a:t>
            </a:r>
            <a:endParaRPr lang="id-ID" sz="2000" b="1" dirty="0">
              <a:solidFill>
                <a:srgbClr val="0000CC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6216" y="3717032"/>
            <a:ext cx="1944216" cy="18010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3059832" y="476672"/>
            <a:ext cx="3096344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505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  <a:solidFill>
            <a:srgbClr val="FF0000"/>
          </a:solidFill>
          <a:extLst/>
        </p:spPr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effectLst/>
              </a:rPr>
              <a:t>Bentuk</a:t>
            </a:r>
            <a:r>
              <a:rPr lang="en-US" sz="40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/>
              </a:rPr>
              <a:t>Deskripsi</a:t>
            </a:r>
            <a:r>
              <a:rPr lang="en-US" sz="40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/>
              </a:rPr>
              <a:t>Diri</a:t>
            </a:r>
            <a:endParaRPr lang="en-US" sz="4000" b="1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334000"/>
          </a:xfrm>
          <a:solidFill>
            <a:schemeClr val="bg1"/>
          </a:solidFill>
        </p:spPr>
        <p:txBody>
          <a:bodyPr/>
          <a:lstStyle/>
          <a:p>
            <a:pPr marL="1009650" lvl="1" indent="-609600">
              <a:buClr>
                <a:schemeClr val="bg1"/>
              </a:buClr>
              <a:buFont typeface="Wingdings" pitchFamily="2" charset="2"/>
              <a:buChar char="§"/>
            </a:pPr>
            <a:endParaRPr lang="en-US" b="1" dirty="0" smtClean="0">
              <a:solidFill>
                <a:schemeClr val="bg1"/>
              </a:solidFill>
              <a:effectLst/>
            </a:endParaRPr>
          </a:p>
          <a:p>
            <a:pPr marL="1009650" lvl="1" indent="-609600">
              <a:buClr>
                <a:schemeClr val="bg1"/>
              </a:buClr>
              <a:buFont typeface="Wingdings" pitchFamily="2" charset="2"/>
              <a:buChar char="§"/>
            </a:pPr>
            <a:r>
              <a:rPr lang="en-US" b="1" dirty="0" smtClean="0">
                <a:effectLst/>
              </a:rPr>
              <a:t>D</a:t>
            </a:r>
            <a:r>
              <a:rPr lang="id-ID" b="1" dirty="0" smtClean="0">
                <a:effectLst/>
              </a:rPr>
              <a:t>YS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menyusun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esai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untuk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setiap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kegiatan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pernah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dilakukan</a:t>
            </a:r>
            <a:r>
              <a:rPr lang="en-US" b="1" dirty="0" smtClean="0">
                <a:effectLst/>
              </a:rPr>
              <a:t> (</a:t>
            </a:r>
            <a:r>
              <a:rPr lang="en-US" b="1" dirty="0" err="1" smtClean="0">
                <a:effectLst/>
              </a:rPr>
              <a:t>pelaksanaan</a:t>
            </a:r>
            <a:r>
              <a:rPr lang="en-US" b="1" dirty="0" smtClean="0">
                <a:effectLst/>
              </a:rPr>
              <a:t> Tri Dharma PT)</a:t>
            </a:r>
          </a:p>
          <a:p>
            <a:pPr marL="1009650" lvl="1" indent="-609600">
              <a:buClr>
                <a:schemeClr val="bg1"/>
              </a:buClr>
              <a:buFont typeface="Wingdings" pitchFamily="2" charset="2"/>
              <a:buChar char="§"/>
            </a:pPr>
            <a:endParaRPr lang="en-US" b="1" dirty="0" smtClean="0">
              <a:effectLst/>
            </a:endParaRPr>
          </a:p>
          <a:p>
            <a:pPr marL="1009650" lvl="1" indent="-609600">
              <a:buClr>
                <a:schemeClr val="bg1"/>
              </a:buClr>
              <a:buFont typeface="Wingdings" pitchFamily="2" charset="2"/>
              <a:buChar char="§"/>
            </a:pPr>
            <a:r>
              <a:rPr lang="en-US" b="1" dirty="0" err="1" smtClean="0">
                <a:effectLst/>
              </a:rPr>
              <a:t>Sangat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unik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berbeda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antara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satu</a:t>
            </a:r>
            <a:r>
              <a:rPr lang="en-US" b="1" dirty="0" smtClean="0">
                <a:effectLst/>
              </a:rPr>
              <a:t> </a:t>
            </a:r>
            <a:r>
              <a:rPr lang="id-ID" b="1" dirty="0" smtClean="0">
                <a:effectLst/>
              </a:rPr>
              <a:t>DYS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dengan</a:t>
            </a:r>
            <a:r>
              <a:rPr lang="en-US" b="1" dirty="0" smtClean="0">
                <a:effectLst/>
              </a:rPr>
              <a:t> </a:t>
            </a:r>
            <a:r>
              <a:rPr lang="id-ID" b="1" dirty="0" smtClean="0">
                <a:effectLst/>
              </a:rPr>
              <a:t>                   DYS</a:t>
            </a:r>
            <a:r>
              <a:rPr lang="en-US" b="1" dirty="0" smtClean="0">
                <a:effectLst/>
              </a:rPr>
              <a:t> yang lain</a:t>
            </a:r>
          </a:p>
          <a:p>
            <a:pPr marL="1009650" lvl="1" indent="-609600">
              <a:buClr>
                <a:schemeClr val="bg1"/>
              </a:buClr>
              <a:buFont typeface="Wingdings" pitchFamily="2" charset="2"/>
              <a:buChar char="§"/>
            </a:pPr>
            <a:endParaRPr lang="en-US" b="1" dirty="0" smtClean="0">
              <a:effectLst/>
            </a:endParaRPr>
          </a:p>
          <a:p>
            <a:pPr marL="1009650" lvl="1" indent="-609600">
              <a:buClr>
                <a:schemeClr val="bg1"/>
              </a:buClr>
              <a:buFont typeface="Wingdings" pitchFamily="2" charset="2"/>
              <a:buChar char="§"/>
            </a:pPr>
            <a:r>
              <a:rPr lang="en-US" b="1" dirty="0" err="1" smtClean="0">
                <a:effectLst/>
              </a:rPr>
              <a:t>Obyektifitas</a:t>
            </a:r>
            <a:r>
              <a:rPr lang="en-US" b="1" dirty="0" smtClean="0">
                <a:effectLst/>
              </a:rPr>
              <a:t> </a:t>
            </a:r>
            <a:r>
              <a:rPr lang="id-ID" b="1" dirty="0" smtClean="0">
                <a:effectLst/>
              </a:rPr>
              <a:t>DYS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dalam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mendeskripsikan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diri</a:t>
            </a:r>
            <a:r>
              <a:rPr lang="en-US" b="1" dirty="0" smtClean="0">
                <a:effectLst/>
              </a:rPr>
              <a:t> </a:t>
            </a:r>
            <a:r>
              <a:rPr lang="id-ID" b="1" dirty="0" smtClean="0">
                <a:effectLst/>
              </a:rPr>
              <a:t>                    </a:t>
            </a:r>
            <a:r>
              <a:rPr lang="en-US" b="1" dirty="0" err="1" smtClean="0">
                <a:effectLst/>
              </a:rPr>
              <a:t>sangat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menentukan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menjadi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gambaran</a:t>
            </a:r>
            <a:r>
              <a:rPr lang="en-US" b="1" dirty="0" smtClean="0">
                <a:effectLst/>
              </a:rPr>
              <a:t> </a:t>
            </a:r>
            <a:r>
              <a:rPr lang="id-ID" b="1" dirty="0" smtClean="0">
                <a:effectLst/>
              </a:rPr>
              <a:t>        </a:t>
            </a:r>
            <a:r>
              <a:rPr lang="en-US" b="1" dirty="0" err="1" smtClean="0">
                <a:effectLst/>
              </a:rPr>
              <a:t>kejujuran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profesioal</a:t>
            </a:r>
            <a:r>
              <a:rPr lang="en-US" b="1" dirty="0" smtClean="0">
                <a:effectLst/>
              </a:rPr>
              <a:t> </a:t>
            </a:r>
            <a:r>
              <a:rPr lang="id-ID" b="1" dirty="0" smtClean="0">
                <a:effectLst/>
              </a:rPr>
              <a:t>DYS</a:t>
            </a:r>
            <a:endParaRPr lang="en-US" b="1" dirty="0" smtClean="0">
              <a:effectLst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3554" y="1412776"/>
            <a:ext cx="8568952" cy="511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1277175"/>
              </p:ext>
            </p:extLst>
          </p:nvPr>
        </p:nvGraphicFramePr>
        <p:xfrm>
          <a:off x="611560" y="400091"/>
          <a:ext cx="7083390" cy="6269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685800"/>
                <a:gridCol w="2209800"/>
                <a:gridCol w="858939"/>
                <a:gridCol w="505097"/>
                <a:gridCol w="505097"/>
                <a:gridCol w="505097"/>
                <a:gridCol w="441960"/>
              </a:tblGrid>
              <a:tr h="2350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UNSUR PENILAIAN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BOBOT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UNSUR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SUB UNSUR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BOBOT SUB UNSUR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ASESOR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ASESOR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SKOR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BxS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SKOR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BxS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</a:tr>
              <a:tr h="117542">
                <a:tc rowSpan="5">
                  <a:txBody>
                    <a:bodyPr/>
                    <a:lstStyle/>
                    <a:p>
                      <a:pPr marL="228600" lvl="0" indent="-228600">
                        <a:spcAft>
                          <a:spcPts val="0"/>
                        </a:spcAft>
                        <a:buSzPts val="1100"/>
                        <a:buFont typeface="+mj-lt"/>
                        <a:buAutoNum type="alphaUcPeriod"/>
                      </a:pP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Pengembangan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Kualitas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Pembelajaran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28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1. Usaha </a:t>
                      </a:r>
                      <a:r>
                        <a:rPr lang="en-US" sz="1200" b="1" dirty="0" err="1">
                          <a:effectLst/>
                        </a:rPr>
                        <a:t>Kreatif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19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2. </a:t>
                      </a:r>
                      <a:r>
                        <a:rPr lang="en-US" sz="1200" b="1" dirty="0" err="1" smtClean="0">
                          <a:effectLst/>
                        </a:rPr>
                        <a:t>Dampak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Perubahan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117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3. </a:t>
                      </a:r>
                      <a:r>
                        <a:rPr lang="en-US" sz="1200" b="1" dirty="0" err="1" smtClean="0">
                          <a:effectLst/>
                        </a:rPr>
                        <a:t>Kedisiplinan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117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4. </a:t>
                      </a:r>
                      <a:r>
                        <a:rPr lang="en-US" sz="1200" b="1" dirty="0" err="1" smtClean="0">
                          <a:effectLst/>
                        </a:rPr>
                        <a:t>Keteladanan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3047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5. </a:t>
                      </a:r>
                      <a:r>
                        <a:rPr lang="en-US" sz="1200" b="1" dirty="0" err="1" smtClean="0">
                          <a:effectLst/>
                        </a:rPr>
                        <a:t>Keterbukaan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Terhadap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Kritik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19695">
                <a:tc rowSpan="5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Keilmuan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Keahlian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34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6. </a:t>
                      </a:r>
                      <a:r>
                        <a:rPr lang="en-US" sz="1200" b="1" dirty="0" err="1" smtClean="0">
                          <a:effectLst/>
                        </a:rPr>
                        <a:t>Publikasi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Karya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Ilmiah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18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19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7. </a:t>
                      </a:r>
                      <a:r>
                        <a:rPr lang="en-US" sz="1200" b="1" dirty="0" err="1" smtClean="0">
                          <a:effectLst/>
                        </a:rPr>
                        <a:t>Makna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dan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Kegunaan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117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8. Usaha </a:t>
                      </a:r>
                      <a:r>
                        <a:rPr lang="en-US" sz="1200" b="1" dirty="0" err="1">
                          <a:effectLst/>
                        </a:rPr>
                        <a:t>Inovatif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117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9. </a:t>
                      </a:r>
                      <a:r>
                        <a:rPr lang="en-US" sz="1200" b="1" dirty="0" err="1" smtClean="0">
                          <a:effectLst/>
                        </a:rPr>
                        <a:t>Konsistensi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117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10. Target </a:t>
                      </a:r>
                      <a:r>
                        <a:rPr lang="en-US" sz="1200" b="1" dirty="0" err="1">
                          <a:effectLst/>
                        </a:rPr>
                        <a:t>Kerja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117542">
                <a:tc rowSpan="5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C 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Pengabdian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Kepada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Masyarakat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16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11. </a:t>
                      </a:r>
                      <a:r>
                        <a:rPr lang="en-US" sz="1200" b="1" dirty="0" err="1" smtClean="0">
                          <a:effectLst/>
                        </a:rPr>
                        <a:t>Kegiatan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PKM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19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12. </a:t>
                      </a:r>
                      <a:r>
                        <a:rPr lang="en-US" sz="1200" b="1" dirty="0" err="1" smtClean="0">
                          <a:effectLst/>
                        </a:rPr>
                        <a:t>Dampak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Perubahan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19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13. </a:t>
                      </a:r>
                      <a:r>
                        <a:rPr lang="en-US" sz="1200" b="1" dirty="0" err="1" smtClean="0">
                          <a:effectLst/>
                        </a:rPr>
                        <a:t>Dukungan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Masyarakat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19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14. </a:t>
                      </a:r>
                      <a:r>
                        <a:rPr lang="en-US" sz="1200" b="1" dirty="0" err="1" smtClean="0">
                          <a:effectLst/>
                        </a:rPr>
                        <a:t>Kemampuan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Berkomunikasi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19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15. </a:t>
                      </a:r>
                      <a:r>
                        <a:rPr lang="en-US" sz="1200" b="1" dirty="0" err="1" smtClean="0">
                          <a:effectLst/>
                        </a:rPr>
                        <a:t>Kemampuan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Kerjasama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406277">
                <a:tc rowSpan="5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D.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Manajemen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Pengelolaan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Institusi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12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marL="273050" lvl="0" indent="-27305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16.</a:t>
                      </a:r>
                      <a:r>
                        <a:rPr lang="en-US" sz="1200" b="1" baseline="0" dirty="0" smtClean="0"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</a:rPr>
                        <a:t>Implementasi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Kegiatan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dari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  </a:t>
                      </a:r>
                      <a:r>
                        <a:rPr lang="en-US" sz="1200" b="1" dirty="0" err="1" smtClean="0">
                          <a:effectLst/>
                        </a:rPr>
                        <a:t>usulan</a:t>
                      </a:r>
                      <a:r>
                        <a:rPr lang="en-US" sz="1200" b="1" dirty="0" smtClean="0">
                          <a:effectLst/>
                        </a:rPr>
                        <a:t>/</a:t>
                      </a:r>
                      <a:r>
                        <a:rPr lang="en-US" sz="1200" b="1" dirty="0" err="1" smtClean="0">
                          <a:effectLst/>
                        </a:rPr>
                        <a:t>pemikiran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19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17. </a:t>
                      </a:r>
                      <a:r>
                        <a:rPr lang="en-US" sz="1200" b="1" dirty="0" err="1" smtClean="0">
                          <a:effectLst/>
                        </a:rPr>
                        <a:t>Dukungan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institusi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117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18. </a:t>
                      </a:r>
                      <a:r>
                        <a:rPr lang="en-US" sz="1200" b="1" dirty="0" err="1" smtClean="0">
                          <a:effectLst/>
                        </a:rPr>
                        <a:t>Kendali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Diri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03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19. </a:t>
                      </a:r>
                      <a:r>
                        <a:rPr lang="en-US" sz="1200" b="1" dirty="0" err="1" smtClean="0">
                          <a:effectLst/>
                        </a:rPr>
                        <a:t>Tanggung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Jawab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19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20. </a:t>
                      </a:r>
                      <a:r>
                        <a:rPr lang="en-US" sz="1200" b="1" dirty="0" err="1" smtClean="0">
                          <a:effectLst/>
                        </a:rPr>
                        <a:t>Keteguhan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pada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Prinsip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329541">
                <a:tc rowSpan="4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E.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Peningkatan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Kualitas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Kegiatan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Kemahasiswaan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 anchor="ctr"/>
                </a:tc>
                <a:tc>
                  <a:txBody>
                    <a:bodyPr/>
                    <a:lstStyle/>
                    <a:p>
                      <a:pPr marL="273050" lvl="0" indent="-27305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21. </a:t>
                      </a:r>
                      <a:r>
                        <a:rPr lang="en-US" sz="1200" b="1" dirty="0" err="1" smtClean="0">
                          <a:effectLst/>
                        </a:rPr>
                        <a:t>Peran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pada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Kegiatan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</a:rPr>
                        <a:t>mahasiswa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19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22. </a:t>
                      </a:r>
                      <a:r>
                        <a:rPr lang="en-US" sz="1200" b="1" dirty="0" err="1" smtClean="0">
                          <a:effectLst/>
                        </a:rPr>
                        <a:t>Implementasi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Peran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3047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23. </a:t>
                      </a:r>
                      <a:r>
                        <a:rPr lang="en-US" sz="1200" b="1" dirty="0" err="1" smtClean="0">
                          <a:effectLst/>
                        </a:rPr>
                        <a:t>Interaksi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dengan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Mahasiswa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2031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 smtClean="0">
                          <a:effectLst/>
                        </a:rPr>
                        <a:t>24 </a:t>
                      </a:r>
                      <a:r>
                        <a:rPr lang="en-US" sz="1200" b="1" dirty="0" err="1" smtClean="0">
                          <a:effectLst/>
                        </a:rPr>
                        <a:t>Manfaat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Kegiatan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  <a:tr h="163066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Nilai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Asesor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44501" marR="44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063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34082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PERHATIAN PENTING!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5256584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err="1" smtClean="0"/>
              <a:t>Isian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esai</a:t>
            </a:r>
            <a:r>
              <a:rPr lang="en-US" sz="2400" b="1" dirty="0" smtClean="0"/>
              <a:t>) DD </a:t>
            </a:r>
            <a:r>
              <a:rPr lang="en-US" sz="2400" b="1" dirty="0" err="1" smtClean="0"/>
              <a:t>setiap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butir</a:t>
            </a:r>
            <a:r>
              <a:rPr lang="en-US" sz="2400" b="1" dirty="0" smtClean="0"/>
              <a:t> minimal 150 kata.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err="1" smtClean="0"/>
              <a:t>Jika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150 kata,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mendapat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peringatan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sebelum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divalidasi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err="1" smtClean="0"/>
              <a:t>Esai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150 kata </a:t>
            </a:r>
            <a:r>
              <a:rPr lang="en-US" sz="2400" b="1" dirty="0" err="1" smtClean="0"/>
              <a:t>maka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skor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maksimum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2 (</a:t>
            </a:r>
            <a:r>
              <a:rPr lang="en-US" sz="2400" b="1" dirty="0" err="1" smtClean="0"/>
              <a:t>dua</a:t>
            </a:r>
            <a:r>
              <a:rPr lang="en-US" sz="2400" b="1" dirty="0" smtClean="0"/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err="1" smtClean="0"/>
              <a:t>Tanda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huruf</a:t>
            </a:r>
            <a:r>
              <a:rPr lang="en-US" sz="2400" b="1" dirty="0" smtClean="0"/>
              <a:t> K </a:t>
            </a:r>
            <a:r>
              <a:rPr lang="en-US" sz="2400" b="1" dirty="0" err="1" smtClean="0"/>
              <a:t>menunjukkan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mati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peserta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lulus.</a:t>
            </a:r>
            <a:endParaRPr lang="id-ID" sz="2400" b="1" dirty="0" smtClean="0"/>
          </a:p>
          <a:p>
            <a:pPr marL="457200" indent="-457200">
              <a:buNone/>
              <a:tabLst>
                <a:tab pos="536575" algn="l"/>
              </a:tabLst>
              <a:defRPr/>
            </a:pPr>
            <a:r>
              <a:rPr lang="id-ID" sz="2400" b="1" dirty="0"/>
              <a:t> </a:t>
            </a:r>
            <a:r>
              <a:rPr lang="id-ID" sz="2400" b="1" dirty="0" smtClean="0"/>
              <a:t>       </a:t>
            </a:r>
            <a:r>
              <a:rPr lang="en-US" sz="2400" b="1" dirty="0" err="1" smtClean="0">
                <a:solidFill>
                  <a:srgbClr val="0000CC"/>
                </a:solidFill>
              </a:rPr>
              <a:t>Kondisi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yg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mengakibatkan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nilai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mati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adalah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(1) </a:t>
            </a:r>
            <a:r>
              <a:rPr lang="en-US" sz="2400" b="1" dirty="0" err="1" smtClean="0">
                <a:solidFill>
                  <a:srgbClr val="FF0000"/>
                </a:solidFill>
              </a:rPr>
              <a:t>butir</a:t>
            </a:r>
            <a:r>
              <a:rPr lang="en-US" sz="2400" b="1" dirty="0" smtClean="0">
                <a:solidFill>
                  <a:srgbClr val="FF0000"/>
                </a:solidFill>
              </a:rPr>
              <a:t> DD </a:t>
            </a:r>
            <a:endParaRPr lang="id-ID" sz="2400" b="1" dirty="0" smtClean="0">
              <a:solidFill>
                <a:srgbClr val="FF0000"/>
              </a:solidFill>
            </a:endParaRPr>
          </a:p>
          <a:p>
            <a:pPr marL="457200" indent="-457200">
              <a:buNone/>
              <a:defRPr/>
            </a:pPr>
            <a:r>
              <a:rPr lang="id-ID" sz="2400" b="1" dirty="0">
                <a:solidFill>
                  <a:srgbClr val="FF0000"/>
                </a:solidFill>
              </a:rPr>
              <a:t> </a:t>
            </a:r>
            <a:r>
              <a:rPr lang="id-ID" sz="2400" b="1" dirty="0" smtClean="0">
                <a:solidFill>
                  <a:srgbClr val="FF0000"/>
                </a:solidFill>
              </a:rPr>
              <a:t>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kosong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(2) </a:t>
            </a:r>
            <a:r>
              <a:rPr lang="en-US" sz="2400" b="1" dirty="0" err="1" smtClean="0">
                <a:solidFill>
                  <a:srgbClr val="FF0000"/>
                </a:solidFill>
              </a:rPr>
              <a:t>ada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kemiripan</a:t>
            </a:r>
            <a:r>
              <a:rPr lang="en-US" sz="2400" b="1" dirty="0" smtClean="0">
                <a:solidFill>
                  <a:srgbClr val="FF0000"/>
                </a:solidFill>
              </a:rPr>
              <a:t> DD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memperingatkan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apabila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butir</a:t>
            </a:r>
            <a:r>
              <a:rPr lang="en-US" sz="2400" b="1" dirty="0" smtClean="0"/>
              <a:t> 3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4</a:t>
            </a:r>
            <a:endParaRPr lang="id-ID" sz="2400" b="1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400" b="1" dirty="0" smtClean="0"/>
              <a:t>Karya ilmiah yang dideskripsikan dapat diunduh oleh Asesor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51982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KELULUSAN DD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000" b="1" dirty="0" smtClean="0"/>
              <a:t>DYS </a:t>
            </a:r>
            <a:r>
              <a:rPr lang="id-ID" sz="4000" b="1" dirty="0"/>
              <a:t>dinyatakan lulus dalam </a:t>
            </a:r>
            <a:r>
              <a:rPr lang="id-ID" sz="4000" b="1" dirty="0" smtClean="0"/>
              <a:t>                   penilaian </a:t>
            </a:r>
            <a:r>
              <a:rPr lang="id-ID" sz="4000" b="1" dirty="0"/>
              <a:t>Deskripsi Diri oleh Asesor, </a:t>
            </a:r>
            <a:r>
              <a:rPr lang="id-ID" sz="4000" b="1" dirty="0" smtClean="0"/>
              <a:t>apabila NADD </a:t>
            </a:r>
            <a:r>
              <a:rPr lang="en-US" sz="4000" b="1" smtClean="0"/>
              <a:t>&gt;</a:t>
            </a:r>
            <a:r>
              <a:rPr lang="id-ID" sz="4000" b="1" smtClean="0"/>
              <a:t> </a:t>
            </a:r>
            <a:r>
              <a:rPr lang="id-ID" sz="4000" b="1" dirty="0" smtClean="0"/>
              <a:t>4,0</a:t>
            </a:r>
            <a:endParaRPr lang="id-ID" sz="4000" b="1" dirty="0"/>
          </a:p>
          <a:p>
            <a:pPr algn="ctr"/>
            <a:endParaRPr lang="id-ID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63554" y="1772816"/>
            <a:ext cx="8568952" cy="3456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5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id-ID" sz="72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id-ID" sz="7200" b="1" dirty="0" smtClean="0">
                <a:effectLst/>
              </a:rPr>
              <a:t>PENYUSUNAN DESKRIPSI DIRI</a:t>
            </a:r>
            <a:endParaRPr lang="id-ID" sz="7200" b="1" dirty="0">
              <a:effectLst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755576" y="1841773"/>
            <a:ext cx="7632848" cy="3456384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69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5846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/>
              <a:t>Petunjuk Pengisian</a:t>
            </a:r>
            <a:endParaRPr lang="id-ID" sz="2800" dirty="0"/>
          </a:p>
          <a:p>
            <a:pPr algn="ctr"/>
            <a:r>
              <a:rPr lang="id-ID" sz="2800" dirty="0"/>
              <a:t> 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800" b="1" dirty="0"/>
              <a:t>Dalam perjalanan karir Saudara sebagai dosen, telah banyak hal Saudara lakukan </a:t>
            </a:r>
            <a:r>
              <a:rPr lang="id-ID" sz="2800" b="1" dirty="0" smtClean="0"/>
              <a:t>dalam melaksanakan </a:t>
            </a:r>
            <a:r>
              <a:rPr lang="id-ID" sz="2800" b="1" dirty="0"/>
              <a:t>Tridharma Perguruan </a:t>
            </a:r>
            <a:r>
              <a:rPr lang="id-ID" sz="2800" b="1" dirty="0" smtClean="0"/>
              <a:t>Tinggi</a:t>
            </a:r>
            <a:endParaRPr lang="id-ID" sz="2800" b="1" dirty="0"/>
          </a:p>
          <a:p>
            <a:pPr marL="342900" indent="-342900">
              <a:buFont typeface="Wingdings" pitchFamily="2" charset="2"/>
              <a:buChar char="§"/>
            </a:pPr>
            <a:endParaRPr lang="id-ID" sz="28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id-ID" sz="2800" b="1" dirty="0" smtClean="0"/>
              <a:t>Lembar </a:t>
            </a:r>
            <a:r>
              <a:rPr lang="id-ID" sz="2800" b="1" dirty="0"/>
              <a:t>Deskripsi Diri Dosen </a:t>
            </a:r>
            <a:r>
              <a:rPr lang="id-ID" sz="2800" b="1" dirty="0" smtClean="0"/>
              <a:t>digunakan sebagai </a:t>
            </a:r>
            <a:r>
              <a:rPr lang="id-ID" sz="2800" b="1" dirty="0"/>
              <a:t>alat bagi dosen untuk menjelaskan keunggulan atau kebanggaan pribadi </a:t>
            </a:r>
            <a:r>
              <a:rPr lang="id-ID" sz="2800" b="1" dirty="0" smtClean="0"/>
              <a:t>seorang dosen </a:t>
            </a:r>
            <a:r>
              <a:rPr lang="id-ID" sz="2800" b="1" dirty="0"/>
              <a:t>atas prestasi dan/atau kontribusi yang telah dilakukan dalam menjalankan </a:t>
            </a:r>
            <a:r>
              <a:rPr lang="id-ID" sz="2800" b="1" dirty="0" smtClean="0"/>
              <a:t>karirnya sebagai </a:t>
            </a:r>
            <a:r>
              <a:rPr lang="id-ID" sz="2800" b="1" dirty="0"/>
              <a:t>dosen, khususnya berkenaan dengan pelaksanaan Tridharma Perguruan Tinggi</a:t>
            </a:r>
            <a:r>
              <a:rPr lang="id-ID" sz="2800" b="1" dirty="0" smtClean="0"/>
              <a:t>.</a:t>
            </a:r>
            <a:r>
              <a:rPr lang="id-ID" sz="2400" b="1" dirty="0"/>
              <a:t> 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684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64704"/>
            <a:ext cx="81369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dirty="0"/>
              <a:t>Petunjuk Pengisian</a:t>
            </a:r>
            <a:endParaRPr lang="id-ID" sz="2400" dirty="0"/>
          </a:p>
          <a:p>
            <a:pPr algn="ctr"/>
            <a:r>
              <a:rPr lang="id-ID" sz="2400" dirty="0"/>
              <a:t> </a:t>
            </a:r>
          </a:p>
          <a:p>
            <a:pPr algn="ctr"/>
            <a:r>
              <a:rPr lang="id-ID" sz="3200" b="1" dirty="0"/>
              <a:t> 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800" b="1" dirty="0" smtClean="0"/>
              <a:t>Untuk setiap butir isian, deskripsikan diri Saudara secara tertulis sesuai dengan aspek yang diminta dan cukup menjelaskan kinerja Saudara yang mencakup sekurang-kurangnya 150 kata. </a:t>
            </a:r>
          </a:p>
          <a:p>
            <a:pPr marL="457200" indent="-457200">
              <a:buFont typeface="Wingdings" pitchFamily="2" charset="2"/>
              <a:buChar char="§"/>
            </a:pPr>
            <a:endParaRPr lang="id-ID" sz="2800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id-ID" sz="2800" b="1" dirty="0" smtClean="0"/>
              <a:t>Contoh berikut memberi gambaran isian terhadap aspek prestasikerja dalam beberapa tahun terakhir. </a:t>
            </a:r>
            <a:endParaRPr lang="id-ID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476672"/>
            <a:ext cx="8640960" cy="554461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984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0000"/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INSTRUMEN DESKRIPSI DIRI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id-ID" b="1" dirty="0" smtClean="0"/>
              <a:t>Deskripsikan </a:t>
            </a:r>
            <a:r>
              <a:rPr lang="id-ID" b="1" dirty="0"/>
              <a:t>dengan jelas apa saja yang telah Saudara lakukan yang dapat </a:t>
            </a:r>
            <a:r>
              <a:rPr lang="id-ID" b="1" dirty="0" smtClean="0"/>
              <a:t>dianggap sebagai</a:t>
            </a:r>
            <a:r>
              <a:rPr lang="id-ID" b="1" u="sng" dirty="0" smtClean="0"/>
              <a:t> </a:t>
            </a:r>
            <a:r>
              <a:rPr lang="id-ID" b="1" u="sng" dirty="0"/>
              <a:t>prestasi</a:t>
            </a:r>
            <a:r>
              <a:rPr lang="id-ID" b="1" dirty="0"/>
              <a:t> dan/atau</a:t>
            </a:r>
            <a:r>
              <a:rPr lang="id-ID" b="1" u="sng" dirty="0"/>
              <a:t> kontribusi</a:t>
            </a:r>
            <a:r>
              <a:rPr lang="id-ID" b="1" dirty="0"/>
              <a:t> bagi pelaksanaan dan pengembangan </a:t>
            </a:r>
            <a:r>
              <a:rPr lang="id-ID" b="1" dirty="0" smtClean="0"/>
              <a:t>Tridharma Perguruan </a:t>
            </a:r>
            <a:r>
              <a:rPr lang="id-ID" b="1" dirty="0"/>
              <a:t>Tinggi, yang berkenaan dengan hal-hal berikut</a:t>
            </a:r>
            <a:r>
              <a:rPr lang="id-ID" b="1" dirty="0" smtClean="0"/>
              <a:t>.</a:t>
            </a:r>
          </a:p>
          <a:p>
            <a:pPr marL="0" indent="0">
              <a:buNone/>
            </a:pPr>
            <a:endParaRPr lang="id-ID" b="1" dirty="0" smtClean="0"/>
          </a:p>
          <a:p>
            <a:pPr>
              <a:buFont typeface="Wingdings" pitchFamily="2" charset="2"/>
              <a:buChar char="§"/>
            </a:pPr>
            <a:r>
              <a:rPr lang="id-ID" b="1" dirty="0" smtClean="0"/>
              <a:t>Deskripsi </a:t>
            </a:r>
            <a:r>
              <a:rPr lang="id-ID" b="1" dirty="0"/>
              <a:t>ini perlu </a:t>
            </a:r>
            <a:r>
              <a:rPr lang="id-ID" b="1" dirty="0" smtClean="0"/>
              <a:t>dilengkapidengan </a:t>
            </a:r>
            <a:r>
              <a:rPr lang="id-ID" b="1" dirty="0"/>
              <a:t>contoh nyata yang Saudara alami/lakukan dalam kehidupan profesional </a:t>
            </a:r>
            <a:r>
              <a:rPr lang="id-ID" b="1" dirty="0" smtClean="0"/>
              <a:t>sebagai dosen</a:t>
            </a:r>
            <a:r>
              <a:rPr lang="id-ID" b="1" dirty="0"/>
              <a:t>.</a:t>
            </a:r>
          </a:p>
          <a:p>
            <a:pPr>
              <a:buFont typeface="Wingdings" pitchFamily="2" charset="2"/>
              <a:buChar char="§"/>
            </a:pP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1412776"/>
            <a:ext cx="8856984" cy="48245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032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95400"/>
            <a:ext cx="7992888" cy="5181600"/>
          </a:xfrm>
          <a:noFill/>
        </p:spPr>
        <p:txBody>
          <a:bodyPr/>
          <a:lstStyle/>
          <a:p>
            <a:pPr marL="609600" indent="-609600"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A. </a:t>
            </a:r>
            <a:r>
              <a:rPr lang="en-US" sz="2800" b="1" dirty="0" err="1" smtClean="0">
                <a:effectLst/>
              </a:rPr>
              <a:t>Pengembangan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Kualitas</a:t>
            </a:r>
            <a:r>
              <a:rPr lang="en-US" sz="2800" b="1" dirty="0" smtClean="0">
                <a:effectLst/>
              </a:rPr>
              <a:t> </a:t>
            </a:r>
          </a:p>
          <a:p>
            <a:pPr marL="609600" indent="-609600"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     </a:t>
            </a:r>
            <a:r>
              <a:rPr lang="en-US" sz="2800" b="1" dirty="0" err="1" smtClean="0">
                <a:effectLst/>
              </a:rPr>
              <a:t>Pembelajaran</a:t>
            </a:r>
            <a:r>
              <a:rPr lang="en-US" sz="2800" b="1" dirty="0" smtClean="0">
                <a:effectLst/>
              </a:rPr>
              <a:t> : 1 – 5 </a:t>
            </a:r>
          </a:p>
          <a:p>
            <a:pPr marL="609600" indent="-609600"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B. </a:t>
            </a:r>
            <a:r>
              <a:rPr lang="en-US" sz="2800" b="1" dirty="0" err="1" smtClean="0">
                <a:effectLst/>
              </a:rPr>
              <a:t>Pengembangan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Keilmuan</a:t>
            </a:r>
            <a:r>
              <a:rPr lang="en-US" sz="2800" b="1" dirty="0" smtClean="0">
                <a:effectLst/>
              </a:rPr>
              <a:t> : 6 - 10 </a:t>
            </a:r>
          </a:p>
          <a:p>
            <a:pPr marL="609600" indent="-609600"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C. </a:t>
            </a:r>
            <a:r>
              <a:rPr lang="en-US" sz="2800" b="1" dirty="0" err="1" smtClean="0">
                <a:effectLst/>
              </a:rPr>
              <a:t>Pengabdian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kepada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Masyarakat</a:t>
            </a:r>
            <a:r>
              <a:rPr lang="en-US" sz="2800" b="1" dirty="0" smtClean="0">
                <a:effectLst/>
              </a:rPr>
              <a:t> : 11 - 15 </a:t>
            </a:r>
          </a:p>
          <a:p>
            <a:pPr marL="609600" indent="-609600"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D. </a:t>
            </a:r>
            <a:r>
              <a:rPr lang="en-US" sz="2800" b="1" dirty="0" err="1" smtClean="0">
                <a:effectLst/>
              </a:rPr>
              <a:t>Manajemen</a:t>
            </a:r>
            <a:r>
              <a:rPr lang="en-US" sz="2800" b="1" dirty="0" smtClean="0">
                <a:effectLst/>
              </a:rPr>
              <a:t>/</a:t>
            </a:r>
            <a:r>
              <a:rPr lang="en-US" sz="2800" b="1" dirty="0" err="1" smtClean="0">
                <a:effectLst/>
              </a:rPr>
              <a:t>Pengelolaan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Institusi</a:t>
            </a:r>
            <a:r>
              <a:rPr lang="en-US" sz="2800" b="1" dirty="0" smtClean="0">
                <a:effectLst/>
              </a:rPr>
              <a:t> : 16 – 20</a:t>
            </a:r>
          </a:p>
          <a:p>
            <a:pPr marL="609600" indent="-609600"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E. </a:t>
            </a:r>
            <a:r>
              <a:rPr lang="en-US" sz="2800" b="1" dirty="0" err="1" smtClean="0">
                <a:effectLst/>
              </a:rPr>
              <a:t>Peningkatan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Kualitas</a:t>
            </a:r>
            <a:r>
              <a:rPr lang="en-US" sz="2800" b="1" dirty="0" smtClean="0">
                <a:effectLst/>
              </a:rPr>
              <a:t> : 21 – 24</a:t>
            </a:r>
          </a:p>
          <a:p>
            <a:pPr marL="609600" indent="-609600">
              <a:buClr>
                <a:schemeClr val="bg1"/>
              </a:buClr>
              <a:buFont typeface="Wingdings" pitchFamily="2" charset="2"/>
              <a:buNone/>
            </a:pPr>
            <a:endParaRPr lang="en-US" sz="2800" b="1" dirty="0" smtClean="0">
              <a:effectLst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b="1" dirty="0" smtClean="0">
                <a:effectLst/>
              </a:rPr>
              <a:t>                   </a:t>
            </a:r>
            <a:r>
              <a:rPr lang="en-US" b="1" dirty="0" err="1" smtClean="0">
                <a:effectLst/>
              </a:rPr>
              <a:t>Kompetensi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Ped</a:t>
            </a:r>
            <a:r>
              <a:rPr lang="id-ID" b="1" dirty="0" smtClean="0">
                <a:effectLst/>
              </a:rPr>
              <a:t>a</a:t>
            </a:r>
            <a:r>
              <a:rPr lang="en-US" b="1" dirty="0" err="1" smtClean="0">
                <a:effectLst/>
              </a:rPr>
              <a:t>gogik</a:t>
            </a:r>
            <a:r>
              <a:rPr lang="en-US" b="1" dirty="0" smtClean="0">
                <a:effectLst/>
              </a:rPr>
              <a:t>,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b="1" dirty="0" smtClean="0">
                <a:effectLst/>
              </a:rPr>
              <a:t>                   </a:t>
            </a:r>
            <a:r>
              <a:rPr lang="en-US" b="1" dirty="0" err="1" smtClean="0">
                <a:effectLst/>
              </a:rPr>
              <a:t>Profesional</a:t>
            </a:r>
            <a:r>
              <a:rPr lang="en-US" b="1" dirty="0" smtClean="0">
                <a:effectLst/>
              </a:rPr>
              <a:t>, </a:t>
            </a:r>
            <a:r>
              <a:rPr lang="en-US" b="1" dirty="0" err="1" smtClean="0">
                <a:effectLst/>
              </a:rPr>
              <a:t>Kepribadian</a:t>
            </a:r>
            <a:r>
              <a:rPr lang="en-US" b="1" dirty="0" smtClean="0">
                <a:effectLst/>
              </a:rPr>
              <a:t>, </a:t>
            </a:r>
            <a:r>
              <a:rPr lang="en-US" b="1" dirty="0" err="1" smtClean="0">
                <a:effectLst/>
              </a:rPr>
              <a:t>Sosial</a:t>
            </a:r>
            <a:endParaRPr lang="en-US" b="1" dirty="0" smtClean="0">
              <a:effectLst/>
            </a:endParaRPr>
          </a:p>
        </p:txBody>
      </p:sp>
      <p:sp>
        <p:nvSpPr>
          <p:cNvPr id="278532" name="Line 4"/>
          <p:cNvSpPr>
            <a:spLocks noChangeShapeType="1"/>
          </p:cNvSpPr>
          <p:nvPr/>
        </p:nvSpPr>
        <p:spPr bwMode="auto">
          <a:xfrm>
            <a:off x="990600" y="4267200"/>
            <a:ext cx="0" cy="10668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gamma/>
                <a:shade val="60000"/>
                <a:invGamma/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>
            <a:off x="990600" y="5334000"/>
            <a:ext cx="11430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260648"/>
            <a:ext cx="8229600" cy="85010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solidFill>
                  <a:schemeClr val="bg1"/>
                </a:solidFill>
              </a:rPr>
              <a:t>INSTRUMEN DESKRIPSI DIRI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8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73250"/>
            <a:ext cx="7772400" cy="1555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endParaRPr lang="en-US" smtClean="0"/>
          </a:p>
        </p:txBody>
      </p:sp>
      <p:sp>
        <p:nvSpPr>
          <p:cNvPr id="4099" name="TextBox 25"/>
          <p:cNvSpPr txBox="1">
            <a:spLocks noChangeArrowheads="1"/>
          </p:cNvSpPr>
          <p:nvPr/>
        </p:nvSpPr>
        <p:spPr bwMode="auto">
          <a:xfrm>
            <a:off x="304800" y="304800"/>
            <a:ext cx="838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b="1" dirty="0" err="1">
                <a:latin typeface="Georgia" pitchFamily="18" charset="0"/>
              </a:rPr>
              <a:t>Selamat</a:t>
            </a:r>
            <a:r>
              <a:rPr lang="en-US" sz="3600" b="1" dirty="0">
                <a:latin typeface="Georgia" pitchFamily="18" charset="0"/>
              </a:rPr>
              <a:t>…..</a:t>
            </a:r>
          </a:p>
          <a:p>
            <a:pPr algn="ctr"/>
            <a:r>
              <a:rPr lang="en-US" sz="3600" b="1" dirty="0" err="1">
                <a:latin typeface="Georgia" pitchFamily="18" charset="0"/>
              </a:rPr>
              <a:t>Peserta</a:t>
            </a:r>
            <a:r>
              <a:rPr lang="en-US" sz="3600" b="1" dirty="0">
                <a:latin typeface="Georgia" pitchFamily="18" charset="0"/>
              </a:rPr>
              <a:t> </a:t>
            </a:r>
            <a:r>
              <a:rPr lang="en-US" sz="3600" b="1" dirty="0" err="1">
                <a:latin typeface="Georgia" pitchFamily="18" charset="0"/>
              </a:rPr>
              <a:t>Serdos</a:t>
            </a:r>
            <a:r>
              <a:rPr lang="en-US" sz="3600" b="1" dirty="0">
                <a:latin typeface="Georgia" pitchFamily="18" charset="0"/>
              </a:rPr>
              <a:t> </a:t>
            </a:r>
            <a:r>
              <a:rPr lang="id-ID" sz="3600" b="1" dirty="0" smtClean="0">
                <a:latin typeface="Georgia" pitchFamily="18" charset="0"/>
              </a:rPr>
              <a:t>Kopertis VI</a:t>
            </a:r>
            <a:endParaRPr lang="en-US" sz="3600" b="1" dirty="0">
              <a:latin typeface="Georgia" pitchFamily="18" charset="0"/>
            </a:endParaRPr>
          </a:p>
          <a:p>
            <a:pPr algn="ctr"/>
            <a:r>
              <a:rPr lang="en-US" sz="3600" b="1" dirty="0" err="1">
                <a:latin typeface="Georgia" pitchFamily="18" charset="0"/>
              </a:rPr>
              <a:t>tahun</a:t>
            </a:r>
            <a:r>
              <a:rPr lang="en-US" sz="3600" b="1" dirty="0">
                <a:latin typeface="Georgia" pitchFamily="18" charset="0"/>
              </a:rPr>
              <a:t> </a:t>
            </a:r>
            <a:r>
              <a:rPr lang="en-US" sz="3600" b="1" dirty="0" smtClean="0">
                <a:latin typeface="Georgia" pitchFamily="18" charset="0"/>
              </a:rPr>
              <a:t>201</a:t>
            </a:r>
            <a:r>
              <a:rPr lang="id-ID" sz="3600" b="1" dirty="0" smtClean="0">
                <a:latin typeface="Georgia" pitchFamily="18" charset="0"/>
              </a:rPr>
              <a:t>5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4100" name="Picture 6" descr="http://isroi.files.wordpress.com/2010/01/handsh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060" y="1700808"/>
            <a:ext cx="6858000" cy="49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AutoShape 2" descr="data:image/jpeg;base64,/9j/4AAQSkZJRgABAQAAAQABAAD/2wCEAAkGBxQSEhQUExQVFhUVFhwXFxcXFxQYFxgUFBcYGhUXGhYYHSggGh0lHRcYITEiJSkrLi4uHR8zODMsNygtLisBCgoKDg0OGhAQGiwkHyQsNCwsLywsLCwsLCwsLCwsLCwsLCwsLCwsLCwsLCwsLCwsLCwsLCwsLCwsLCwsLCwsLP/AABEIAOUA3AMBIgACEQEDEQH/xAAcAAACAwEBAQEAAAAAAAAAAAADBQIEBgEABwj/xABKEAACAQMCAggCBQgHBgYDAAABAgMABBESIQUxBhMiQVFhcYGRoQcjMnKxFEJSYoKywfAzNFNzdLPRFSQ1Q6LCdZK00uHxVGPD/8QAGQEBAQEBAQEAAAAAAAAAAAAAAAECAwUE/8QAKxEBAAIBBAEDAwMFAQAAAAAAAAECEQMhMUEEElFhBSIycYGxIzSh0fAU/9oADAMBAAIRAxEAPwDO9Ll0iCYf8uZc+jc/jinl3fpG0YbP1raVwMjOO891TuYEdSJArLzIbl2d8n0xSXpkQbaOZCGEcqSAqQQV3GxHduPhW52zL53R9XxPynh+LJz+S5p1FexvK8GTrRQzAjYqw7j38x8alIISY5X0BhtG7YBzIOSk95HdSm8HVcThb+2iaP3Xf/21OBHoR2VuIT/yZ2X2P/yD8aJxqZLywmaPJABO4wdUTAkY9vnT2GOJZGC6BI+HYAjUwGwYjn5ZpF0OjCy31uRkJLqA7tMoO2PQD40+FX7XiyLZRXEmdPVqWwMnJwp29aX9K2CTWFwOXWaM/qygY+WaacVtI3sbiKHThI2UKmCFdATp25HNB4A8U3D4Xm0FEQEluQMPZ1Z8sUnPAYXPEkjmhhbOqbVpONux3E+9JuGL1XFLiPumiEo9VIB+OWNd6bkBbW5UgiKZTkd6SYJ389IrSTmFZEd+rEjfVozYDHO+hSd/PFO/0FS2vo7iSe3GdUeFfI5iQHBFJ/o+mIsirZzA8isOeNJLEfM1OIdVxgjkLi3z6tHzHwQmtFbLCryRp1Yc9t1XSGOrbWwHj41Y9xlulM6XfDDNFnAIkXI3BRsH33NObjjUcVtHPJnQ+jcDOC4G58hv8KV9AYwYrm1dQViuJE0kZGhu7B7s6vjVvpPbxzcOmWEqURcrowVBhYEqMbdxHvUz2KfSEdVxCyl7pC0LHzP2PiWp5LxKNbhbc56x0LrtsQCRjPjsaDYTxS2lvPN1elVSQM+MI67asnkQe+lnS4CO54fcdwm6snu0yj+I1U43EOjKdXfX8PcWSRR98EsffUKYy3Md3FdQrnK6oWyMYYqRkeI/0pq6wrMpPVrLICqk6Q7qu5Ud7YzWa4X9VxW6j7po1mHqukH3OSavEYHOiF+Bw9ZHziFWDADJAjJ7vHGPjVbpjMslnHcx5ISSORTyOCcfHJFaiK1hxLDHoGSesVdOQ0g5so5E896z3QZFksmhlUMI5HjdW3H2tWDn1NSfYM7/AInHCI2fIErqikDI1OCRny2pLer1XFIW7poWQ+qZI/7RR+msSyWBeIqwjKujKQV7J07EbciabM8LxwzyaBgKysxA0tIANmPInOKTvsAm/j68wb9Zo6zGNiucbHxpH0SXRLdw/oTFh6PsPkoo/SD6riFpJ3PqiY+Z+z+98qddVEkpI0CWRd+QdlXvxzIGavMhLfTJdW04TJ0hlORghk35ewoXBL9RYpK2cInaxuewcfwr3Al6u8vYe4lZAPvZLfiKvvZxGGWGLQBpZSq47LMCdx3HfNSPcJOk8gMdtcL9lZFbP6jjOfw+NPiKVdGVWayRJFDAZRlO/wBltv4U601Y90GeIMrKeTKR7EYrOdFbcT2L27k9h3iJHMEEMCPiPhVsXLpxHqyx6uSHKr3BlPd7A1c4FwloJbhiRolk1qBzBOdWcjHfTmRR6W2Gmw0qSTDoIJ54QhSfgc01ksEuhazaiDGyyqVxvkAlTnuOKWdHNU8F1bysSyu8eWOTpbOn250e4spoOFlNeJYoidSE8kbOASP0QBU+VD42vV8QspRyk1Qk+XNR8Wp9bcIRLmW4BOqVVVl205Xk3wFKLmye+tLOVCokVo5SWyASB2xsPEk+1H6VXkkE9i4chDKY5FHJusxpJHlvV43FXo0Al7fwHkzCUDxDjtfvCmdt0dWK0mtlJZXEmM421/m+1dPBXHEFuVI0GExuN9WcgjG2O4fCq/DLh04pcws7FXjWVFJ2GMA4Hd3/AAqCp0atEvuFpDJnG6EjmDG/YI9tNT+kWDRaxyrnNvNG/ngZX8Sppp0d4C1slwmsFZJXePTnKq4Axv3g0o6NQNecLmgkfMiM8JdjnDKQyknmQMgZp1gaG54THNNb3JJ1RAlcEYYSLyPlvSXiH1XGIG7p4Gj9Sm+PkKFxO8P5JHbLK3WoEDSxnAzHjYE8xt6VS4jfNO6SSY1R5KEADTqxnB59wrnbUiHx6vnaVNo3aGC2jtrxiurVdYZt9lZc4IGPzjml3Q2FVe/tG5JKTj9SYHAHw+dKXlYnJYk+JJzty3rsFy6OXViHbYsOZHgT31mNXfh8tPqUZn1Rs0XEOALFw2W2Qs4SJ9JbGSQS45edA4Tw9L/hlqrsw0hCGX7QeLs5yfIEe5qrwvjbRmTrNUgkOTlt1OCDp7gDtty2q70TsSlhNCkqk5k6vTkMiuDoyD35yfDfma3W8TL7tHytPV/Gd1f6Qh1f5HcD/kzjJ/Ukxq/dFO5uCo1zHc5IdEZMDkynln0yaz/Drd+J8HEZb63BXU2ftwyZGT5qACfOrvTaSa3sopFchoZIzIVyAwHZYeYyRW/l9KvH9TxhhyFxbhvVkJ+eFPxptw3giQNOVJ+vfWVPIMRvj1JqHFeDNNc2dzGygQ51A8zHIv5uBud+/wAaqXt08fFLdC56qeFl057OtMnPrypwhX0MtA9rd2j50pNJF5hGGx9c6jVnpNwgLwx4QS3VICCcZPVkE5x5AimnCuCPDd3UupTFPpYKM6g4Haz+OfOlnRmZ5XvraVixSVsZ3IjlB0j2x86fAmlit7bWsjMQVMcoI/SUdob+Yql0tHV3FlN/+3qj6OP/ALq5Z8Kmt+GvEXHWIkhVkJ8WZcHAOapy2r3/AA2Eqw60aWDNy6yM6SSR470kMm4Sv5SbgE6imgrtg4OQfXbFJuHjq+JXKd0sayD1GAfmTVvpjcyQLbyKxAWZRIByKEb58Rt86PxDhLteQzoV0qrI4PMqfs4233NJ52RzhnC1gEgUkh5C+DjbPcMelWiKUvcunEerLHq5IcqvcGUnl57H406YVqAk4/bP+U2kyKzaZCj4GcK+Bk47hvV664m8d5DCQvVyxnB31dYpPfyxgD4mrXEb4QRPKwJCjJC4zz86S9LJxps7leQnTf8AUcZyfh86zOyrfCLV4+IXXZbRKiOGx2dQ2IzyzljVnhV81y97byhfqyUGM7xupAzn8fOrt5xZIZYI2DEzsVUjGkFQPteuRypXbfVcXkHIXEAb1aPA/AGm0DvRczRcNcFCJYBKFDggErkrt3rnb2qtxuR77hSTIuZBpfSgJOqN9L6Rz/SrTW3Fo5Z5rbDB4wCc4wyv4emcUm+jh9EE8J528zrjvwd/nvTHQudIuMyW0NtKFXDyosoYHIRxlsYIwdu+gcZtHXiVlOiMVZGikIGQBhiuSOQy2fah8fvI7/hM0sYYALrwR2gYmy2ceQNaTo9dddbQSfpxIT66Rq+eacyLUjhFLMQANyT3V84B0NOI2YRzTNIV5c+QI/nupv0k4t1rdWh7Cnu/OYd/p4UneMrzBA8wR+NcdS+eHi+Z5dr/AGU4Rrler2a4vNer1H/I5Nuw/aOF7J3PPA8eVDkjKnDAg+BBB+Bos1mOkKLbXDRsGQlWHIj+d6FXUUk4G58BufhVIzE5hovo6XQtxFkbv1iDyfOoAeRA+NDtruTiPC7pXVTOvWRlUGB1kfaUAHv+yPWlMRkgZXwyFTkFlI9t/Gm30fXH+83yY0iRxOo8nyGx7/wrtS2dpe94fkzqR6b/AJR/kSbiM9vwiOZVxLHFHlZA3JSqHI2OcUPpZC8gsLqFGcpIjEKCSI5tOrYenOm730fELe9hRWBjMkDBgM6lBAIx3ZHyqh0P4wF4SkzAt1KMrBeeIiQAMnmV010+H3D8c4u8F3aR4XqpyyMTnIfbRg5xz8qpWtm8XFpGCN1c8AYsAdOtCBjPjtn3qt0+uRLZW17HnTHNFMPEI2Rj11aa0fGONx2/UawcTOI1I3AZwSM+VXsLOG8VeS7u7aQLiIKUxnJR1Gc5O53Hxpb0Lglhtp4mQqYZpAmoEArgFT5jOdxRr8dTxmJu6e3ZP2kOf+0U5XiyG5a2wesWMSbjslScEA+IyP5FIRlbmV7/AIUz6frOZVQftRPuANzuo+dWeKcVlgsYpwvaxGXVgcgNgNtsc13oR9W15b/2U2QPBZM6f3anfXiXtlc9WGygkQhgMh4hnu8dqkcZFTpBAxnsp0VmAfSdIJwkg5nHdud6esKp9FrjrLO3OdxGFPqnZ/hV5hW6x2indaLiKeNWDEKyMB3NpOAflVLolOklhGZQumMENqxgdUTufQAVX4OOr4jdR/2iLKvtjPzY04seCJFFLEmorKXJDEHeQYIG3LArMb7hX04kDW0NzGQwimSRSORBOOfgTitVcTwK0ckhQFmCRs2MkvyUHzxWV6I2i3PDjby5wrMjY+0MPqUjPgcfCrfT2y02A0ZJt2jdc7nsHTufQ5p8q5dfVcYibuuICnq6Ek/JVrVwPCszRqUErAO6jAcjkGI7+XOqH+zY7v8AJbgk6o8SxkEbh1Gx8QefdSrjo6nithLyEyyRMfHA2+bL8KcD3QKMI9/bMAQlwSAdxokGMY8NvnTpJo54jFaMoVSY3KjAjCHDKF8TyHuas2XA447ia4UtrmChxkacpsCBjOeXfSLoSOpveJW/d1omX0kyWx5DKimOktX1RhpeG8KihGEUZ72O7H3/ANKvFARgjIPcdx8KkBRAtaxBWlYjEQyPSDotn6y3Xfvj7tzzXw9Kc8D4BHAoyA0ne58fBfAfOnAWpAVj0RE5cq+Lp1vN4jco40O3a/3/AP8Azer15ZJKpWRAwPj3eYPMGqnGx27T/ED/AC3pvpp3LVaxNrRMf9h8/boi/wCUdWCeqxq1/q5xp+93fOtlYcPjhXTGgUePefMnmavYr2mlaRVnR8WmlMzWOQWjBGCMjwO4pZb8HSKUyRKFDjDr3c8hh4eY7/anGK4RVmIdppEzEywnR9ep4vfxchMqTqPMfaI92Pwp8RBIk9tEUBAKyImOwZVPMDxyTVqTgUZulu+0JViMXPslCcjIxzBJrL2KdTx2Zfzbq3WQeGqIBSP+kmpwuA/o5ZZOGmOYAiF3ikVgCOydWCDzwGHwoX0isk3DTNCwYI6SIynI2bTkema1PC+j8Vv14TVieRpGBOQGcYIXbYd/fz591ZHoFaLLZXNnJnTHPLCwzg6Sc7H1zV+BoZrqApFPKUUHSUZsbNKNgD3E8qzvHR1XFLOXulRoG9Rkr82Hwq30y4KE4W8KEkQohUt9rERG5xtnANWEsY76CzmYsCnVzLpIB1BRlTkHbxx4c6TnhFppIUmKgoJpBnGwd1Tv8Tjes10ZHV3t/B3ahKPRxv8AvCidMR1d7YT93WNET9/AA+Banh4OguWuRkO0fVkfmlQQc4xz2xV5kBtni7SRFMRkqyrjstzIIHI11hSDhv1XEruPulVZQPMbH46jWhfnVicoUzcLJu47gMBpQoy4OWBzpwfeq9rcMnFHQsSktuHAJONSnGw7uTfGp9J+IyW8KyR42kXVkZ7BOD/CvcXtXN1ZzRqWAYq+O5HHM+QyazKmXAOEG3e4OoFJZOsUAEFdX2s/HupV0Sia4s7q1lclkeSHUxJOCMq2/PfPwq7c8WkS/hgOOqmjbG2/WJk5z6ADFE4BYyQ394SpEUuh0buLY7Q9ck0/QQ4zw+SHhDRiQh4IgdaFl2jI5HnjAq1e8ObiFvYyo4V42jmDEE52GsbePP2qHA797r8vtp9OqOR4xgAfVPqC5+HOodHBc2/CmUqUmhSXQGH6LMynHhv8qbA3S26eC84dIHYRtMYXUEgHrdIUkcttz7U0TgLLxA3auNDQ9W6YOSwOzZ5YwB8KQcc62/4TBPGuudTHMFXvdCVfA9yceVOOl3HJbRbSRQNDzIkwYfmuvj3Y8fIVO1ahRRFFcA5VT49E72twsf8ASNBIExz1lGC7+taVieN/SrFFIyQRGYKSC5fQpIODpGCSPM4rSdDemMHEAwUGOVBlo2IPZ5alYfaGfQjwr89AeWPLGMVs/okhduJRlAcKjlz+oVxv6kiuUXnKdvsXHB9Zaf4gf5b03ApXx8gNaE8vylR7mOQD57Us4l0zENy0RiyiHSzZ7We8hcYx71qbRWd3z21aadrTae4/hqNNI+kHSSO1IXBeQjOkHAAPIk06sLhZkSRN1YAjln0ODsa+XdMUYXk2rvII81KjGPgal7YjZjzNe2npRanbUcJ6ZRyuEkTqyxwrBtS5PIHYY9a1BWvi4UnYbk7ADxPKvtECkIoPMKAfXG9TStM8ufgeTfViYvvhivpTmkht4biNmXqLiN2CkjUpyCp8eYplxTgRlvLO7SQDqVcMCCdaSA4wRy5nn3Hyqx034Y1zY3EKDU7J2B4upDKBnxIxSfjnFLm14PHMq6Jokh6xWAOBqVXBHv7Vvt6AF7cPDxuIF26u4tSoUk6esRidl5ZwBv5mrvBeAm3urqYOClwyOEwcqw1a8+ue6qfS21knk4dd26FykyM2nuhmClj6bYzVnjnGZIL6ziGOpnDq2wz1gGVIPrge9An6JapFv7SV2bRK6gsSxEcwOOfoT71KfhMtvwp4OszJHE+GTK/ZJZQO/ltVmz4fJFxW5kCHqZ4FbX+aJE0rp9ThjXuDcVkmur22lx9W2UwMfVSDYeeNt/EmkQhZJZNxHhtuVcCTsOGOSA8eVbON/GpdObh4vySZWIC3Ch8EgFW5gjv2B+NE6I201vYyRFCrxNL1eobEbspA7xk0unlfiPCdWMy4zhRjLxP3DxIHzq9Ble8ILXkdyrAaUaN172G5XB9T+FX350m47xWaCzimAAcdWZVYZwCBrXyOdqbdZnccjv7VqGWbuLsXtjMQpBAYFTgkNH2h+Aq1Z8a6uwjuCpfEa5A5kjCk1S6M9i4u4vCQSD9sb/wpldSR3NvcRRkHSHjIwRpcDbb1xWY4yqr0pmGqxul5LMB+xMBufh860t/xlYZ7eJlP17MobbClcYB9c4pJ0Vv1PD45JMaY1OrIzjqiRnHtQem86tb2tyhyI545Aw/RJzn4gVc7ZFqxPVcYnXuuIFk9WQhf4N8a0NjxdJ7i5tdDBoQoJOMOsg5j8PeuXF/FGYjIwUytojJHMsMgZxtnHfikj/U8ZQ911AV9Xjyc/wDlUCpOwN9GsxjtJ4mBJtZpI/MgDV8zmodJ75OJcFlnRSuBr0nGQYXw3Lyz7VqLe+h65oAy9bp6xkwQSpONROMHu788qz30ZjQL+2b/AJN0+Af0HO23gdJp8LDW8GvOut4Jf04lb/zKCaQcT+kqwt3Ka5JWGx6pVZQfvFgD7E0D6UeItb8PKxnSZXWLK7YTGWAxyyFx718OFYtfGxMt9xzi/BLqQyGK9iZjljCsChieZKsxGfMAU86O9PeEWSFIILpdRGpikRdsctTGTOB4D4V8lr1c/WmX6R4Vxyy4pGyRvrHNkOVkXlhsHcYP5w2pdxvoQzqzxyu8gAwJNPaA7iwAy3mfLNfD+AcXe0uI50JBRgT5p+ep8QRnav1Mu4z/ADvXSMXjdz1dCmrH3Q+S9H+OyWchBBKZxJGdiCOZAPJvxp5xjpHw+5A62KfI5MqoGA8M6+Xkaa9N+jYmQzRjEqDLfrqvP9oDl8K+ZVynNNnkattXxv6c716y1vCeJ8OgbUqXLMOTSCM6fMAMBnzxWz4XxiG5GYmzjmp2Yeq+FfIKt8JvmglSRTjScnzX84H1FK6mE8fzppMRMRh9g071kH4mnErK+iVGUxmWAqcE6kB0kY8dvetijA4YciMj0IyKwHRYdTxjiUHISdXOo8du0R7uR7V9Eved6K8cEfBY7gqX6iHBUbE9UdGN/IfKl/0g3YeztL6POI5o5fPQ43Xbz0itdLLBdJdW0bAlQ0UqgEaWdTnuAPPmM1nfo7ug3DF63GIWkR8jIAjbPLyUip8Bpx3jaWzwKykieXqgwxhWONOfIk1npx1PGlP5txalfIuh3HsFHxqX0gzpPw5LqE61SWOVGGeQbSdjuNzvnwp9e8ThRIppWVRIVVGIJ7Ug2AwNsjv8qvbKmnG1N3La6SGRFcMcYYNgnHpkfOs70F+r/K4P7Gc4HgrDYf8AT86Lx76ri1pJ3TI8TeekHHzZTTya7jWbqsqJWXXpxuVG2c47vWnMjO316t7Y3BRSCoZSp564+0OXjtVjo9ddZbQt4oB7rsfmKodHfq7q+h7us6wekmT8sgU6wBsAAPAbVa77ivHZoJWlA7bKFJydwPLxpXwL6u/u4+5wJQPX7XzagdJpCklrKCcLLpPhpfGc+wNNjw3/AHpbgNgiPqyuOe+Qc/zyFTtFu24XGkEkMYwrhtiSd5PXu5Us6IQJdcOEEwyoLIwzgjS2pdx3jIodlJo4lMhJxLErjfbK4H+tNeB8J6jrwGyJnLgYxp1DBFO1B6eW+LJWTnbuki/s9nc/tVo/yKK4a3uGGWiGqM5I/pFGcjv7qyPRKHr7Ge0djlHeHPMgbFTv4H8Ku9KLBk4UYw5LwIh1DIz1TKSfh/CnO4s8UPU8ZspO6eJ4T6ruPxWtZZcJiinmmQEST6es3ODoyFOO7nWfuOHC/isJw+ho3jnBxnI2JXyzgUPpZM0PEOGyhiEZmhYZOk9YNsjlzPyFON1Vvpo/qcX9+P3Gr5xHAv8Ast30jWL5E1Y7Wg28hK58MgHFfSPpn/qcP9//ANjV87i/4Q//AIgn/pZa525kZ+urzHqPxrldXmPUfjXKGTz6QIFjv7pEUKqlcKowBmJDsPUmv05COyPb8BX5n+kn/iN395f8pK/TMQ7I9vwrtTmW4B4gPqpPuN+6a+FivuvEP6KT+7b9018KFY1unj/VeavGr1zZaYYZRycup+8h2+R+VUTWxisus4OW74pGkHoDhv8ApJ+Fc4jLz9HT9fqj4/00fQu9620Txj+rP7P2f+kijtweH8pF1p+uEfVasnBTOcaeR5Vl/o2vcPLCT9pQ6+q7N8iPhRPpTZoora5Ukfk90jHBIyrZBB8iNvc+NfRS2axL3/E1PXo1nvhW4f8AUcduU7rm2WYfeQhf/eafWPBIYFlSNSFmdncZJ7UmzYzyHlUeJcCEt7b3iyaTEjIwxnrEcHAz3YLZpDJKYeOKCTpubXAGdtcRJwB5Bc+5qxs+hQ+j22WXh0tpMMiOWSFxnHfnY8+ZNG6ecNUcMZE2ECoU3yQIcAb+OnO/rTvhHAxbzXUgfK3DBwuMaDvq378k1l+h0XWRX1pISdE8qbnJEcgx3+YJ96vWA2/JYruK2mcZK6ZUIJGGKjPqMj5Uk6Vnq7yxm8XMTft40/iatcS4S0XC3t9ZZo486hlc6G1gY9sVTa2/LrK2OvS66H1Yz20yG/jSfZDF7GMTNMB9Yy6Cc7EA55eOwrrNSTpZKUe1lBICzaW3OMOO/wCBps7b1qPZGcfXeWAI3lznuGWRj7ZI/Gr3SC+khhikB0kSJ1g2PZIOofGqvRYFBPFj+jlJH3TuPw+Yr1zdflljIdOGAbs88NH2sfCsdfIv8Rsna7tpkGVXUrkEbKwOD58zVg8QkW/SIt9VJF2V/XU7nPoKp/7XMVkk+nUQqZGcc8KTyofSJ8SWU6gkCUKe/syY/hVz7Kb8AsZIbq7JX6qVlkQ5G7HOsY9TXuj91JdJfW8zamR2QZAHYkDaM49DUrrjHVXEEJXIm1dvPJlGwxjfNV+EgxcUuVwcTRK4ONspgHf1JpxsL3DluLbhDA5jnghcr9liAhLA7ZH2aHxyKbiHDLaaFddwhimAGBl17L8yBzJOKv8AD+Li4lurZk0mLs7nOpJFO+Mbc+W9C+jB2W0eJgcwzSR7g8g2rv8AMmnwoP0zf1KH++H7jV88i/4Q/wD4gn/pZK+6X/D4rmMxToHRsZByNxyIIIII8Qawn0qcKhteHQxW8YjQXSnAJOSYZckliSTsNzWbV5kfJq6vMeo/GnnQyyjmuSkq6l6iZsHI7SRMynY9xANIo+a+o/GuOEaH6Sf+I3f3l/ykr9NQ/ZHoPwpBddE7KeWO4mt1eZVXDEsPsgadSghWx5g0/BrvWuGguIf0Un9237pr4SK+68QP1Un3G/dNfCTy9q5a3Tx/qn5VdNfT+g8Qew0HkzOp9G2NYLpLbLHcyog0quMDfbKKTz8ya3vQE/7mv33/ABqacfdhz+n1xrTWfYh6O9G7iG7VmXCRlsvkYZSCBjByc5HpT7p1wlruwngQZdgCoyBl0IZRk8uWKfOaC7V3rSKxh6uho10a+mv6sT0o4hdW3CopgdE8QhMowrZ2CyJ3jmal0m4fJNPw+6gXV1b5bcDEUqgltzuMZ5eNQfiZ4nw++UR6HQyw6M6sug1Ic4HM4+FA4Zx1ouDx3HVl2iiClCdJPVsEJJIOAACeXdUdhuN8Wkh4jaxavqZ43Urgf0i7g5596j3qtYcNki4jcyafqZ41bVkf0i4GMc8/aNU+m8/WQ2V5GD2Jo323OiTBI9NgKacd431EtuhXKzvo1ZxpOBjbG/PyrUc7oV8K4hJJNe28p1BG7OwH1cgO3tt8aXcCtZ4LJ42GmROs0HY52JVh5ZNEmzHxViAdM8PP9ZP/AIA+NHHFNVxLAVxoUMDn7QYDO2NsZxQJpy95w9T9qTGe4EsjYPpyNNonOldX2sDPrjelHRrKCeIjGiZseh5Y8ts+9M2arX3ZkQXqCTqs9srqxjmB50r6MdiW6i/Rl1j0cbfICucbQpdWsncxMZ/a+z+Jp3HYKshcAB3UAnO5C+VTmVU7qdLm3nVDnSGQggjDqPD1FR4DxJRZRyOdkTtY3PYJHL2+dA4JCUvLuLbB0yD9ob/vCmw4KogkhjChSrDAOcFwf9akZ5CrpTcAx2typyqSq+f1GGf4CtNccUjiaIOcGVtKbbavAnupF0VshdWKpIoKrlGBOMFDt6bYNT6d2ZW0WYYxC6OCDnbIAPzFON1EhPVcXz+bcW/xdCPnhPnWst+LRtO8AP1iAOwwfstyIPf3fEVVXhKSNDOwXUozGxJGOsA28DnNJ+JW7Q8YtW2xcQtH5ZTLD3+yKvA3MT1ivpmbNnF/iV/ypq2sds3lWK+mWMiziz/+Sv8AlTVL8SQwPQD+tn/Dz/5LVnI/zfUVo+gAzdn/AA8/+S1ZxPzfUfjXDqB+sIW7K/dH4CjK1V4Ym0r90fgKKImr6Wkb9vqpPuN+6a+Gnl7V9uv426qT7jfumviJ5e1fPrcw8f6p+VTjpb/W5vVf3Fra9BG/3Nfvt+NYnpYMXc3qv7i1tOgkZNoMfpt+NNP82fC/ubfv/J87UB3ozQt5UB4G8q+l7MsL0WfqeI8Qg7nYXCjxDY1H2LAUznvoryO5gQ5KaonBBGGZSBjxHn601k4TGJ+v0qJmj6rVncpnOMd+4z47VkuFQGLjN1Fy66FJh6rsT8S1Y42QPoPxIf7MR35RBg3f2YySNvJcVQ6b3KzWcVxGchJElXu23GD4bkfCtbDwONEkiiVVD6iyg98gwdu4Gsj0MsuvsngkAYRyPC4JxnB1e32vlSc4wGPEOKxxqjucCQhVOM7uMjl3YpBxNurv4X/tEKH1G/8ApV/plws/kTFMaY9JXBzspAO/kCfhRBYieOGZgpwBIpJxgsB/OKTvsitLfJ1nV57enVjHd61xmpfxy1aO6tnOO2TGffln3NNHs2z3VqJ5RxrEXlvCxYqRokDYB3A3HvvQ+lH1c1nN4TdWT5SDf+NXujFpJFbJHIAGUsNjnbUSN/epdKOGPcW5SPGsMHXJxup8fTNZxs0tDg4/KvynUc9X1ZXbB3yDmqHBx1fFLmM8polkHquFP4k1ordTpGeeBn1xvS694TIb23uIwNKqySZODpIOkgd+5NWUXODcAWBJ0DkrM7PggdnWMEDxpN0Isxc8NltJCRoaSEnmV7WoH2JzWyjFJui/B5Le5vSQOpmdZI8HO5DdZt3bkUwqt014WU4ToVizWyxsrnYkxEDVjxxmnEvC1vksbjWVMWiZcAHIZFJU55d29XuK2fX280P9rG6Z8CykA+xNV+hlnLBZwxTAB41KkA5GAx07+mKY3WGgWsF9Nn9Sh/xS/wCTNW7U1h/pnhZrFCASEuFZj4L1cq5PllgPepbhXzr6Pf64f8Pcf5L1mo/zfUVq/o0tXkvGCKWxbzZx3aomVR7kgVl7eIs6IASxZVA7yxIGMeOdq4dQy/WUJ7K/dH4CiA1XTYAHuA/Cphq+htziB+qk+437pr4WeXtX3C7yY3A5lGA9SDiviIjJOkA6jtp79XLGPHNcNbp4/wBTj7qm3S7+tzeq/uLW56AH/c1++/41iemURW7l1DGdJHmNC7/HNbXoKpFmmRjLMR6Z5/KpT85Twon/ANNv3/loGNCc1JmobGvoewwv0pHq/wAiuR/ybtMn9RwSc+XZx706veBK95DeByrxxtGVAGHVs4ye7Gomo9OOENd2U0KY1sAUycDUpBAz3csVesg4ijEn2xGofG41BRq37981I5GQI6njjjkt1bA+rxYH7qn40z4VwJbd7hlYkTyGQqQMKTnOD6mhdJODySXlncRY+pdhJk4+rcDceON9vOnclWIZYLodbB7a6tH26uWSPz0vnBHvk1PjfB+r4a8Oov1UWdRGCdB18hy5Uz4dwqSK+u5cDqpwhBzvrUb7e7Uyu4Qysp5MpB9CMUiNhlFsheWlqzMVZdD5G/aQYYe+9M2SgdGbCSC3WKXGpGYDBzldRIPzNXmWrWEdt5AwyOX+lHaQKNR5CgWaaUA/nep3a5AXxYVReiopmAZVPNuXtUEqAXMuf0V/GgYJU4LgMzKOa4z71BDQeGLjW36Tfh/90DINgZ7hUrW4DqGXkfbltVW6b6tvMY+O1Fsl0oo8vnUVdU1U43daIj2VbUdOGAK4IPMHnsOVHVqqcXXUg+8PwNSVLOi1wImZRFGgILZjRUJKjODpG+1VIboC46/qIAxO5EaB9+Z14znzpjYw4b9lv3TQRb1jA2Guu6qrhq6Gra5HMmN/Df4VmluMS9b1UWc89C6v/Nzz509dtj6Un6qs2hx1ozh3jkwdwCiNp5F1VjvvtnlTSxuNUYOAMbYHLbwHdS66TLE/zyq3ZbJ7mkcmnn1zM9rbNQmauFqGWrWHZG4mCqWJwBuaEJNQBHIjI9DVfi26afEgfz8KKdgB4DHwqoDcXIUqCd2OB61xzVe5XVMn6oJ/n5UVzVRXM4LFM7gZPv50OSh2y9qRvE49hXbluyT5GgqiUOMjlkihMKnbppQD+d641EDYchVgLkg+FBA3oyVQWMdrPlirEa4JPjQI6Kp2oC242PmamVwmB/OagDtU6gN1eVAqb7lR4b0INvUwd6KtBqhdbgev+tQDV1moIwLv7H8KiI6KhrwqYF4NXdVVw9d10Udm2qpiia6HmpKTGXZOdEiOBQmNeDUiEjaRi1QZqGXqBaq09MuSPLegNu+fAfjUy29Czzqo8V7RPjQI+8+JqZahE4FBB10qQP5zQmTs4okhoMjUQG4HIVBjU350ImqPKaKpoCmiKaIsKaOpqqpoymijg1MNQAamDQWFNSDUENUg1AcNUs0ANUtVFHDV3VQQ1d1VBY1V7VQNVd1UBtVc1ULVXNVAYtXNVBLVzVQELVEtUC1QLUEi1QZqiWqBag6WobGuM1DZqqPO1BZq6xoTGg4xoZNeZqGTQdU0RTQFNEU0QdTRQ1VlNEDUFhWogaqwaphqKsg1INVcNUw1BYDV0NQA1SDUBw1d1UDVXdVAfVXtVB1V7VQG1V4tQdVe1UBdVcLULVXC1FELVAtUC1QLUQQtQ2aoM1QLUE2ahFq4zUNmoOs1CY15moZag8xqGquM1D1VBJTRFNdr1VE1NTBr1eoJA1MGvV6gmDUga7XqDoNTDV6vUV0Gu5r1eoO5r2a7XqDma5mu16g4TUc16vUES1QLV6vUEC1QLV6vUECagTXK9QQY0Nmr1eoBsahqr1eoj//Z"/>
          <p:cNvSpPr>
            <a:spLocks noChangeAspect="1" noChangeArrowheads="1"/>
          </p:cNvSpPr>
          <p:nvPr/>
        </p:nvSpPr>
        <p:spPr bwMode="auto">
          <a:xfrm>
            <a:off x="155575" y="-1608138"/>
            <a:ext cx="32385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480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3"/>
            <a:ext cx="8382000" cy="792088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id-ID" sz="3600" b="1" dirty="0" smtClean="0">
                <a:effectLst/>
              </a:rPr>
              <a:t/>
            </a:r>
            <a:br>
              <a:rPr lang="id-ID" sz="3600" b="1" dirty="0" smtClean="0">
                <a:effectLst/>
              </a:rPr>
            </a:br>
            <a:r>
              <a:rPr lang="id-ID" sz="3600" b="1" dirty="0" smtClean="0">
                <a:effectLst/>
              </a:rPr>
              <a:t>A. </a:t>
            </a:r>
            <a:r>
              <a:rPr lang="en-US" sz="3600" b="1" dirty="0" err="1" smtClean="0">
                <a:effectLst/>
              </a:rPr>
              <a:t>Pengembangan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 err="1" smtClean="0">
                <a:effectLst/>
              </a:rPr>
              <a:t>Kualitas</a:t>
            </a:r>
            <a:r>
              <a:rPr lang="en-US" sz="3600" b="1" dirty="0" smtClean="0">
                <a:effectLst/>
              </a:rPr>
              <a:t> </a:t>
            </a:r>
            <a:r>
              <a:rPr lang="id-ID" sz="3600" b="1" dirty="0" smtClean="0"/>
              <a:t>Pembelajaran</a:t>
            </a:r>
            <a:r>
              <a:rPr lang="en-US" sz="3600" b="1" dirty="0" smtClean="0">
                <a:effectLst/>
              </a:rPr>
              <a:t/>
            </a:r>
            <a:br>
              <a:rPr lang="en-US" sz="3600" b="1" dirty="0" smtClean="0">
                <a:effectLst/>
              </a:rPr>
            </a:br>
            <a:endParaRPr lang="en-US" sz="3600" b="1" dirty="0" smtClean="0"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47856" cy="4724400"/>
          </a:xfrm>
          <a:solidFill>
            <a:schemeClr val="bg1"/>
          </a:solidFill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A.1. </a:t>
            </a:r>
            <a:r>
              <a:rPr lang="en-US" sz="2800" b="1" dirty="0" err="1" smtClean="0">
                <a:effectLst/>
              </a:rPr>
              <a:t>Berikan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contoh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nyata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</a:rPr>
              <a:t>semua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</a:rPr>
              <a:t>usaha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</a:rPr>
              <a:t>kreatif</a:t>
            </a:r>
            <a:r>
              <a:rPr lang="id-ID" sz="28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b="1" dirty="0" smtClean="0">
                <a:effectLst/>
              </a:rPr>
              <a:t>yang </a:t>
            </a:r>
            <a:r>
              <a:rPr lang="en-US" sz="2800" b="1" dirty="0" err="1" smtClean="0">
                <a:effectLst/>
              </a:rPr>
              <a:t>telah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atau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sedang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Saudara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lakukan</a:t>
            </a:r>
            <a:r>
              <a:rPr lang="id-ID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untuk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mening</a:t>
            </a:r>
            <a:r>
              <a:rPr lang="id-ID" sz="2800" b="1" dirty="0" smtClean="0">
                <a:effectLst/>
              </a:rPr>
              <a:t>-</a:t>
            </a:r>
            <a:r>
              <a:rPr lang="en-US" sz="2800" b="1" dirty="0" err="1" smtClean="0">
                <a:effectLst/>
              </a:rPr>
              <a:t>katkan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kualitas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pembelajaran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dan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jelaskan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</a:rPr>
              <a:t>dampaknya</a:t>
            </a:r>
            <a:r>
              <a:rPr lang="id-ID" sz="2800" b="1" dirty="0" smtClean="0">
                <a:solidFill>
                  <a:srgbClr val="FF0000"/>
                </a:solidFill>
                <a:effectLst/>
              </a:rPr>
              <a:t> !</a:t>
            </a:r>
            <a:endParaRPr lang="en-US" sz="2800" b="1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id-ID" b="1" dirty="0" smtClean="0">
                <a:effectLst/>
              </a:rPr>
              <a:t>       </a:t>
            </a:r>
            <a:r>
              <a:rPr lang="en-US" b="1" dirty="0" smtClean="0">
                <a:effectLst/>
              </a:rPr>
              <a:t>1. Usaha </a:t>
            </a:r>
            <a:r>
              <a:rPr lang="en-US" b="1" dirty="0" err="1" smtClean="0">
                <a:effectLst/>
              </a:rPr>
              <a:t>Kreatif</a:t>
            </a:r>
            <a:r>
              <a:rPr lang="en-US" b="1" dirty="0" smtClean="0">
                <a:effectLst/>
              </a:rPr>
              <a:t>  </a:t>
            </a:r>
          </a:p>
          <a:p>
            <a:pPr marL="0" indent="0">
              <a:buNone/>
            </a:pPr>
            <a:r>
              <a:rPr lang="id-ID" b="1" dirty="0" smtClean="0">
                <a:effectLst/>
              </a:rPr>
              <a:t>       </a:t>
            </a:r>
            <a:r>
              <a:rPr lang="en-US" b="1" dirty="0" smtClean="0">
                <a:effectLst/>
              </a:rPr>
              <a:t>    …………………………..</a:t>
            </a:r>
            <a:r>
              <a:rPr lang="id-ID" b="1" dirty="0" smtClean="0">
                <a:effectLst/>
              </a:rPr>
              <a:t>...............................</a:t>
            </a:r>
            <a:r>
              <a:rPr lang="en-US" b="1" dirty="0" smtClean="0">
                <a:effectLst/>
              </a:rPr>
              <a:t>	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b="1" dirty="0" smtClean="0">
                <a:effectLst/>
              </a:rPr>
              <a:t>    </a:t>
            </a:r>
            <a:r>
              <a:rPr lang="id-ID" b="1" dirty="0" smtClean="0">
                <a:effectLst/>
              </a:rPr>
              <a:t>  </a:t>
            </a:r>
            <a:r>
              <a:rPr lang="en-US" b="1" dirty="0" smtClean="0">
                <a:effectLst/>
              </a:rPr>
              <a:t> 2. </a:t>
            </a:r>
            <a:r>
              <a:rPr lang="en-US" b="1" dirty="0" err="1" smtClean="0">
                <a:effectLst/>
              </a:rPr>
              <a:t>Dampak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Perubahan</a:t>
            </a:r>
            <a:r>
              <a:rPr lang="en-US" b="1" dirty="0" smtClean="0">
                <a:effectLst/>
              </a:rPr>
              <a:t>  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b="1" dirty="0" smtClean="0">
                <a:effectLst/>
              </a:rPr>
              <a:t>       </a:t>
            </a:r>
            <a:r>
              <a:rPr lang="id-ID" b="1" dirty="0" smtClean="0">
                <a:effectLst/>
              </a:rPr>
              <a:t>  </a:t>
            </a:r>
            <a:r>
              <a:rPr lang="en-US" b="1" dirty="0" smtClean="0">
                <a:effectLst/>
              </a:rPr>
              <a:t>  …………………………..</a:t>
            </a:r>
            <a:r>
              <a:rPr lang="id-ID" b="1" dirty="0" smtClean="0">
                <a:effectLst/>
              </a:rPr>
              <a:t>................................</a:t>
            </a:r>
            <a:endParaRPr lang="en-US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0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048672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000" b="1" dirty="0" smtClean="0">
                <a:solidFill>
                  <a:srgbClr val="0000CC"/>
                </a:solidFill>
              </a:rPr>
              <a:t>Contoh Deskripsi</a:t>
            </a:r>
            <a:br>
              <a:rPr lang="id-ID" sz="2000" b="1" dirty="0" smtClean="0">
                <a:solidFill>
                  <a:srgbClr val="0000CC"/>
                </a:solidFill>
              </a:rPr>
            </a:br>
            <a:r>
              <a:rPr lang="id-ID" sz="2000" b="1" dirty="0" smtClean="0">
                <a:solidFill>
                  <a:srgbClr val="0000CC"/>
                </a:solidFill>
              </a:rPr>
              <a:t>Komponen : Pegembangan Kualitas Pembelajaran</a:t>
            </a:r>
          </a:p>
          <a:p>
            <a:pPr marL="0" indent="0">
              <a:buNone/>
            </a:pPr>
            <a:r>
              <a:rPr lang="id-ID" sz="2000" b="1" dirty="0" smtClean="0">
                <a:solidFill>
                  <a:srgbClr val="0000CC"/>
                </a:solidFill>
              </a:rPr>
              <a:t>Pernyataan </a:t>
            </a:r>
            <a:r>
              <a:rPr lang="id-ID" sz="2000" b="1" dirty="0">
                <a:solidFill>
                  <a:srgbClr val="0000CC"/>
                </a:solidFill>
              </a:rPr>
              <a:t>Dosen</a:t>
            </a:r>
            <a:endParaRPr lang="id-ID" sz="2000" dirty="0">
              <a:solidFill>
                <a:srgbClr val="0000CC"/>
              </a:solidFill>
            </a:endParaRPr>
          </a:p>
          <a:p>
            <a:pPr marL="0" indent="0" algn="just">
              <a:buNone/>
            </a:pPr>
            <a:r>
              <a:rPr lang="id-ID" sz="2000" b="1" dirty="0" smtClean="0"/>
              <a:t>Dari </a:t>
            </a:r>
            <a:r>
              <a:rPr lang="id-ID" sz="2000" b="1" dirty="0"/>
              <a:t>hasil evaluasi terhadap proses pembelajaran yang saya lakukan selama ini, </a:t>
            </a:r>
            <a:r>
              <a:rPr lang="id-ID" sz="2000" b="1" dirty="0" smtClean="0"/>
              <a:t>saya mulai </a:t>
            </a:r>
            <a:r>
              <a:rPr lang="id-ID" sz="2000" b="1" dirty="0"/>
              <a:t>menyadari bahwa mahasiswa saya mengalami kesulitan dalam memahami </a:t>
            </a:r>
            <a:r>
              <a:rPr lang="id-ID" sz="2000" b="1" dirty="0" smtClean="0"/>
              <a:t>substansi perkuliahan </a:t>
            </a:r>
            <a:r>
              <a:rPr lang="id-ID" sz="2000" b="1" dirty="0"/>
              <a:t>yang saya berikan, ketika saya sajikan tanpa bantuan media visual. Saat </a:t>
            </a:r>
            <a:r>
              <a:rPr lang="id-ID" sz="2000" b="1" dirty="0" smtClean="0"/>
              <a:t>itu saya </a:t>
            </a:r>
            <a:r>
              <a:rPr lang="id-ID" sz="2000" b="1" dirty="0"/>
              <a:t>belum memahami teknologi media dan saya mulai mempelajarinya. Saya </a:t>
            </a:r>
            <a:r>
              <a:rPr lang="id-ID" sz="2000" b="1" dirty="0" smtClean="0"/>
              <a:t>bersyukur bahwa </a:t>
            </a:r>
            <a:r>
              <a:rPr lang="id-ID" sz="2000" b="1" dirty="0"/>
              <a:t>fasilitas kelas saat ini sudah jauh lebih baik, karena sebagian kelas </a:t>
            </a:r>
            <a:r>
              <a:rPr lang="id-ID" sz="2000" b="1" dirty="0" smtClean="0"/>
              <a:t>sudah dilengkapi </a:t>
            </a:r>
            <a:r>
              <a:rPr lang="id-ID" sz="2000" b="1" dirty="0"/>
              <a:t>dengan komputer dan projektor LCD untuk memudahkan penyampaian </a:t>
            </a:r>
            <a:r>
              <a:rPr lang="id-ID" sz="2000" b="1" dirty="0" smtClean="0"/>
              <a:t>materi kepada </a:t>
            </a:r>
            <a:r>
              <a:rPr lang="id-ID" sz="2000" b="1" dirty="0"/>
              <a:t>mahasiswa. Secara bertahap saya mulai menerapkan pemakaian media </a:t>
            </a:r>
            <a:r>
              <a:rPr lang="id-ID" sz="2000" b="1" dirty="0" smtClean="0"/>
              <a:t>visual dalam </a:t>
            </a:r>
            <a:r>
              <a:rPr lang="id-ID" sz="2000" b="1" dirty="0"/>
              <a:t>perkuliahan, sehingga saya dapat memberi banyak ilustrasi dan melengkapi</a:t>
            </a:r>
          </a:p>
          <a:p>
            <a:pPr marL="0" indent="0" algn="just">
              <a:buNone/>
            </a:pPr>
            <a:r>
              <a:rPr lang="id-ID" sz="2000" b="1" dirty="0"/>
              <a:t>presentasi perkuliahan dengan animasi untuk memperjelas konsep, bahan, materi, </a:t>
            </a:r>
            <a:r>
              <a:rPr lang="id-ID" sz="2000" b="1" dirty="0" smtClean="0"/>
              <a:t>proses terkait </a:t>
            </a:r>
            <a:r>
              <a:rPr lang="id-ID" sz="2000" b="1" dirty="0"/>
              <a:t>dengan bidang ilmu yang saya ajarkan. Ternyata kelas menjadi lebih bergairah </a:t>
            </a:r>
            <a:r>
              <a:rPr lang="id-ID" sz="2000" b="1" dirty="0" smtClean="0"/>
              <a:t>dan hidup</a:t>
            </a:r>
            <a:r>
              <a:rPr lang="id-ID" sz="2000" b="1" dirty="0"/>
              <a:t>, serta mahasiswa lebih memahami materi yang saya berikan. Implikasi </a:t>
            </a:r>
            <a:r>
              <a:rPr lang="id-ID" sz="2000" b="1" dirty="0" smtClean="0"/>
              <a:t>dari suasana </a:t>
            </a:r>
            <a:r>
              <a:rPr lang="id-ID" sz="2000" b="1" dirty="0"/>
              <a:t>pembelajaran itu, tampak dari prestasi mahasiswa yang meningkat jika </a:t>
            </a:r>
            <a:r>
              <a:rPr lang="id-ID" sz="2000" b="1" dirty="0" smtClean="0"/>
              <a:t>dilihat dari </a:t>
            </a:r>
            <a:r>
              <a:rPr lang="id-ID" sz="2000" b="1" dirty="0"/>
              <a:t>sebaran nilai ujian dan membaiknya kualitas tugas mahasiswa. Sekarang, </a:t>
            </a:r>
            <a:r>
              <a:rPr lang="id-ID" sz="2000" b="1" dirty="0" smtClean="0"/>
              <a:t>semakin banyak </a:t>
            </a:r>
            <a:r>
              <a:rPr lang="id-ID" sz="2000" b="1" dirty="0"/>
              <a:t>dosen di universitas saya yang mengikuti pendekatan pembelajaran seperti ini </a:t>
            </a:r>
            <a:r>
              <a:rPr lang="id-ID" sz="2000" b="1" dirty="0" smtClean="0"/>
              <a:t>--- </a:t>
            </a:r>
            <a:r>
              <a:rPr lang="id-ID" sz="2000" b="1" dirty="0"/>
              <a:t>dst</a:t>
            </a:r>
          </a:p>
          <a:p>
            <a:pPr marL="0" indent="0">
              <a:buNone/>
            </a:pPr>
            <a:r>
              <a:rPr lang="id-ID" sz="2000" b="1" dirty="0"/>
              <a:t> </a:t>
            </a:r>
          </a:p>
          <a:p>
            <a:pPr marL="0" indent="0">
              <a:buNone/>
            </a:pPr>
            <a:r>
              <a:rPr lang="id-ID" sz="1400" b="1" dirty="0"/>
              <a:t> </a:t>
            </a:r>
          </a:p>
          <a:p>
            <a:pPr marL="0" indent="0">
              <a:buNone/>
            </a:pPr>
            <a:r>
              <a:rPr lang="id-ID" sz="1400" b="1" dirty="0"/>
              <a:t> </a:t>
            </a:r>
          </a:p>
          <a:p>
            <a:pPr marL="0" indent="0">
              <a:buNone/>
            </a:pPr>
            <a:endParaRPr lang="id-ID" sz="1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260648"/>
            <a:ext cx="8856984" cy="633670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806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75656" y="1330605"/>
            <a:ext cx="5976664" cy="946267"/>
            <a:chOff x="1475656" y="1330605"/>
            <a:chExt cx="5976664" cy="946267"/>
          </a:xfrm>
        </p:grpSpPr>
        <p:sp>
          <p:nvSpPr>
            <p:cNvPr id="4" name="Flowchart: Connector 3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6" y="1363704"/>
              <a:ext cx="1093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rendah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0150" y="1330605"/>
              <a:ext cx="902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tinggi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0381055"/>
              </p:ext>
            </p:extLst>
          </p:nvPr>
        </p:nvGraphicFramePr>
        <p:xfrm>
          <a:off x="395535" y="2708921"/>
          <a:ext cx="8424937" cy="3314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4392489"/>
              </a:tblGrid>
              <a:tr h="648071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Rendah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Tinggi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68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</a:rPr>
                        <a:t>melakukan usaha </a:t>
                      </a:r>
                      <a:r>
                        <a:rPr lang="id-ID" sz="2400" b="1" dirty="0">
                          <a:effectLst/>
                        </a:rPr>
                        <a:t>untuk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</a:rPr>
                        <a:t>perubahan dan perbaikan </a:t>
                      </a:r>
                      <a:r>
                        <a:rPr lang="id-ID" sz="2400" b="1" dirty="0" smtClean="0">
                          <a:effectLst/>
                        </a:rPr>
                        <a:t>dalam berbagai </a:t>
                      </a:r>
                      <a:r>
                        <a:rPr lang="id-ID" sz="2400" b="1" dirty="0">
                          <a:effectLst/>
                        </a:rPr>
                        <a:t>aspek pelaksanaan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effectLst/>
                        </a:rPr>
                        <a:t>pembelajaran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Melakukan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</a:rPr>
                        <a:t>berbagai usaha </a:t>
                      </a:r>
                      <a:r>
                        <a:rPr lang="id-ID" sz="2400" b="1" dirty="0">
                          <a:effectLst/>
                        </a:rPr>
                        <a:t>untuk perubahan dan perbaikan</a:t>
                      </a: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</a:rPr>
                        <a:t>dalam berbagai aspek </a:t>
                      </a:r>
                      <a:r>
                        <a:rPr lang="id-ID" sz="2400" b="1" dirty="0" smtClean="0">
                          <a:effectLst/>
                        </a:rPr>
                        <a:t>sehingga</a:t>
                      </a:r>
                      <a:endParaRPr lang="id-ID" sz="2400" b="1" dirty="0">
                        <a:effectLst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</a:rPr>
                        <a:t>memiliki beragam ide baru yang unik dan </a:t>
                      </a:r>
                      <a:r>
                        <a:rPr lang="id-ID" sz="2400" b="1" dirty="0" smtClean="0">
                          <a:effectLst/>
                        </a:rPr>
                        <a:t>khas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1. USAHA KREATIF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xmlns="" val="2222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2. DAMPAK PERUBAHAN</a:t>
            </a:r>
            <a:endParaRPr lang="id-ID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8724575"/>
              </p:ext>
            </p:extLst>
          </p:nvPr>
        </p:nvGraphicFramePr>
        <p:xfrm>
          <a:off x="313184" y="2348880"/>
          <a:ext cx="8507288" cy="4270126"/>
        </p:xfrm>
        <a:graphic>
          <a:graphicData uri="http://schemas.openxmlformats.org/drawingml/2006/table">
            <a:tbl>
              <a:tblPr/>
              <a:tblGrid>
                <a:gridCol w="3394720"/>
                <a:gridCol w="5112568"/>
              </a:tblGrid>
              <a:tr h="612526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Buruk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Baik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393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Melakukan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usaha namun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berdampak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pada kualitas pembelajaran,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konstruktif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Melakukan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berbagai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perubahan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besar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dampaknya terhadap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proses pembelajaran untuk meningkatkan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mengembangkan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kualitas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pembelajaran</a:t>
                      </a:r>
                      <a:r>
                        <a:rPr lang="id-ID" sz="2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: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metode pembelajaran, media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bahan ajar,</a:t>
                      </a:r>
                      <a:r>
                        <a:rPr lang="id-ID" sz="2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 penilaian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hasil belajar mahasiswa yang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konstruktif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659875" y="1114581"/>
            <a:ext cx="5809598" cy="946267"/>
            <a:chOff x="1659875" y="1330605"/>
            <a:chExt cx="5809598" cy="946267"/>
          </a:xfrm>
        </p:grpSpPr>
        <p:sp>
          <p:nvSpPr>
            <p:cNvPr id="9" name="Flowchart: Connector 8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59875" y="1363704"/>
              <a:ext cx="724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baik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32998" y="1330605"/>
              <a:ext cx="9364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buruk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580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d-ID" sz="9600" b="1" dirty="0"/>
              <a:t>A.2. Berikan contoh nyata </a:t>
            </a:r>
            <a:r>
              <a:rPr lang="id-ID" sz="9600" b="1" dirty="0">
                <a:solidFill>
                  <a:srgbClr val="FF0000"/>
                </a:solidFill>
              </a:rPr>
              <a:t>kedisiplinan, keteladanan, </a:t>
            </a:r>
            <a:r>
              <a:rPr lang="id-ID" sz="9600" b="1" dirty="0"/>
              <a:t>dan </a:t>
            </a:r>
            <a:endParaRPr lang="id-ID" sz="9600" b="1" dirty="0" smtClean="0"/>
          </a:p>
          <a:p>
            <a:pPr marL="0" indent="0">
              <a:buNone/>
            </a:pPr>
            <a:r>
              <a:rPr lang="id-ID" sz="9600" b="1" dirty="0"/>
              <a:t> </a:t>
            </a:r>
            <a:r>
              <a:rPr lang="id-ID" sz="9600" b="1" dirty="0" smtClean="0"/>
              <a:t>       </a:t>
            </a:r>
            <a:r>
              <a:rPr lang="id-ID" sz="9600" b="1" dirty="0" smtClean="0">
                <a:solidFill>
                  <a:srgbClr val="FF0000"/>
                </a:solidFill>
              </a:rPr>
              <a:t>keterbukaan terhadap kritik </a:t>
            </a:r>
            <a:r>
              <a:rPr lang="id-ID" sz="9600" b="1" dirty="0"/>
              <a:t>yang Saudara tunjukkan </a:t>
            </a:r>
            <a:r>
              <a:rPr lang="id-ID" sz="9600" b="1" dirty="0" smtClean="0"/>
              <a:t>dalam</a:t>
            </a:r>
          </a:p>
          <a:p>
            <a:pPr marL="0" indent="0">
              <a:buNone/>
            </a:pPr>
            <a:r>
              <a:rPr lang="id-ID" sz="9600" b="1" dirty="0"/>
              <a:t> </a:t>
            </a:r>
            <a:r>
              <a:rPr lang="id-ID" sz="9600" b="1" dirty="0" smtClean="0"/>
              <a:t>       pelaksanaan </a:t>
            </a:r>
            <a:r>
              <a:rPr lang="id-ID" sz="9600" b="1" dirty="0"/>
              <a:t>pembelajaran.</a:t>
            </a:r>
          </a:p>
          <a:p>
            <a:pPr marL="0" indent="0">
              <a:buNone/>
            </a:pPr>
            <a:r>
              <a:rPr lang="id-ID" sz="9600" b="1" dirty="0"/>
              <a:t> </a:t>
            </a:r>
          </a:p>
          <a:p>
            <a:pPr marL="0" indent="0">
              <a:buNone/>
            </a:pPr>
            <a:r>
              <a:rPr lang="id-ID" sz="9600" b="1" dirty="0"/>
              <a:t>Deskripsi:</a:t>
            </a:r>
            <a:endParaRPr lang="id-ID" sz="9600" dirty="0"/>
          </a:p>
          <a:p>
            <a:pPr marL="0" indent="0">
              <a:buNone/>
            </a:pPr>
            <a:r>
              <a:rPr lang="id-ID" sz="9600" dirty="0"/>
              <a:t> </a:t>
            </a:r>
          </a:p>
          <a:p>
            <a:pPr marL="0" indent="0">
              <a:buNone/>
            </a:pPr>
            <a:r>
              <a:rPr lang="id-ID" sz="9600" b="1" dirty="0"/>
              <a:t>3. Kedisiplinan:</a:t>
            </a:r>
          </a:p>
          <a:p>
            <a:pPr marL="0" indent="0">
              <a:buNone/>
            </a:pPr>
            <a:r>
              <a:rPr lang="id-ID" sz="9600" b="1" dirty="0" smtClean="0"/>
              <a:t>...................................................................................................</a:t>
            </a:r>
            <a:endParaRPr lang="id-ID" sz="9600" b="1" dirty="0"/>
          </a:p>
          <a:p>
            <a:pPr marL="0" indent="0">
              <a:buNone/>
            </a:pPr>
            <a:r>
              <a:rPr lang="id-ID" sz="9600" b="1" dirty="0"/>
              <a:t> </a:t>
            </a:r>
          </a:p>
          <a:p>
            <a:pPr marL="0" indent="0">
              <a:buNone/>
            </a:pPr>
            <a:r>
              <a:rPr lang="id-ID" sz="9600" b="1" dirty="0"/>
              <a:t>4. Keteladanan:</a:t>
            </a:r>
          </a:p>
          <a:p>
            <a:pPr marL="0" indent="0">
              <a:buNone/>
            </a:pPr>
            <a:r>
              <a:rPr lang="id-ID" sz="9600" b="1" dirty="0" smtClean="0"/>
              <a:t>...................................................................................................</a:t>
            </a:r>
            <a:endParaRPr lang="id-ID" sz="9600" b="1" dirty="0"/>
          </a:p>
          <a:p>
            <a:pPr marL="0" indent="0">
              <a:buNone/>
            </a:pPr>
            <a:r>
              <a:rPr lang="id-ID" sz="9600" b="1" dirty="0"/>
              <a:t> </a:t>
            </a:r>
          </a:p>
          <a:p>
            <a:pPr marL="0" indent="0">
              <a:buNone/>
            </a:pPr>
            <a:r>
              <a:rPr lang="id-ID" sz="9600" b="1" dirty="0"/>
              <a:t>5. Keterbukaan terhadap kritik:</a:t>
            </a:r>
          </a:p>
          <a:p>
            <a:pPr marL="0" indent="0">
              <a:buNone/>
            </a:pPr>
            <a:r>
              <a:rPr lang="id-ID" sz="9600" b="1" dirty="0" smtClean="0"/>
              <a:t>…………………………………….………………………………………………………....</a:t>
            </a:r>
            <a:endParaRPr lang="id-ID" sz="9600" b="1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4893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3. DISIPLIN</a:t>
            </a:r>
            <a:endParaRPr lang="id-ID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1728970"/>
              </p:ext>
            </p:extLst>
          </p:nvPr>
        </p:nvGraphicFramePr>
        <p:xfrm>
          <a:off x="488610" y="2708920"/>
          <a:ext cx="8403869" cy="3331985"/>
        </p:xfrm>
        <a:graphic>
          <a:graphicData uri="http://schemas.openxmlformats.org/drawingml/2006/table">
            <a:tbl>
              <a:tblPr/>
              <a:tblGrid>
                <a:gridCol w="3864464"/>
                <a:gridCol w="4539405"/>
              </a:tblGrid>
              <a:tr h="576064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Tinggi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59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Kurang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patuh dan taat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pada aturan dan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tata tertib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bekerja sebagai dosen pada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berbagai situasi dan kondisi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pelaksanaan pembelajaran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Patuh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taat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pada aturan dan tata tertib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bekerja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sebagai dosen pada berbagai situasi dan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kondisi pelaksanaan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pembelajaran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75656" y="1330605"/>
            <a:ext cx="5976664" cy="946267"/>
            <a:chOff x="1475656" y="1330605"/>
            <a:chExt cx="5976664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6" y="1363704"/>
              <a:ext cx="1093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rendah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0150" y="1330605"/>
              <a:ext cx="902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tinggi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822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4. KETELADANAN</a:t>
            </a:r>
            <a:endParaRPr lang="id-ID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1347111"/>
              </p:ext>
            </p:extLst>
          </p:nvPr>
        </p:nvGraphicFramePr>
        <p:xfrm>
          <a:off x="323528" y="2492896"/>
          <a:ext cx="8435281" cy="3502144"/>
        </p:xfrm>
        <a:graphic>
          <a:graphicData uri="http://schemas.openxmlformats.org/drawingml/2006/table">
            <a:tbl>
              <a:tblPr/>
              <a:tblGrid>
                <a:gridCol w="3672408"/>
                <a:gridCol w="4762873"/>
              </a:tblGrid>
              <a:tr h="576064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Tinggi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60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dapat dijadikan contoh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yang baik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bersikap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berperilaku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9388" lvl="1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Mampu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menjadi contoh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yang baik dalam bersikap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id-ID" sz="2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berperilaku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bagi orang-orang di sekitarnya;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menjadi sumber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inspirasi, tempat bertanya dan meminta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nasihat bagi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masyarakat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kampus</a:t>
                      </a:r>
                    </a:p>
                    <a:p>
                      <a:pPr marL="179388" lvl="1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75656" y="1124744"/>
            <a:ext cx="5976664" cy="946267"/>
            <a:chOff x="1475656" y="1330605"/>
            <a:chExt cx="5976664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6" y="1363704"/>
              <a:ext cx="1093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rendah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0150" y="1330605"/>
              <a:ext cx="902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tinggi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081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5. KETERBUKAAN TERHADAP KRITIK</a:t>
            </a:r>
            <a:endParaRPr lang="id-ID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5206128"/>
              </p:ext>
            </p:extLst>
          </p:nvPr>
        </p:nvGraphicFramePr>
        <p:xfrm>
          <a:off x="457200" y="2650578"/>
          <a:ext cx="8229600" cy="3442718"/>
        </p:xfrm>
        <a:graphic>
          <a:graphicData uri="http://schemas.openxmlformats.org/drawingml/2006/table">
            <a:tbl>
              <a:tblPr/>
              <a:tblGrid>
                <a:gridCol w="3784328"/>
                <a:gridCol w="4445272"/>
              </a:tblGrid>
              <a:tr h="648072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Tertutup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Terbuka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64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Bersikap reaktif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terhadap kritik, saran,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pendapat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yang berbeda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Mampu menyikapi dan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menghadapi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kritik, saran, dan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pendapat orang lain yang berbeda dengan yang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baik dan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sopan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90859" y="1330605"/>
            <a:ext cx="6199865" cy="946267"/>
            <a:chOff x="1390859" y="1330605"/>
            <a:chExt cx="6199865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90859" y="1363704"/>
              <a:ext cx="12629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tertutup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747" y="1330605"/>
              <a:ext cx="11789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terbuka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133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3"/>
            <a:ext cx="8382000" cy="792088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id-ID" sz="3600" b="1" dirty="0" smtClean="0">
                <a:effectLst/>
              </a:rPr>
              <a:t/>
            </a:r>
            <a:br>
              <a:rPr lang="id-ID" sz="3600" b="1" dirty="0" smtClean="0">
                <a:effectLst/>
              </a:rPr>
            </a:br>
            <a:r>
              <a:rPr lang="id-ID" sz="3600" b="1" dirty="0"/>
              <a:t>B. Pengembangan Keilmuan/Keahlian</a:t>
            </a:r>
            <a:r>
              <a:rPr lang="id-ID" sz="3600" dirty="0"/>
              <a:t/>
            </a:r>
            <a:br>
              <a:rPr lang="id-ID" sz="3600" dirty="0"/>
            </a:br>
            <a:endParaRPr lang="en-US" sz="3600" b="1" dirty="0" smtClean="0"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47856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b="1" dirty="0"/>
              <a:t>B.1. Sebutkan </a:t>
            </a:r>
            <a:r>
              <a:rPr lang="id-ID" sz="2000" b="1" dirty="0">
                <a:solidFill>
                  <a:srgbClr val="FF0000"/>
                </a:solidFill>
              </a:rPr>
              <a:t>publikasi karya-karya ilmiah/seni </a:t>
            </a:r>
            <a:r>
              <a:rPr lang="id-ID" sz="2000" b="1" dirty="0"/>
              <a:t>yang telah Saudara hasilkan </a:t>
            </a:r>
            <a:endParaRPr lang="id-ID" sz="2000" b="1" dirty="0" smtClean="0"/>
          </a:p>
          <a:p>
            <a:pPr marL="0" indent="0">
              <a:buNone/>
            </a:pPr>
            <a:r>
              <a:rPr lang="id-ID" sz="2000" b="1" dirty="0"/>
              <a:t> </a:t>
            </a:r>
            <a:r>
              <a:rPr lang="id-ID" sz="2000" b="1" dirty="0" smtClean="0"/>
              <a:t>       dan tunjukkan </a:t>
            </a:r>
            <a:r>
              <a:rPr lang="id-ID" sz="2000" b="1" dirty="0"/>
              <a:t>buktinya dengan cara mengunggahnya. Bagaimana </a:t>
            </a:r>
            <a:r>
              <a:rPr lang="id-ID" sz="2000" b="1" dirty="0">
                <a:solidFill>
                  <a:srgbClr val="FF0000"/>
                </a:solidFill>
              </a:rPr>
              <a:t>makna </a:t>
            </a:r>
            <a:endParaRPr lang="id-ID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sz="2000" b="1" dirty="0">
                <a:solidFill>
                  <a:srgbClr val="FF0000"/>
                </a:solidFill>
              </a:rPr>
              <a:t> </a:t>
            </a:r>
            <a:r>
              <a:rPr lang="id-ID" sz="2000" b="1" dirty="0" smtClean="0">
                <a:solidFill>
                  <a:srgbClr val="FF0000"/>
                </a:solidFill>
              </a:rPr>
              <a:t>       dan kegunaannya</a:t>
            </a:r>
            <a:r>
              <a:rPr lang="id-ID" sz="2000" b="1" dirty="0" smtClean="0"/>
              <a:t> </a:t>
            </a:r>
            <a:r>
              <a:rPr lang="id-ID" sz="2000" b="1" dirty="0"/>
              <a:t>dalam pengembangan keilmuan/keahlian. Jelaskan bila </a:t>
            </a:r>
            <a:endParaRPr lang="id-ID" sz="2000" b="1" dirty="0" smtClean="0"/>
          </a:p>
          <a:p>
            <a:pPr marL="0" indent="0">
              <a:buNone/>
            </a:pPr>
            <a:r>
              <a:rPr lang="id-ID" sz="2000" b="1" dirty="0"/>
              <a:t> </a:t>
            </a:r>
            <a:r>
              <a:rPr lang="id-ID" sz="2000" b="1" dirty="0" smtClean="0"/>
              <a:t>       karya tersebut memiliki </a:t>
            </a:r>
            <a:r>
              <a:rPr lang="id-ID" sz="2000" b="1" dirty="0"/>
              <a:t>nilai </a:t>
            </a:r>
            <a:r>
              <a:rPr lang="id-ID" sz="2000" b="1" dirty="0">
                <a:solidFill>
                  <a:srgbClr val="FF0000"/>
                </a:solidFill>
              </a:rPr>
              <a:t>inovatif</a:t>
            </a:r>
            <a:r>
              <a:rPr lang="id-ID" sz="2000" b="1" dirty="0"/>
              <a:t>.</a:t>
            </a:r>
          </a:p>
          <a:p>
            <a:pPr marL="0" indent="0">
              <a:buNone/>
            </a:pPr>
            <a:r>
              <a:rPr lang="id-ID" sz="2000" b="1" dirty="0"/>
              <a:t> </a:t>
            </a:r>
          </a:p>
          <a:p>
            <a:pPr marL="0" indent="0">
              <a:buNone/>
            </a:pPr>
            <a:r>
              <a:rPr lang="id-ID" sz="2000" b="1" dirty="0"/>
              <a:t>6. Publikasi karya ilmiah:</a:t>
            </a:r>
          </a:p>
          <a:p>
            <a:pPr marL="0" indent="0">
              <a:buNone/>
            </a:pPr>
            <a:r>
              <a:rPr lang="id-ID" sz="2000" b="1" dirty="0" smtClean="0"/>
              <a:t>     ...................................................................................................................</a:t>
            </a:r>
            <a:endParaRPr lang="id-ID" sz="2000" b="1" dirty="0"/>
          </a:p>
          <a:p>
            <a:pPr marL="0" indent="0">
              <a:buNone/>
            </a:pPr>
            <a:r>
              <a:rPr lang="id-ID" sz="2000" b="1" dirty="0"/>
              <a:t> </a:t>
            </a:r>
          </a:p>
          <a:p>
            <a:pPr marL="0" indent="0">
              <a:buNone/>
            </a:pPr>
            <a:r>
              <a:rPr lang="id-ID" sz="2000" b="1" dirty="0"/>
              <a:t>7. Makna dan kegunaan:</a:t>
            </a:r>
          </a:p>
          <a:p>
            <a:pPr marL="0" indent="0">
              <a:buNone/>
            </a:pPr>
            <a:r>
              <a:rPr lang="id-ID" sz="2000" b="1" dirty="0" smtClean="0"/>
              <a:t>     ....................................................................................................................</a:t>
            </a:r>
            <a:endParaRPr lang="id-ID" sz="2000" b="1" dirty="0"/>
          </a:p>
          <a:p>
            <a:pPr marL="0" indent="0">
              <a:buNone/>
            </a:pPr>
            <a:r>
              <a:rPr lang="id-ID" sz="2000" b="1" dirty="0"/>
              <a:t> </a:t>
            </a:r>
          </a:p>
          <a:p>
            <a:pPr marL="0" indent="0">
              <a:buNone/>
            </a:pPr>
            <a:r>
              <a:rPr lang="id-ID" sz="2000" b="1" dirty="0"/>
              <a:t>8. Nilai inovatif:</a:t>
            </a:r>
          </a:p>
          <a:p>
            <a:pPr marL="0" indent="0">
              <a:buNone/>
            </a:pPr>
            <a:r>
              <a:rPr lang="id-ID" sz="2000" b="1" dirty="0" smtClean="0"/>
              <a:t>      ……………...…………………………………………………………………………………………………</a:t>
            </a:r>
            <a:endParaRPr lang="id-ID" sz="2000" b="1" dirty="0"/>
          </a:p>
          <a:p>
            <a:pPr marL="0" indent="0">
              <a:buNone/>
            </a:pPr>
            <a:r>
              <a:rPr lang="id-ID" sz="2000" b="1" dirty="0"/>
              <a:t> </a:t>
            </a:r>
          </a:p>
          <a:p>
            <a:pPr marL="609600" indent="-609600">
              <a:buFont typeface="Wingdings" pitchFamily="2" charset="2"/>
              <a:buNone/>
            </a:pPr>
            <a:endParaRPr lang="en-US" sz="9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6. PUBLIKASI KARYA ILMIAH</a:t>
            </a:r>
            <a:endParaRPr lang="id-ID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1807170"/>
              </p:ext>
            </p:extLst>
          </p:nvPr>
        </p:nvGraphicFramePr>
        <p:xfrm>
          <a:off x="457200" y="2636912"/>
          <a:ext cx="8229602" cy="2926487"/>
        </p:xfrm>
        <a:graphic>
          <a:graphicData uri="http://schemas.openxmlformats.org/drawingml/2006/table">
            <a:tbl>
              <a:tblPr/>
              <a:tblGrid>
                <a:gridCol w="4474840"/>
                <a:gridCol w="3754762"/>
              </a:tblGrid>
              <a:tr h="731927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Tinggi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839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Hanya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satu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karya ilmiah yang dipublikasikan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pada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jurnal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lokal tidak terakreditasi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lingkup Perguruan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Tinggi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sendiri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Karya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ilmiah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yang dipublikasikan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pada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jurnal internasional bereputasi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75656" y="1330605"/>
            <a:ext cx="5976664" cy="946267"/>
            <a:chOff x="1475656" y="1330605"/>
            <a:chExt cx="5976664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6" y="1363704"/>
              <a:ext cx="1093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rendah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0150" y="1330605"/>
              <a:ext cx="902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tinggi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005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73250"/>
            <a:ext cx="7772400" cy="1555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endParaRPr lang="en-US" smtClean="0"/>
          </a:p>
        </p:txBody>
      </p:sp>
      <p:sp>
        <p:nvSpPr>
          <p:cNvPr id="4099" name="TextBox 25"/>
          <p:cNvSpPr txBox="1">
            <a:spLocks noChangeArrowheads="1"/>
          </p:cNvSpPr>
          <p:nvPr/>
        </p:nvSpPr>
        <p:spPr bwMode="auto">
          <a:xfrm>
            <a:off x="304800" y="304800"/>
            <a:ext cx="838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b="1" dirty="0" err="1">
                <a:latin typeface="Georgia" pitchFamily="18" charset="0"/>
              </a:rPr>
              <a:t>Selamat</a:t>
            </a:r>
            <a:r>
              <a:rPr lang="en-US" sz="3600" b="1" dirty="0">
                <a:latin typeface="Georgia" pitchFamily="18" charset="0"/>
              </a:rPr>
              <a:t>…..</a:t>
            </a:r>
          </a:p>
          <a:p>
            <a:pPr algn="ctr"/>
            <a:r>
              <a:rPr lang="en-US" sz="3600" b="1" dirty="0" err="1">
                <a:latin typeface="Georgia" pitchFamily="18" charset="0"/>
              </a:rPr>
              <a:t>Peserta</a:t>
            </a:r>
            <a:r>
              <a:rPr lang="en-US" sz="3600" b="1" dirty="0">
                <a:latin typeface="Georgia" pitchFamily="18" charset="0"/>
              </a:rPr>
              <a:t> </a:t>
            </a:r>
            <a:r>
              <a:rPr lang="en-US" sz="3600" b="1" dirty="0" err="1">
                <a:latin typeface="Georgia" pitchFamily="18" charset="0"/>
              </a:rPr>
              <a:t>Serdos</a:t>
            </a:r>
            <a:r>
              <a:rPr lang="en-US" sz="3600" b="1" dirty="0">
                <a:latin typeface="Georgia" pitchFamily="18" charset="0"/>
              </a:rPr>
              <a:t> </a:t>
            </a:r>
            <a:r>
              <a:rPr lang="id-ID" sz="3600" b="1" dirty="0" smtClean="0">
                <a:latin typeface="Georgia" pitchFamily="18" charset="0"/>
              </a:rPr>
              <a:t>Kopertis VI</a:t>
            </a:r>
            <a:endParaRPr lang="en-US" sz="3600" b="1" dirty="0">
              <a:latin typeface="Georgia" pitchFamily="18" charset="0"/>
            </a:endParaRPr>
          </a:p>
          <a:p>
            <a:pPr algn="ctr"/>
            <a:r>
              <a:rPr lang="en-US" sz="3600" b="1" dirty="0" err="1">
                <a:latin typeface="Georgia" pitchFamily="18" charset="0"/>
              </a:rPr>
              <a:t>tahun</a:t>
            </a:r>
            <a:r>
              <a:rPr lang="en-US" sz="3600" b="1" dirty="0">
                <a:latin typeface="Georgia" pitchFamily="18" charset="0"/>
              </a:rPr>
              <a:t> </a:t>
            </a:r>
            <a:r>
              <a:rPr lang="en-US" sz="3600" b="1" dirty="0" smtClean="0">
                <a:latin typeface="Georgia" pitchFamily="18" charset="0"/>
              </a:rPr>
              <a:t>201</a:t>
            </a:r>
            <a:r>
              <a:rPr lang="id-ID" sz="3600" b="1" dirty="0" smtClean="0">
                <a:latin typeface="Georgia" pitchFamily="18" charset="0"/>
              </a:rPr>
              <a:t>5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5" name="Picture 4" descr="ant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9001156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0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7. MAKNA DAN KEGUNAAN</a:t>
            </a:r>
            <a:endParaRPr lang="id-ID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0694960"/>
              </p:ext>
            </p:extLst>
          </p:nvPr>
        </p:nvGraphicFramePr>
        <p:xfrm>
          <a:off x="457200" y="2924944"/>
          <a:ext cx="8229601" cy="2736304"/>
        </p:xfrm>
        <a:graphic>
          <a:graphicData uri="http://schemas.openxmlformats.org/drawingml/2006/table">
            <a:tbl>
              <a:tblPr/>
              <a:tblGrid>
                <a:gridCol w="3250704"/>
                <a:gridCol w="4978897"/>
              </a:tblGrid>
              <a:tr h="720080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Negatif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Positif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memberikan kontribusi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pada pengembangan</a:t>
                      </a:r>
                      <a:r>
                        <a:rPr lang="id-ID" sz="2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keilmuan/keahlian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Memberikan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kontribusi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yang sangat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besar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signifikan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pada pengembangan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keilmuan/keahlian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84408" y="1474621"/>
            <a:ext cx="6013920" cy="946267"/>
            <a:chOff x="1484408" y="1330605"/>
            <a:chExt cx="6013920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4408" y="1363704"/>
              <a:ext cx="10758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negatif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04145" y="1330605"/>
              <a:ext cx="9941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positif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902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8. USAHA INOVATIF</a:t>
            </a:r>
            <a:endParaRPr lang="id-ID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6399920"/>
              </p:ext>
            </p:extLst>
          </p:nvPr>
        </p:nvGraphicFramePr>
        <p:xfrm>
          <a:off x="611560" y="2824336"/>
          <a:ext cx="7920881" cy="2548880"/>
        </p:xfrm>
        <a:graphic>
          <a:graphicData uri="http://schemas.openxmlformats.org/drawingml/2006/table">
            <a:tbl>
              <a:tblPr/>
              <a:tblGrid>
                <a:gridCol w="3888432"/>
                <a:gridCol w="4032449"/>
              </a:tblGrid>
              <a:tr h="720080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Rendah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Tinggi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32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menghasilkan gagasan baru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bagi pengembangan keilmuan/keahlian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Menghasilkan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gagasan baru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bagi pengembangan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keilmuan/keahlian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75656" y="1402613"/>
            <a:ext cx="5976664" cy="946267"/>
            <a:chOff x="1475656" y="1330605"/>
            <a:chExt cx="5976664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6" y="1363704"/>
              <a:ext cx="1093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rendah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0150" y="1330605"/>
              <a:ext cx="902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tinggi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325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b="1" dirty="0"/>
              <a:t>B.2. Berikan contoh nyata </a:t>
            </a:r>
            <a:r>
              <a:rPr lang="id-ID" sz="2400" b="1" dirty="0">
                <a:solidFill>
                  <a:srgbClr val="FF0000"/>
                </a:solidFill>
              </a:rPr>
              <a:t>konsistensi</a:t>
            </a:r>
            <a:r>
              <a:rPr lang="id-ID" sz="2400" b="1" dirty="0"/>
              <a:t> dan </a:t>
            </a:r>
            <a:r>
              <a:rPr lang="id-ID" sz="2400" b="1" dirty="0">
                <a:solidFill>
                  <a:srgbClr val="FF0000"/>
                </a:solidFill>
              </a:rPr>
              <a:t>target kerja </a:t>
            </a:r>
            <a:r>
              <a:rPr lang="id-ID" sz="2400" b="1" dirty="0"/>
              <a:t>yang Saudara tunjukkan dalam</a:t>
            </a:r>
          </a:p>
          <a:p>
            <a:pPr marL="0" indent="0">
              <a:buNone/>
            </a:pPr>
            <a:r>
              <a:rPr lang="id-ID" sz="2400" b="1" dirty="0"/>
              <a:t>pengembangan keilmuan/keahlian.</a:t>
            </a:r>
          </a:p>
          <a:p>
            <a:pPr marL="0" indent="0">
              <a:buNone/>
            </a:pPr>
            <a:r>
              <a:rPr lang="id-ID" sz="2400" b="1" dirty="0"/>
              <a:t> </a:t>
            </a:r>
          </a:p>
          <a:p>
            <a:pPr marL="0" indent="0">
              <a:buNone/>
            </a:pPr>
            <a:r>
              <a:rPr lang="id-ID" sz="2400" b="1" dirty="0" smtClean="0"/>
              <a:t>9</a:t>
            </a:r>
            <a:r>
              <a:rPr lang="id-ID" sz="2400" b="1" dirty="0"/>
              <a:t>. Konsistensi:</a:t>
            </a:r>
          </a:p>
          <a:p>
            <a:pPr marL="0" indent="0">
              <a:buNone/>
            </a:pPr>
            <a:r>
              <a:rPr lang="id-ID" sz="2400" b="1" dirty="0" smtClean="0"/>
              <a:t>    ................................................................................................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 </a:t>
            </a:r>
          </a:p>
          <a:p>
            <a:pPr marL="0" indent="0">
              <a:buNone/>
            </a:pPr>
            <a:r>
              <a:rPr lang="id-ID" sz="2400" b="1" dirty="0"/>
              <a:t>10. Target kerja:</a:t>
            </a:r>
          </a:p>
          <a:p>
            <a:pPr marL="0" indent="0">
              <a:buNone/>
            </a:pPr>
            <a:r>
              <a:rPr lang="id-ID" sz="2400" b="1" dirty="0" smtClean="0"/>
              <a:t>      ..............................................................................................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827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9. KONSISTENSI</a:t>
            </a:r>
            <a:endParaRPr lang="id-ID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475656" y="1330605"/>
            <a:ext cx="5976664" cy="946267"/>
            <a:chOff x="1475656" y="1330605"/>
            <a:chExt cx="5976664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6" y="1363704"/>
              <a:ext cx="1093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rendah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0150" y="1330605"/>
              <a:ext cx="902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tinggi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86645"/>
              </p:ext>
            </p:extLst>
          </p:nvPr>
        </p:nvGraphicFramePr>
        <p:xfrm>
          <a:off x="755576" y="2708920"/>
          <a:ext cx="7632848" cy="3574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1143"/>
                <a:gridCol w="4011705"/>
              </a:tblGrid>
              <a:tr h="648072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</a:rPr>
                        <a:t>Rendah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effectLst/>
                        </a:rPr>
                        <a:t>Tinggi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323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</a:rPr>
                        <a:t>menjaga kesesuaian </a:t>
                      </a:r>
                      <a:r>
                        <a:rPr lang="id-ID" sz="2400" b="1" dirty="0">
                          <a:effectLst/>
                        </a:rPr>
                        <a:t>antara latar </a:t>
                      </a:r>
                      <a:r>
                        <a:rPr lang="id-ID" sz="2400" b="1" dirty="0" smtClean="0">
                          <a:effectLst/>
                        </a:rPr>
                        <a:t>belakang keilmuan </a:t>
                      </a:r>
                      <a:r>
                        <a:rPr lang="id-ID" sz="2400" b="1" dirty="0">
                          <a:effectLst/>
                        </a:rPr>
                        <a:t>dengan kegiatan </a:t>
                      </a:r>
                      <a:r>
                        <a:rPr lang="id-ID" sz="2400" b="1" dirty="0" smtClean="0">
                          <a:effectLst/>
                        </a:rPr>
                        <a:t>pengembangan keilmuan </a:t>
                      </a:r>
                      <a:r>
                        <a:rPr lang="id-ID" sz="2400" b="1" dirty="0">
                          <a:effectLst/>
                        </a:rPr>
                        <a:t>yang dilakukan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effectLst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Memiliki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</a:rPr>
                        <a:t>kemampuan untuk menjaga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kesesuaian </a:t>
                      </a:r>
                      <a:r>
                        <a:rPr lang="id-ID" sz="2400" b="1" dirty="0" smtClean="0">
                          <a:effectLst/>
                        </a:rPr>
                        <a:t>antara </a:t>
                      </a:r>
                      <a:r>
                        <a:rPr lang="id-ID" sz="2400" b="1" dirty="0">
                          <a:effectLst/>
                        </a:rPr>
                        <a:t>latar belakang keilmuan dengan </a:t>
                      </a:r>
                      <a:r>
                        <a:rPr lang="id-ID" sz="2400" b="1" dirty="0" smtClean="0">
                          <a:effectLst/>
                        </a:rPr>
                        <a:t>kegiatan pengembangan </a:t>
                      </a:r>
                      <a:r>
                        <a:rPr lang="id-ID" sz="2400" b="1" dirty="0">
                          <a:effectLst/>
                        </a:rPr>
                        <a:t>keilmuan yang </a:t>
                      </a:r>
                      <a:r>
                        <a:rPr lang="id-ID" sz="2400" b="1" dirty="0" smtClean="0">
                          <a:effectLst/>
                        </a:rPr>
                        <a:t>dilakukan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61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10. TARGET KERJA</a:t>
            </a:r>
            <a:endParaRPr lang="id-ID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1716142"/>
              </p:ext>
            </p:extLst>
          </p:nvPr>
        </p:nvGraphicFramePr>
        <p:xfrm>
          <a:off x="518864" y="2636912"/>
          <a:ext cx="8085584" cy="3200756"/>
        </p:xfrm>
        <a:graphic>
          <a:graphicData uri="http://schemas.openxmlformats.org/drawingml/2006/table">
            <a:tbl>
              <a:tblPr/>
              <a:tblGrid>
                <a:gridCol w="3981128"/>
                <a:gridCol w="4104456"/>
              </a:tblGrid>
              <a:tr h="640436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Kabur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Jelas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984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memiliki target kerja realistik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untuk dicapai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bekerja dan rentang waktu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yang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tegas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untuk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mencapainya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Memiliki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 realistik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untuk dicapai dalam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bekerja dan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rentang waktu yang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tegas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untuk mencapainya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62378" y="1186589"/>
            <a:ext cx="5823740" cy="946267"/>
            <a:chOff x="1562378" y="1330605"/>
            <a:chExt cx="5823740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62378" y="1363704"/>
              <a:ext cx="9198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kabur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16355" y="1330605"/>
              <a:ext cx="7697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jelas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645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3"/>
            <a:ext cx="8382000" cy="792088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id-ID" sz="3600" b="1" dirty="0" smtClean="0">
                <a:effectLst/>
              </a:rPr>
              <a:t/>
            </a:r>
            <a:br>
              <a:rPr lang="id-ID" sz="3600" b="1" dirty="0" smtClean="0">
                <a:effectLst/>
              </a:rPr>
            </a:br>
            <a:r>
              <a:rPr lang="id-ID" sz="3200" b="1" dirty="0"/>
              <a:t>C. Pengabdian kepada Masyarakat</a:t>
            </a:r>
            <a:r>
              <a:rPr lang="id-ID" sz="3200" dirty="0"/>
              <a:t/>
            </a:r>
            <a:br>
              <a:rPr lang="id-ID" sz="3200" dirty="0"/>
            </a:br>
            <a:endParaRPr lang="en-US" sz="3600" b="1" dirty="0" smtClean="0"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47856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b="1" dirty="0" smtClean="0"/>
              <a:t>C.1. </a:t>
            </a:r>
            <a:r>
              <a:rPr lang="id-ID" sz="2400" b="1" dirty="0"/>
              <a:t>Berikan contoh nyata penerapan ilmu/keahlian Saudara dalam berbagai </a:t>
            </a:r>
            <a:r>
              <a:rPr lang="id-ID" sz="2400" b="1" dirty="0" smtClean="0">
                <a:solidFill>
                  <a:srgbClr val="FF0000"/>
                </a:solidFill>
              </a:rPr>
              <a:t>kegiatanpengabdian </a:t>
            </a:r>
            <a:r>
              <a:rPr lang="id-ID" sz="2400" b="1" dirty="0">
                <a:solidFill>
                  <a:srgbClr val="FF0000"/>
                </a:solidFill>
              </a:rPr>
              <a:t>kepada masyarakat</a:t>
            </a:r>
            <a:r>
              <a:rPr lang="id-ID" sz="2400" b="1" dirty="0"/>
              <a:t>. Deskripsikan </a:t>
            </a:r>
            <a:r>
              <a:rPr lang="id-ID" sz="2400" b="1" dirty="0">
                <a:solidFill>
                  <a:srgbClr val="FF0000"/>
                </a:solidFill>
              </a:rPr>
              <a:t>dampak perubahan </a:t>
            </a:r>
            <a:r>
              <a:rPr lang="id-ID" sz="2400" b="1" dirty="0" smtClean="0"/>
              <a:t>dan </a:t>
            </a:r>
            <a:r>
              <a:rPr lang="id-ID" sz="2400" b="1" dirty="0" smtClean="0">
                <a:solidFill>
                  <a:srgbClr val="FF0000"/>
                </a:solidFill>
              </a:rPr>
              <a:t>dukungan </a:t>
            </a:r>
            <a:r>
              <a:rPr lang="id-ID" sz="2400" b="1" dirty="0">
                <a:solidFill>
                  <a:srgbClr val="FF0000"/>
                </a:solidFill>
              </a:rPr>
              <a:t>masyarakat</a:t>
            </a:r>
            <a:r>
              <a:rPr lang="id-ID" sz="2400" b="1" dirty="0"/>
              <a:t> terhadap kegiatan tersebut !</a:t>
            </a:r>
          </a:p>
          <a:p>
            <a:pPr marL="0" indent="0">
              <a:buNone/>
            </a:pP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 smtClean="0"/>
              <a:t>11</a:t>
            </a:r>
            <a:r>
              <a:rPr lang="id-ID" sz="2400" b="1" dirty="0"/>
              <a:t>. Kegiatan PKM:</a:t>
            </a:r>
          </a:p>
          <a:p>
            <a:pPr marL="0" indent="0">
              <a:buNone/>
            </a:pPr>
            <a:r>
              <a:rPr lang="id-ID" sz="2400" b="1" dirty="0" smtClean="0"/>
              <a:t>      .................................................................................................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 </a:t>
            </a:r>
          </a:p>
          <a:p>
            <a:pPr marL="0" indent="0">
              <a:buNone/>
            </a:pPr>
            <a:r>
              <a:rPr lang="id-ID" sz="2400" b="1" dirty="0"/>
              <a:t>12. Dampak Perubahan:</a:t>
            </a:r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................................................................................................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13. Dukungan Masyarakat:</a:t>
            </a:r>
          </a:p>
          <a:p>
            <a:pPr marL="0" indent="0">
              <a:buNone/>
            </a:pPr>
            <a:r>
              <a:rPr lang="id-ID" sz="2400" b="1" dirty="0" smtClean="0"/>
              <a:t>       ....………………………………………………………………………………………..</a:t>
            </a:r>
            <a:endParaRPr lang="id-ID" sz="2400" b="1" dirty="0"/>
          </a:p>
          <a:p>
            <a:pPr marL="0" indent="0">
              <a:buNone/>
            </a:pPr>
            <a:endParaRPr lang="en-US" sz="9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3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11. IMPLEMENTASI KEGIATAN</a:t>
            </a:r>
            <a:endParaRPr lang="id-ID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47393" y="1330605"/>
            <a:ext cx="6360008" cy="946267"/>
            <a:chOff x="1147393" y="1330605"/>
            <a:chExt cx="6360008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7393" y="1363704"/>
              <a:ext cx="17498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acak-acakan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95073" y="1330605"/>
              <a:ext cx="10123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efektif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4490508"/>
              </p:ext>
            </p:extLst>
          </p:nvPr>
        </p:nvGraphicFramePr>
        <p:xfrm>
          <a:off x="755576" y="2708920"/>
          <a:ext cx="7632849" cy="3022560"/>
        </p:xfrm>
        <a:graphic>
          <a:graphicData uri="http://schemas.openxmlformats.org/drawingml/2006/table">
            <a:tbl>
              <a:tblPr/>
              <a:tblGrid>
                <a:gridCol w="3744416"/>
                <a:gridCol w="3888433"/>
              </a:tblGrid>
              <a:tr h="792088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Acak-acakan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Efektif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047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Implementasi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kegiatan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terstruktur,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terjadwal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sasaran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tercapai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Implementasi kegiatan dilakukan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secara terstruktur,</a:t>
                      </a:r>
                      <a:endParaRPr lang="id-ID" sz="2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terjadwal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</a:t>
                      </a:r>
                      <a:r>
                        <a:rPr lang="id-ID" sz="24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tercapai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80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12. PERUBAHAN</a:t>
            </a:r>
            <a:endParaRPr lang="id-ID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9816034"/>
              </p:ext>
            </p:extLst>
          </p:nvPr>
        </p:nvGraphicFramePr>
        <p:xfrm>
          <a:off x="755576" y="2852936"/>
          <a:ext cx="7776864" cy="2986648"/>
        </p:xfrm>
        <a:graphic>
          <a:graphicData uri="http://schemas.openxmlformats.org/drawingml/2006/table">
            <a:tbl>
              <a:tblPr/>
              <a:tblGrid>
                <a:gridCol w="3815065"/>
                <a:gridCol w="3961799"/>
              </a:tblGrid>
              <a:tr h="792088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Buruk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Baik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425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membawa perubahan positif yang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nyata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kehidupan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kelompok masyarakat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Membawa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perubahan positif yang nyata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kehidupan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kelompok masyarakat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70712" y="1402613"/>
            <a:ext cx="5809600" cy="946267"/>
            <a:chOff x="1554074" y="1330605"/>
            <a:chExt cx="5809600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54074" y="1363704"/>
              <a:ext cx="9364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buruk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8796" y="1330605"/>
              <a:ext cx="724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baik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797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13. DUKUNGAN MASYARAKAT</a:t>
            </a:r>
            <a:endParaRPr lang="id-ID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4785283"/>
              </p:ext>
            </p:extLst>
          </p:nvPr>
        </p:nvGraphicFramePr>
        <p:xfrm>
          <a:off x="457200" y="2492896"/>
          <a:ext cx="8229600" cy="3254382"/>
        </p:xfrm>
        <a:graphic>
          <a:graphicData uri="http://schemas.openxmlformats.org/drawingml/2006/table">
            <a:tbl>
              <a:tblPr/>
              <a:tblGrid>
                <a:gridCol w="3554096"/>
                <a:gridCol w="4675504"/>
              </a:tblGrid>
              <a:tr h="694062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Ditolak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Diterima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24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Melakukan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perubahan namun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memperoleh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dukungan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dari masyarakat luas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Melakukan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perubahan/upaya/ strategi baru untuk peningkatan kualitas pengabdian kepada masyarakat dan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memperoleh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dukungan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dari masyarakat luas</a:t>
                      </a:r>
                    </a:p>
                    <a:p>
                      <a:pPr marL="1793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04094" y="1196752"/>
            <a:ext cx="6149242" cy="946267"/>
            <a:chOff x="1487456" y="1330605"/>
            <a:chExt cx="6149242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7456" y="1363704"/>
              <a:ext cx="10697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ditolak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65773" y="1330605"/>
              <a:ext cx="12709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diterima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74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sz="3800" b="1" dirty="0"/>
              <a:t>C.2. Berikan contoh nyata </a:t>
            </a:r>
            <a:r>
              <a:rPr lang="id-ID" sz="3800" b="1" dirty="0">
                <a:solidFill>
                  <a:srgbClr val="FF0000"/>
                </a:solidFill>
              </a:rPr>
              <a:t>kemampuan berkomunikasi </a:t>
            </a:r>
            <a:endParaRPr lang="id-ID" sz="3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sz="3800" b="1" dirty="0"/>
              <a:t> </a:t>
            </a:r>
            <a:r>
              <a:rPr lang="id-ID" sz="3800" b="1" dirty="0" smtClean="0"/>
              <a:t>      dan </a:t>
            </a:r>
            <a:r>
              <a:rPr lang="id-ID" sz="3800" b="1" dirty="0">
                <a:solidFill>
                  <a:srgbClr val="FF0000"/>
                </a:solidFill>
              </a:rPr>
              <a:t>kerjasama</a:t>
            </a:r>
            <a:r>
              <a:rPr lang="id-ID" sz="3800" b="1" dirty="0"/>
              <a:t> yang </a:t>
            </a:r>
            <a:r>
              <a:rPr lang="id-ID" sz="3800" b="1" dirty="0" smtClean="0"/>
              <a:t>Saudara tunjukkan </a:t>
            </a:r>
            <a:r>
              <a:rPr lang="id-ID" sz="3800" b="1" dirty="0"/>
              <a:t>dalam </a:t>
            </a:r>
            <a:endParaRPr lang="id-ID" sz="3800" b="1" dirty="0" smtClean="0"/>
          </a:p>
          <a:p>
            <a:pPr marL="0" indent="0">
              <a:buNone/>
            </a:pPr>
            <a:r>
              <a:rPr lang="id-ID" sz="3800" b="1" dirty="0"/>
              <a:t> </a:t>
            </a:r>
            <a:r>
              <a:rPr lang="id-ID" sz="3800" b="1" dirty="0" smtClean="0"/>
              <a:t>      pengabdian </a:t>
            </a:r>
            <a:r>
              <a:rPr lang="id-ID" sz="3800" b="1" dirty="0"/>
              <a:t>kepada masyarakat.</a:t>
            </a:r>
          </a:p>
          <a:p>
            <a:pPr marL="0" indent="0">
              <a:buNone/>
            </a:pPr>
            <a:r>
              <a:rPr lang="id-ID" sz="3800" b="1" dirty="0"/>
              <a:t> </a:t>
            </a:r>
          </a:p>
          <a:p>
            <a:pPr marL="0" indent="0">
              <a:buNone/>
            </a:pPr>
            <a:r>
              <a:rPr lang="id-ID" sz="3800" b="1" dirty="0" smtClean="0"/>
              <a:t>14</a:t>
            </a:r>
            <a:r>
              <a:rPr lang="id-ID" sz="3800" b="1" dirty="0"/>
              <a:t>. Kemampuan berkomunikasi:</a:t>
            </a:r>
          </a:p>
          <a:p>
            <a:pPr marL="0" indent="0">
              <a:buNone/>
            </a:pPr>
            <a:r>
              <a:rPr lang="id-ID" sz="3800" b="1" dirty="0" smtClean="0"/>
              <a:t>       ..............................................................................</a:t>
            </a:r>
            <a:endParaRPr lang="id-ID" sz="3800" b="1" dirty="0"/>
          </a:p>
          <a:p>
            <a:pPr marL="0" indent="0">
              <a:buNone/>
            </a:pPr>
            <a:r>
              <a:rPr lang="id-ID" sz="3800" b="1" dirty="0"/>
              <a:t> </a:t>
            </a:r>
          </a:p>
          <a:p>
            <a:pPr marL="0" indent="0">
              <a:buNone/>
            </a:pPr>
            <a:r>
              <a:rPr lang="id-ID" sz="3800" b="1" dirty="0"/>
              <a:t>15. Kemampuan kerjasama:</a:t>
            </a:r>
          </a:p>
          <a:p>
            <a:pPr marL="0" indent="0">
              <a:buNone/>
            </a:pPr>
            <a:r>
              <a:rPr lang="id-ID" sz="3800" b="1" dirty="0" smtClean="0"/>
              <a:t>       .............................................................................</a:t>
            </a:r>
            <a:endParaRPr lang="id-ID" sz="3800" b="1" dirty="0"/>
          </a:p>
          <a:p>
            <a:pPr marL="0" indent="0">
              <a:buNone/>
            </a:pPr>
            <a:r>
              <a:rPr lang="id-ID" sz="3800" b="1" dirty="0"/>
              <a:t> </a:t>
            </a:r>
          </a:p>
          <a:p>
            <a:pPr marL="0" indent="0">
              <a:buNone/>
            </a:pPr>
            <a:r>
              <a:rPr lang="id-ID" sz="3800" dirty="0"/>
              <a:t> 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6637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939784"/>
          </a:xfrm>
        </p:spPr>
        <p:txBody>
          <a:bodyPr/>
          <a:lstStyle/>
          <a:p>
            <a:r>
              <a:rPr lang="id-ID" b="1" dirty="0" smtClean="0"/>
              <a:t>ALUR PROSES MENJADI DYS</a:t>
            </a:r>
            <a:endParaRPr lang="id-ID" b="1" dirty="0"/>
          </a:p>
        </p:txBody>
      </p:sp>
      <p:sp>
        <p:nvSpPr>
          <p:cNvPr id="3" name="Rectangle 2"/>
          <p:cNvSpPr/>
          <p:nvPr/>
        </p:nvSpPr>
        <p:spPr>
          <a:xfrm>
            <a:off x="642910" y="1214422"/>
            <a:ext cx="5643602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DATA D – 1</a:t>
            </a:r>
          </a:p>
          <a:p>
            <a:pPr algn="ctr"/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(BAKAL CALON DYS)</a:t>
            </a:r>
            <a:endParaRPr lang="en-U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sym typeface="Wingdings" pitchFamily="2" charset="2"/>
              </a:rPr>
              <a:t>DI PROSES PERGURUAN TINGGI  LENGKAPI DATA DOSEN</a:t>
            </a:r>
            <a:endParaRPr lang="id-ID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571744"/>
            <a:ext cx="5643602" cy="1000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DATA D – 2</a:t>
            </a:r>
          </a:p>
          <a:p>
            <a:pPr algn="ctr"/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(BAKAL CALON DYS)</a:t>
            </a:r>
            <a:endParaRPr lang="en-U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sym typeface="Wingdings" pitchFamily="2" charset="2"/>
              </a:rPr>
              <a:t>HASIL DARI DATA D-1  DI PROSES DITJEN DIKTI</a:t>
            </a:r>
            <a:endParaRPr lang="id-ID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3929066"/>
            <a:ext cx="5643602" cy="10001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 – 3</a:t>
            </a:r>
          </a:p>
          <a:p>
            <a:pPr algn="ctr"/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CALON DYS (DOSEN YANG DISERTIFIKASI)</a:t>
            </a:r>
            <a:endParaRPr lang="en-U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VERIFIKASI OLEH PTS 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PROSES PTU (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KOPERTIS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</a:t>
            </a:r>
            <a:endParaRPr lang="id-ID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5357826"/>
            <a:ext cx="5643602" cy="10001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DATA D – 4</a:t>
            </a:r>
          </a:p>
          <a:p>
            <a:pPr algn="ctr"/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DYS (DOSEN YANG DISERTIFIKASI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/ PESERTA SERDOS</a:t>
            </a:r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)</a:t>
            </a:r>
            <a:endParaRPr lang="en-US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MENDAPAT AKUN</a:t>
            </a:r>
            <a:endParaRPr lang="id-ID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571736" y="2285992"/>
            <a:ext cx="1500198" cy="35719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Down Arrow 13"/>
          <p:cNvSpPr/>
          <p:nvPr/>
        </p:nvSpPr>
        <p:spPr>
          <a:xfrm>
            <a:off x="2643174" y="3571876"/>
            <a:ext cx="1500198" cy="42862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Down Arrow 14"/>
          <p:cNvSpPr/>
          <p:nvPr/>
        </p:nvSpPr>
        <p:spPr>
          <a:xfrm>
            <a:off x="2714612" y="4929198"/>
            <a:ext cx="1500198" cy="50006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429388" y="1214422"/>
            <a:ext cx="2428892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Laman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: </a:t>
            </a:r>
          </a:p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forlap.dikti.go.id</a:t>
            </a:r>
            <a:endParaRPr lang="id-ID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388" y="2571744"/>
            <a:ext cx="2500330" cy="1000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Laman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forlap.dikti.go.id</a:t>
            </a:r>
          </a:p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Studi.dikti.go.id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29388" y="3929066"/>
            <a:ext cx="2500330" cy="1000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TES TKDA DAN TOEP</a:t>
            </a:r>
          </a:p>
          <a:p>
            <a:pPr algn="ctr"/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Laman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: plti.co.id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9388" y="5357826"/>
            <a:ext cx="2500330" cy="1000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MENGISI PORTOFOLIO</a:t>
            </a:r>
          </a:p>
          <a:p>
            <a:pPr algn="ctr"/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Laman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: serdos.dikti.go.id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14. KEMAMPUAN KOMUNIKASI</a:t>
            </a:r>
            <a:endParaRPr lang="id-ID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5584292"/>
              </p:ext>
            </p:extLst>
          </p:nvPr>
        </p:nvGraphicFramePr>
        <p:xfrm>
          <a:off x="827584" y="2780928"/>
          <a:ext cx="7560840" cy="3255651"/>
        </p:xfrm>
        <a:graphic>
          <a:graphicData uri="http://schemas.openxmlformats.org/drawingml/2006/table">
            <a:tbl>
              <a:tblPr/>
              <a:tblGrid>
                <a:gridCol w="3744416"/>
                <a:gridCol w="3816424"/>
              </a:tblGrid>
              <a:tr h="695331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Tinggi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097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Kurang mampu menyampaikan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memahami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dengan baik gagasan dan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pesan yang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disampaikan secara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verbal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Mampu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menyampaikan dan memahami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dengan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baik gagasan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pesan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yang disampaikan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secara verbal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75656" y="1330605"/>
            <a:ext cx="5976664" cy="946267"/>
            <a:chOff x="1475656" y="1330605"/>
            <a:chExt cx="5976664" cy="946267"/>
          </a:xfrm>
        </p:grpSpPr>
        <p:sp>
          <p:nvSpPr>
            <p:cNvPr id="5" name="Flowchart: Connector 4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6" y="1363704"/>
              <a:ext cx="1093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rendah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0150" y="1330605"/>
              <a:ext cx="902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tinggi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46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15. KEMAMPUAN KERJASAMA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8628092"/>
              </p:ext>
            </p:extLst>
          </p:nvPr>
        </p:nvGraphicFramePr>
        <p:xfrm>
          <a:off x="457201" y="2708920"/>
          <a:ext cx="8229600" cy="3182459"/>
        </p:xfrm>
        <a:graphic>
          <a:graphicData uri="http://schemas.openxmlformats.org/drawingml/2006/table">
            <a:tbl>
              <a:tblPr/>
              <a:tblGrid>
                <a:gridCol w="3690999"/>
                <a:gridCol w="4538601"/>
              </a:tblGrid>
              <a:tr h="622139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Tinggi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3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mampu bekerja sama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tim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kerja dan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mampu menempatkan diri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sebagai pimpinan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maupun anggota tim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kerja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Mampu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bekerja sama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tim kerja dan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mampu menempatkan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diri dengan baik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sebagai pimpinan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maupun anggota tim kerja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475656" y="1330605"/>
            <a:ext cx="5976664" cy="946267"/>
            <a:chOff x="1475656" y="1330605"/>
            <a:chExt cx="5976664" cy="946267"/>
          </a:xfrm>
        </p:grpSpPr>
        <p:sp>
          <p:nvSpPr>
            <p:cNvPr id="7" name="Flowchart: Connector 6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5656" y="1363704"/>
              <a:ext cx="1093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rendah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0150" y="1330605"/>
              <a:ext cx="902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tinggi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536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3"/>
            <a:ext cx="8382000" cy="792088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id-ID" sz="3600" b="1" dirty="0" smtClean="0">
                <a:effectLst/>
              </a:rPr>
              <a:t/>
            </a:r>
            <a:br>
              <a:rPr lang="id-ID" sz="3600" b="1" dirty="0" smtClean="0">
                <a:effectLst/>
              </a:rPr>
            </a:br>
            <a:r>
              <a:rPr lang="id-ID" sz="3100" b="1" dirty="0"/>
              <a:t>D. Manajemen/Pengelolaan Institusi</a:t>
            </a:r>
            <a:r>
              <a:rPr lang="id-ID" sz="2800" dirty="0"/>
              <a:t/>
            </a:r>
            <a:br>
              <a:rPr lang="id-ID" sz="2800" dirty="0"/>
            </a:br>
            <a:endParaRPr lang="en-US" sz="3600" b="1" dirty="0" smtClean="0"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47856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b="1" dirty="0"/>
              <a:t>D.1. Berikan contoh nyata kontribusi Saudara sebagai dosen, </a:t>
            </a: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 berupa </a:t>
            </a:r>
            <a:r>
              <a:rPr lang="id-ID" sz="2400" b="1" dirty="0"/>
              <a:t>pemikiran </a:t>
            </a:r>
            <a:r>
              <a:rPr lang="id-ID" sz="2400" b="1" dirty="0" smtClean="0"/>
              <a:t>untuk meningkatkan </a:t>
            </a:r>
            <a:r>
              <a:rPr lang="id-ID" sz="2400" b="1" dirty="0"/>
              <a:t>kualitas </a:t>
            </a: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 manajemen/pengelolaan </a:t>
            </a:r>
            <a:r>
              <a:rPr lang="id-ID" sz="2400" b="1" dirty="0"/>
              <a:t>institusi (universitas, fakultas</a:t>
            </a:r>
            <a:r>
              <a:rPr lang="id-ID" sz="2400" b="1" dirty="0" smtClean="0"/>
              <a:t>,</a:t>
            </a:r>
          </a:p>
          <a:p>
            <a:pPr marL="0" indent="0">
              <a:buNone/>
            </a:pPr>
            <a:r>
              <a:rPr lang="id-ID" sz="2400" b="1" dirty="0" smtClean="0"/>
              <a:t>        jurusan</a:t>
            </a:r>
            <a:r>
              <a:rPr lang="id-ID" sz="2400" b="1" dirty="0"/>
              <a:t>, laboratorium, manajemen sistem informasi </a:t>
            </a: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 akademik</a:t>
            </a:r>
            <a:r>
              <a:rPr lang="id-ID" sz="2400" b="1" dirty="0"/>
              <a:t>, dll), </a:t>
            </a:r>
            <a:r>
              <a:rPr lang="id-ID" sz="2400" b="1" dirty="0" smtClean="0">
                <a:solidFill>
                  <a:srgbClr val="FF0000"/>
                </a:solidFill>
              </a:rPr>
              <a:t>implementasi kegiatan</a:t>
            </a:r>
            <a:r>
              <a:rPr lang="id-ID" sz="2400" b="1" dirty="0"/>
              <a:t>, dan bagaimana </a:t>
            </a: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>
                <a:solidFill>
                  <a:srgbClr val="FF0000"/>
                </a:solidFill>
              </a:rPr>
              <a:t> </a:t>
            </a:r>
            <a:r>
              <a:rPr lang="id-ID" sz="2400" b="1" dirty="0" smtClean="0">
                <a:solidFill>
                  <a:srgbClr val="FF0000"/>
                </a:solidFill>
              </a:rPr>
              <a:t>       dukungan </a:t>
            </a:r>
            <a:r>
              <a:rPr lang="id-ID" sz="2400" b="1" dirty="0">
                <a:solidFill>
                  <a:srgbClr val="FF0000"/>
                </a:solidFill>
              </a:rPr>
              <a:t>institusi </a:t>
            </a:r>
            <a:r>
              <a:rPr lang="id-ID" sz="2400" b="1" dirty="0"/>
              <a:t>terhadap kegiatan tersebut</a:t>
            </a:r>
            <a:r>
              <a:rPr lang="id-ID" sz="2400" b="1" dirty="0" smtClean="0"/>
              <a:t>.</a:t>
            </a:r>
          </a:p>
          <a:p>
            <a:pPr marL="0" indent="0">
              <a:buNone/>
            </a:pP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 </a:t>
            </a:r>
            <a:r>
              <a:rPr lang="id-ID" sz="2400" b="1" dirty="0" smtClean="0"/>
              <a:t>16</a:t>
            </a:r>
            <a:r>
              <a:rPr lang="id-ID" sz="2400" b="1" dirty="0"/>
              <a:t>. Implementasi kegiatan dari usulan/pemikiran:</a:t>
            </a:r>
          </a:p>
          <a:p>
            <a:pPr marL="0" indent="0">
              <a:buNone/>
            </a:pPr>
            <a:r>
              <a:rPr lang="id-ID" sz="2400" b="1" dirty="0" smtClean="0"/>
              <a:t>       ................................................................................................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 </a:t>
            </a:r>
            <a:r>
              <a:rPr lang="id-ID" sz="2400" b="1" dirty="0" smtClean="0"/>
              <a:t>17</a:t>
            </a:r>
            <a:r>
              <a:rPr lang="id-ID" sz="2400" b="1" dirty="0"/>
              <a:t>. Dukungan institusi:</a:t>
            </a:r>
          </a:p>
          <a:p>
            <a:pPr marL="0" indent="0">
              <a:buNone/>
            </a:pPr>
            <a:r>
              <a:rPr lang="id-ID" sz="2400" b="1" dirty="0" smtClean="0"/>
              <a:t>       ................................................................................................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 </a:t>
            </a:r>
          </a:p>
          <a:p>
            <a:endParaRPr lang="id-ID" sz="2400" dirty="0"/>
          </a:p>
          <a:p>
            <a:pPr marL="0" indent="0">
              <a:buNone/>
            </a:pPr>
            <a:endParaRPr lang="en-US" sz="9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5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16. IMPLEMENTASI KEGIATAN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4533113"/>
              </p:ext>
            </p:extLst>
          </p:nvPr>
        </p:nvGraphicFramePr>
        <p:xfrm>
          <a:off x="683568" y="2636912"/>
          <a:ext cx="7848871" cy="2797313"/>
        </p:xfrm>
        <a:graphic>
          <a:graphicData uri="http://schemas.openxmlformats.org/drawingml/2006/table">
            <a:tbl>
              <a:tblPr/>
              <a:tblGrid>
                <a:gridCol w="3718368"/>
                <a:gridCol w="4130503"/>
              </a:tblGrid>
              <a:tr h="792088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Acak-acakan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Efektif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522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Implementasi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kegiatan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terstruktur,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terjadwal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sasaran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tercapai</a:t>
                      </a:r>
                    </a:p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Implementasi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kegiatan dilakukan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secara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terstruktur, terjadwal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tercapai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147393" y="1330605"/>
            <a:ext cx="6360007" cy="946267"/>
            <a:chOff x="1147393" y="1330605"/>
            <a:chExt cx="6360007" cy="946267"/>
          </a:xfrm>
        </p:grpSpPr>
        <p:sp>
          <p:nvSpPr>
            <p:cNvPr id="7" name="Flowchart: Connector 6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7393" y="1363704"/>
              <a:ext cx="17498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acak-acakan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95072" y="1330605"/>
              <a:ext cx="10123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efektif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580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17. DUKUNGAN INSTITUSI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588557"/>
              </p:ext>
            </p:extLst>
          </p:nvPr>
        </p:nvGraphicFramePr>
        <p:xfrm>
          <a:off x="395536" y="2564904"/>
          <a:ext cx="8363272" cy="3574152"/>
        </p:xfrm>
        <a:graphic>
          <a:graphicData uri="http://schemas.openxmlformats.org/drawingml/2006/table">
            <a:tbl>
              <a:tblPr/>
              <a:tblGrid>
                <a:gridCol w="4254812"/>
                <a:gridCol w="4108460"/>
              </a:tblGrid>
              <a:tr h="648072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Ditolak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Diterima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552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Memberikan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kontribusi pemikiran dan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kegiatan untuk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meningkatkan pengelolaan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institusi, namun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mendapat dukungan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dari institusi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Memberikan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kontribusi pemikiran dan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kegiatan untuk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meningkatkan pengelolaan institusi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mendapat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dukungan dari institusi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serta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bermanfaat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487455" y="1268760"/>
            <a:ext cx="6149244" cy="946267"/>
            <a:chOff x="1487455" y="1330605"/>
            <a:chExt cx="6149244" cy="946267"/>
          </a:xfrm>
        </p:grpSpPr>
        <p:sp>
          <p:nvSpPr>
            <p:cNvPr id="7" name="Flowchart: Connector 6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7455" y="1363704"/>
              <a:ext cx="10697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ditolak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65774" y="1330605"/>
              <a:ext cx="12709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diterima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876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b="1" dirty="0"/>
              <a:t>D.2. Berikan contoh nyata </a:t>
            </a:r>
            <a:r>
              <a:rPr lang="id-ID" sz="2400" b="1" dirty="0">
                <a:solidFill>
                  <a:srgbClr val="FF0000"/>
                </a:solidFill>
              </a:rPr>
              <a:t>kendali diri, tanggungjawab</a:t>
            </a:r>
            <a:r>
              <a:rPr lang="id-ID" sz="2400" b="1" dirty="0"/>
              <a:t>, dan </a:t>
            </a: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>
                <a:solidFill>
                  <a:srgbClr val="FF0000"/>
                </a:solidFill>
              </a:rPr>
              <a:t> </a:t>
            </a:r>
            <a:r>
              <a:rPr lang="id-ID" sz="2400" b="1" dirty="0" smtClean="0">
                <a:solidFill>
                  <a:srgbClr val="FF0000"/>
                </a:solidFill>
              </a:rPr>
              <a:t>        keteguhan pada prinsip </a:t>
            </a:r>
            <a:r>
              <a:rPr lang="id-ID" sz="2400" b="1" dirty="0"/>
              <a:t>yang Saudara tunjukkan sebagai </a:t>
            </a: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  dosen </a:t>
            </a:r>
            <a:r>
              <a:rPr lang="id-ID" sz="2400" b="1" dirty="0"/>
              <a:t>dalam </a:t>
            </a:r>
            <a:r>
              <a:rPr lang="id-ID" sz="2400" b="1" dirty="0" smtClean="0"/>
              <a:t>implementasi manajemen/pengelolaan </a:t>
            </a:r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  institusi</a:t>
            </a:r>
            <a:r>
              <a:rPr lang="id-ID" sz="2400" b="1" dirty="0"/>
              <a:t>.</a:t>
            </a:r>
          </a:p>
          <a:p>
            <a:pPr marL="0" indent="0">
              <a:buNone/>
            </a:pPr>
            <a:r>
              <a:rPr lang="id-ID" sz="2400" b="1" dirty="0"/>
              <a:t> </a:t>
            </a:r>
          </a:p>
          <a:p>
            <a:pPr marL="0" indent="0">
              <a:buNone/>
            </a:pPr>
            <a:r>
              <a:rPr lang="id-ID" sz="2400" b="1" dirty="0" smtClean="0"/>
              <a:t>18</a:t>
            </a:r>
            <a:r>
              <a:rPr lang="id-ID" sz="2400" b="1" dirty="0"/>
              <a:t>. Kendali diri:</a:t>
            </a:r>
          </a:p>
          <a:p>
            <a:pPr marL="0" indent="0">
              <a:buNone/>
            </a:pPr>
            <a:r>
              <a:rPr lang="id-ID" sz="2400" b="1" dirty="0" smtClean="0"/>
              <a:t>       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 </a:t>
            </a:r>
            <a:r>
              <a:rPr lang="id-ID" sz="2400" b="1" dirty="0" smtClean="0"/>
              <a:t>19</a:t>
            </a:r>
            <a:r>
              <a:rPr lang="id-ID" sz="2400" b="1" dirty="0"/>
              <a:t>. Tanggungjawab:</a:t>
            </a:r>
          </a:p>
          <a:p>
            <a:pPr marL="0" indent="0">
              <a:buNone/>
            </a:pPr>
            <a:r>
              <a:rPr lang="id-ID" sz="2400" b="1" dirty="0" smtClean="0"/>
              <a:t>        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 </a:t>
            </a:r>
            <a:r>
              <a:rPr lang="id-ID" sz="2400" b="1" dirty="0" smtClean="0"/>
              <a:t>20</a:t>
            </a:r>
            <a:r>
              <a:rPr lang="id-ID" sz="2400" b="1" dirty="0"/>
              <a:t>. Keteguhan pada prinsip:</a:t>
            </a:r>
          </a:p>
          <a:p>
            <a:pPr marL="0" indent="0">
              <a:buNone/>
            </a:pPr>
            <a:r>
              <a:rPr lang="id-ID" sz="2400" b="1" dirty="0" smtClean="0"/>
              <a:t>        ..................………………………………………………………………………..</a:t>
            </a:r>
            <a:endParaRPr lang="id-ID" sz="2400" b="1" dirty="0"/>
          </a:p>
          <a:p>
            <a:pPr marL="0" indent="0">
              <a:buNone/>
            </a:pPr>
            <a:r>
              <a:rPr lang="id-ID" sz="2000" b="1" dirty="0"/>
              <a:t> </a:t>
            </a:r>
          </a:p>
          <a:p>
            <a:pPr marL="0" indent="0">
              <a:buNone/>
            </a:pP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187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18. KENDALI DIRI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5496589"/>
              </p:ext>
            </p:extLst>
          </p:nvPr>
        </p:nvGraphicFramePr>
        <p:xfrm>
          <a:off x="683568" y="2780928"/>
          <a:ext cx="7776865" cy="2914640"/>
        </p:xfrm>
        <a:graphic>
          <a:graphicData uri="http://schemas.openxmlformats.org/drawingml/2006/table">
            <a:tbl>
              <a:tblPr/>
              <a:tblGrid>
                <a:gridCol w="3672408"/>
                <a:gridCol w="4104457"/>
              </a:tblGrid>
              <a:tr h="720080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Lemah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Kuat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425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Kurang mampu mengendalikan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berbagai situasi dan kondisi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Mampu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mengendalikan diri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berbagai situasi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kondisi yang menekan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id-ID" sz="2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underpressure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530833" y="1268760"/>
            <a:ext cx="5845538" cy="946267"/>
            <a:chOff x="1530833" y="1330605"/>
            <a:chExt cx="5845538" cy="946267"/>
          </a:xfrm>
        </p:grpSpPr>
        <p:sp>
          <p:nvSpPr>
            <p:cNvPr id="7" name="Flowchart: Connector 6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30833" y="1363704"/>
              <a:ext cx="982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lemah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6101" y="1330605"/>
              <a:ext cx="7502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kuat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252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19. TANGGUNG JAWAB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3452872"/>
              </p:ext>
            </p:extLst>
          </p:nvPr>
        </p:nvGraphicFramePr>
        <p:xfrm>
          <a:off x="611560" y="2708920"/>
          <a:ext cx="7931225" cy="3162481"/>
        </p:xfrm>
        <a:graphic>
          <a:graphicData uri="http://schemas.openxmlformats.org/drawingml/2006/table">
            <a:tbl>
              <a:tblPr/>
              <a:tblGrid>
                <a:gridCol w="3168352"/>
                <a:gridCol w="4762873"/>
              </a:tblGrid>
              <a:tr h="602161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Tinggi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16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Lalai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tugas dan kewajiban,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serta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peduli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terhadap nama baik institusi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Menunaikan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tugas dan kewajiban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yang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menjadi beban dan pekerjaannya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dengan baik dan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benar, serta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mampu menjaga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nama baik pribadi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Institusi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547663" y="1330605"/>
            <a:ext cx="5976665" cy="946267"/>
            <a:chOff x="1475658" y="1330605"/>
            <a:chExt cx="5976665" cy="946267"/>
          </a:xfrm>
        </p:grpSpPr>
        <p:sp>
          <p:nvSpPr>
            <p:cNvPr id="7" name="Flowchart: Connector 6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5658" y="1363704"/>
              <a:ext cx="10933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rendah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0153" y="1330605"/>
              <a:ext cx="902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tinggi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227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20. KETEGUHAN PADA PRINSIP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8862735"/>
              </p:ext>
            </p:extLst>
          </p:nvPr>
        </p:nvGraphicFramePr>
        <p:xfrm>
          <a:off x="755576" y="2636912"/>
          <a:ext cx="7704856" cy="3646160"/>
        </p:xfrm>
        <a:graphic>
          <a:graphicData uri="http://schemas.openxmlformats.org/drawingml/2006/table">
            <a:tbl>
              <a:tblPr/>
              <a:tblGrid>
                <a:gridCol w="3096344"/>
                <a:gridCol w="4608512"/>
              </a:tblGrid>
              <a:tr h="720080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Lemah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Kuat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355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Mudah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goyah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terbawa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arus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dan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dipengaruhi orang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lain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Punya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keyakinan yang kuat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taat azas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mengenai prinsip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peningkatan kualitas manajemen institusi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berpikiran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positif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menerima masukan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orang lain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602839" y="1330605"/>
            <a:ext cx="5845539" cy="946267"/>
            <a:chOff x="1530834" y="1330605"/>
            <a:chExt cx="5845539" cy="946267"/>
          </a:xfrm>
        </p:grpSpPr>
        <p:sp>
          <p:nvSpPr>
            <p:cNvPr id="7" name="Flowchart: Connector 6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30834" y="1363704"/>
              <a:ext cx="982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lemah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6103" y="1330605"/>
              <a:ext cx="7502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kuat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663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3"/>
            <a:ext cx="8382000" cy="792088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id-ID" sz="3600" b="1" dirty="0" smtClean="0">
                <a:effectLst/>
              </a:rPr>
              <a:t/>
            </a:r>
            <a:br>
              <a:rPr lang="id-ID" sz="3600" b="1" dirty="0" smtClean="0">
                <a:effectLst/>
              </a:rPr>
            </a:br>
            <a:r>
              <a:rPr lang="id-ID" sz="3100" b="1" dirty="0"/>
              <a:t>E. Peningkatan Kualitas Kegiatan Mahasiswa</a:t>
            </a:r>
            <a:r>
              <a:rPr lang="id-ID" sz="3100" dirty="0"/>
              <a:t/>
            </a:r>
            <a:br>
              <a:rPr lang="id-ID" sz="3100" dirty="0"/>
            </a:br>
            <a:endParaRPr lang="en-US" sz="4000" b="1" dirty="0" smtClean="0"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47856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b="1" dirty="0"/>
              <a:t>E.1. Berikan contoh nyata </a:t>
            </a:r>
            <a:r>
              <a:rPr lang="id-ID" sz="2400" b="1" dirty="0">
                <a:solidFill>
                  <a:srgbClr val="FF0000"/>
                </a:solidFill>
              </a:rPr>
              <a:t>peran</a:t>
            </a:r>
            <a:r>
              <a:rPr lang="id-ID" sz="2400" b="1" dirty="0"/>
              <a:t> Saudara sebagai dosen, baik </a:t>
            </a: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berupa </a:t>
            </a:r>
            <a:r>
              <a:rPr lang="id-ID" sz="2400" b="1" dirty="0"/>
              <a:t>kegiatan </a:t>
            </a:r>
            <a:r>
              <a:rPr lang="id-ID" sz="2400" b="1" dirty="0" smtClean="0"/>
              <a:t>maupun pemikiran </a:t>
            </a:r>
            <a:r>
              <a:rPr lang="id-ID" sz="2400" b="1" dirty="0"/>
              <a:t>dalam meningkatkan </a:t>
            </a: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 kualitas </a:t>
            </a:r>
            <a:r>
              <a:rPr lang="id-ID" sz="2400" b="1" dirty="0"/>
              <a:t>kegiatan mahasiswa dan </a:t>
            </a:r>
            <a:r>
              <a:rPr lang="id-ID" sz="2400" b="1" dirty="0" smtClean="0"/>
              <a:t>bagaimana dukungan </a:t>
            </a:r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 institusi </a:t>
            </a:r>
            <a:r>
              <a:rPr lang="id-ID" sz="2400" b="1" dirty="0"/>
              <a:t>dalam </a:t>
            </a:r>
            <a:r>
              <a:rPr lang="id-ID" sz="2400" b="1" dirty="0">
                <a:solidFill>
                  <a:srgbClr val="FF0000"/>
                </a:solidFill>
              </a:rPr>
              <a:t>implementasinya.</a:t>
            </a:r>
          </a:p>
          <a:p>
            <a:pPr marL="0" indent="0">
              <a:buNone/>
            </a:pPr>
            <a:r>
              <a:rPr lang="id-ID" sz="2400" b="1" dirty="0"/>
              <a:t> </a:t>
            </a:r>
          </a:p>
          <a:p>
            <a:pPr marL="0" indent="0">
              <a:buNone/>
            </a:pPr>
            <a:r>
              <a:rPr lang="id-ID" sz="2400" b="1" dirty="0" smtClean="0"/>
              <a:t>21</a:t>
            </a:r>
            <a:r>
              <a:rPr lang="id-ID" sz="2400" b="1" dirty="0"/>
              <a:t>. Peran pada kegiatan mahasiswa:</a:t>
            </a:r>
          </a:p>
          <a:p>
            <a:pPr marL="0" indent="0">
              <a:buNone/>
            </a:pPr>
            <a:r>
              <a:rPr lang="id-ID" sz="2400" b="1" dirty="0" smtClean="0"/>
              <a:t>       ................................................................................................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 </a:t>
            </a:r>
          </a:p>
          <a:p>
            <a:pPr marL="0" indent="0">
              <a:buNone/>
            </a:pPr>
            <a:r>
              <a:rPr lang="id-ID" sz="2400" b="1" dirty="0"/>
              <a:t>22. Implementasi peran:</a:t>
            </a:r>
          </a:p>
          <a:p>
            <a:pPr marL="0" indent="0">
              <a:buNone/>
            </a:pPr>
            <a:r>
              <a:rPr lang="id-ID" sz="2400" b="1" dirty="0" smtClean="0"/>
              <a:t>       ................................................................................................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28791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AKUN SERDOS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071942"/>
            <a:ext cx="7929618" cy="2357454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Peserta</a:t>
            </a:r>
            <a:r>
              <a:rPr lang="en-US" sz="2800" dirty="0" smtClean="0"/>
              <a:t>	: 1 </a:t>
            </a:r>
            <a:r>
              <a:rPr lang="en-US" sz="2800" dirty="0" err="1" smtClean="0"/>
              <a:t>Akun</a:t>
            </a:r>
            <a:endParaRPr lang="en-US" sz="2800" dirty="0" smtClean="0"/>
          </a:p>
          <a:p>
            <a:pPr algn="ctr"/>
            <a:r>
              <a:rPr lang="en-US" sz="2800" dirty="0" err="1" smtClean="0"/>
              <a:t>Atasan</a:t>
            </a:r>
            <a:r>
              <a:rPr lang="en-US" sz="2800" dirty="0" smtClean="0"/>
              <a:t>	: 1 </a:t>
            </a:r>
            <a:r>
              <a:rPr lang="en-US" sz="2800" dirty="0" err="1" smtClean="0"/>
              <a:t>Akun</a:t>
            </a:r>
            <a:endParaRPr lang="en-US" sz="2800" dirty="0" smtClean="0"/>
          </a:p>
          <a:p>
            <a:pPr algn="ctr"/>
            <a:r>
              <a:rPr lang="en-US" sz="2800" dirty="0" err="1" smtClean="0"/>
              <a:t>Sejawat</a:t>
            </a:r>
            <a:r>
              <a:rPr lang="en-US" sz="2800" dirty="0" smtClean="0"/>
              <a:t>	: 3 </a:t>
            </a:r>
            <a:r>
              <a:rPr lang="en-US" sz="2800" dirty="0" err="1" smtClean="0"/>
              <a:t>Akun</a:t>
            </a:r>
            <a:endParaRPr lang="en-US" sz="2800" dirty="0" smtClean="0"/>
          </a:p>
          <a:p>
            <a:pPr algn="ctr"/>
            <a:r>
              <a:rPr lang="en-US" sz="2800" dirty="0" err="1" smtClean="0"/>
              <a:t>Mahasiswa</a:t>
            </a:r>
            <a:r>
              <a:rPr lang="en-US" sz="2800" dirty="0" smtClean="0"/>
              <a:t>: 5 </a:t>
            </a:r>
            <a:r>
              <a:rPr lang="en-US" sz="2800" dirty="0" err="1" smtClean="0"/>
              <a:t>Akun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57818" y="2357430"/>
            <a:ext cx="7858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xxxxxxxxx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276856" y="2617464"/>
            <a:ext cx="7858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xxxxxxxxx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429256" y="2857496"/>
            <a:ext cx="7858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xxxxxxxxx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429256" y="3097528"/>
            <a:ext cx="7858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xxxxxxxxx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429256" y="3331844"/>
            <a:ext cx="7858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xxxxxxxxx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929586" y="2357430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924824" y="2612702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924824" y="2857496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929586" y="3102290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7929586" y="3357562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786182" y="2500306"/>
            <a:ext cx="114300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21. PERAN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1012644"/>
              </p:ext>
            </p:extLst>
          </p:nvPr>
        </p:nvGraphicFramePr>
        <p:xfrm>
          <a:off x="683568" y="2636912"/>
          <a:ext cx="7859219" cy="3124336"/>
        </p:xfrm>
        <a:graphic>
          <a:graphicData uri="http://schemas.openxmlformats.org/drawingml/2006/table">
            <a:tbl>
              <a:tblPr/>
              <a:tblGrid>
                <a:gridCol w="3672408"/>
                <a:gridCol w="4186811"/>
              </a:tblGrid>
              <a:tr h="648072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Pasif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Aktif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26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Kurang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berperan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aktif dalam peningkatan kualitas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kegiatan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kemahasiswaan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Berperan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aktif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 peningkatan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kualitas kegiatan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kemahasiswaan, baik dalam intra maupun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ekstra kurikuler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695013" y="1330605"/>
            <a:ext cx="5759970" cy="946267"/>
            <a:chOff x="1623008" y="1330605"/>
            <a:chExt cx="5759970" cy="946267"/>
          </a:xfrm>
        </p:grpSpPr>
        <p:sp>
          <p:nvSpPr>
            <p:cNvPr id="7" name="Flowchart: Connector 6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3008" y="1363704"/>
              <a:ext cx="7986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pasif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19499" y="1330605"/>
              <a:ext cx="7634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aktif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674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22. IMPLEMENTASI KEGIATAN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3839579"/>
              </p:ext>
            </p:extLst>
          </p:nvPr>
        </p:nvGraphicFramePr>
        <p:xfrm>
          <a:off x="827585" y="2564904"/>
          <a:ext cx="7416823" cy="3639711"/>
        </p:xfrm>
        <a:graphic>
          <a:graphicData uri="http://schemas.openxmlformats.org/drawingml/2006/table">
            <a:tbl>
              <a:tblPr/>
              <a:tblGrid>
                <a:gridCol w="3513687"/>
                <a:gridCol w="3903136"/>
              </a:tblGrid>
              <a:tr h="713631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Ditolak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Didukung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68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Melakukan berbagai kegiatan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kemahasiswaan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yang baru,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tetapi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pelaksanaannya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mendapat dukungan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institusi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Melakukan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berbagai kegiatan kemahasiswaan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yang baru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pelaksanaannya mendapat dukungan institusi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559463" y="1330605"/>
            <a:ext cx="6201342" cy="946267"/>
            <a:chOff x="1487458" y="1330605"/>
            <a:chExt cx="6201342" cy="946267"/>
          </a:xfrm>
        </p:grpSpPr>
        <p:sp>
          <p:nvSpPr>
            <p:cNvPr id="7" name="Flowchart: Connector 6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7458" y="1363704"/>
              <a:ext cx="10697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ditolak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13679" y="1330605"/>
              <a:ext cx="13751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didukung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380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b="1" dirty="0"/>
              <a:t>E.2. Berikan contoh nyata </a:t>
            </a:r>
            <a:r>
              <a:rPr lang="id-ID" sz="2400" b="1" dirty="0">
                <a:solidFill>
                  <a:srgbClr val="FF0000"/>
                </a:solidFill>
              </a:rPr>
              <a:t>interaksi</a:t>
            </a:r>
            <a:r>
              <a:rPr lang="id-ID" sz="2400" b="1" dirty="0"/>
              <a:t> yang Saudara tunjukkan </a:t>
            </a: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 dalam </a:t>
            </a:r>
            <a:r>
              <a:rPr lang="id-ID" sz="2400" b="1" dirty="0"/>
              <a:t>peningkatan </a:t>
            </a:r>
            <a:r>
              <a:rPr lang="id-ID" sz="2400" b="1" dirty="0" smtClean="0"/>
              <a:t>kualitas kegiatan </a:t>
            </a:r>
            <a:r>
              <a:rPr lang="id-ID" sz="2400" b="1" dirty="0"/>
              <a:t>mahasiswa dan </a:t>
            </a:r>
            <a:endParaRPr lang="id-ID" sz="2400" b="1" dirty="0" smtClean="0"/>
          </a:p>
          <a:p>
            <a:pPr marL="0" indent="0">
              <a:buNone/>
            </a:pPr>
            <a:r>
              <a:rPr lang="id-ID" sz="2400" b="1" dirty="0">
                <a:solidFill>
                  <a:srgbClr val="FF0000"/>
                </a:solidFill>
              </a:rPr>
              <a:t> </a:t>
            </a:r>
            <a:r>
              <a:rPr lang="id-ID" sz="2400" b="1" dirty="0" smtClean="0">
                <a:solidFill>
                  <a:srgbClr val="FF0000"/>
                </a:solidFill>
              </a:rPr>
              <a:t>       manfaat </a:t>
            </a:r>
            <a:r>
              <a:rPr lang="id-ID" sz="2400" b="1" dirty="0">
                <a:solidFill>
                  <a:srgbClr val="FF0000"/>
                </a:solidFill>
              </a:rPr>
              <a:t>kegiatan </a:t>
            </a:r>
            <a:r>
              <a:rPr lang="id-ID" sz="2400" b="1" dirty="0"/>
              <a:t>baik bagi mahasiswa institusi Saudara</a:t>
            </a:r>
            <a:r>
              <a:rPr lang="id-ID" sz="2400" b="1" dirty="0" smtClean="0"/>
              <a:t>,</a:t>
            </a:r>
          </a:p>
          <a:p>
            <a:pPr marL="0" indent="0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 maupun </a:t>
            </a:r>
            <a:r>
              <a:rPr lang="id-ID" sz="2400" b="1" dirty="0"/>
              <a:t>pihak lain yang terlibat.</a:t>
            </a:r>
          </a:p>
          <a:p>
            <a:pPr marL="0" indent="0">
              <a:buNone/>
            </a:pPr>
            <a:r>
              <a:rPr lang="id-ID" sz="2400" b="1" dirty="0"/>
              <a:t> </a:t>
            </a:r>
          </a:p>
          <a:p>
            <a:pPr marL="0" indent="0">
              <a:buNone/>
            </a:pPr>
            <a:r>
              <a:rPr lang="id-ID" sz="2400" b="1" dirty="0"/>
              <a:t>23. Interaksi dengan mahasiswa:</a:t>
            </a:r>
          </a:p>
          <a:p>
            <a:pPr marL="0" indent="0">
              <a:buNone/>
            </a:pPr>
            <a:r>
              <a:rPr lang="id-ID" sz="2400" b="1" dirty="0" smtClean="0"/>
              <a:t>       .............................................................................................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 </a:t>
            </a:r>
          </a:p>
          <a:p>
            <a:pPr marL="0" indent="0">
              <a:buNone/>
            </a:pPr>
            <a:r>
              <a:rPr lang="id-ID" sz="2400" b="1" dirty="0"/>
              <a:t>24. Manfaat kegiatan:</a:t>
            </a:r>
          </a:p>
          <a:p>
            <a:pPr marL="0" indent="0">
              <a:buNone/>
            </a:pPr>
            <a:r>
              <a:rPr lang="id-ID" sz="2400" b="1" dirty="0" smtClean="0"/>
              <a:t>       .............................................................................................</a:t>
            </a:r>
            <a:endParaRPr lang="id-ID" sz="2400" b="1" dirty="0"/>
          </a:p>
          <a:p>
            <a:pPr marL="0" indent="0">
              <a:buNone/>
            </a:pPr>
            <a:r>
              <a:rPr lang="id-ID" sz="2400" b="1" dirty="0"/>
              <a:t> </a:t>
            </a:r>
          </a:p>
          <a:p>
            <a:pPr marL="0" indent="0">
              <a:buNone/>
            </a:pPr>
            <a:r>
              <a:rPr lang="id-ID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9284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23. INTERAKSI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4359967"/>
              </p:ext>
            </p:extLst>
          </p:nvPr>
        </p:nvGraphicFramePr>
        <p:xfrm>
          <a:off x="827584" y="2708920"/>
          <a:ext cx="7488835" cy="2773050"/>
        </p:xfrm>
        <a:graphic>
          <a:graphicData uri="http://schemas.openxmlformats.org/drawingml/2006/table">
            <a:tbl>
              <a:tblPr/>
              <a:tblGrid>
                <a:gridCol w="3744416"/>
                <a:gridCol w="3744419"/>
              </a:tblGrid>
              <a:tr h="720080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Pasif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Aktif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29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terjadi aksi timbal balik (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interaksi)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antara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dosen dengan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mahasiswa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Terjadi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aksi timbal balik (interaksi)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antara dosen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dengan mahasiswa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695013" y="1330605"/>
            <a:ext cx="5759970" cy="946267"/>
            <a:chOff x="1623008" y="1330605"/>
            <a:chExt cx="5759970" cy="946267"/>
          </a:xfrm>
        </p:grpSpPr>
        <p:sp>
          <p:nvSpPr>
            <p:cNvPr id="7" name="Flowchart: Connector 6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3008" y="1363704"/>
              <a:ext cx="7986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pasif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19499" y="1330605"/>
              <a:ext cx="7634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aktif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216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24. MANFAAT KEGIATAN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9277644"/>
              </p:ext>
            </p:extLst>
          </p:nvPr>
        </p:nvGraphicFramePr>
        <p:xfrm>
          <a:off x="899592" y="2780928"/>
          <a:ext cx="7488833" cy="2914640"/>
        </p:xfrm>
        <a:graphic>
          <a:graphicData uri="http://schemas.openxmlformats.org/drawingml/2006/table">
            <a:tbl>
              <a:tblPr/>
              <a:tblGrid>
                <a:gridCol w="3600400"/>
                <a:gridCol w="3888433"/>
              </a:tblGrid>
              <a:tr h="720080"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Rendah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Tinggi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102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Tidak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atau </a:t>
                      </a: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kurang bermanfaat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bagi mahasiswa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institusi atau pihak lain </a:t>
                      </a:r>
                      <a:r>
                        <a:rPr lang="id-ID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terkait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Sangat </a:t>
                      </a:r>
                      <a:r>
                        <a:rPr lang="id-ID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bermanfaat dan terukur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bagi mahasiswa,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institusi atau pihak lain terkait</a:t>
                      </a:r>
                      <a:endParaRPr lang="id-ID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547664" y="1402613"/>
            <a:ext cx="5976666" cy="946267"/>
            <a:chOff x="1475659" y="1330605"/>
            <a:chExt cx="5976666" cy="946267"/>
          </a:xfrm>
        </p:grpSpPr>
        <p:sp>
          <p:nvSpPr>
            <p:cNvPr id="7" name="Flowchart: Connector 6"/>
            <p:cNvSpPr/>
            <p:nvPr/>
          </p:nvSpPr>
          <p:spPr>
            <a:xfrm>
              <a:off x="1932657" y="2132856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9712" y="2199200"/>
              <a:ext cx="49858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58749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4459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89420" y="212779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3120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463133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213996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940837" y="2127192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5659" y="1363704"/>
              <a:ext cx="10933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rendah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0155" y="1330605"/>
              <a:ext cx="902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b="1" dirty="0" smtClean="0"/>
                <a:t>tinggi</a:t>
              </a:r>
            </a:p>
            <a:p>
              <a:pPr algn="ctr"/>
              <a:r>
                <a:rPr lang="id-ID" sz="24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766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2646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1400" b="1" dirty="0"/>
              <a:t>PERNYATAAN DOSEN</a:t>
            </a:r>
          </a:p>
          <a:p>
            <a:pPr marL="0" indent="0" algn="ctr">
              <a:buNone/>
            </a:pPr>
            <a:r>
              <a:rPr lang="id-ID" sz="1400" b="1" dirty="0"/>
              <a:t>Saya dosen yang membuat diskripsi diri ini menyatakan bahwa semua yang saya</a:t>
            </a:r>
          </a:p>
          <a:p>
            <a:pPr marL="0" indent="0" algn="ctr">
              <a:buNone/>
            </a:pPr>
            <a:r>
              <a:rPr lang="id-ID" sz="1400" b="1" dirty="0"/>
              <a:t>diskripsikan adalah benar aktivitas saya dan saya sanggup menerima sanksi apapun</a:t>
            </a:r>
          </a:p>
          <a:p>
            <a:pPr marL="0" indent="0" algn="ctr">
              <a:buNone/>
            </a:pPr>
            <a:r>
              <a:rPr lang="id-ID" sz="1400" b="1" dirty="0"/>
              <a:t>termasuk penghentian tunjangan dan mengembalikan yang sudah diterima apabila</a:t>
            </a:r>
          </a:p>
          <a:p>
            <a:pPr marL="0" indent="0" algn="ctr">
              <a:buNone/>
            </a:pPr>
            <a:r>
              <a:rPr lang="id-ID" sz="1400" b="1" dirty="0"/>
              <a:t>pernyataan ini dikemudian hari terbukti tidak </a:t>
            </a:r>
            <a:r>
              <a:rPr lang="id-ID" sz="1400" b="1" dirty="0" smtClean="0"/>
              <a:t>benar</a:t>
            </a:r>
          </a:p>
          <a:p>
            <a:pPr marL="0" indent="0" algn="ctr">
              <a:buNone/>
            </a:pPr>
            <a:endParaRPr lang="id-ID" sz="1400" b="1" dirty="0"/>
          </a:p>
          <a:p>
            <a:pPr marL="0" indent="0" algn="r">
              <a:buNone/>
            </a:pPr>
            <a:r>
              <a:rPr lang="id-ID" sz="1400" b="1" dirty="0"/>
              <a:t>  </a:t>
            </a:r>
            <a:r>
              <a:rPr lang="id-ID" sz="1400" b="1" dirty="0" smtClean="0"/>
              <a:t>...................., </a:t>
            </a:r>
            <a:r>
              <a:rPr lang="id-ID" sz="1400" b="1" dirty="0"/>
              <a:t>.......................</a:t>
            </a:r>
          </a:p>
          <a:p>
            <a:pPr marL="0" indent="0" algn="r">
              <a:buNone/>
            </a:pPr>
            <a:r>
              <a:rPr lang="id-ID" sz="1400" b="1" dirty="0" smtClean="0"/>
              <a:t>Dosen </a:t>
            </a:r>
            <a:r>
              <a:rPr lang="id-ID" sz="1400" b="1" dirty="0"/>
              <a:t>Yang </a:t>
            </a:r>
            <a:r>
              <a:rPr lang="id-ID" sz="1400" b="1" dirty="0" smtClean="0"/>
              <a:t>Diusulkan</a:t>
            </a:r>
            <a:r>
              <a:rPr lang="id-ID" sz="1400" b="1" dirty="0"/>
              <a:t>  </a:t>
            </a:r>
          </a:p>
          <a:p>
            <a:pPr marL="0" indent="0" algn="r">
              <a:buNone/>
            </a:pPr>
            <a:r>
              <a:rPr lang="id-ID" sz="1400" b="1" dirty="0"/>
              <a:t> </a:t>
            </a:r>
          </a:p>
          <a:p>
            <a:pPr marL="0" indent="0" algn="r">
              <a:buNone/>
            </a:pPr>
            <a:r>
              <a:rPr lang="id-ID" sz="1400" b="1" dirty="0"/>
              <a:t>  </a:t>
            </a:r>
          </a:p>
          <a:p>
            <a:pPr marL="0" indent="0" algn="r">
              <a:buNone/>
            </a:pPr>
            <a:r>
              <a:rPr lang="id-ID" sz="1400" b="1" dirty="0" smtClean="0"/>
              <a:t>(-----------------------------)</a:t>
            </a:r>
            <a:r>
              <a:rPr lang="id-ID" sz="1400" b="1" dirty="0"/>
              <a:t> </a:t>
            </a:r>
          </a:p>
          <a:p>
            <a:pPr marL="0" indent="0" algn="ctr">
              <a:buNone/>
            </a:pPr>
            <a:r>
              <a:rPr lang="id-ID" sz="1400" b="1" dirty="0"/>
              <a:t> </a:t>
            </a:r>
            <a:endParaRPr lang="id-ID" sz="1400" b="1" dirty="0" smtClean="0"/>
          </a:p>
          <a:p>
            <a:pPr marL="0" indent="0" algn="ctr">
              <a:buNone/>
            </a:pPr>
            <a:endParaRPr lang="id-ID" sz="1400" b="1" dirty="0"/>
          </a:p>
          <a:p>
            <a:pPr marL="0" indent="0" algn="ctr">
              <a:buNone/>
            </a:pPr>
            <a:r>
              <a:rPr lang="id-ID" sz="1400" b="1" dirty="0"/>
              <a:t> </a:t>
            </a:r>
            <a:r>
              <a:rPr lang="id-ID" sz="1400" b="1" dirty="0" smtClean="0"/>
              <a:t>Saya </a:t>
            </a:r>
            <a:r>
              <a:rPr lang="id-ID" sz="1400" b="1" dirty="0"/>
              <a:t>sudah memeriksa kebenaran diskripsi diri ini dan bisa menyetujui semua </a:t>
            </a:r>
            <a:r>
              <a:rPr lang="id-ID" sz="1400" b="1" dirty="0" smtClean="0"/>
              <a:t>isinya</a:t>
            </a:r>
          </a:p>
          <a:p>
            <a:pPr marL="0" indent="0" algn="ctr">
              <a:buNone/>
            </a:pPr>
            <a:endParaRPr lang="id-ID" sz="1400" b="1" dirty="0"/>
          </a:p>
          <a:p>
            <a:pPr marL="0" indent="0" algn="just">
              <a:buNone/>
            </a:pPr>
            <a:r>
              <a:rPr lang="id-ID" sz="1400" b="1" dirty="0"/>
              <a:t> </a:t>
            </a:r>
            <a:r>
              <a:rPr lang="id-ID" sz="1400" b="1" dirty="0" smtClean="0"/>
              <a:t>Mengesahkan,                                                                                                                                      Mengetahui </a:t>
            </a:r>
          </a:p>
          <a:p>
            <a:pPr marL="0" indent="0" algn="just">
              <a:buNone/>
            </a:pPr>
            <a:r>
              <a:rPr lang="id-ID" sz="1400" b="1" dirty="0" smtClean="0"/>
              <a:t>Dekan/Direktur/Ketua/--                                                                                                  Ketua Jurusan/Bagian/,,,,,,,,</a:t>
            </a:r>
          </a:p>
          <a:p>
            <a:pPr marL="0" indent="0" algn="just">
              <a:buNone/>
            </a:pPr>
            <a:r>
              <a:rPr lang="id-ID" sz="1400" b="1" dirty="0"/>
              <a:t> </a:t>
            </a:r>
          </a:p>
          <a:p>
            <a:pPr marL="0" indent="0" algn="just">
              <a:buNone/>
            </a:pPr>
            <a:r>
              <a:rPr lang="id-ID" sz="1400" b="1" dirty="0"/>
              <a:t> </a:t>
            </a:r>
          </a:p>
          <a:p>
            <a:pPr marL="0" indent="0" algn="just">
              <a:buNone/>
            </a:pPr>
            <a:r>
              <a:rPr lang="id-ID" sz="1400" b="1" dirty="0"/>
              <a:t> </a:t>
            </a:r>
          </a:p>
          <a:p>
            <a:pPr marL="0" indent="0" algn="just">
              <a:buNone/>
            </a:pPr>
            <a:r>
              <a:rPr lang="id-ID" sz="1400" b="1" dirty="0" smtClean="0"/>
              <a:t>Tanda </a:t>
            </a:r>
            <a:r>
              <a:rPr lang="id-ID" sz="1400" b="1" dirty="0"/>
              <a:t>tangan dan cap</a:t>
            </a:r>
          </a:p>
          <a:p>
            <a:pPr marL="0" indent="0" algn="just">
              <a:buNone/>
            </a:pPr>
            <a:r>
              <a:rPr lang="id-ID" sz="1400" b="1" dirty="0"/>
              <a:t> </a:t>
            </a:r>
          </a:p>
          <a:p>
            <a:pPr marL="0" indent="0" algn="just">
              <a:buNone/>
            </a:pPr>
            <a:r>
              <a:rPr lang="id-ID" sz="1400" b="1" dirty="0" smtClean="0"/>
              <a:t>(--------------------------------)                                                                                                           (......................................)</a:t>
            </a:r>
          </a:p>
          <a:p>
            <a:pPr marL="0" indent="0" algn="just">
              <a:buNone/>
            </a:pPr>
            <a:r>
              <a:rPr lang="id-ID" sz="1400" dirty="0" smtClean="0"/>
              <a:t/>
            </a:r>
            <a:br>
              <a:rPr lang="id-ID" sz="1400" dirty="0" smtClean="0"/>
            </a:b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xmlns="" val="26090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8363" y="2660948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800" b="1" dirty="0"/>
              <a:t>LAMPIRAN DESKRIPSI DIRI:</a:t>
            </a:r>
          </a:p>
          <a:p>
            <a:pPr algn="ctr"/>
            <a:r>
              <a:rPr lang="id-ID" sz="4800" b="1" dirty="0" smtClean="0"/>
              <a:t>CURRICULUM VITAE</a:t>
            </a:r>
            <a:endParaRPr lang="id-ID" sz="4800" b="1" dirty="0"/>
          </a:p>
          <a:p>
            <a:r>
              <a:rPr lang="id-ID" sz="4800" dirty="0"/>
              <a:t> </a:t>
            </a:r>
          </a:p>
          <a:p>
            <a:r>
              <a:rPr lang="id-ID" sz="4800" dirty="0"/>
              <a:t> </a:t>
            </a:r>
          </a:p>
          <a:p>
            <a:r>
              <a:rPr lang="id-ID" dirty="0"/>
              <a:t> 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3568" y="2132856"/>
            <a:ext cx="7920880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60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AKUN SERDOS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071942"/>
            <a:ext cx="7929618" cy="2357454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Peserta</a:t>
            </a:r>
            <a:r>
              <a:rPr lang="en-US" sz="2800" dirty="0" smtClean="0"/>
              <a:t>	: 1 </a:t>
            </a:r>
            <a:r>
              <a:rPr lang="en-US" sz="2800" dirty="0" err="1" smtClean="0"/>
              <a:t>Akun</a:t>
            </a:r>
            <a:endParaRPr lang="en-US" sz="2800" dirty="0" smtClean="0"/>
          </a:p>
          <a:p>
            <a:pPr algn="ctr"/>
            <a:r>
              <a:rPr lang="en-US" sz="2800" dirty="0" err="1" smtClean="0"/>
              <a:t>Atasan</a:t>
            </a:r>
            <a:r>
              <a:rPr lang="en-US" sz="2800" dirty="0" smtClean="0"/>
              <a:t>	: 1 </a:t>
            </a:r>
            <a:r>
              <a:rPr lang="en-US" sz="2800" dirty="0" err="1" smtClean="0"/>
              <a:t>Akun</a:t>
            </a:r>
            <a:endParaRPr lang="en-US" sz="2800" dirty="0" smtClean="0"/>
          </a:p>
          <a:p>
            <a:pPr algn="ctr"/>
            <a:r>
              <a:rPr lang="en-US" sz="2800" dirty="0" err="1" smtClean="0"/>
              <a:t>Sejawat</a:t>
            </a:r>
            <a:r>
              <a:rPr lang="en-US" sz="2800" dirty="0" smtClean="0"/>
              <a:t>	: 3 </a:t>
            </a:r>
            <a:r>
              <a:rPr lang="en-US" sz="2800" dirty="0" err="1" smtClean="0"/>
              <a:t>Akun</a:t>
            </a:r>
            <a:endParaRPr lang="en-US" sz="2800" dirty="0" smtClean="0"/>
          </a:p>
          <a:p>
            <a:pPr algn="ctr"/>
            <a:r>
              <a:rPr lang="en-US" sz="2800" dirty="0" err="1" smtClean="0"/>
              <a:t>Mahasiswa</a:t>
            </a:r>
            <a:r>
              <a:rPr lang="en-US" sz="2800" dirty="0" smtClean="0"/>
              <a:t>: 5 </a:t>
            </a:r>
            <a:r>
              <a:rPr lang="en-US" sz="2800" dirty="0" err="1" smtClean="0"/>
              <a:t>Akun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57818" y="2357430"/>
            <a:ext cx="7858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xxxxxxxxx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276856" y="2617464"/>
            <a:ext cx="7858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xxxxxxxxx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429256" y="2857496"/>
            <a:ext cx="7858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xxxxxxxxx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429256" y="3097528"/>
            <a:ext cx="7858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xxxxxxxxx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429256" y="3331844"/>
            <a:ext cx="7858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xxxxxxxxx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929586" y="2357430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924824" y="2612702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924824" y="2857496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929586" y="3102290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7929586" y="3357562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xxxxxxx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786182" y="2500306"/>
            <a:ext cx="114300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48" y="2857496"/>
            <a:ext cx="7772400" cy="7858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b="1" dirty="0" smtClean="0">
                <a:latin typeface="Georgia" pitchFamily="18" charset="0"/>
              </a:rPr>
              <a:t>SERTIFIKASI DOSEN 2015</a:t>
            </a:r>
            <a:r>
              <a:rPr lang="id-ID" sz="3600" b="1" dirty="0" smtClean="0">
                <a:latin typeface="Georgia" pitchFamily="18" charset="0"/>
              </a:rPr>
              <a:t> </a:t>
            </a:r>
            <a:r>
              <a:rPr lang="id-ID" sz="3200" b="1" dirty="0" smtClean="0">
                <a:latin typeface="Georgia" pitchFamily="18" charset="0"/>
              </a:rPr>
              <a:t/>
            </a:r>
            <a:br>
              <a:rPr lang="id-ID" sz="3200" b="1" dirty="0" smtClean="0">
                <a:latin typeface="Georgia" pitchFamily="18" charset="0"/>
              </a:rPr>
            </a:br>
            <a:endParaRPr lang="en-GB" sz="3200" b="1" dirty="0" smtClean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285875" y="6072188"/>
            <a:ext cx="7143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id-ID" sz="2000" b="1">
                <a:solidFill>
                  <a:srgbClr val="0000CC"/>
                </a:solidFill>
              </a:rPr>
              <a:t> </a:t>
            </a:r>
            <a:endParaRPr lang="en-US" sz="2000" b="1">
              <a:solidFill>
                <a:srgbClr val="0000CC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57250" y="357188"/>
            <a:ext cx="75723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d-ID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059" name="Picture 11" descr="Hasil gambar untuk logo kemenristek dik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1676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0" y="1928802"/>
            <a:ext cx="9144000" cy="77271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4000" b="1" dirty="0" smtClean="0">
                <a:latin typeface="Georgia" pitchFamily="18" charset="0"/>
              </a:rPr>
              <a:t>Sosialisasi</a:t>
            </a:r>
            <a:endParaRPr lang="en-US" sz="4000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3429000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00CC"/>
                </a:solidFill>
              </a:rPr>
              <a:t>Kopertis Wilayah VI Jawa Tengah</a:t>
            </a:r>
          </a:p>
          <a:p>
            <a:pPr algn="ctr"/>
            <a:r>
              <a:rPr lang="id-ID" sz="2400" b="1" dirty="0" smtClean="0">
                <a:solidFill>
                  <a:srgbClr val="0000CC"/>
                </a:solidFill>
              </a:rPr>
              <a:t>23 Juni 2015</a:t>
            </a:r>
            <a:endParaRPr lang="id-ID" sz="2400" b="1" dirty="0">
              <a:solidFill>
                <a:srgbClr val="0000CC"/>
              </a:solidFill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57694"/>
            <a:ext cx="4214842" cy="250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28596" y="214290"/>
            <a:ext cx="8429684" cy="4786346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357694"/>
            <a:ext cx="4214842" cy="2500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57693"/>
            <a:ext cx="4143404" cy="250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AutoShape 2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268" name="AutoShape 4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270" name="AutoShape 6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272" name="AutoShape 8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274" name="AutoShape 10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276" name="AutoShape 12" descr="Hasil gambar untuk PAYUNG HUK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00562" y="2343144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0562" y="2541264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0562" y="2928934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143372" y="2285992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3372" y="2484112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3850" y="2959414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02414" y="3551874"/>
            <a:ext cx="1260166" cy="331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5362580" y="3500438"/>
            <a:ext cx="852494" cy="2171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4114" y="328922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check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00562" y="2469826"/>
            <a:ext cx="1285884" cy="173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0562" y="2667946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1040" y="3143248"/>
            <a:ext cx="127540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4167" t="11111" r="25641" b="20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59" t="17578" r="9912" b="12109"/>
          <a:stretch>
            <a:fillRect/>
          </a:stretch>
        </p:blipFill>
        <p:spPr bwMode="auto">
          <a:xfrm>
            <a:off x="30448" y="428605"/>
            <a:ext cx="907256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71802" y="3786190"/>
            <a:ext cx="157163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82280" y="4286256"/>
            <a:ext cx="157163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0628" y="3214686"/>
            <a:ext cx="171451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Universitas Negeri Semarang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9954-0AC4-4A10-846F-F96F85A77E27}" type="slidenum">
              <a:rPr lang="en-US"/>
              <a:pPr/>
              <a:t>97</a:t>
            </a:fld>
            <a:endParaRPr lang="en-US"/>
          </a:p>
        </p:txBody>
      </p:sp>
      <p:pic>
        <p:nvPicPr>
          <p:cNvPr id="400386" name="Picture 2" descr="AG00013_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47813" y="620713"/>
            <a:ext cx="5976937" cy="5903912"/>
          </a:xfr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5400000">
            <a:off x="2400300" y="419100"/>
            <a:ext cx="14478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id-ID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5040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rja-ke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57166"/>
            <a:ext cx="2714644" cy="2714644"/>
          </a:xfrm>
          <a:prstGeom prst="rect">
            <a:avLst/>
          </a:prstGeom>
        </p:spPr>
      </p:pic>
      <p:pic>
        <p:nvPicPr>
          <p:cNvPr id="4" name="Picture 3" descr="lembu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571876"/>
            <a:ext cx="3179494" cy="2857520"/>
          </a:xfrm>
          <a:prstGeom prst="rect">
            <a:avLst/>
          </a:prstGeom>
        </p:spPr>
      </p:pic>
      <p:pic>
        <p:nvPicPr>
          <p:cNvPr id="6" name="Picture 5" descr="telp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571480"/>
            <a:ext cx="2078846" cy="2786082"/>
          </a:xfrm>
          <a:prstGeom prst="rect">
            <a:avLst/>
          </a:prstGeom>
        </p:spPr>
      </p:pic>
      <p:pic>
        <p:nvPicPr>
          <p:cNvPr id="8" name="Picture 7" descr="lemb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071810"/>
            <a:ext cx="3813916" cy="3367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P BBM KEREN FOKUS ANIMASI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0"/>
            <a:ext cx="685804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8992" y="4143380"/>
            <a:ext cx="26432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5122" name="AutoShape 2" descr="http://1.bp.blogspot.com/-OdOrBV1fT78/UUkZMKK5LcI/AAAAAAAADFI/UKxL1-1PEGU/s1600/entry_dat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124" name="AutoShape 4" descr="http://1.bp.blogspot.com/-OdOrBV1fT78/UUkZMKK5LcI/AAAAAAAADFI/UKxL1-1PEGU/s1600/entry_dat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3020</Words>
  <Application>Microsoft Office PowerPoint</Application>
  <PresentationFormat>On-screen Show (4:3)</PresentationFormat>
  <Paragraphs>1168</Paragraphs>
  <Slides>102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Slide 1</vt:lpstr>
      <vt:lpstr>Slide 2</vt:lpstr>
      <vt:lpstr>Slide 3</vt:lpstr>
      <vt:lpstr>Slide 4</vt:lpstr>
      <vt:lpstr>  </vt:lpstr>
      <vt:lpstr>  </vt:lpstr>
      <vt:lpstr>ALUR PROSES MENJADI DYS</vt:lpstr>
      <vt:lpstr>AKUN SERDOS</vt:lpstr>
      <vt:lpstr>SERTIFIKASI DOSEN 2015  </vt:lpstr>
      <vt:lpstr>Slide 10</vt:lpstr>
      <vt:lpstr>Slide 11</vt:lpstr>
      <vt:lpstr> Sertifikat Pendidik : Dosen </vt:lpstr>
      <vt:lpstr>PERSPEKTIF SERDOS  </vt:lpstr>
      <vt:lpstr>PEMBAHARUAN SERDOS                        TAHUN 2013-2014-2015</vt:lpstr>
      <vt:lpstr>ALUR PIKIR PEMBAHARUAN SERDOS  13-14-15 </vt:lpstr>
      <vt:lpstr>TES POTENSI AKADEMIK</vt:lpstr>
      <vt:lpstr>KEMAMPUAN BHS INGGRIS</vt:lpstr>
      <vt:lpstr>PUBLIKASI ILMIAH</vt:lpstr>
      <vt:lpstr>Slide 19</vt:lpstr>
      <vt:lpstr>Slide 20</vt:lpstr>
      <vt:lpstr>Slide 21</vt:lpstr>
      <vt:lpstr>Slide 22</vt:lpstr>
      <vt:lpstr>PENILAIAN PORTOFOLIO SERDOS</vt:lpstr>
      <vt:lpstr>Instrumen Portofolio</vt:lpstr>
      <vt:lpstr>Slide 25</vt:lpstr>
      <vt:lpstr>Slide 26</vt:lpstr>
      <vt:lpstr>Instrumen Penilaian Persepsional Mahasiswa</vt:lpstr>
      <vt:lpstr>  Jumlah Akun Penilaian Persepsional   </vt:lpstr>
      <vt:lpstr>Slide 29</vt:lpstr>
      <vt:lpstr>Kriteria Kelulusan Persepsiaonal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Bentuk Deskripsi Diri</vt:lpstr>
      <vt:lpstr>Slide 42</vt:lpstr>
      <vt:lpstr>PERHATIAN PENTING!</vt:lpstr>
      <vt:lpstr>KELULUSAN DD</vt:lpstr>
      <vt:lpstr>Slide 45</vt:lpstr>
      <vt:lpstr>Slide 46</vt:lpstr>
      <vt:lpstr>Slide 47</vt:lpstr>
      <vt:lpstr>INSTRUMEN DESKRIPSI DIRI</vt:lpstr>
      <vt:lpstr>Slide 49</vt:lpstr>
      <vt:lpstr> A. Pengembangan Kualitas Pembelajaran </vt:lpstr>
      <vt:lpstr>Slide 51</vt:lpstr>
      <vt:lpstr>1. USAHA KREATIF</vt:lpstr>
      <vt:lpstr>2. DAMPAK PERUBAHAN</vt:lpstr>
      <vt:lpstr>Slide 54</vt:lpstr>
      <vt:lpstr>3. DISIPLIN</vt:lpstr>
      <vt:lpstr>4. KETELADANAN</vt:lpstr>
      <vt:lpstr>5. KETERBUKAAN TERHADAP KRITIK</vt:lpstr>
      <vt:lpstr> B. Pengembangan Keilmuan/Keahlian </vt:lpstr>
      <vt:lpstr>6. PUBLIKASI KARYA ILMIAH</vt:lpstr>
      <vt:lpstr>7. MAKNA DAN KEGUNAAN</vt:lpstr>
      <vt:lpstr>8. USAHA INOVATIF</vt:lpstr>
      <vt:lpstr>Slide 62</vt:lpstr>
      <vt:lpstr>9. KONSISTENSI</vt:lpstr>
      <vt:lpstr>10. TARGET KERJA</vt:lpstr>
      <vt:lpstr> C. Pengabdian kepada Masyarakat </vt:lpstr>
      <vt:lpstr>11. IMPLEMENTASI KEGIATAN</vt:lpstr>
      <vt:lpstr>12. PERUBAHAN</vt:lpstr>
      <vt:lpstr>13. DUKUNGAN MASYARAKAT</vt:lpstr>
      <vt:lpstr>Slide 69</vt:lpstr>
      <vt:lpstr>14. KEMAMPUAN KOMUNIKASI</vt:lpstr>
      <vt:lpstr>15. KEMAMPUAN KERJASAMA</vt:lpstr>
      <vt:lpstr> D. Manajemen/Pengelolaan Institusi </vt:lpstr>
      <vt:lpstr>16. IMPLEMENTASI KEGIATAN</vt:lpstr>
      <vt:lpstr>17. DUKUNGAN INSTITUSI</vt:lpstr>
      <vt:lpstr>Slide 75</vt:lpstr>
      <vt:lpstr>18. KENDALI DIRI</vt:lpstr>
      <vt:lpstr>19. TANGGUNG JAWAB</vt:lpstr>
      <vt:lpstr>20. KETEGUHAN PADA PRINSIP</vt:lpstr>
      <vt:lpstr> E. Peningkatan Kualitas Kegiatan Mahasiswa </vt:lpstr>
      <vt:lpstr>21. PERAN</vt:lpstr>
      <vt:lpstr>22. IMPLEMENTASI KEGIATAN</vt:lpstr>
      <vt:lpstr>Slide 82</vt:lpstr>
      <vt:lpstr>23. INTERAKSI</vt:lpstr>
      <vt:lpstr>24. MANFAAT KEGIATAN</vt:lpstr>
      <vt:lpstr>Slide 85</vt:lpstr>
      <vt:lpstr>Slide 86</vt:lpstr>
      <vt:lpstr>Slide 87</vt:lpstr>
      <vt:lpstr>Slide 88</vt:lpstr>
      <vt:lpstr>AKUN SERDOS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bhagas</dc:creator>
  <cp:lastModifiedBy>a</cp:lastModifiedBy>
  <cp:revision>190</cp:revision>
  <dcterms:created xsi:type="dcterms:W3CDTF">2013-01-23T06:57:32Z</dcterms:created>
  <dcterms:modified xsi:type="dcterms:W3CDTF">2015-06-23T04:46:44Z</dcterms:modified>
</cp:coreProperties>
</file>