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313" r:id="rId3"/>
    <p:sldId id="326" r:id="rId4"/>
    <p:sldId id="324" r:id="rId5"/>
    <p:sldId id="325" r:id="rId6"/>
    <p:sldId id="309" r:id="rId7"/>
    <p:sldId id="310" r:id="rId8"/>
    <p:sldId id="311" r:id="rId9"/>
    <p:sldId id="312" r:id="rId10"/>
    <p:sldId id="336" r:id="rId11"/>
    <p:sldId id="337" r:id="rId12"/>
    <p:sldId id="338" r:id="rId13"/>
    <p:sldId id="322" r:id="rId14"/>
    <p:sldId id="259" r:id="rId15"/>
    <p:sldId id="290" r:id="rId16"/>
    <p:sldId id="261" r:id="rId17"/>
    <p:sldId id="262" r:id="rId18"/>
    <p:sldId id="263" r:id="rId19"/>
    <p:sldId id="265" r:id="rId20"/>
    <p:sldId id="266" r:id="rId21"/>
    <p:sldId id="291" r:id="rId22"/>
    <p:sldId id="283" r:id="rId23"/>
    <p:sldId id="267" r:id="rId24"/>
    <p:sldId id="268" r:id="rId25"/>
    <p:sldId id="284" r:id="rId26"/>
    <p:sldId id="286" r:id="rId27"/>
    <p:sldId id="271" r:id="rId28"/>
    <p:sldId id="272" r:id="rId29"/>
    <p:sldId id="273" r:id="rId30"/>
    <p:sldId id="277" r:id="rId31"/>
    <p:sldId id="339" r:id="rId32"/>
    <p:sldId id="340" r:id="rId33"/>
    <p:sldId id="341" r:id="rId34"/>
    <p:sldId id="342" r:id="rId35"/>
    <p:sldId id="344" r:id="rId36"/>
    <p:sldId id="345" r:id="rId37"/>
    <p:sldId id="343" r:id="rId38"/>
    <p:sldId id="297" r:id="rId39"/>
    <p:sldId id="298" r:id="rId40"/>
    <p:sldId id="299" r:id="rId41"/>
    <p:sldId id="300" r:id="rId42"/>
    <p:sldId id="301" r:id="rId43"/>
    <p:sldId id="302" r:id="rId44"/>
    <p:sldId id="323" r:id="rId45"/>
    <p:sldId id="292" r:id="rId46"/>
    <p:sldId id="293" r:id="rId47"/>
    <p:sldId id="303" r:id="rId48"/>
    <p:sldId id="282" r:id="rId4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5" d="100"/>
          <a:sy n="65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QS%20rangking\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'ratio penilaian QS rangking'!$B$23:$B$28</c:f>
              <c:strCache>
                <c:ptCount val="6"/>
                <c:pt idx="0">
                  <c:v>Academic reputation</c:v>
                </c:pt>
                <c:pt idx="1">
                  <c:v>Employer reputation</c:v>
                </c:pt>
                <c:pt idx="2">
                  <c:v>Faculty/student ratio</c:v>
                </c:pt>
                <c:pt idx="3">
                  <c:v>Citation per faculty</c:v>
                </c:pt>
                <c:pt idx="4">
                  <c:v>International student ratio</c:v>
                </c:pt>
                <c:pt idx="5">
                  <c:v>International staff ratio</c:v>
                </c:pt>
              </c:strCache>
            </c:strRef>
          </c:tx>
          <c:dLbls>
            <c:dLbl>
              <c:idx val="4"/>
              <c:layout>
                <c:manualLayout>
                  <c:x val="-8.796296296296296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8703703703703817E-2"/>
                  <c:y val="-1.8779342723004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'ratio penilaian QS rangking'!$B$23:$B$28</c:f>
              <c:strCache>
                <c:ptCount val="6"/>
                <c:pt idx="0">
                  <c:v>Academic reputation</c:v>
                </c:pt>
                <c:pt idx="1">
                  <c:v>Employer reputation</c:v>
                </c:pt>
                <c:pt idx="2">
                  <c:v>Faculty/student ratio</c:v>
                </c:pt>
                <c:pt idx="3">
                  <c:v>Citation per faculty</c:v>
                </c:pt>
                <c:pt idx="4">
                  <c:v>International student ratio</c:v>
                </c:pt>
                <c:pt idx="5">
                  <c:v>International staff ratio</c:v>
                </c:pt>
              </c:strCache>
            </c:strRef>
          </c:cat>
          <c:val>
            <c:numRef>
              <c:f>'ratio penilaian QS rangking'!$A$23:$A$28</c:f>
              <c:numCache>
                <c:formatCode>0%</c:formatCode>
                <c:ptCount val="6"/>
                <c:pt idx="0">
                  <c:v>0.4</c:v>
                </c:pt>
                <c:pt idx="1">
                  <c:v>0.1</c:v>
                </c:pt>
                <c:pt idx="2">
                  <c:v>0.2</c:v>
                </c:pt>
                <c:pt idx="3">
                  <c:v>0.2</c:v>
                </c:pt>
                <c:pt idx="4" formatCode="0.00%">
                  <c:v>0.05</c:v>
                </c:pt>
                <c:pt idx="5" formatCode="0.00%">
                  <c:v>0.05</c:v>
                </c:pt>
              </c:numCache>
            </c:numRef>
          </c:val>
        </c:ser>
        <c:dLbls>
          <c:dLblPos val="bestFit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600"/>
      </a:pPr>
      <a:endParaRPr lang="id-ID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5EDF1-25E2-440F-A5FF-79AA7AD31907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D70E-089A-484D-A5E1-5FDD2B6A7F9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2384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61ED7-9315-416D-BB51-B24932713021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D734-B2DA-4950-9771-01FF3DC75B8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93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368" indent="-2870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8258" indent="-2296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7561" indent="-2296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864" indent="-22965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616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5470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73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4077" indent="-2296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F1DDD3-64CE-466F-8E7D-C2E6455D6AFF}" type="slidenum">
              <a:rPr lang="en-US" altLang="id-ID">
                <a:latin typeface="Calibri" panose="020F0502020204030204" pitchFamily="34" charset="0"/>
              </a:rPr>
              <a:pPr eaLnBrk="1" hangingPunct="1"/>
              <a:t>6</a:t>
            </a:fld>
            <a:endParaRPr lang="en-US" alt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3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2572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3D734-B2DA-4950-9771-01FF3DC75B81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41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25721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 sz="16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368" indent="-2870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258" indent="-22965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561" indent="-22965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6864" indent="-22965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16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470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4773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077" indent="-22965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2B4CEF-280E-4FBB-8645-713C5534E891}" type="slidenum">
              <a:rPr lang="id-ID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id-ID" altLang="en-US" smtClean="0"/>
          </a:p>
        </p:txBody>
      </p:sp>
    </p:spTree>
    <p:extLst>
      <p:ext uri="{BB962C8B-B14F-4D97-AF65-F5344CB8AC3E}">
        <p14:creationId xmlns:p14="http://schemas.microsoft.com/office/powerpoint/2010/main" val="342572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EF0E55D-9F29-477A-A93A-2D075D6DA976}" type="datetimeFigureOut">
              <a:rPr lang="id-ID" smtClean="0"/>
              <a:pPr/>
              <a:t>23/05/2019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030638E-32DD-46FD-918F-EFB0240F9F9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pada.ristekdikti.go.id/e-monitoring" TargetMode="External"/><Relationship Id="rId2" Type="http://schemas.openxmlformats.org/officeDocument/2006/relationships/hyperlink" Target="http://bit.ly/pelaporandosenasing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ijinkerma.ristekdikti.go.id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18.98.64.198/ijinkerm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d-ID" sz="4900" b="1" dirty="0" smtClean="0"/>
              <a:t/>
            </a:r>
            <a:br>
              <a:rPr lang="id-ID" sz="4900" b="1" dirty="0" smtClean="0"/>
            </a:br>
            <a:r>
              <a:rPr lang="id-ID" sz="4900" dirty="0" smtClean="0"/>
              <a:t/>
            </a:r>
            <a:br>
              <a:rPr lang="id-ID" sz="4900" dirty="0" smtClean="0"/>
            </a:br>
            <a:r>
              <a:rPr lang="id-ID" sz="4900" dirty="0" smtClean="0"/>
              <a:t/>
            </a:r>
            <a:br>
              <a:rPr lang="id-ID" sz="4900" dirty="0" smtClean="0"/>
            </a:br>
            <a:r>
              <a:rPr lang="id-ID" sz="4400" b="1" dirty="0" smtClean="0">
                <a:solidFill>
                  <a:schemeClr val="accent6"/>
                </a:solidFill>
                <a:effectLst/>
              </a:rPr>
              <a:t>Panduan</a:t>
            </a:r>
            <a:r>
              <a:rPr lang="id-ID" sz="4400" dirty="0" smtClean="0">
                <a:solidFill>
                  <a:schemeClr val="accent6"/>
                </a:solidFill>
                <a:effectLst/>
              </a:rPr>
              <a:t/>
            </a:r>
            <a:br>
              <a:rPr lang="id-ID" sz="4400" dirty="0" smtClean="0">
                <a:solidFill>
                  <a:schemeClr val="accent6"/>
                </a:solidFill>
                <a:effectLst/>
              </a:rPr>
            </a:br>
            <a:r>
              <a:rPr lang="id-ID" sz="4400" b="1" dirty="0" smtClean="0">
                <a:solidFill>
                  <a:schemeClr val="accent6"/>
                </a:solidFill>
                <a:effectLst/>
              </a:rPr>
              <a:t>Penyelenggaraan Program Kerja Sama Pendidikan Tinggi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4500570"/>
            <a:ext cx="6840760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Dir</a:t>
            </a:r>
            <a:r>
              <a:rPr lang="id-ID" sz="2000" dirty="0" smtClean="0"/>
              <a:t>ekt</a:t>
            </a:r>
            <a:r>
              <a:rPr lang="en-US" sz="2000" dirty="0" err="1" smtClean="0"/>
              <a:t>orat</a:t>
            </a:r>
            <a:r>
              <a:rPr lang="id-ID" sz="2000" dirty="0" smtClean="0"/>
              <a:t> </a:t>
            </a:r>
            <a:r>
              <a:rPr lang="en-US" sz="2000" dirty="0" err="1" smtClean="0"/>
              <a:t>Pembinaan</a:t>
            </a:r>
            <a:r>
              <a:rPr lang="en-US" sz="2000" dirty="0" smtClean="0"/>
              <a:t> </a:t>
            </a:r>
            <a:r>
              <a:rPr lang="id-ID" sz="2000" dirty="0" smtClean="0"/>
              <a:t>Kelembagaan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Tinggi</a:t>
            </a:r>
            <a:endParaRPr lang="id-ID" sz="2000" dirty="0" smtClean="0"/>
          </a:p>
          <a:p>
            <a:r>
              <a:rPr lang="id-ID" sz="2000" dirty="0" smtClean="0"/>
              <a:t>Direktorat Jenderal </a:t>
            </a:r>
            <a:r>
              <a:rPr lang="en-US" sz="2000" dirty="0" err="1" smtClean="0"/>
              <a:t>Kelembagaan</a:t>
            </a:r>
            <a:r>
              <a:rPr lang="en-US" sz="2000" dirty="0" smtClean="0"/>
              <a:t> </a:t>
            </a:r>
            <a:r>
              <a:rPr lang="en-US" sz="2000" dirty="0" err="1" smtClean="0"/>
              <a:t>Iptek</a:t>
            </a:r>
            <a:r>
              <a:rPr lang="en-US" sz="2000" dirty="0" smtClean="0"/>
              <a:t> </a:t>
            </a:r>
            <a:r>
              <a:rPr lang="en-US" sz="2000" dirty="0" err="1" smtClean="0"/>
              <a:t>Dikti</a:t>
            </a:r>
            <a:endParaRPr lang="id-ID" sz="2000" dirty="0" smtClean="0"/>
          </a:p>
          <a:p>
            <a:r>
              <a:rPr lang="id-ID" sz="2000" dirty="0" smtClean="0"/>
              <a:t>Kementerian </a:t>
            </a:r>
            <a:r>
              <a:rPr lang="en-US" sz="2000" dirty="0" err="1" smtClean="0"/>
              <a:t>Riset</a:t>
            </a:r>
            <a:r>
              <a:rPr lang="en-US" sz="2000" dirty="0" smtClean="0"/>
              <a:t>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Tinggi</a:t>
            </a:r>
            <a:endParaRPr lang="id-ID" sz="2000" dirty="0" smtClean="0"/>
          </a:p>
          <a:p>
            <a:r>
              <a:rPr lang="id-ID" sz="2000" dirty="0" smtClean="0"/>
              <a:t>Republik Indonesia</a:t>
            </a:r>
          </a:p>
          <a:p>
            <a:endParaRPr lang="id-ID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509120"/>
            <a:ext cx="1483134" cy="145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2"/>
            <a:ext cx="7886700" cy="1325563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Perubahan </a:t>
            </a:r>
            <a:r>
              <a:rPr lang="en-US" sz="3200" b="1" dirty="0" err="1" smtClean="0"/>
              <a:t>Indikator</a:t>
            </a:r>
            <a:r>
              <a:rPr lang="en-US" sz="3200" b="1" dirty="0" smtClean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 smtClean="0"/>
              <a:t>Bobot</a:t>
            </a:r>
            <a:r>
              <a:rPr lang="id-ID" sz="3200" b="1" dirty="0" smtClean="0"/>
              <a:t> </a:t>
            </a:r>
            <a:r>
              <a:rPr lang="en-US" sz="3200" b="1" dirty="0" smtClean="0"/>
              <a:t> </a:t>
            </a:r>
            <a:r>
              <a:rPr lang="id-ID" sz="3200" b="1" dirty="0" smtClean="0"/>
              <a:t>dalam Klasterisasi 2019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42208"/>
              </p:ext>
            </p:extLst>
          </p:nvPr>
        </p:nvGraphicFramePr>
        <p:xfrm>
          <a:off x="516467" y="1699934"/>
          <a:ext cx="8081100" cy="4690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1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2451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74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02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INPUT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PROSES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0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>
                          <a:effectLst/>
                        </a:rPr>
                        <a:t>%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berpendidikan</a:t>
                      </a:r>
                      <a:r>
                        <a:rPr lang="en-US" sz="1200" u="none" strike="noStrike" dirty="0">
                          <a:effectLst/>
                        </a:rPr>
                        <a:t> S3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it-IT" sz="1200" u="none" strike="noStrike" dirty="0">
                          <a:effectLst/>
                        </a:rPr>
                        <a:t>Jumlah program studi terakreditasi internasional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artikel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ilmiah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terindeks</a:t>
                      </a:r>
                      <a:r>
                        <a:rPr lang="en-US" sz="1200" u="none" strike="noStrike" dirty="0">
                          <a:effectLst/>
                        </a:rPr>
                        <a:t> per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Inovasi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3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>
                          <a:effectLst/>
                        </a:rPr>
                        <a:t>%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jabatan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Lektor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Kepala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</a:rPr>
                        <a:t> Guru </a:t>
                      </a:r>
                      <a:r>
                        <a:rPr lang="en-US" sz="1200" u="none" strike="noStrike" dirty="0" err="1">
                          <a:effectLst/>
                        </a:rPr>
                        <a:t>Besar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Akreditasi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Institusi</a:t>
                      </a:r>
                      <a:r>
                        <a:rPr lang="en-US" sz="1200" u="none" strike="noStrike" dirty="0">
                          <a:effectLst/>
                        </a:rPr>
                        <a:t> BAN-PT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penelitian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sv-SE" sz="1200" u="none" strike="noStrike" dirty="0">
                          <a:effectLst/>
                        </a:rPr>
                        <a:t>% lulusan yang memperoleh pekerjaan dalam waktu 6 (enam) bulan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Rasio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mahasiswa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terhadap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Akreditasi</a:t>
                      </a:r>
                      <a:r>
                        <a:rPr lang="en-US" sz="1200" u="none" strike="noStrike" dirty="0">
                          <a:effectLst/>
                        </a:rPr>
                        <a:t> program </a:t>
                      </a:r>
                      <a:r>
                        <a:rPr lang="en-US" sz="1200" u="none" strike="noStrike" dirty="0" err="1">
                          <a:effectLst/>
                        </a:rPr>
                        <a:t>studi</a:t>
                      </a:r>
                      <a:r>
                        <a:rPr lang="en-US" sz="1200" u="none" strike="noStrike" dirty="0">
                          <a:effectLst/>
                        </a:rPr>
                        <a:t> BAN-PT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kemahasiswaan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sitasi</a:t>
                      </a:r>
                      <a:r>
                        <a:rPr lang="en-US" sz="1200" u="none" strike="noStrike" dirty="0">
                          <a:effectLst/>
                        </a:rPr>
                        <a:t> per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mahasiswa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asing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Pembelajaran</a:t>
                      </a:r>
                      <a:r>
                        <a:rPr lang="en-US" sz="1200" u="none" strike="noStrike" dirty="0">
                          <a:effectLst/>
                        </a:rPr>
                        <a:t> Daring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patent per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0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Jumlah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dosen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asing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Kerjasama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perguruan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tinggi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Kinerja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pengabdian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kepada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masyarakat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5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Kelengkapan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Laporan</a:t>
                      </a:r>
                      <a:r>
                        <a:rPr lang="en-US" sz="1200" u="none" strike="noStrike" dirty="0">
                          <a:effectLst/>
                        </a:rPr>
                        <a:t> PDDIKTI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u="none" strike="noStrike" dirty="0" err="1">
                          <a:effectLst/>
                        </a:rPr>
                        <a:t>Laporan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Keuangan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2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5" marR="4495" marT="449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40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err="1">
                <a:solidFill>
                  <a:schemeClr val="accent1"/>
                </a:solidFill>
              </a:rPr>
              <a:t>Sumber</a:t>
            </a:r>
            <a:r>
              <a:rPr lang="en-US" sz="3200" b="1" dirty="0">
                <a:solidFill>
                  <a:schemeClr val="accent1"/>
                </a:solidFill>
              </a:rPr>
              <a:t> Data-1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67251"/>
              </p:ext>
            </p:extLst>
          </p:nvPr>
        </p:nvGraphicFramePr>
        <p:xfrm>
          <a:off x="533402" y="914398"/>
          <a:ext cx="7814733" cy="5873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2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523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038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Kriteria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Sumber</a:t>
                      </a:r>
                      <a:r>
                        <a:rPr lang="en-US" sz="1200" dirty="0">
                          <a:effectLst/>
                        </a:rPr>
                        <a:t> Data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 di Ristekdikti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339">
                <a:tc gridSpan="5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 dirty="0">
                          <a:effectLst/>
                        </a:rPr>
                        <a:t>INPUT (15%)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dosen berpendidikan S3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PD DIKTI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PUSDATIN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dosen dalam jabatan Lektor Kepala dan Guru Besar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PUSDATIN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Rasio jumlah mahasiswa terhadap dosen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PUSDATIN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mahasiswa asing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izinbelajar.ristekdikti.go.id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Pembinaan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Kelembagaan</a:t>
                      </a:r>
                      <a:r>
                        <a:rPr lang="en-US" sz="1200" dirty="0">
                          <a:effectLst/>
                        </a:rPr>
                        <a:t> PT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7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dosen asing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http://bit.ly/pelaporandosenasing2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Karier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Kompetensi</a:t>
                      </a:r>
                      <a:r>
                        <a:rPr lang="en-US" sz="1200" dirty="0">
                          <a:effectLst/>
                        </a:rPr>
                        <a:t> SDM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0339">
                <a:tc gridSpan="5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>
                          <a:effectLst/>
                        </a:rPr>
                        <a:t>PROSES (25%)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Pembelajaran Daring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hlinkClick r:id="rId3"/>
                        </a:rPr>
                        <a:t>https://spada.ristekdikti.go.id/e-monitoring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Pembelajaran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Kelengkapan Laporan 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PD DIKTI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PUSDATIN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Laporan Keuangan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Sekretariat Jenderal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1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Kerjasama perguruan tinggi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laporankerma.ristekdikti.go.id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Pembinaan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Kelembagaan</a:t>
                      </a:r>
                      <a:r>
                        <a:rPr lang="en-US" sz="1200" dirty="0">
                          <a:effectLst/>
                        </a:rPr>
                        <a:t> PT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Akreditasi program studi BAN-PT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BAN-PT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Akreditasi Institusi BAN-PT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BAN-PT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65" marR="32965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52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l"/>
            <a:r>
              <a:rPr lang="en-US" sz="3200" b="1" dirty="0" err="1">
                <a:solidFill>
                  <a:schemeClr val="accent1"/>
                </a:solidFill>
              </a:rPr>
              <a:t>Sumber</a:t>
            </a:r>
            <a:r>
              <a:rPr lang="en-US" sz="3200" b="1" dirty="0">
                <a:solidFill>
                  <a:schemeClr val="accent1"/>
                </a:solidFill>
              </a:rPr>
              <a:t> Data-2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85179"/>
              </p:ext>
            </p:extLst>
          </p:nvPr>
        </p:nvGraphicFramePr>
        <p:xfrm>
          <a:off x="533399" y="990605"/>
          <a:ext cx="7924801" cy="5613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7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3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8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8689">
                <a:tc gridSpan="4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 dirty="0">
                          <a:effectLst/>
                        </a:rPr>
                        <a:t>OUTPUT (25%)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kemahasiswaan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simkatmawa.ristekdikti.go.id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Kemahasiswaan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Jumlah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artikel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ilmiah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terindeks</a:t>
                      </a:r>
                      <a:r>
                        <a:rPr lang="en-US" sz="1200" dirty="0">
                          <a:effectLst/>
                        </a:rPr>
                        <a:t> per </a:t>
                      </a:r>
                      <a:r>
                        <a:rPr lang="en-US" sz="1200" dirty="0" err="1">
                          <a:effectLst/>
                        </a:rPr>
                        <a:t>dosen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SCOPUS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penelitian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simlitabmas.ristekdikti.go.id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Sistem Riset dan Pengembangan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program studi terakreditasi internasional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bit.ly/ProdiAkreditasiInternasional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Penjaminan Mutu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556">
                <a:tc gridSpan="4"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200">
                          <a:effectLst/>
                        </a:rPr>
                        <a:t>OUTCOME (35%)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3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Inovasi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data.inovasi.ristekdikti.go.id 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Sistem Inovasi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patent per dosen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sinta2.ristekdikti.go.id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Pengelolaan Kekayaan Intelektual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Jumlah sitasi per dosen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sinta2.ristekdikti.go.id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Pengelolaan Kekayaan Intelektual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0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Kinerja pengabdian kepada masyarakat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simlitabmas.ristekdikti.go.id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Dit. Sistem Riset dan Pengembangan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726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lulusan yang memperoleh pekerjaan dalam waktu 6 (enam) bulan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pkts.belmawa.ristekdikti.go.id</a:t>
                      </a:r>
                      <a:endParaRPr lang="en-US" sz="12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Dit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Kemahasiswaan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8" marR="41948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487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Panduan Kerjasama Joint/Double Degree Program</a:t>
            </a:r>
            <a:endParaRPr lang="fi-FI" sz="4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533233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7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Landasan hukum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86346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id-ID" sz="2000" dirty="0" smtClean="0"/>
              <a:t>Permendik</a:t>
            </a:r>
            <a:r>
              <a:rPr lang="en-US" sz="2000" dirty="0" smtClean="0"/>
              <a:t>bud</a:t>
            </a:r>
            <a:r>
              <a:rPr lang="id-ID" sz="2000" dirty="0" smtClean="0"/>
              <a:t> No. </a:t>
            </a:r>
            <a:r>
              <a:rPr lang="en-US" sz="2000" dirty="0" smtClean="0"/>
              <a:t>14</a:t>
            </a:r>
            <a:r>
              <a:rPr lang="id-ID" sz="2000" dirty="0" smtClean="0"/>
              <a:t> tahun 20</a:t>
            </a:r>
            <a:r>
              <a:rPr lang="en-US" sz="2000" dirty="0" smtClean="0"/>
              <a:t>14</a:t>
            </a:r>
            <a:r>
              <a:rPr lang="id-ID" sz="2000" dirty="0" smtClean="0"/>
              <a:t> ttg kerja sama PT di Indonesia</a:t>
            </a:r>
          </a:p>
          <a:p>
            <a:pPr>
              <a:buClr>
                <a:schemeClr val="accent6"/>
              </a:buClr>
              <a:buNone/>
            </a:pPr>
            <a:r>
              <a:rPr lang="id-ID" sz="2000" b="1" dirty="0" smtClean="0"/>
              <a:t>Isi:</a:t>
            </a:r>
            <a:r>
              <a:rPr lang="id-ID" sz="2000" dirty="0" smtClean="0"/>
              <a:t> </a:t>
            </a:r>
            <a:endParaRPr lang="en-US" sz="2000" dirty="0" smtClean="0"/>
          </a:p>
          <a:p>
            <a:pPr>
              <a:buClr>
                <a:schemeClr val="accent6"/>
              </a:buClr>
              <a:buNone/>
            </a:pPr>
            <a:endParaRPr lang="en-US" sz="2000" dirty="0" smtClean="0"/>
          </a:p>
          <a:p>
            <a:pPr marL="566928" indent="-457200">
              <a:buClr>
                <a:schemeClr val="accent6"/>
              </a:buClr>
              <a:buAutoNum type="alphaUcPeriod"/>
            </a:pPr>
            <a:r>
              <a:rPr lang="id-ID" sz="2000" dirty="0" smtClean="0"/>
              <a:t>kerja sama </a:t>
            </a:r>
            <a:r>
              <a:rPr lang="en-US" sz="2000" dirty="0" smtClean="0"/>
              <a:t>PT </a:t>
            </a:r>
            <a:r>
              <a:rPr lang="en-US" sz="2000" dirty="0" err="1" smtClean="0"/>
              <a:t>bertujuan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efektifitas</a:t>
            </a:r>
            <a:r>
              <a:rPr lang="en-US" sz="2000" dirty="0" smtClean="0"/>
              <a:t>, </a:t>
            </a:r>
            <a:r>
              <a:rPr lang="en-US" sz="2000" dirty="0" err="1" smtClean="0"/>
              <a:t>efisiensi</a:t>
            </a:r>
            <a:r>
              <a:rPr lang="en-US" sz="2000" dirty="0" smtClean="0"/>
              <a:t>, </a:t>
            </a:r>
            <a:r>
              <a:rPr lang="en-US" sz="2000" dirty="0" err="1" smtClean="0"/>
              <a:t>produktifitas</a:t>
            </a:r>
            <a:r>
              <a:rPr lang="en-US" sz="2000" dirty="0" smtClean="0"/>
              <a:t>, </a:t>
            </a:r>
            <a:r>
              <a:rPr lang="en-US" sz="2000" dirty="0" err="1" smtClean="0"/>
              <a:t>kreatifitas</a:t>
            </a:r>
            <a:r>
              <a:rPr lang="en-US" sz="2000" dirty="0" smtClean="0"/>
              <a:t>, </a:t>
            </a:r>
            <a:r>
              <a:rPr lang="en-US" sz="2000" dirty="0" err="1" smtClean="0"/>
              <a:t>inovasi</a:t>
            </a:r>
            <a:r>
              <a:rPr lang="en-US" sz="2000" dirty="0" smtClean="0"/>
              <a:t>, </a:t>
            </a:r>
            <a:r>
              <a:rPr lang="en-US" sz="2000" dirty="0" err="1" smtClean="0"/>
              <a:t>mutu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relevansi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Tridharma</a:t>
            </a:r>
            <a:r>
              <a:rPr lang="en-US" sz="2000" dirty="0" smtClean="0"/>
              <a:t> PT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saing</a:t>
            </a:r>
            <a:r>
              <a:rPr lang="en-US" sz="2000" dirty="0" smtClean="0"/>
              <a:t>.</a:t>
            </a:r>
          </a:p>
          <a:p>
            <a:pPr marL="566928" indent="-457200">
              <a:buClr>
                <a:schemeClr val="accent6"/>
              </a:buClr>
              <a:buAutoNum type="alphaUcPeriod"/>
            </a:pPr>
            <a:endParaRPr lang="en-US" sz="2000" dirty="0" smtClean="0"/>
          </a:p>
          <a:p>
            <a:pPr marL="566928" indent="-457200">
              <a:buClr>
                <a:schemeClr val="accent6"/>
              </a:buClr>
              <a:buAutoNum type="alphaUcPeriod"/>
            </a:pPr>
            <a:r>
              <a:rPr lang="en-US" sz="2000" dirty="0" err="1" smtClean="0"/>
              <a:t>Prinsip-prinsip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kerjasama</a:t>
            </a:r>
            <a:r>
              <a:rPr lang="en-US" sz="2000" dirty="0" smtClean="0"/>
              <a:t> :</a:t>
            </a:r>
          </a:p>
          <a:p>
            <a:pPr lvl="1">
              <a:buClr>
                <a:schemeClr val="accent6"/>
              </a:buClr>
            </a:pPr>
            <a:r>
              <a:rPr lang="en-US" sz="1800" dirty="0" err="1" smtClean="0"/>
              <a:t>Mengutamakan</a:t>
            </a:r>
            <a:r>
              <a:rPr lang="en-US" sz="1800" dirty="0" smtClean="0"/>
              <a:t> </a:t>
            </a:r>
            <a:r>
              <a:rPr lang="en-US" sz="1800" dirty="0" err="1" smtClean="0"/>
              <a:t>kepentingan</a:t>
            </a:r>
            <a:r>
              <a:rPr lang="en-US" sz="1800" dirty="0" smtClean="0"/>
              <a:t> </a:t>
            </a:r>
            <a:r>
              <a:rPr lang="en-US" sz="1800" dirty="0" err="1" smtClean="0"/>
              <a:t>pembangunan</a:t>
            </a:r>
            <a:r>
              <a:rPr lang="en-US" sz="1800" dirty="0" smtClean="0"/>
              <a:t>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1800" dirty="0" err="1" smtClean="0"/>
              <a:t>Menghargai</a:t>
            </a:r>
            <a:r>
              <a:rPr lang="en-US" sz="1800" dirty="0" smtClean="0"/>
              <a:t> </a:t>
            </a:r>
            <a:r>
              <a:rPr lang="en-US" sz="1800" dirty="0" err="1" smtClean="0"/>
              <a:t>kesetaraan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1800" dirty="0" err="1" smtClean="0"/>
              <a:t>Saling</a:t>
            </a:r>
            <a:r>
              <a:rPr lang="en-US" sz="1800" dirty="0" smtClean="0"/>
              <a:t> </a:t>
            </a:r>
            <a:r>
              <a:rPr lang="en-US" sz="1800" dirty="0" err="1" smtClean="0"/>
              <a:t>menghormati</a:t>
            </a:r>
            <a:r>
              <a:rPr lang="en-US" sz="18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1800" dirty="0" err="1" smtClean="0"/>
              <a:t>Menghasilkan</a:t>
            </a:r>
            <a:r>
              <a:rPr lang="en-US" sz="1800" dirty="0" smtClean="0"/>
              <a:t>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1800" dirty="0" err="1" smtClean="0"/>
              <a:t>Berkelanjutan</a:t>
            </a:r>
            <a:r>
              <a:rPr lang="en-US" sz="1800" dirty="0" smtClean="0"/>
              <a:t>;</a:t>
            </a:r>
          </a:p>
          <a:p>
            <a:pPr lvl="1">
              <a:buClr>
                <a:schemeClr val="accent6"/>
              </a:buClr>
            </a:pPr>
            <a:r>
              <a:rPr lang="en-US" sz="1800" dirty="0" err="1" smtClean="0"/>
              <a:t>Mempertimbangkan</a:t>
            </a:r>
            <a:r>
              <a:rPr lang="en-US" sz="1800" dirty="0" smtClean="0"/>
              <a:t> </a:t>
            </a:r>
            <a:r>
              <a:rPr lang="en-US" sz="1800" dirty="0" err="1" smtClean="0"/>
              <a:t>keberagaman</a:t>
            </a:r>
            <a:r>
              <a:rPr lang="en-US" sz="1800" dirty="0" smtClean="0"/>
              <a:t> </a:t>
            </a:r>
            <a:r>
              <a:rPr lang="en-US" sz="1800" dirty="0" err="1" smtClean="0"/>
              <a:t>kultur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bersifat</a:t>
            </a:r>
            <a:r>
              <a:rPr lang="en-US" sz="1800" dirty="0" smtClean="0"/>
              <a:t> </a:t>
            </a:r>
            <a:r>
              <a:rPr lang="en-US" sz="1800" dirty="0" err="1" smtClean="0"/>
              <a:t>lintas</a:t>
            </a:r>
            <a:r>
              <a:rPr lang="en-US" sz="1800" dirty="0" smtClean="0"/>
              <a:t> </a:t>
            </a:r>
            <a:r>
              <a:rPr lang="en-US" sz="1800" dirty="0" err="1" smtClean="0"/>
              <a:t>daerah</a:t>
            </a:r>
            <a:r>
              <a:rPr lang="en-US" sz="1800" dirty="0" smtClean="0"/>
              <a:t>,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/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internasional</a:t>
            </a:r>
            <a:r>
              <a:rPr lang="en-US" sz="1800" dirty="0" smtClean="0"/>
              <a:t>.</a:t>
            </a:r>
          </a:p>
          <a:p>
            <a:pPr marL="109728" indent="0">
              <a:buClr>
                <a:schemeClr val="accent6"/>
              </a:buClr>
              <a:buNone/>
            </a:pPr>
            <a:r>
              <a:rPr lang="en-US" sz="2000" dirty="0" smtClean="0"/>
              <a:t>	</a:t>
            </a:r>
          </a:p>
          <a:p>
            <a:pPr>
              <a:buClr>
                <a:schemeClr val="accent6"/>
              </a:buClr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84784"/>
            <a:ext cx="8229600" cy="4786346"/>
          </a:xfrm>
        </p:spPr>
        <p:txBody>
          <a:bodyPr>
            <a:normAutofit/>
          </a:bodyPr>
          <a:lstStyle/>
          <a:p>
            <a:pPr marL="566928" indent="-457200">
              <a:buClr>
                <a:schemeClr val="accent6"/>
              </a:buClr>
              <a:buAutoNum type="alphaUcPeriod" startAt="3"/>
            </a:pP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akademik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non-</a:t>
            </a:r>
            <a:r>
              <a:rPr lang="en-US" sz="2000" dirty="0" err="1" smtClean="0"/>
              <a:t>akademik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lain,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lain,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negeri</a:t>
            </a:r>
            <a:r>
              <a:rPr lang="en-US" sz="2000" dirty="0" smtClean="0"/>
              <a:t>.</a:t>
            </a:r>
          </a:p>
          <a:p>
            <a:pPr marL="566928" indent="-457200">
              <a:buClr>
                <a:schemeClr val="accent6"/>
              </a:buClr>
              <a:buAutoNum type="alphaUcPeriod" startAt="3"/>
            </a:pPr>
            <a:endParaRPr lang="en-US" sz="2000" dirty="0" smtClean="0"/>
          </a:p>
          <a:p>
            <a:pPr marL="566928" indent="-457200">
              <a:buClr>
                <a:schemeClr val="accent6"/>
              </a:buClr>
              <a:buAutoNum type="alphaUcPeriod" startAt="3"/>
            </a:pPr>
            <a:r>
              <a:rPr lang="en-US" sz="2000" dirty="0" err="1" smtClean="0"/>
              <a:t>Kerjasama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modus </a:t>
            </a:r>
            <a:r>
              <a:rPr lang="en-US" sz="2000" dirty="0" err="1" smtClean="0"/>
              <a:t>penawaran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permintaan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diselenggarakan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:</a:t>
            </a:r>
          </a:p>
          <a:p>
            <a:pPr marL="1124712" lvl="2" indent="-457200">
              <a:buClr>
                <a:schemeClr val="accent6"/>
              </a:buClr>
              <a:buAutoNum type="alphaLcPeriod"/>
            </a:pPr>
            <a:r>
              <a:rPr lang="en-US" sz="1800" dirty="0" err="1" smtClean="0"/>
              <a:t>pembimbing-dibimbing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r>
              <a:rPr lang="en-US" sz="1800" dirty="0" smtClean="0"/>
              <a:t>/</a:t>
            </a:r>
            <a:r>
              <a:rPr lang="en-US" sz="1800" dirty="0" err="1" smtClean="0"/>
              <a:t>atau</a:t>
            </a:r>
            <a:endParaRPr lang="en-US" sz="1800" dirty="0" smtClean="0"/>
          </a:p>
          <a:p>
            <a:pPr marL="1124712" lvl="2" indent="-457200">
              <a:buClr>
                <a:schemeClr val="accent6"/>
              </a:buClr>
              <a:buAutoNum type="alphaLcPeriod"/>
            </a:pPr>
            <a:r>
              <a:rPr lang="en-US" sz="1800" dirty="0" err="1" smtClean="0"/>
              <a:t>Kolaborasi</a:t>
            </a:r>
            <a:r>
              <a:rPr lang="en-US" sz="1800" dirty="0" smtClean="0"/>
              <a:t>.</a:t>
            </a:r>
          </a:p>
          <a:p>
            <a:pPr marL="109728" indent="0">
              <a:buClr>
                <a:schemeClr val="accent6"/>
              </a:buClr>
              <a:buNone/>
            </a:pPr>
            <a:r>
              <a:rPr lang="en-US" sz="2000" dirty="0" smtClean="0"/>
              <a:t>	</a:t>
            </a:r>
          </a:p>
          <a:p>
            <a:pPr>
              <a:buClr>
                <a:schemeClr val="accent6"/>
              </a:buClr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677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Jenis Program Kerja Sama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id-ID" dirty="0" smtClean="0"/>
              <a:t>1  Program Gelar Bersama (</a:t>
            </a:r>
            <a:r>
              <a:rPr lang="id-ID" i="1" dirty="0" smtClean="0"/>
              <a:t>Joint Degree</a:t>
            </a:r>
            <a:r>
              <a:rPr lang="id-ID" dirty="0" smtClean="0"/>
              <a:t>); </a:t>
            </a:r>
          </a:p>
          <a:p>
            <a:pPr lvl="0">
              <a:buNone/>
            </a:pPr>
            <a:r>
              <a:rPr lang="id-ID" dirty="0" smtClean="0"/>
              <a:t>2  Program Gelar Ganda </a:t>
            </a:r>
            <a:r>
              <a:rPr lang="id-ID" i="1" dirty="0" smtClean="0"/>
              <a:t>(Double/Dual Degrees</a:t>
            </a:r>
            <a:r>
              <a:rPr lang="id-ID" dirty="0" smtClean="0"/>
              <a:t>)</a:t>
            </a:r>
          </a:p>
          <a:p>
            <a:pPr>
              <a:buNone/>
            </a:pPr>
            <a:r>
              <a:rPr lang="id-ID" dirty="0" smtClean="0"/>
              <a:t>    2a  Program Gelar Ganda Reguler dan</a:t>
            </a:r>
          </a:p>
          <a:p>
            <a:pPr>
              <a:buNone/>
            </a:pPr>
            <a:r>
              <a:rPr lang="id-ID" dirty="0" smtClean="0"/>
              <a:t>    2b  Program Gelar Ganda Percepatan (Akselerasi)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Program Gelar Bersama dan Program Gelar Ganda dapat dilaksanakan melalui </a:t>
            </a:r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Alih Kredit (</a:t>
            </a:r>
            <a:r>
              <a:rPr lang="id-ID" i="1" dirty="0" smtClean="0"/>
              <a:t>Credit Transfer)</a:t>
            </a:r>
            <a:endParaRPr lang="id-ID" dirty="0" smtClean="0"/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Ambil Kredit (</a:t>
            </a:r>
            <a:r>
              <a:rPr lang="id-ID" i="1" dirty="0" smtClean="0"/>
              <a:t>Credit Earning)</a:t>
            </a:r>
            <a:endParaRPr lang="id-ID" dirty="0" smtClean="0"/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Kembaran (</a:t>
            </a:r>
            <a:r>
              <a:rPr lang="id-ID" i="1" dirty="0" smtClean="0"/>
              <a:t>Twinning)</a:t>
            </a:r>
            <a:endParaRPr lang="id-ID" dirty="0" smtClean="0"/>
          </a:p>
          <a:p>
            <a:pPr marL="514350" indent="-514350">
              <a:buClr>
                <a:schemeClr val="accent6"/>
              </a:buClr>
              <a:buFont typeface="+mj-lt"/>
              <a:buAutoNum type="arabicParenR"/>
            </a:pPr>
            <a:r>
              <a:rPr lang="id-ID" dirty="0" smtClean="0"/>
              <a:t> Program Pembimbingan Bersama dalam Penelitian</a:t>
            </a:r>
            <a:r>
              <a:rPr lang="id-ID" i="1" dirty="0" smtClean="0"/>
              <a:t> (Joint Supervision)</a:t>
            </a:r>
          </a:p>
          <a:p>
            <a:pPr marL="0" indent="0">
              <a:buClr>
                <a:schemeClr val="accent6"/>
              </a:buClr>
              <a:buNone/>
            </a:pPr>
            <a:r>
              <a:rPr lang="id-ID" dirty="0" smtClean="0"/>
              <a:t>Pelaksanaan 4 (empat) program tersebut di atas dapat dilakukan melalui Program Pertukaran Mahasiswa dan/atau Dosen  (</a:t>
            </a:r>
            <a:r>
              <a:rPr lang="id-ID" i="1" dirty="0" smtClean="0"/>
              <a:t>Student and/or Academic  Staff Exchange). 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4648"/>
          </a:xfrm>
        </p:spPr>
        <p:txBody>
          <a:bodyPr>
            <a:noAutofit/>
          </a:bodyPr>
          <a:lstStyle/>
          <a:p>
            <a:r>
              <a:rPr lang="id-ID" sz="3000" b="1" dirty="0" smtClean="0">
                <a:solidFill>
                  <a:schemeClr val="accent6"/>
                </a:solidFill>
                <a:effectLst/>
              </a:rPr>
              <a:t>Program Gelar Bersama (</a:t>
            </a:r>
            <a:r>
              <a:rPr lang="id-ID" sz="3000" b="1" i="1" dirty="0" smtClean="0">
                <a:solidFill>
                  <a:schemeClr val="accent6"/>
                </a:solidFill>
                <a:effectLst/>
              </a:rPr>
              <a:t>Joint Degree</a:t>
            </a:r>
            <a:r>
              <a:rPr lang="id-ID" sz="3000" b="1" dirty="0" smtClean="0">
                <a:solidFill>
                  <a:schemeClr val="accent6"/>
                </a:solidFill>
                <a:effectLst/>
              </a:rPr>
              <a:t>)</a:t>
            </a:r>
            <a:endParaRPr lang="id-ID" sz="30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772816"/>
            <a:ext cx="8143932" cy="508518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id-ID" sz="2200" dirty="0" smtClean="0"/>
              <a:t>Dilakukan sekurang-kurangnya oleh dua PT</a:t>
            </a:r>
          </a:p>
          <a:p>
            <a:pPr>
              <a:buClr>
                <a:schemeClr val="accent6"/>
              </a:buClr>
            </a:pPr>
            <a:r>
              <a:rPr lang="id-ID" sz="2200" dirty="0" smtClean="0"/>
              <a:t>Program studi sama, jenjang sama </a:t>
            </a:r>
          </a:p>
          <a:p>
            <a:pPr>
              <a:buClr>
                <a:schemeClr val="accent6"/>
              </a:buClr>
            </a:pPr>
            <a:r>
              <a:rPr lang="id-ID" sz="2200" dirty="0" smtClean="0"/>
              <a:t>Menghasilkan </a:t>
            </a:r>
            <a:r>
              <a:rPr lang="id-ID" sz="2200" u="sng" dirty="0" smtClean="0"/>
              <a:t>satu gelar</a:t>
            </a:r>
            <a:r>
              <a:rPr lang="id-ID" sz="2200" dirty="0" smtClean="0"/>
              <a:t>  S-1 atau S-2 </a:t>
            </a:r>
          </a:p>
          <a:p>
            <a:pPr lvl="0">
              <a:buClr>
                <a:schemeClr val="accent6"/>
              </a:buClr>
            </a:pPr>
            <a:r>
              <a:rPr lang="id-ID" sz="2200" dirty="0" smtClean="0"/>
              <a:t>Harus memperhatikan kedekatan bidang ilmu (bidang serumpun);</a:t>
            </a:r>
          </a:p>
          <a:p>
            <a:pPr lvl="0">
              <a:buClr>
                <a:schemeClr val="accent6"/>
              </a:buClr>
            </a:pPr>
            <a:r>
              <a:rPr lang="id-ID" sz="2200" dirty="0" smtClean="0"/>
              <a:t>Kesetaraan akreditasi  PTDN dan PTLN sekurang-kurangnya B atau kategori “baik”;</a:t>
            </a:r>
          </a:p>
          <a:p>
            <a:pPr lvl="0">
              <a:buClr>
                <a:schemeClr val="accent6"/>
              </a:buClr>
            </a:pPr>
            <a:r>
              <a:rPr lang="id-ID" sz="2200" dirty="0" smtClean="0"/>
              <a:t>Apabila Program Pertukaran Mahasiswa dan/atau Dosen dilaksanakan dalam rangka melakukan Program Gelar Bersama, pertukaran diupayakan seimbang </a:t>
            </a:r>
          </a:p>
          <a:p>
            <a:pPr lvl="0">
              <a:buClr>
                <a:schemeClr val="accent6"/>
              </a:buClr>
            </a:pPr>
            <a:endParaRPr lang="id-ID" sz="22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642942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Gelar Bersama (2)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96608"/>
          </a:xfrm>
        </p:spPr>
        <p:txBody>
          <a:bodyPr>
            <a:noAutofit/>
          </a:bodyPr>
          <a:lstStyle/>
          <a:p>
            <a:pPr lvl="0">
              <a:buClr>
                <a:schemeClr val="accent6"/>
              </a:buClr>
            </a:pPr>
            <a:r>
              <a:rPr lang="id-ID" sz="2200" dirty="0" smtClean="0"/>
              <a:t>Hak cipta atas kurikulum, HAKI (paten), legalisasi ijazah, dan hal lain yang bersifat fundamental wajib dituangkan dalam MOA </a:t>
            </a:r>
          </a:p>
          <a:p>
            <a:pPr lvl="0">
              <a:buClr>
                <a:schemeClr val="accent6"/>
              </a:buClr>
            </a:pPr>
            <a:r>
              <a:rPr lang="id-ID" sz="2200" dirty="0" smtClean="0"/>
              <a:t>Mahasiswa menjalankan Gelar Bersama apabila telah menempuh beban studi kurikulum inti sesuai dengan kompetensi utama, atau telah menempuh beban studi sedikitnya 50% dari  total beban studi yang dipersyaratkan di PT asal</a:t>
            </a:r>
          </a:p>
          <a:p>
            <a:pPr lvl="0">
              <a:buClr>
                <a:schemeClr val="accent6"/>
              </a:buClr>
            </a:pPr>
            <a:r>
              <a:rPr lang="id-ID" sz="2200" dirty="0" smtClean="0"/>
              <a:t>Lulusan program Gelar Bersama memperoleh </a:t>
            </a:r>
            <a:r>
              <a:rPr lang="id-ID" sz="2200" b="1" dirty="0" smtClean="0"/>
              <a:t>dua ijazah (diploma) </a:t>
            </a:r>
            <a:r>
              <a:rPr lang="id-ID" sz="2200" dirty="0" smtClean="0"/>
              <a:t>yang diterbitkan oleh PT asal dan PT mitra untuk satu </a:t>
            </a:r>
            <a:r>
              <a:rPr lang="id-ID" sz="2200" b="1" dirty="0" smtClean="0"/>
              <a:t>jenjang kualfikasi (degree)</a:t>
            </a:r>
          </a:p>
          <a:p>
            <a:pPr lvl="0">
              <a:buClr>
                <a:schemeClr val="accent6"/>
              </a:buClr>
            </a:pPr>
            <a:r>
              <a:rPr lang="id-ID" sz="2200" dirty="0" smtClean="0"/>
              <a:t>Setiap ijazah </a:t>
            </a:r>
            <a:r>
              <a:rPr lang="id-ID" sz="2200" b="1" dirty="0" smtClean="0"/>
              <a:t>wajib </a:t>
            </a:r>
            <a:r>
              <a:rPr lang="id-ID" sz="2200" dirty="0" smtClean="0"/>
              <a:t>dilengkapi dengan </a:t>
            </a:r>
            <a:r>
              <a:rPr lang="id-ID" sz="2200" b="1" dirty="0" smtClean="0"/>
              <a:t>Surat Keterangan Pendamping Ijazah (SKPI)/ </a:t>
            </a:r>
            <a:r>
              <a:rPr lang="id-ID" sz="2200" b="1" i="1" dirty="0" smtClean="0"/>
              <a:t>Diploma Supplement.</a:t>
            </a:r>
            <a:endParaRPr lang="id-ID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chemeClr val="accent6"/>
                </a:solidFill>
                <a:effectLst/>
              </a:rPr>
              <a:t>Program Gelar Ganda (</a:t>
            </a:r>
            <a:r>
              <a:rPr lang="id-ID" sz="3200" b="1" i="1" dirty="0" smtClean="0">
                <a:solidFill>
                  <a:schemeClr val="accent6"/>
                </a:solidFill>
                <a:effectLst/>
              </a:rPr>
              <a:t>Double Degrees</a:t>
            </a:r>
            <a:r>
              <a:rPr lang="id-ID" sz="3200" b="1" dirty="0" smtClean="0">
                <a:solidFill>
                  <a:schemeClr val="accent6"/>
                </a:solidFill>
                <a:effectLst/>
              </a:rPr>
              <a:t>)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183880" cy="4187952"/>
          </a:xfrm>
        </p:spPr>
        <p:txBody>
          <a:bodyPr/>
          <a:lstStyle/>
          <a:p>
            <a:pPr lvl="0">
              <a:buClr>
                <a:schemeClr val="accent6"/>
              </a:buClr>
            </a:pPr>
            <a:r>
              <a:rPr lang="id-ID" sz="2400" dirty="0" smtClean="0"/>
              <a:t>Program Gelar Ganda dilakukan bersama oleh PTDN dan PTLN untuk program </a:t>
            </a:r>
            <a:r>
              <a:rPr lang="id-ID" sz="2400" u="sng" dirty="0" smtClean="0"/>
              <a:t>studi berbeda </a:t>
            </a:r>
          </a:p>
          <a:p>
            <a:pPr>
              <a:buClr>
                <a:schemeClr val="accent6"/>
              </a:buClr>
            </a:pPr>
            <a:r>
              <a:rPr lang="id-ID" sz="2400" dirty="0" smtClean="0"/>
              <a:t>Program Gelar Ganda terbagi atas dua jenis:</a:t>
            </a:r>
          </a:p>
          <a:p>
            <a:pPr lvl="1">
              <a:buClr>
                <a:schemeClr val="accent6"/>
              </a:buClr>
              <a:buFont typeface="Courier New" pitchFamily="49" charset="0"/>
              <a:buChar char="o"/>
            </a:pPr>
            <a:r>
              <a:rPr lang="id-ID" dirty="0" smtClean="0"/>
              <a:t>Program Gelar Ganda Reguler </a:t>
            </a:r>
          </a:p>
          <a:p>
            <a:pPr lvl="1">
              <a:buClr>
                <a:schemeClr val="accent6"/>
              </a:buClr>
              <a:buFont typeface="Courier New" pitchFamily="49" charset="0"/>
              <a:buChar char="o"/>
            </a:pPr>
            <a:r>
              <a:rPr lang="id-ID" dirty="0" smtClean="0"/>
              <a:t>Program Gelar Ganda Percepatan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3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53210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Gelar Ganda Reguler (1)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7786742" cy="5072098"/>
          </a:xfrm>
        </p:spPr>
        <p:txBody>
          <a:bodyPr>
            <a:normAutofit/>
          </a:bodyPr>
          <a:lstStyle/>
          <a:p>
            <a:pPr lvl="0">
              <a:buClr>
                <a:schemeClr val="accent6"/>
              </a:buClr>
            </a:pPr>
            <a:r>
              <a:rPr lang="id-ID" sz="2200" dirty="0" smtClean="0"/>
              <a:t>Dilakukan oleh </a:t>
            </a:r>
            <a:r>
              <a:rPr lang="id-ID" sz="2200" u="sng" dirty="0" smtClean="0"/>
              <a:t>satu</a:t>
            </a:r>
            <a:r>
              <a:rPr lang="id-ID" sz="2200" dirty="0" smtClean="0"/>
              <a:t> atau </a:t>
            </a:r>
            <a:r>
              <a:rPr lang="id-ID" sz="2200" b="1" u="sng" dirty="0" smtClean="0"/>
              <a:t>dua</a:t>
            </a:r>
            <a:r>
              <a:rPr lang="id-ID" sz="2200" b="1" dirty="0" smtClean="0"/>
              <a:t> PT  atau lebih pada program </a:t>
            </a:r>
            <a:r>
              <a:rPr lang="id-ID" sz="2200" b="1" u="sng" dirty="0" smtClean="0"/>
              <a:t>studi yang berbeda</a:t>
            </a:r>
            <a:r>
              <a:rPr lang="id-ID" sz="2200" b="1" dirty="0" smtClean="0"/>
              <a:t> dengan jenjang yang sama  </a:t>
            </a:r>
            <a:r>
              <a:rPr lang="id-ID" sz="2200" dirty="0" smtClean="0"/>
              <a:t>untuk menghasilkan dua gelar </a:t>
            </a:r>
            <a:r>
              <a:rPr lang="id-ID" sz="2200" b="1" dirty="0" smtClean="0"/>
              <a:t>(degree)</a:t>
            </a:r>
            <a:r>
              <a:rPr lang="id-ID" sz="2200" dirty="0" smtClean="0"/>
              <a:t>  yang  merupakan pengakuan atas hasil pendidikan pada strata1 (S-1) atau strata2 (S-2)</a:t>
            </a:r>
          </a:p>
          <a:p>
            <a:pPr lvl="0"/>
            <a:r>
              <a:rPr lang="id-ID" sz="2200" dirty="0" smtClean="0"/>
              <a:t>Program Gelar </a:t>
            </a:r>
            <a:r>
              <a:rPr lang="en-US" sz="2200" dirty="0" err="1" smtClean="0"/>
              <a:t>Ganda</a:t>
            </a:r>
            <a:r>
              <a:rPr lang="en-US" sz="2200" dirty="0" smtClean="0"/>
              <a:t> </a:t>
            </a:r>
            <a:r>
              <a:rPr lang="en-US" sz="2200" dirty="0" err="1" smtClean="0"/>
              <a:t>Reguler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dilaksanakan</a:t>
            </a:r>
            <a:r>
              <a:rPr lang="en-US" sz="2200" dirty="0" smtClean="0"/>
              <a:t> </a:t>
            </a:r>
            <a:r>
              <a:rPr lang="en-US" sz="2200" dirty="0" err="1" smtClean="0"/>
              <a:t>apabila</a:t>
            </a:r>
            <a:r>
              <a:rPr lang="en-US" sz="2200" dirty="0" smtClean="0"/>
              <a:t> </a:t>
            </a:r>
            <a:r>
              <a:rPr lang="id-ID" sz="2200" dirty="0" smtClean="0"/>
              <a:t>program studi yang bekerja sama memiliki kesamaan </a:t>
            </a:r>
            <a:r>
              <a:rPr lang="en-US" sz="2200" dirty="0" smtClean="0"/>
              <a:t>minimum 50</a:t>
            </a:r>
            <a:r>
              <a:rPr lang="id-ID" sz="2200" dirty="0" smtClean="0"/>
              <a:t>% </a:t>
            </a:r>
            <a:r>
              <a:rPr lang="en-US" sz="2200" dirty="0" err="1" smtClean="0"/>
              <a:t>dari</a:t>
            </a:r>
            <a:r>
              <a:rPr lang="en-US" sz="2200" dirty="0" smtClean="0"/>
              <a:t> total </a:t>
            </a:r>
            <a:r>
              <a:rPr lang="id-ID" sz="2200" dirty="0" smtClean="0"/>
              <a:t>beban studi</a:t>
            </a:r>
            <a:r>
              <a:rPr lang="en-US" sz="2200" dirty="0" smtClean="0"/>
              <a:t>;</a:t>
            </a:r>
            <a:endParaRPr lang="id-ID" sz="2200" dirty="0" smtClean="0"/>
          </a:p>
          <a:p>
            <a:pPr lvl="0"/>
            <a:r>
              <a:rPr lang="en-US" sz="2200" dirty="0" smtClean="0"/>
              <a:t>P</a:t>
            </a:r>
            <a:r>
              <a:rPr lang="id-ID" sz="2200" dirty="0" smtClean="0"/>
              <a:t>rogram studi yang melaksanakan Program Gelar Ganda Reguler wajib memiliki </a:t>
            </a:r>
            <a:r>
              <a:rPr lang="en-US" sz="2200" dirty="0" err="1" smtClean="0"/>
              <a:t>ijin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operasional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id-ID" sz="2200" dirty="0" smtClean="0"/>
              <a:t>akreditasi sekurang-kurangnya </a:t>
            </a:r>
            <a:r>
              <a:rPr lang="id-ID" sz="2200" b="1" dirty="0" smtClean="0"/>
              <a:t>B</a:t>
            </a:r>
            <a:r>
              <a:rPr lang="id-ID" sz="2200" dirty="0" smtClean="0"/>
              <a:t>;</a:t>
            </a:r>
          </a:p>
          <a:p>
            <a:pPr lvl="0"/>
            <a:r>
              <a:rPr lang="id-ID" sz="2200" dirty="0" smtClean="0"/>
              <a:t>PTLN yang melakukan Program Gelar Ganda Reguler dengan PTDN wajib berakreditasi baik atau sangat baik di negaranya; </a:t>
            </a:r>
          </a:p>
          <a:p>
            <a:pPr lvl="0">
              <a:buClr>
                <a:schemeClr val="accent6"/>
              </a:buClr>
              <a:buNone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576064"/>
          </a:xfrm>
        </p:spPr>
        <p:txBody>
          <a:bodyPr>
            <a:normAutofit fontScale="90000"/>
          </a:bodyPr>
          <a:lstStyle/>
          <a:p>
            <a:r>
              <a:rPr lang="id-ID" sz="3200" b="1" dirty="0" smtClean="0">
                <a:solidFill>
                  <a:schemeClr val="accent6"/>
                </a:solidFill>
                <a:effectLst/>
              </a:rPr>
              <a:t>Program Gelar Ganda Reguler (</a:t>
            </a:r>
            <a:r>
              <a:rPr lang="en-US" sz="3200" b="1" dirty="0" smtClean="0">
                <a:solidFill>
                  <a:schemeClr val="accent6"/>
                </a:solidFill>
                <a:effectLst/>
              </a:rPr>
              <a:t>2</a:t>
            </a:r>
            <a:r>
              <a:rPr lang="id-ID" sz="3200" b="1" dirty="0" smtClean="0">
                <a:solidFill>
                  <a:schemeClr val="accent6"/>
                </a:solidFill>
                <a:effectLst/>
              </a:rPr>
              <a:t>)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5446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200" dirty="0" smtClean="0"/>
              <a:t>Beban </a:t>
            </a:r>
            <a:r>
              <a:rPr lang="en-US" sz="2200" dirty="0" err="1" smtClean="0"/>
              <a:t>studi</a:t>
            </a:r>
            <a:r>
              <a:rPr lang="en-US" sz="2200" dirty="0" smtClean="0"/>
              <a:t> yang </a:t>
            </a:r>
            <a:r>
              <a:rPr lang="en-US" sz="2200" dirty="0" err="1" smtClean="0"/>
              <a:t>wajib</a:t>
            </a:r>
            <a:r>
              <a:rPr lang="en-US" sz="2200" dirty="0" smtClean="0"/>
              <a:t> </a:t>
            </a:r>
            <a:r>
              <a:rPr lang="en-US" sz="2200" dirty="0" err="1" smtClean="0"/>
              <a:t>diambil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mahasiswa</a:t>
            </a:r>
            <a:r>
              <a:rPr lang="en-US" sz="2200" dirty="0" smtClean="0"/>
              <a:t> </a:t>
            </a:r>
            <a:r>
              <a:rPr lang="en-US" sz="2200" dirty="0" err="1" smtClean="0"/>
              <a:t>peserta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Gelar</a:t>
            </a:r>
            <a:r>
              <a:rPr lang="en-US" sz="2200" dirty="0" smtClean="0"/>
              <a:t> Ganda </a:t>
            </a:r>
            <a:r>
              <a:rPr lang="en-US" sz="2200" dirty="0" err="1" smtClean="0"/>
              <a:t>Reguler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PT-PT yang </a:t>
            </a:r>
            <a:r>
              <a:rPr lang="en-US" sz="2200" dirty="0" err="1" smtClean="0"/>
              <a:t>bermitra</a:t>
            </a:r>
            <a:r>
              <a:rPr lang="en-US" sz="2200" dirty="0" smtClean="0"/>
              <a:t>, </a:t>
            </a:r>
            <a:r>
              <a:rPr lang="en-US" sz="2200" dirty="0" err="1" smtClean="0"/>
              <a:t>serta</a:t>
            </a:r>
            <a:r>
              <a:rPr lang="en-US" sz="2200" dirty="0" smtClean="0"/>
              <a:t> </a:t>
            </a:r>
            <a:r>
              <a:rPr lang="id-ID" sz="2200" dirty="0" smtClean="0"/>
              <a:t>hak cipta atas kurikulum, HAKI, legalisasi ijazah, dan hal lain yang bersifat fundamental wajib dituangkan dalam Perjanjian Kerja Sama (</a:t>
            </a:r>
            <a:r>
              <a:rPr lang="id-ID" sz="2200" i="1" dirty="0" smtClean="0"/>
              <a:t>Memorandum of Agreement, </a:t>
            </a:r>
            <a:r>
              <a:rPr lang="id-ID" sz="2200" dirty="0" smtClean="0"/>
              <a:t>MOA)</a:t>
            </a:r>
            <a:r>
              <a:rPr lang="id-ID" sz="2200" i="1" dirty="0" smtClean="0"/>
              <a:t> </a:t>
            </a:r>
            <a:r>
              <a:rPr lang="id-ID" sz="2200" dirty="0" smtClean="0"/>
              <a:t>dan wajib mengikuti aturan perundang-undangan yang berlaku di Indonesia dan di negara PT mitra; </a:t>
            </a:r>
            <a:endParaRPr lang="en-US" sz="2200" dirty="0" smtClean="0"/>
          </a:p>
          <a:p>
            <a:pPr lvl="0"/>
            <a:r>
              <a:rPr lang="id-ID" sz="2400" dirty="0"/>
              <a:t>Mahasiswa peserta program Gelar Ganda </a:t>
            </a:r>
            <a:r>
              <a:rPr lang="en-US" sz="2400" dirty="0" err="1"/>
              <a:t>Reguler</a:t>
            </a:r>
            <a:r>
              <a:rPr lang="id-ID" sz="2400" dirty="0"/>
              <a:t> tidak dapat ditentukan </a:t>
            </a:r>
            <a:r>
              <a:rPr lang="en-US" sz="2400" dirty="0"/>
              <a:t>d</a:t>
            </a:r>
            <a:r>
              <a:rPr lang="id-ID" sz="2400" dirty="0"/>
              <a:t>i awal mahasiswa masuk di jenjang yang lebih rendah</a:t>
            </a:r>
          </a:p>
          <a:p>
            <a:pPr lvl="0"/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id-ID" sz="2400" dirty="0"/>
              <a:t>Program Gelar Ganda Reguler harus telah </a:t>
            </a:r>
            <a:r>
              <a:rPr lang="en-US" sz="2400" dirty="0" err="1"/>
              <a:t>menempuh</a:t>
            </a:r>
            <a:r>
              <a:rPr lang="en-US" sz="2400" dirty="0"/>
              <a:t> minimum 25% </a:t>
            </a:r>
            <a:r>
              <a:rPr lang="en-US" sz="2400" dirty="0" err="1"/>
              <a:t>dari</a:t>
            </a:r>
            <a:r>
              <a:rPr lang="en-US" sz="2400" dirty="0"/>
              <a:t> total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sks</a:t>
            </a:r>
            <a:r>
              <a:rPr lang="en-US" sz="2400" dirty="0"/>
              <a:t>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I di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A, </a:t>
            </a:r>
            <a:r>
              <a:rPr lang="en-US" sz="2400" dirty="0" err="1"/>
              <a:t>dengan</a:t>
            </a:r>
            <a:r>
              <a:rPr lang="en-US" sz="2400" dirty="0"/>
              <a:t> IPK minimum 3,51.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memenuhi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melamar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gelar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id-ID" sz="2400" dirty="0"/>
              <a:t>pada</a:t>
            </a:r>
            <a:r>
              <a:rPr lang="en-US" sz="2400" dirty="0"/>
              <a:t>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B. </a:t>
            </a: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menempuh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sks</a:t>
            </a:r>
            <a:r>
              <a:rPr lang="en-US" sz="2400" dirty="0"/>
              <a:t> di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II di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B,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sisa</a:t>
            </a:r>
            <a:r>
              <a:rPr lang="en-US" sz="2400" dirty="0"/>
              <a:t> </a:t>
            </a:r>
            <a:r>
              <a:rPr lang="en-US" sz="2400" dirty="0" err="1"/>
              <a:t>beban</a:t>
            </a:r>
            <a:r>
              <a:rPr lang="en-US" sz="2400" dirty="0"/>
              <a:t> </a:t>
            </a:r>
            <a:r>
              <a:rPr lang="en-US" sz="2400" dirty="0" err="1"/>
              <a:t>sks</a:t>
            </a:r>
            <a:r>
              <a:rPr lang="en-US" sz="2400" dirty="0"/>
              <a:t> di program </a:t>
            </a:r>
            <a:r>
              <a:rPr lang="en-US" sz="2400" dirty="0" err="1"/>
              <a:t>studi</a:t>
            </a:r>
            <a:r>
              <a:rPr lang="en-US" sz="2400" dirty="0"/>
              <a:t> I di </a:t>
            </a:r>
            <a:r>
              <a:rPr lang="en-US" sz="2400" dirty="0" err="1"/>
              <a:t>perguruan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A,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gelar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 (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1). </a:t>
            </a:r>
            <a:endParaRPr lang="id-ID" sz="2400" dirty="0"/>
          </a:p>
          <a:p>
            <a:pPr lvl="0"/>
            <a:endParaRPr lang="id-ID" sz="2200" dirty="0" smtClean="0"/>
          </a:p>
          <a:p>
            <a:pPr lvl="0">
              <a:buClr>
                <a:schemeClr val="accent6"/>
              </a:buClr>
              <a:buNone/>
            </a:pPr>
            <a:endParaRPr 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val="33124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64096"/>
          </a:xfrm>
        </p:spPr>
        <p:txBody>
          <a:bodyPr>
            <a:normAutofit/>
          </a:bodyPr>
          <a:lstStyle/>
          <a:p>
            <a:r>
              <a:rPr lang="id-ID" sz="3000" b="1" dirty="0" smtClean="0">
                <a:solidFill>
                  <a:schemeClr val="accent6"/>
                </a:solidFill>
              </a:rPr>
              <a:t>Program Gelar Ganda Reguler (2)</a:t>
            </a:r>
            <a:endParaRPr lang="id-ID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33768"/>
          </a:xfrm>
        </p:spPr>
        <p:txBody>
          <a:bodyPr>
            <a:noAutofit/>
          </a:bodyPr>
          <a:lstStyle/>
          <a:p>
            <a:pPr lvl="0"/>
            <a:r>
              <a:rPr lang="id-ID" sz="1900" dirty="0" smtClean="0"/>
              <a:t>Lulusan Program </a:t>
            </a:r>
            <a:r>
              <a:rPr lang="en-US" sz="1900" dirty="0" err="1" smtClean="0"/>
              <a:t>Gelar</a:t>
            </a:r>
            <a:r>
              <a:rPr lang="en-US" sz="1900" dirty="0" smtClean="0"/>
              <a:t> </a:t>
            </a:r>
            <a:r>
              <a:rPr lang="en-US" sz="1900" dirty="0" err="1" smtClean="0"/>
              <a:t>Ganda</a:t>
            </a:r>
            <a:r>
              <a:rPr lang="en-US" sz="1900" dirty="0" smtClean="0"/>
              <a:t> </a:t>
            </a:r>
            <a:r>
              <a:rPr lang="en-US" sz="1900" dirty="0" err="1" smtClean="0"/>
              <a:t>Reguler</a:t>
            </a:r>
            <a:r>
              <a:rPr lang="en-US" sz="1900" dirty="0" smtClean="0"/>
              <a:t> </a:t>
            </a:r>
            <a:r>
              <a:rPr lang="en-US" sz="1900" dirty="0" err="1" smtClean="0"/>
              <a:t>dapat</a:t>
            </a:r>
            <a:r>
              <a:rPr lang="id-ID" sz="1900" dirty="0" smtClean="0"/>
              <a:t> memperoleh </a:t>
            </a:r>
            <a:r>
              <a:rPr lang="en-US" sz="1900" dirty="0" err="1" smtClean="0"/>
              <a:t>dua</a:t>
            </a:r>
            <a:r>
              <a:rPr lang="en-US" sz="1900" dirty="0" smtClean="0"/>
              <a:t> </a:t>
            </a:r>
            <a:r>
              <a:rPr lang="en-US" sz="1900" dirty="0" err="1" smtClean="0"/>
              <a:t>gelar</a:t>
            </a:r>
            <a:r>
              <a:rPr lang="en-US" sz="1900" dirty="0" smtClean="0"/>
              <a:t> (</a:t>
            </a:r>
            <a:r>
              <a:rPr lang="en-US" sz="1900" i="1" dirty="0" smtClean="0"/>
              <a:t>degree) </a:t>
            </a:r>
            <a:r>
              <a:rPr lang="en-US" sz="1900" dirty="0" err="1" smtClean="0"/>
              <a:t>dengan</a:t>
            </a:r>
            <a:r>
              <a:rPr lang="en-US" sz="1900" dirty="0" smtClean="0"/>
              <a:t> </a:t>
            </a:r>
            <a:r>
              <a:rPr lang="en-US" sz="1900" b="1" dirty="0" err="1" smtClean="0"/>
              <a:t>dua</a:t>
            </a:r>
            <a:r>
              <a:rPr lang="id-ID" sz="1900" b="1" dirty="0" smtClean="0"/>
              <a:t> ijazah </a:t>
            </a:r>
            <a:r>
              <a:rPr lang="en-US" sz="1900" b="1" dirty="0" smtClean="0"/>
              <a:t>(diploma)</a:t>
            </a:r>
            <a:r>
              <a:rPr lang="id-ID" sz="1900" dirty="0" smtClean="0"/>
              <a:t> yang diterbitkan </a:t>
            </a:r>
            <a:r>
              <a:rPr lang="en-US" sz="1900" dirty="0" err="1" smtClean="0"/>
              <a:t>oleh</a:t>
            </a:r>
            <a:r>
              <a:rPr lang="en-US" sz="1900" dirty="0" smtClean="0"/>
              <a:t> </a:t>
            </a:r>
            <a:r>
              <a:rPr lang="id-ID" sz="1900" dirty="0" smtClean="0"/>
              <a:t>PT </a:t>
            </a:r>
            <a:r>
              <a:rPr lang="en-US" sz="1900" dirty="0" smtClean="0"/>
              <a:t>A </a:t>
            </a:r>
            <a:r>
              <a:rPr lang="en-US" sz="1900" dirty="0" err="1" smtClean="0"/>
              <a:t>dan</a:t>
            </a:r>
            <a:r>
              <a:rPr lang="en-US" sz="1900" dirty="0" smtClean="0"/>
              <a:t> PT  B  </a:t>
            </a:r>
            <a:r>
              <a:rPr lang="id-ID" sz="1900" dirty="0" smtClean="0"/>
              <a:t>untuk </a:t>
            </a:r>
            <a:r>
              <a:rPr lang="id-ID" sz="1900" b="1" dirty="0" smtClean="0"/>
              <a:t>satu </a:t>
            </a:r>
            <a:r>
              <a:rPr lang="en-US" sz="1900" b="1" dirty="0" err="1" smtClean="0"/>
              <a:t>jenjang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kualifikasi</a:t>
            </a:r>
            <a:r>
              <a:rPr lang="en-US" sz="1900" b="1" dirty="0" smtClean="0"/>
              <a:t> (degree)</a:t>
            </a:r>
            <a:r>
              <a:rPr lang="en-US" sz="1900" dirty="0" smtClean="0"/>
              <a:t> </a:t>
            </a:r>
            <a:r>
              <a:rPr lang="id-ID" sz="1900" dirty="0" smtClean="0"/>
              <a:t>yang sama;</a:t>
            </a:r>
          </a:p>
          <a:p>
            <a:pPr lvl="0"/>
            <a:r>
              <a:rPr lang="en-US" sz="1900" dirty="0" err="1" smtClean="0"/>
              <a:t>Dua</a:t>
            </a:r>
            <a:r>
              <a:rPr lang="en-US" sz="1900" dirty="0" smtClean="0"/>
              <a:t> </a:t>
            </a:r>
            <a:r>
              <a:rPr lang="en-US" sz="1900" dirty="0" err="1" smtClean="0"/>
              <a:t>i</a:t>
            </a:r>
            <a:r>
              <a:rPr lang="id-ID" sz="1900" dirty="0" smtClean="0"/>
              <a:t>jazah</a:t>
            </a:r>
            <a:r>
              <a:rPr lang="en-US" sz="1900" dirty="0" smtClean="0"/>
              <a:t> (diploma) </a:t>
            </a:r>
            <a:r>
              <a:rPr lang="en-US" sz="1900" dirty="0" err="1" smtClean="0"/>
              <a:t>dari</a:t>
            </a:r>
            <a:r>
              <a:rPr lang="en-US" sz="1900" dirty="0" smtClean="0"/>
              <a:t> </a:t>
            </a:r>
            <a:r>
              <a:rPr lang="en-US" sz="1900" dirty="0" err="1" smtClean="0"/>
              <a:t>dua</a:t>
            </a:r>
            <a:r>
              <a:rPr lang="en-US" sz="1900" dirty="0" smtClean="0"/>
              <a:t> </a:t>
            </a:r>
            <a:r>
              <a:rPr lang="en-US" sz="1900" dirty="0" err="1" smtClean="0"/>
              <a:t>gelar</a:t>
            </a:r>
            <a:r>
              <a:rPr lang="en-US" sz="1900" dirty="0" smtClean="0"/>
              <a:t> (</a:t>
            </a:r>
            <a:r>
              <a:rPr lang="en-US" sz="1900" i="1" dirty="0" smtClean="0"/>
              <a:t>degree) </a:t>
            </a:r>
            <a:r>
              <a:rPr lang="en-US" sz="1900" dirty="0" smtClean="0"/>
              <a:t>yang </a:t>
            </a:r>
            <a:r>
              <a:rPr lang="en-US" sz="1900" dirty="0" err="1" smtClean="0"/>
              <a:t>diperoleh</a:t>
            </a:r>
            <a:r>
              <a:rPr lang="en-US" sz="1900" dirty="0" smtClean="0"/>
              <a:t> </a:t>
            </a:r>
            <a:r>
              <a:rPr lang="id-ID" sz="1900" dirty="0" smtClean="0"/>
              <a:t>ditandatangani oleh pimpinan </a:t>
            </a:r>
            <a:r>
              <a:rPr lang="en-US" sz="1900" dirty="0" err="1" smtClean="0"/>
              <a:t>masing-masing</a:t>
            </a:r>
            <a:r>
              <a:rPr lang="en-US" sz="1900" dirty="0" smtClean="0"/>
              <a:t> </a:t>
            </a:r>
            <a:r>
              <a:rPr lang="id-ID" sz="1900" dirty="0" smtClean="0"/>
              <a:t>PT,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id-ID" sz="1900" dirty="0" smtClean="0"/>
              <a:t>setiap ijazah dilengkapi dengan Keterangan Tambahan Ijazah</a:t>
            </a:r>
            <a:r>
              <a:rPr lang="id-ID" sz="1900" i="1" dirty="0" smtClean="0"/>
              <a:t> (Diploma Supplement)</a:t>
            </a:r>
            <a:r>
              <a:rPr lang="id-ID" sz="1900" dirty="0" smtClean="0"/>
              <a:t> yang dapat menjelaskan proses dan keluaran</a:t>
            </a:r>
            <a:r>
              <a:rPr lang="en-US" sz="1900" dirty="0" smtClean="0"/>
              <a:t> (outcomes) </a:t>
            </a:r>
            <a:r>
              <a:rPr lang="en-US" sz="1900" dirty="0" err="1" smtClean="0"/>
              <a:t>dari</a:t>
            </a:r>
            <a:r>
              <a:rPr lang="en-US" sz="1900" dirty="0" smtClean="0"/>
              <a:t> </a:t>
            </a:r>
            <a:r>
              <a:rPr lang="en-US" sz="1900" dirty="0" err="1" smtClean="0"/>
              <a:t>Gelar</a:t>
            </a:r>
            <a:r>
              <a:rPr lang="en-US" sz="1900" dirty="0" smtClean="0"/>
              <a:t> </a:t>
            </a:r>
            <a:r>
              <a:rPr lang="en-US" sz="1900" dirty="0" err="1" smtClean="0"/>
              <a:t>Ganda</a:t>
            </a:r>
            <a:r>
              <a:rPr lang="en-US" sz="1900" dirty="0" smtClean="0"/>
              <a:t> </a:t>
            </a:r>
            <a:r>
              <a:rPr lang="en-US" sz="1900" dirty="0" err="1" smtClean="0"/>
              <a:t>Reguler</a:t>
            </a:r>
            <a:endParaRPr lang="id-ID" sz="1900" dirty="0" smtClean="0"/>
          </a:p>
          <a:p>
            <a:endParaRPr lang="id-ID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24648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Gelar Ganda Reguler (2)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835696" y="1484784"/>
            <a:ext cx="2925767" cy="714377"/>
          </a:xfrm>
          <a:prstGeom prst="flowChartAlternateProcess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PS I</a:t>
            </a:r>
            <a:endParaRPr lang="id-ID" sz="16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 PT “A”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3203848" y="1484784"/>
            <a:ext cx="3024336" cy="720080"/>
          </a:xfrm>
          <a:prstGeom prst="roundRect">
            <a:avLst>
              <a:gd name="adj" fmla="val 16667"/>
            </a:avLst>
          </a:prstGeom>
          <a:solidFill>
            <a:srgbClr val="8064A2">
              <a:alpha val="23000"/>
            </a:srgb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PS II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 PT “B”</a:t>
            </a:r>
            <a:endParaRPr kumimoji="0" lang="id-ID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428728" y="2271701"/>
            <a:ext cx="1775120" cy="1733363"/>
          </a:xfrm>
          <a:prstGeom prst="upArrowCallout">
            <a:avLst>
              <a:gd name="adj1" fmla="val 25000"/>
              <a:gd name="adj2" fmla="val 25000"/>
              <a:gd name="adj3" fmla="val 17098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H</a:t>
            </a:r>
            <a:r>
              <a:rPr lang="id-ID" sz="1200" dirty="0"/>
              <a:t>arus telah</a:t>
            </a:r>
            <a:r>
              <a:rPr lang="en-US" sz="1200" dirty="0"/>
              <a:t> </a:t>
            </a:r>
            <a:r>
              <a:rPr lang="en-US" sz="1200" dirty="0" err="1"/>
              <a:t>menempuh</a:t>
            </a:r>
            <a:r>
              <a:rPr lang="en-US" sz="1200" dirty="0"/>
              <a:t> minimum 25% </a:t>
            </a:r>
            <a:r>
              <a:rPr lang="en-US" sz="1200" dirty="0" err="1"/>
              <a:t>dari</a:t>
            </a:r>
            <a:r>
              <a:rPr lang="en-US" sz="1200" dirty="0"/>
              <a:t> total </a:t>
            </a:r>
            <a:r>
              <a:rPr lang="en-US" sz="1200" dirty="0" err="1"/>
              <a:t>beban</a:t>
            </a:r>
            <a:r>
              <a:rPr lang="en-US" sz="1200" dirty="0"/>
              <a:t> </a:t>
            </a:r>
            <a:r>
              <a:rPr lang="en-US" sz="1200" dirty="0" err="1"/>
              <a:t>sks</a:t>
            </a:r>
            <a:r>
              <a:rPr lang="en-US" sz="1200" dirty="0"/>
              <a:t> PS-I </a:t>
            </a:r>
            <a:r>
              <a:rPr lang="en-US" sz="1200" dirty="0" err="1"/>
              <a:t>di</a:t>
            </a:r>
            <a:r>
              <a:rPr lang="en-US" sz="1200" dirty="0"/>
              <a:t> PT A </a:t>
            </a:r>
            <a:r>
              <a:rPr lang="en-US" sz="1200" dirty="0" err="1"/>
              <a:t>dan</a:t>
            </a:r>
            <a:r>
              <a:rPr lang="en-US" sz="1200" dirty="0"/>
              <a:t> IPK ≥ 3.51</a:t>
            </a:r>
            <a:endParaRPr lang="id-ID" sz="1200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419872" y="2271701"/>
            <a:ext cx="1223566" cy="1733363"/>
          </a:xfrm>
          <a:prstGeom prst="upArrowCallout">
            <a:avLst>
              <a:gd name="adj1" fmla="val 31104"/>
              <a:gd name="adj2" fmla="val 31104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Mata </a:t>
            </a:r>
            <a:r>
              <a:rPr lang="id-ID" sz="1400" dirty="0"/>
              <a:t>k</a:t>
            </a:r>
            <a:r>
              <a:rPr lang="en-US" sz="1400" dirty="0" err="1"/>
              <a:t>uliah</a:t>
            </a:r>
            <a:r>
              <a:rPr lang="en-US" sz="1400" dirty="0"/>
              <a:t>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ditempuh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bersamaan</a:t>
            </a:r>
            <a:endParaRPr lang="id-ID" sz="1400" dirty="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932040" y="2278051"/>
            <a:ext cx="1640224" cy="1727013"/>
          </a:xfrm>
          <a:prstGeom prst="upArrowCallout">
            <a:avLst>
              <a:gd name="adj1" fmla="val 26135"/>
              <a:gd name="adj2" fmla="val 26135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/>
              <a:t>Menyelesaikan</a:t>
            </a:r>
            <a:r>
              <a:rPr lang="en-US" sz="1400" dirty="0"/>
              <a:t> </a:t>
            </a:r>
            <a:r>
              <a:rPr lang="en-US" sz="1400" dirty="0" err="1"/>
              <a:t>sisa</a:t>
            </a:r>
            <a:r>
              <a:rPr lang="en-US" sz="1400" dirty="0"/>
              <a:t> </a:t>
            </a:r>
            <a:r>
              <a:rPr lang="en-US" sz="1400" dirty="0" err="1"/>
              <a:t>beban</a:t>
            </a:r>
            <a:r>
              <a:rPr lang="en-US" sz="1400" dirty="0"/>
              <a:t> </a:t>
            </a:r>
            <a:r>
              <a:rPr lang="en-US" sz="1400" dirty="0" err="1"/>
              <a:t>sks</a:t>
            </a:r>
            <a:r>
              <a:rPr lang="en-US" sz="1400" dirty="0"/>
              <a:t>  PS-II </a:t>
            </a:r>
            <a:r>
              <a:rPr lang="en-US" sz="1400" dirty="0" err="1"/>
              <a:t>di</a:t>
            </a:r>
            <a:r>
              <a:rPr lang="en-US" sz="1400" dirty="0"/>
              <a:t> PT B</a:t>
            </a:r>
            <a:endParaRPr lang="id-ID" sz="1400" dirty="0"/>
          </a:p>
        </p:txBody>
      </p:sp>
      <p:sp>
        <p:nvSpPr>
          <p:cNvPr id="10" name="Rectangle 9"/>
          <p:cNvSpPr/>
          <p:nvPr/>
        </p:nvSpPr>
        <p:spPr>
          <a:xfrm>
            <a:off x="500034" y="4214818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 smtClean="0"/>
              <a:t>Gambar </a:t>
            </a:r>
            <a:r>
              <a:rPr lang="en-US" sz="2000" dirty="0"/>
              <a:t>1</a:t>
            </a:r>
            <a:r>
              <a:rPr lang="id-ID" sz="2000" dirty="0"/>
              <a:t>. </a:t>
            </a:r>
            <a:r>
              <a:rPr lang="en-US" sz="2000" dirty="0" err="1"/>
              <a:t>Mekanisme</a:t>
            </a:r>
            <a:r>
              <a:rPr lang="en-US" sz="2000" dirty="0"/>
              <a:t> p</a:t>
            </a:r>
            <a:r>
              <a:rPr lang="id-ID" sz="2000" dirty="0"/>
              <a:t>elaksanaan program Gelar Ganda Reguler</a:t>
            </a:r>
            <a:r>
              <a:rPr lang="en-US" sz="2000" dirty="0"/>
              <a:t>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solidFill>
                  <a:schemeClr val="accent6"/>
                </a:solidFill>
                <a:effectLst/>
              </a:rPr>
              <a:t>Program Gelar Ganda Percepatan (1)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357298"/>
            <a:ext cx="8072494" cy="5500702"/>
          </a:xfrm>
        </p:spPr>
        <p:txBody>
          <a:bodyPr>
            <a:normAutofit fontScale="700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Oleh </a:t>
            </a:r>
            <a:r>
              <a:rPr lang="id-ID" b="1" u="sng" dirty="0" smtClean="0"/>
              <a:t>satu</a:t>
            </a:r>
            <a:r>
              <a:rPr lang="id-ID" dirty="0" smtClean="0"/>
              <a:t> atau </a:t>
            </a:r>
            <a:r>
              <a:rPr lang="id-ID" b="1" u="sng" dirty="0" smtClean="0"/>
              <a:t>dua</a:t>
            </a:r>
            <a:r>
              <a:rPr lang="id-ID" b="1" dirty="0" smtClean="0"/>
              <a:t> PT (atau lebih) pada program </a:t>
            </a:r>
            <a:r>
              <a:rPr lang="id-ID" b="1" u="sng" dirty="0" smtClean="0"/>
              <a:t>studi yang sama</a:t>
            </a:r>
            <a:r>
              <a:rPr lang="id-ID" b="1" dirty="0" smtClean="0"/>
              <a:t> </a:t>
            </a:r>
            <a:r>
              <a:rPr lang="id-ID" b="1" u="sng" dirty="0" smtClean="0"/>
              <a:t>dengan jenjang yang berbeda</a:t>
            </a:r>
            <a:r>
              <a:rPr lang="id-ID" b="1" dirty="0" smtClean="0"/>
              <a:t>, </a:t>
            </a:r>
            <a:r>
              <a:rPr lang="id-ID" dirty="0" smtClean="0"/>
              <a:t>misalnya S-2 dan S-3  </a:t>
            </a: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Dapat dilaksanakan oleh </a:t>
            </a:r>
            <a:r>
              <a:rPr lang="id-ID" u="sng" dirty="0" smtClean="0"/>
              <a:t>satu</a:t>
            </a:r>
            <a:r>
              <a:rPr lang="id-ID" dirty="0" smtClean="0"/>
              <a:t> PTDN atau oleh </a:t>
            </a:r>
            <a:r>
              <a:rPr lang="id-ID" u="sng" dirty="0" smtClean="0"/>
              <a:t>dua</a:t>
            </a:r>
            <a:r>
              <a:rPr lang="id-ID" dirty="0" smtClean="0"/>
              <a:t> PTDN  dengan satu PTLN dengan mutu setara atau lebih tinggi</a:t>
            </a: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PTDN dan program studi yang melaksanakan wajib</a:t>
            </a:r>
            <a:r>
              <a:rPr lang="id-ID" strike="sngStrike" dirty="0" smtClean="0"/>
              <a:t> </a:t>
            </a:r>
            <a:r>
              <a:rPr lang="id-ID" dirty="0" smtClean="0"/>
              <a:t>memiliki akreditasi sedikitnya B</a:t>
            </a: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PTLN wajib berakreditasi baik atau sangat baik di negaranya</a:t>
            </a: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Kriteria kualifikasi calon mahasiswa untuk Program Gelar Ganda Percepatan wajib dinyatakan sejelas-jelasnya sebagai p</a:t>
            </a:r>
            <a:r>
              <a:rPr lang="en-US" dirty="0" err="1" smtClean="0"/>
              <a:t>er</a:t>
            </a:r>
            <a:r>
              <a:rPr lang="id-ID" dirty="0" smtClean="0"/>
              <a:t>sy</a:t>
            </a:r>
            <a:r>
              <a:rPr lang="en-US" dirty="0" err="1" smtClean="0"/>
              <a:t>aratan</a:t>
            </a:r>
            <a:r>
              <a:rPr lang="en-US" dirty="0" smtClean="0"/>
              <a:t> </a:t>
            </a:r>
            <a:r>
              <a:rPr lang="id-ID" dirty="0" smtClean="0"/>
              <a:t>penerimaan mahasiswa melalui jalur ini; </a:t>
            </a: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Mahasiswa peserta program Program Gelar Ganda Percepatan tidak dapat ditentukan </a:t>
            </a:r>
            <a:r>
              <a:rPr lang="en-US" dirty="0" smtClean="0"/>
              <a:t>d</a:t>
            </a:r>
            <a:r>
              <a:rPr lang="id-ID" dirty="0" smtClean="0"/>
              <a:t>i awal mahasiswa masuk di jenjang yang lebih rendah</a:t>
            </a: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Peserta Program  Gelar Ganda Percepatan adalah mahasiswa yang telah</a:t>
            </a:r>
            <a:r>
              <a:rPr lang="en-US" dirty="0" smtClean="0"/>
              <a:t> </a:t>
            </a:r>
            <a:r>
              <a:rPr lang="en-US" dirty="0" err="1" smtClean="0"/>
              <a:t>menempuh</a:t>
            </a:r>
            <a:r>
              <a:rPr lang="en-US" dirty="0" smtClean="0"/>
              <a:t> minimum 50% </a:t>
            </a:r>
            <a:r>
              <a:rPr lang="en-US" dirty="0" err="1" smtClean="0"/>
              <a:t>dari</a:t>
            </a:r>
            <a:r>
              <a:rPr lang="en-US" dirty="0" smtClean="0"/>
              <a:t> total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sks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PS 1, </a:t>
            </a:r>
            <a:r>
              <a:rPr lang="en-US" dirty="0" err="1" smtClean="0"/>
              <a:t>dengan</a:t>
            </a:r>
            <a:r>
              <a:rPr lang="en-US" dirty="0" smtClean="0"/>
              <a:t> IPK minimum 3,0 </a:t>
            </a:r>
            <a:r>
              <a:rPr lang="en-US" dirty="0" err="1" smtClean="0"/>
              <a:t>dan</a:t>
            </a:r>
            <a:r>
              <a:rPr lang="en-US" dirty="0" smtClean="0"/>
              <a:t> lulus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program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id-ID" dirty="0" smtClean="0"/>
          </a:p>
          <a:p>
            <a:pPr marL="624078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accent6"/>
                </a:solidFill>
              </a:rPr>
              <a:t>Program Gelar Ganda Percepatan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 fontScale="77500" lnSpcReduction="20000"/>
          </a:bodyPr>
          <a:lstStyle/>
          <a:p>
            <a:pPr marL="624078" lvl="0" indent="-514350">
              <a:buFont typeface="+mj-lt"/>
              <a:buAutoNum type="arabicPeriod" startAt="8"/>
            </a:pPr>
            <a:r>
              <a:rPr lang="id-ID" dirty="0" smtClean="0"/>
              <a:t>Seleksi </a:t>
            </a:r>
            <a:r>
              <a:rPr lang="en-US" dirty="0" smtClean="0"/>
              <a:t>p</a:t>
            </a:r>
            <a:r>
              <a:rPr lang="id-ID" dirty="0" smtClean="0"/>
              <a:t>enetapan kelulusan untuk menjadi peserta program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id-ID" dirty="0" smtClean="0"/>
              <a:t>percepatan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id-ID" dirty="0" smtClean="0"/>
              <a:t>oleh tim</a:t>
            </a:r>
            <a:r>
              <a:rPr lang="en-US" dirty="0" smtClean="0"/>
              <a:t>-</a:t>
            </a:r>
            <a:r>
              <a:rPr lang="id-ID" dirty="0" smtClean="0"/>
              <a:t>bersama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id-ID" dirty="0" smtClean="0"/>
              <a:t>PT </a:t>
            </a:r>
            <a:r>
              <a:rPr lang="en-US" dirty="0" smtClean="0"/>
              <a:t>yang </a:t>
            </a:r>
            <a:r>
              <a:rPr lang="en-US" dirty="0" err="1" smtClean="0"/>
              <a:t>melakukan</a:t>
            </a:r>
            <a:r>
              <a:rPr lang="en-US" dirty="0" smtClean="0"/>
              <a:t> program </a:t>
            </a:r>
            <a:r>
              <a:rPr lang="en-US" dirty="0" err="1" smtClean="0"/>
              <a:t>tersebut</a:t>
            </a:r>
            <a:r>
              <a:rPr lang="en-US" dirty="0" smtClean="0"/>
              <a:t>; m</a:t>
            </a:r>
            <a:r>
              <a:rPr lang="id-ID" dirty="0" smtClean="0"/>
              <a:t>ahasiswa </a:t>
            </a:r>
            <a:r>
              <a:rPr lang="en-US" dirty="0" smtClean="0"/>
              <a:t>yang </a:t>
            </a:r>
            <a:r>
              <a:rPr lang="en-US" dirty="0" err="1" smtClean="0"/>
              <a:t>lolos</a:t>
            </a:r>
            <a:r>
              <a:rPr lang="en-US" dirty="0" smtClean="0"/>
              <a:t> </a:t>
            </a:r>
            <a:r>
              <a:rPr lang="id-ID" dirty="0" smtClean="0"/>
              <a:t>dapat menjalani program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S2 </a:t>
            </a:r>
            <a:r>
              <a:rPr lang="en-US" dirty="0" err="1" smtClean="0"/>
              <a:t>ke</a:t>
            </a:r>
            <a:r>
              <a:rPr lang="en-US" dirty="0" smtClean="0"/>
              <a:t> S3</a:t>
            </a:r>
            <a:r>
              <a:rPr lang="id-ID" dirty="0" smtClean="0"/>
              <a:t>.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mahasiwa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lolos</a:t>
            </a:r>
            <a:r>
              <a:rPr lang="en-US" dirty="0" smtClean="0"/>
              <a:t> test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 program regular (</a:t>
            </a:r>
            <a:r>
              <a:rPr lang="en-US" dirty="0" err="1" smtClean="0"/>
              <a:t>bukan</a:t>
            </a:r>
            <a:r>
              <a:rPr lang="en-US" dirty="0" smtClean="0"/>
              <a:t> program </a:t>
            </a:r>
            <a:r>
              <a:rPr lang="en-US" dirty="0" err="1" smtClean="0"/>
              <a:t>percepatan</a:t>
            </a:r>
            <a:r>
              <a:rPr lang="en-US" dirty="0" smtClean="0"/>
              <a:t>)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r>
              <a:rPr lang="en-US" dirty="0" smtClean="0"/>
              <a:t>.</a:t>
            </a:r>
            <a:endParaRPr lang="id-ID" dirty="0" smtClean="0"/>
          </a:p>
          <a:p>
            <a:pPr marL="624078" lvl="0" indent="-514350">
              <a:buFont typeface="+mj-lt"/>
              <a:buAutoNum type="arabicPeriod" startAt="8"/>
            </a:pPr>
            <a:r>
              <a:rPr lang="id-ID" dirty="0" smtClean="0"/>
              <a:t>Lulusan Program Gelar Ganda  Percepatan akan memperoleh dua ijazah </a:t>
            </a:r>
            <a:r>
              <a:rPr lang="en-US" dirty="0" smtClean="0"/>
              <a:t>(diploma) </a:t>
            </a:r>
            <a:r>
              <a:rPr lang="id-ID" dirty="0" smtClean="0"/>
              <a:t>yang men</a:t>
            </a:r>
            <a:r>
              <a:rPr lang="en-US" dirty="0" err="1" smtClean="0"/>
              <a:t>unjuk</a:t>
            </a:r>
            <a:r>
              <a:rPr lang="id-ID" dirty="0" smtClean="0"/>
              <a:t>kan perolehan dua gelar </a:t>
            </a:r>
            <a:r>
              <a:rPr lang="en-US" dirty="0" smtClean="0"/>
              <a:t>(degree) </a:t>
            </a:r>
            <a:r>
              <a:rPr lang="id-ID" dirty="0" smtClean="0"/>
              <a:t>akademik. </a:t>
            </a:r>
          </a:p>
          <a:p>
            <a:pPr marL="624078" lvl="0" indent="-514350">
              <a:buFont typeface="+mj-lt"/>
              <a:buAutoNum type="arabicPeriod" startAt="8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id-ID" dirty="0" smtClean="0"/>
              <a:t>jazah ditandatangani oleh pimpinan PT secara terpisah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setiap ijazah dilengkapi dengan Keterangan Tambahan Ijazah </a:t>
            </a:r>
            <a:r>
              <a:rPr lang="id-ID" i="1" dirty="0" smtClean="0"/>
              <a:t>(Diploma Supplement)</a:t>
            </a:r>
            <a:r>
              <a:rPr lang="id-ID" dirty="0" smtClean="0"/>
              <a:t> yang dapat menjelaskan proses dan keluaran</a:t>
            </a:r>
            <a:r>
              <a:rPr lang="en-US" dirty="0" smtClean="0"/>
              <a:t> (outcomes)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Percepatan</a:t>
            </a:r>
            <a:endParaRPr lang="id-ID" dirty="0" smtClean="0"/>
          </a:p>
          <a:p>
            <a:pPr marL="624078" indent="-514350">
              <a:buFont typeface="+mj-lt"/>
              <a:buAutoNum type="arabicPeriod" startAt="8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403648" y="2852936"/>
            <a:ext cx="3384376" cy="1008112"/>
          </a:xfrm>
          <a:prstGeom prst="flowChartAlternateProcess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Program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Studi  S2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059832" y="2852936"/>
            <a:ext cx="4464496" cy="1008112"/>
          </a:xfrm>
          <a:prstGeom prst="roundRect">
            <a:avLst>
              <a:gd name="adj" fmla="val 16667"/>
            </a:avLst>
          </a:prstGeom>
          <a:solidFill>
            <a:srgbClr val="8064A2">
              <a:alpha val="23137"/>
            </a:srgbClr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000" b="1" dirty="0">
                <a:latin typeface="Calibri" pitchFamily="34" charset="0"/>
                <a:cs typeface="Arial" pitchFamily="34" charset="0"/>
              </a:rPr>
              <a:t>3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0% sks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</a:t>
            </a:r>
            <a:r>
              <a:rPr kumimoji="0" lang="id-ID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Program                Beban studi S3           Studi S3</a:t>
            </a:r>
            <a:endParaRPr kumimoji="0" lang="id-ID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/>
          </p:cNvSpPr>
          <p:nvPr/>
        </p:nvSpPr>
        <p:spPr bwMode="auto">
          <a:xfrm rot="5400000">
            <a:off x="2987823" y="1052737"/>
            <a:ext cx="216025" cy="3384375"/>
          </a:xfrm>
          <a:prstGeom prst="leftBrace">
            <a:avLst>
              <a:gd name="adj1" fmla="val 83638"/>
              <a:gd name="adj2" fmla="val 4768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9" name="AutoShape 5"/>
          <p:cNvSpPr>
            <a:spLocks/>
          </p:cNvSpPr>
          <p:nvPr/>
        </p:nvSpPr>
        <p:spPr bwMode="auto">
          <a:xfrm rot="16200000">
            <a:off x="5112060" y="1880828"/>
            <a:ext cx="288032" cy="4248472"/>
          </a:xfrm>
          <a:prstGeom prst="leftBrace">
            <a:avLst>
              <a:gd name="adj1" fmla="val 57292"/>
              <a:gd name="adj2" fmla="val 4768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2339752" y="2060848"/>
            <a:ext cx="170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Masa  Studi S2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414908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Masa  Studi S3</a:t>
            </a:r>
            <a:endParaRPr lang="id-ID" dirty="0"/>
          </a:p>
        </p:txBody>
      </p:sp>
      <p:sp>
        <p:nvSpPr>
          <p:cNvPr id="17" name="TextBox 16"/>
          <p:cNvSpPr txBox="1"/>
          <p:nvPr/>
        </p:nvSpPr>
        <p:spPr>
          <a:xfrm>
            <a:off x="497073" y="5013176"/>
            <a:ext cx="7736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/>
              <a:t>Gambar 3. </a:t>
            </a:r>
          </a:p>
          <a:p>
            <a:pPr algn="ctr"/>
            <a:r>
              <a:rPr lang="id-ID" dirty="0" smtClean="0"/>
              <a:t>Mekanisme  pelaksanaan  program  Gelar Ganda Percepatan dari S2 ke S3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04088"/>
            <a:ext cx="8401080" cy="65321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solidFill>
                  <a:schemeClr val="accent6"/>
                </a:solidFill>
                <a:effectLst/>
              </a:rPr>
              <a:t>Metode Pelaksanaan Program Kerja Sama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2400" dirty="0" smtClean="0"/>
              <a:t>Baik Program Gelar Bersama maupun Program Gelar Ganda dapat dilaksanakan melalui 4 metode:</a:t>
            </a:r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Program Alih Kredit (</a:t>
            </a:r>
            <a:r>
              <a:rPr lang="id-ID" sz="2400" i="1" dirty="0" smtClean="0"/>
              <a:t>Credit Transfer</a:t>
            </a:r>
            <a:r>
              <a:rPr lang="id-ID" sz="2400" dirty="0" smtClean="0"/>
              <a:t>); </a:t>
            </a:r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Program Ambil Kredit (</a:t>
            </a:r>
            <a:r>
              <a:rPr lang="id-ID" sz="2400" i="1" dirty="0" smtClean="0"/>
              <a:t>Credit Earnings</a:t>
            </a:r>
            <a:r>
              <a:rPr lang="id-ID" sz="2400" dirty="0" smtClean="0"/>
              <a:t>)</a:t>
            </a:r>
            <a:r>
              <a:rPr lang="id-ID" sz="2400" i="1" dirty="0" smtClean="0"/>
              <a:t>;</a:t>
            </a:r>
            <a:endParaRPr lang="id-ID" sz="2400" dirty="0" smtClean="0"/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Program Kembaran (</a:t>
            </a:r>
            <a:r>
              <a:rPr lang="id-ID" sz="2400" i="1" dirty="0" smtClean="0"/>
              <a:t>Twinning</a:t>
            </a:r>
            <a:r>
              <a:rPr lang="id-ID" sz="2400" dirty="0" smtClean="0"/>
              <a:t>);</a:t>
            </a:r>
          </a:p>
          <a:p>
            <a:pPr lvl="0">
              <a:buClr>
                <a:schemeClr val="accent6"/>
              </a:buClr>
            </a:pPr>
            <a:r>
              <a:rPr lang="id-ID" sz="2400" dirty="0" smtClean="0"/>
              <a:t>Program Pembimbingan Bersama dalam Penelitian (</a:t>
            </a:r>
            <a:r>
              <a:rPr lang="id-ID" sz="2400" i="1" dirty="0" smtClean="0"/>
              <a:t>Join Supervision</a:t>
            </a:r>
            <a:r>
              <a:rPr lang="id-ID" sz="2400" dirty="0" smtClean="0"/>
              <a:t>)</a:t>
            </a:r>
            <a:r>
              <a:rPr lang="id-ID" sz="2400" i="1" dirty="0" smtClean="0"/>
              <a:t>;</a:t>
            </a:r>
          </a:p>
          <a:p>
            <a:pPr lvl="0">
              <a:buClr>
                <a:schemeClr val="accent6"/>
              </a:buClr>
              <a:buNone/>
            </a:pPr>
            <a:endParaRPr lang="id-ID" sz="2400" i="1" dirty="0" smtClean="0"/>
          </a:p>
          <a:p>
            <a:pPr>
              <a:buClr>
                <a:schemeClr val="accent6"/>
              </a:buClr>
              <a:buNone/>
            </a:pPr>
            <a:r>
              <a:rPr lang="id-ID" sz="2400" i="1" dirty="0" smtClean="0"/>
              <a:t>	</a:t>
            </a:r>
            <a:r>
              <a:rPr lang="id-ID" sz="2400" dirty="0" smtClean="0"/>
              <a:t>Pelaksanaan 4 (empat) program tersebut di atas dapat dilakukan melalui Program Pertukaran Mahasiswa dan/atau Dosen  (</a:t>
            </a:r>
            <a:r>
              <a:rPr lang="id-ID" sz="2400" i="1" dirty="0" smtClean="0"/>
              <a:t>Student and/or Academic  Staff Exchange). </a:t>
            </a:r>
            <a:endParaRPr lang="id-ID" sz="2400" dirty="0" smtClean="0"/>
          </a:p>
          <a:p>
            <a:pPr lvl="0">
              <a:buClr>
                <a:schemeClr val="accent6"/>
              </a:buClr>
              <a:buNone/>
            </a:pPr>
            <a:endParaRPr lang="id-ID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Alih Kredit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752988"/>
          </a:xfrm>
        </p:spPr>
        <p:txBody>
          <a:bodyPr>
            <a:normAutofit fontScale="92500" lnSpcReduction="10000"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Program Alih Kredit adalah program yang dilaksanakan dengan cara saling mengakui proses pendidikan yang dilakukan di antara program studi yang sama dengan jenjang </a:t>
            </a:r>
            <a:r>
              <a:rPr lang="en-US" sz="2400" dirty="0" smtClean="0"/>
              <a:t>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/ </a:t>
            </a:r>
            <a:r>
              <a:rPr lang="id-ID" sz="2400" dirty="0" smtClean="0"/>
              <a:t>berbeda atau di antara program studi yang berbeda dengan jenjang yang sama;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Program A</a:t>
            </a:r>
            <a:r>
              <a:rPr lang="en-US" sz="2400" dirty="0" err="1" smtClean="0"/>
              <a:t>lih</a:t>
            </a:r>
            <a:r>
              <a:rPr lang="id-ID" sz="2400" dirty="0" smtClean="0"/>
              <a:t> Kredit dilaksanakan bila mahasiswa mengambil mata kuliah yang </a:t>
            </a:r>
            <a:r>
              <a:rPr lang="id-ID" sz="2400" b="1" dirty="0" smtClean="0"/>
              <a:t>diberikan oleh PT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Mitra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sebetulnya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juga</a:t>
            </a:r>
            <a:r>
              <a:rPr lang="id-ID" sz="2400" b="1" dirty="0" smtClean="0"/>
              <a:t> diberikan </a:t>
            </a:r>
            <a:r>
              <a:rPr lang="en-US" sz="2400" b="1" dirty="0" err="1" smtClean="0"/>
              <a:t>di</a:t>
            </a:r>
            <a:r>
              <a:rPr lang="id-ID" sz="2400" b="1" dirty="0" smtClean="0"/>
              <a:t> PT</a:t>
            </a:r>
            <a:r>
              <a:rPr lang="en-US" sz="2400" b="1" dirty="0" smtClean="0"/>
              <a:t>-A</a:t>
            </a:r>
            <a:r>
              <a:rPr lang="id-ID" sz="2400" b="1" dirty="0" smtClean="0"/>
              <a:t>sal</a:t>
            </a:r>
            <a:r>
              <a:rPr lang="id-ID" sz="2400" dirty="0" smtClean="0"/>
              <a:t>;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sebab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j</a:t>
            </a:r>
            <a:r>
              <a:rPr lang="id-ID" sz="2400" dirty="0" smtClean="0"/>
              <a:t>umlah sks PT mitra yang dapat diakui oleh PT asal adalah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5</a:t>
            </a:r>
            <a:r>
              <a:rPr lang="id-ID" sz="2400" dirty="0" smtClean="0"/>
              <a:t>0% dari total </a:t>
            </a: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id-ID" sz="2400" dirty="0" smtClean="0"/>
              <a:t>sks;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Pernyataan pengakuan atas jumlah sks </a:t>
            </a:r>
            <a:r>
              <a:rPr lang="en-US" sz="2400" dirty="0" smtClean="0"/>
              <a:t>yang </a:t>
            </a:r>
            <a:r>
              <a:rPr lang="id-ID" sz="2400" dirty="0" smtClean="0"/>
              <a:t>di</a:t>
            </a:r>
            <a:r>
              <a:rPr lang="en-US" sz="2400" dirty="0" err="1" smtClean="0"/>
              <a:t>ambil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PT-</a:t>
            </a:r>
            <a:r>
              <a:rPr lang="en-US" sz="2400" dirty="0" err="1" smtClean="0"/>
              <a:t>Mitra</a:t>
            </a:r>
            <a:r>
              <a:rPr lang="en-US" sz="2400" dirty="0" smtClean="0"/>
              <a:t> </a:t>
            </a:r>
            <a:r>
              <a:rPr lang="id-ID" sz="2400" dirty="0" smtClean="0"/>
              <a:t>dituliskan pada transkrip mahasiswa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dilengkapi</a:t>
            </a:r>
            <a:r>
              <a:rPr lang="id-ID" sz="2400" dirty="0" smtClean="0"/>
              <a:t> Keterangan Tambahan Ijazah (</a:t>
            </a:r>
            <a:r>
              <a:rPr lang="id-ID" sz="2400" i="1" dirty="0" smtClean="0"/>
              <a:t>Diploma Supplement</a:t>
            </a:r>
            <a:r>
              <a:rPr lang="id-ID" sz="2400" dirty="0" smtClean="0"/>
              <a:t>) yang dapat menjelaskan proses dan keluaran</a:t>
            </a:r>
            <a:r>
              <a:rPr lang="en-US" sz="2400" dirty="0" smtClean="0"/>
              <a:t> (outcomes) </a:t>
            </a:r>
            <a:r>
              <a:rPr lang="en-US" sz="2400" dirty="0" err="1" smtClean="0"/>
              <a:t>dari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>
                <a:solidFill>
                  <a:schemeClr val="accent6"/>
                </a:solidFill>
                <a:effectLst/>
              </a:rPr>
              <a:t>Program Ambil Kredit</a:t>
            </a:r>
            <a:endParaRPr lang="id-ID" sz="36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7929618" cy="5357850"/>
          </a:xfrm>
        </p:spPr>
        <p:txBody>
          <a:bodyPr>
            <a:no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Program Ambil Kredit adalah program yang dilaksanakan dengan cara saling mengakui proses pendidikan yang dilakukan di antara program studi yang sama dengan jenjang </a:t>
            </a:r>
            <a:r>
              <a:rPr lang="en-US" sz="2000" dirty="0" smtClean="0"/>
              <a:t>yang </a:t>
            </a:r>
            <a:r>
              <a:rPr lang="en-US" sz="2000" dirty="0" err="1" smtClean="0"/>
              <a:t>sama</a:t>
            </a:r>
            <a:r>
              <a:rPr lang="en-US" sz="2000" dirty="0" smtClean="0"/>
              <a:t> / </a:t>
            </a:r>
            <a:r>
              <a:rPr lang="id-ID" sz="2000" dirty="0" smtClean="0"/>
              <a:t>berbeda  atau di antara program studi yang berbeda dengan jenjang yang sama;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Program Ambil Kredit dilaksanakan bila mahasiswa mengambil mata kuliah yang </a:t>
            </a:r>
            <a:r>
              <a:rPr lang="id-ID" sz="2000" b="1" dirty="0" smtClean="0"/>
              <a:t>diberikan oleh PT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Mitra</a:t>
            </a:r>
            <a:r>
              <a:rPr lang="en-US" sz="2000" b="1" dirty="0" smtClean="0"/>
              <a:t> </a:t>
            </a:r>
            <a:r>
              <a:rPr lang="id-ID" sz="2000" b="1" dirty="0" smtClean="0"/>
              <a:t>tetapi tidak diberikan oleh PT</a:t>
            </a:r>
            <a:r>
              <a:rPr lang="en-US" sz="2000" b="1" dirty="0" smtClean="0"/>
              <a:t>-A</a:t>
            </a:r>
            <a:r>
              <a:rPr lang="id-ID" sz="2000" b="1" dirty="0" smtClean="0"/>
              <a:t>sal</a:t>
            </a:r>
            <a:r>
              <a:rPr lang="id-ID" sz="2000" dirty="0" smtClean="0"/>
              <a:t>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Jumlah sks PT</a:t>
            </a:r>
            <a:r>
              <a:rPr lang="en-US" sz="2000" dirty="0" smtClean="0"/>
              <a:t>-M</a:t>
            </a:r>
            <a:r>
              <a:rPr lang="id-ID" sz="2000" dirty="0" smtClean="0"/>
              <a:t>itra yang dapat diakui oleh PT</a:t>
            </a:r>
            <a:r>
              <a:rPr lang="en-US" sz="2000" dirty="0" smtClean="0"/>
              <a:t>-A</a:t>
            </a:r>
            <a:r>
              <a:rPr lang="id-ID" sz="2000" dirty="0" smtClean="0"/>
              <a:t>sal adalah sebanyak-banyaknya </a:t>
            </a:r>
            <a:r>
              <a:rPr lang="en-US" sz="2000" dirty="0" smtClean="0"/>
              <a:t>5</a:t>
            </a:r>
            <a:r>
              <a:rPr lang="id-ID" sz="2000" dirty="0" smtClean="0"/>
              <a:t>0% dari total sks kurikulum; 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000" dirty="0" smtClean="0"/>
              <a:t>Pernyataan pengakuan atas jumlah sks </a:t>
            </a:r>
            <a:r>
              <a:rPr lang="en-US" sz="2000" dirty="0" smtClean="0"/>
              <a:t>yang </a:t>
            </a:r>
            <a:r>
              <a:rPr lang="id-ID" sz="2000" dirty="0" smtClean="0"/>
              <a:t>di</a:t>
            </a:r>
            <a:r>
              <a:rPr lang="en-US" sz="2000" dirty="0" err="1" smtClean="0"/>
              <a:t>ambil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PT-</a:t>
            </a:r>
            <a:r>
              <a:rPr lang="en-US" sz="2000" dirty="0" err="1" smtClean="0"/>
              <a:t>Mitra</a:t>
            </a:r>
            <a:r>
              <a:rPr lang="en-US" sz="2000" dirty="0" smtClean="0"/>
              <a:t> </a:t>
            </a:r>
            <a:r>
              <a:rPr lang="id-ID" sz="2000" dirty="0" smtClean="0"/>
              <a:t>dituliskan pada transkrip mahasiswa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dilengkapi</a:t>
            </a:r>
            <a:r>
              <a:rPr lang="en-US" sz="2000" dirty="0" smtClean="0"/>
              <a:t> </a:t>
            </a:r>
            <a:r>
              <a:rPr lang="id-ID" sz="2000" dirty="0" smtClean="0"/>
              <a:t>Keterangan Tambahan Ijazah </a:t>
            </a:r>
            <a:r>
              <a:rPr lang="id-ID" sz="2000" i="1" dirty="0" smtClean="0"/>
              <a:t>(Diploma Supplement)</a:t>
            </a:r>
            <a:r>
              <a:rPr lang="id-ID" sz="2000" dirty="0" smtClean="0"/>
              <a:t> yang dapat menjelaskan proses dan keluaran</a:t>
            </a:r>
            <a:r>
              <a:rPr lang="en-US" sz="2000" dirty="0" smtClean="0"/>
              <a:t> (outcomes)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/>
          <p:cNvSpPr txBox="1">
            <a:spLocks noChangeArrowheads="1"/>
          </p:cNvSpPr>
          <p:nvPr/>
        </p:nvSpPr>
        <p:spPr bwMode="auto">
          <a:xfrm>
            <a:off x="1327547" y="-19050"/>
            <a:ext cx="639484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Tujuan dan Sasaran Strategis Kemenristekdikti 2015-2019</a:t>
            </a:r>
          </a:p>
        </p:txBody>
      </p:sp>
      <p:sp>
        <p:nvSpPr>
          <p:cNvPr id="43" name="Oval 42"/>
          <p:cNvSpPr/>
          <p:nvPr/>
        </p:nvSpPr>
        <p:spPr>
          <a:xfrm>
            <a:off x="982266" y="714375"/>
            <a:ext cx="214313" cy="2857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1089423" y="928690"/>
            <a:ext cx="7197328" cy="714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13317" name="Group 90"/>
          <p:cNvGrpSpPr>
            <a:grpSpLocks/>
          </p:cNvGrpSpPr>
          <p:nvPr/>
        </p:nvGrpSpPr>
        <p:grpSpPr bwMode="auto">
          <a:xfrm>
            <a:off x="1181620" y="978698"/>
            <a:ext cx="6347221" cy="5808662"/>
            <a:chOff x="2024042" y="981999"/>
            <a:chExt cx="6000792" cy="5809344"/>
          </a:xfrm>
        </p:grpSpPr>
        <p:grpSp>
          <p:nvGrpSpPr>
            <p:cNvPr id="13320" name="Group 47"/>
            <p:cNvGrpSpPr>
              <a:grpSpLocks/>
            </p:cNvGrpSpPr>
            <p:nvPr/>
          </p:nvGrpSpPr>
          <p:grpSpPr bwMode="auto">
            <a:xfrm>
              <a:off x="2073253" y="981999"/>
              <a:ext cx="5808704" cy="5809344"/>
              <a:chOff x="4180166" y="1650563"/>
              <a:chExt cx="3820634" cy="3821059"/>
            </a:xfrm>
          </p:grpSpPr>
          <p:grpSp>
            <p:nvGrpSpPr>
              <p:cNvPr id="13338" name="Group 6463"/>
              <p:cNvGrpSpPr>
                <a:grpSpLocks/>
              </p:cNvGrpSpPr>
              <p:nvPr/>
            </p:nvGrpSpPr>
            <p:grpSpPr bwMode="auto">
              <a:xfrm>
                <a:off x="4180166" y="1650563"/>
                <a:ext cx="3820634" cy="3821059"/>
                <a:chOff x="327" y="-1"/>
                <a:chExt cx="2926386" cy="2926713"/>
              </a:xfrm>
            </p:grpSpPr>
            <p:sp>
              <p:nvSpPr>
                <p:cNvPr id="100" name="Shape 6458"/>
                <p:cNvSpPr/>
                <p:nvPr/>
              </p:nvSpPr>
              <p:spPr>
                <a:xfrm>
                  <a:off x="691335" y="-1"/>
                  <a:ext cx="1721921" cy="7982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965" y="12994"/>
                      </a:moveTo>
                      <a:cubicBezTo>
                        <a:pt x="11791" y="13050"/>
                        <a:pt x="13513" y="14006"/>
                        <a:pt x="15078" y="15638"/>
                      </a:cubicBezTo>
                      <a:cubicBezTo>
                        <a:pt x="21574" y="9731"/>
                        <a:pt x="21574" y="9731"/>
                        <a:pt x="21574" y="9731"/>
                      </a:cubicBezTo>
                      <a:cubicBezTo>
                        <a:pt x="21600" y="9506"/>
                        <a:pt x="21600" y="9506"/>
                        <a:pt x="21600" y="9506"/>
                      </a:cubicBezTo>
                      <a:cubicBezTo>
                        <a:pt x="18391" y="3600"/>
                        <a:pt x="14217" y="0"/>
                        <a:pt x="9704" y="0"/>
                      </a:cubicBezTo>
                      <a:cubicBezTo>
                        <a:pt x="6130" y="0"/>
                        <a:pt x="2817" y="2194"/>
                        <a:pt x="0" y="6019"/>
                      </a:cubicBezTo>
                      <a:cubicBezTo>
                        <a:pt x="52" y="6075"/>
                        <a:pt x="52" y="6075"/>
                        <a:pt x="52" y="6075"/>
                      </a:cubicBezTo>
                      <a:cubicBezTo>
                        <a:pt x="600" y="21600"/>
                        <a:pt x="600" y="21600"/>
                        <a:pt x="600" y="21600"/>
                      </a:cubicBezTo>
                      <a:cubicBezTo>
                        <a:pt x="2922" y="16144"/>
                        <a:pt x="6261" y="12825"/>
                        <a:pt x="9965" y="1299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  <p:sp>
              <p:nvSpPr>
                <p:cNvPr id="13346" name="Shape 6459"/>
                <p:cNvSpPr>
                  <a:spLocks noChangeArrowheads="1"/>
                </p:cNvSpPr>
                <p:nvPr/>
              </p:nvSpPr>
              <p:spPr bwMode="auto">
                <a:xfrm>
                  <a:off x="1947293" y="388689"/>
                  <a:ext cx="979420" cy="1643269"/>
                </a:xfrm>
                <a:custGeom>
                  <a:avLst/>
                  <a:gdLst>
                    <a:gd name="T0" fmla="*/ 2147483646 w 21600"/>
                    <a:gd name="T1" fmla="*/ 2147483646 h 21600"/>
                    <a:gd name="T2" fmla="*/ 2147483646 w 21600"/>
                    <a:gd name="T3" fmla="*/ 2147483646 h 21600"/>
                    <a:gd name="T4" fmla="*/ 2147483646 w 21600"/>
                    <a:gd name="T5" fmla="*/ 2147483646 h 21600"/>
                    <a:gd name="T6" fmla="*/ 2147483646 w 21600"/>
                    <a:gd name="T7" fmla="*/ 214748364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  <a:gd name="T12" fmla="*/ 0 w 21600"/>
                    <a:gd name="T13" fmla="*/ 0 h 21600"/>
                    <a:gd name="T14" fmla="*/ 21600 w 21600"/>
                    <a:gd name="T15" fmla="*/ 216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 extrusionOk="0">
                      <a:moveTo>
                        <a:pt x="11236" y="0"/>
                      </a:moveTo>
                      <a:cubicBezTo>
                        <a:pt x="11236" y="55"/>
                        <a:pt x="11236" y="55"/>
                        <a:pt x="11236" y="55"/>
                      </a:cubicBezTo>
                      <a:cubicBezTo>
                        <a:pt x="0" y="2840"/>
                        <a:pt x="0" y="2840"/>
                        <a:pt x="0" y="2840"/>
                      </a:cubicBezTo>
                      <a:cubicBezTo>
                        <a:pt x="6741" y="5134"/>
                        <a:pt x="11236" y="9476"/>
                        <a:pt x="11052" y="14391"/>
                      </a:cubicBezTo>
                      <a:cubicBezTo>
                        <a:pt x="11052" y="14964"/>
                        <a:pt x="10961" y="15483"/>
                        <a:pt x="10823" y="16029"/>
                      </a:cubicBezTo>
                      <a:cubicBezTo>
                        <a:pt x="18894" y="21600"/>
                        <a:pt x="18894" y="21600"/>
                        <a:pt x="18894" y="21600"/>
                      </a:cubicBezTo>
                      <a:cubicBezTo>
                        <a:pt x="19078" y="21573"/>
                        <a:pt x="19078" y="21573"/>
                        <a:pt x="19078" y="21573"/>
                      </a:cubicBezTo>
                      <a:cubicBezTo>
                        <a:pt x="20729" y="19279"/>
                        <a:pt x="21600" y="16767"/>
                        <a:pt x="21600" y="14118"/>
                      </a:cubicBezTo>
                      <a:cubicBezTo>
                        <a:pt x="21600" y="8547"/>
                        <a:pt x="17610" y="3523"/>
                        <a:pt x="11236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34289" tIns="34289" rIns="34289" bIns="34289"/>
                <a:lstStyle/>
                <a:p>
                  <a:endParaRPr lang="en-US"/>
                </a:p>
              </p:txBody>
            </p:sp>
            <p:sp>
              <p:nvSpPr>
                <p:cNvPr id="102" name="Shape 6460"/>
                <p:cNvSpPr/>
                <p:nvPr/>
              </p:nvSpPr>
              <p:spPr>
                <a:xfrm>
                  <a:off x="1319960" y="1668522"/>
                  <a:ext cx="1468391" cy="1258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140"/>
                      </a:moveTo>
                      <a:cubicBezTo>
                        <a:pt x="21569" y="7140"/>
                        <a:pt x="21569" y="7140"/>
                        <a:pt x="21569" y="7140"/>
                      </a:cubicBezTo>
                      <a:cubicBezTo>
                        <a:pt x="16276" y="0"/>
                        <a:pt x="16276" y="0"/>
                        <a:pt x="16276" y="0"/>
                      </a:cubicBezTo>
                      <a:cubicBezTo>
                        <a:pt x="15053" y="6783"/>
                        <a:pt x="10310" y="12032"/>
                        <a:pt x="4436" y="13174"/>
                      </a:cubicBezTo>
                      <a:cubicBezTo>
                        <a:pt x="0" y="21350"/>
                        <a:pt x="0" y="21350"/>
                        <a:pt x="0" y="21350"/>
                      </a:cubicBezTo>
                      <a:cubicBezTo>
                        <a:pt x="61" y="21493"/>
                        <a:pt x="61" y="21493"/>
                        <a:pt x="61" y="21493"/>
                      </a:cubicBezTo>
                      <a:cubicBezTo>
                        <a:pt x="734" y="21564"/>
                        <a:pt x="1407" y="21600"/>
                        <a:pt x="2111" y="21600"/>
                      </a:cubicBezTo>
                      <a:cubicBezTo>
                        <a:pt x="10708" y="21600"/>
                        <a:pt x="18143" y="15673"/>
                        <a:pt x="21600" y="7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  <p:sp>
              <p:nvSpPr>
                <p:cNvPr id="103" name="Shape 6461"/>
                <p:cNvSpPr/>
                <p:nvPr/>
              </p:nvSpPr>
              <p:spPr>
                <a:xfrm>
                  <a:off x="328" y="254357"/>
                  <a:ext cx="694207" cy="16429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5893"/>
                      </a:moveTo>
                      <a:cubicBezTo>
                        <a:pt x="0" y="16930"/>
                        <a:pt x="194" y="17941"/>
                        <a:pt x="517" y="18897"/>
                      </a:cubicBezTo>
                      <a:cubicBezTo>
                        <a:pt x="647" y="18869"/>
                        <a:pt x="647" y="18869"/>
                        <a:pt x="647" y="18869"/>
                      </a:cubicBezTo>
                      <a:cubicBezTo>
                        <a:pt x="17978" y="21600"/>
                        <a:pt x="17978" y="21600"/>
                        <a:pt x="17978" y="21600"/>
                      </a:cubicBezTo>
                      <a:cubicBezTo>
                        <a:pt x="15909" y="19798"/>
                        <a:pt x="14745" y="17750"/>
                        <a:pt x="14874" y="15620"/>
                      </a:cubicBezTo>
                      <a:cubicBezTo>
                        <a:pt x="15004" y="12671"/>
                        <a:pt x="17526" y="9967"/>
                        <a:pt x="21600" y="7810"/>
                      </a:cubicBezTo>
                      <a:cubicBezTo>
                        <a:pt x="20177" y="27"/>
                        <a:pt x="20177" y="27"/>
                        <a:pt x="20177" y="27"/>
                      </a:cubicBezTo>
                      <a:cubicBezTo>
                        <a:pt x="19983" y="0"/>
                        <a:pt x="19983" y="0"/>
                        <a:pt x="19983" y="0"/>
                      </a:cubicBezTo>
                      <a:cubicBezTo>
                        <a:pt x="7890" y="3468"/>
                        <a:pt x="0" y="9284"/>
                        <a:pt x="0" y="1589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  <p:sp>
              <p:nvSpPr>
                <p:cNvPr id="104" name="Shape 6462"/>
                <p:cNvSpPr/>
                <p:nvPr/>
              </p:nvSpPr>
              <p:spPr>
                <a:xfrm>
                  <a:off x="27520" y="1743709"/>
                  <a:ext cx="1534773" cy="11694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929"/>
                      </a:moveTo>
                      <a:cubicBezTo>
                        <a:pt x="21044" y="13006"/>
                        <a:pt x="20488" y="13006"/>
                        <a:pt x="19902" y="13006"/>
                      </a:cubicBezTo>
                      <a:cubicBezTo>
                        <a:pt x="14927" y="12853"/>
                        <a:pt x="10595" y="9246"/>
                        <a:pt x="8224" y="3990"/>
                      </a:cubicBezTo>
                      <a:cubicBezTo>
                        <a:pt x="7990" y="3875"/>
                        <a:pt x="7990" y="3875"/>
                        <a:pt x="7990" y="3875"/>
                      </a:cubicBezTo>
                      <a:cubicBezTo>
                        <a:pt x="7990" y="3875"/>
                        <a:pt x="7990" y="3875"/>
                        <a:pt x="7990" y="3875"/>
                      </a:cubicBezTo>
                      <a:cubicBezTo>
                        <a:pt x="7259" y="3530"/>
                        <a:pt x="7259" y="3530"/>
                        <a:pt x="7259" y="3530"/>
                      </a:cubicBezTo>
                      <a:cubicBezTo>
                        <a:pt x="6644" y="3223"/>
                        <a:pt x="6644" y="3223"/>
                        <a:pt x="6644" y="3223"/>
                      </a:cubicBezTo>
                      <a:cubicBezTo>
                        <a:pt x="6644" y="3223"/>
                        <a:pt x="6644" y="3223"/>
                        <a:pt x="6644" y="3223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698" y="11318"/>
                        <a:pt x="8722" y="20065"/>
                        <a:pt x="17444" y="21600"/>
                      </a:cubicBezTo>
                      <a:cubicBezTo>
                        <a:pt x="17444" y="21562"/>
                        <a:pt x="17444" y="21562"/>
                        <a:pt x="17444" y="21562"/>
                      </a:cubicBezTo>
                      <a:lnTo>
                        <a:pt x="21600" y="1292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lIns="34289" tIns="34289" rIns="34289" bIns="34289"/>
                <a:lstStyle/>
                <a:p>
                  <a:pPr>
                    <a:defRPr sz="2400"/>
                  </a:pPr>
                  <a:endParaRPr sz="2400">
                    <a:cs typeface="Arial" charset="0"/>
                  </a:endParaRPr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6077432" y="5077925"/>
                <a:ext cx="365461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3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342014" y="4068095"/>
                <a:ext cx="366505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4</a:t>
                </a: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579998" y="3723480"/>
                <a:ext cx="365461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677194" y="2190461"/>
                <a:ext cx="365461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735261" y="1887617"/>
                <a:ext cx="366505" cy="365502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500" b="1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3344" name="Rectangle 60"/>
              <p:cNvSpPr>
                <a:spLocks noChangeArrowheads="1"/>
              </p:cNvSpPr>
              <p:nvPr/>
            </p:nvSpPr>
            <p:spPr bwMode="auto">
              <a:xfrm>
                <a:off x="5181530" y="1756450"/>
                <a:ext cx="1798857" cy="627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>
                    <a:solidFill>
                      <a:schemeClr val="bg1"/>
                    </a:solidFill>
                  </a:rPr>
                  <a:t>Meningkatnya kualitas pembelajaran dan kemahasiswaan Pendidikan Tinggi</a:t>
                </a:r>
                <a:endParaRPr lang="en-US" altLang="id-ID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321" name="Rectangle 70"/>
            <p:cNvSpPr>
              <a:spLocks noChangeArrowheads="1"/>
            </p:cNvSpPr>
            <p:nvPr/>
          </p:nvSpPr>
          <p:spPr bwMode="auto">
            <a:xfrm>
              <a:off x="6381761" y="2499105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Meningkatnya 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22" name="Rectangle 71"/>
            <p:cNvSpPr>
              <a:spLocks noChangeArrowheads="1"/>
            </p:cNvSpPr>
            <p:nvPr/>
          </p:nvSpPr>
          <p:spPr bwMode="auto">
            <a:xfrm>
              <a:off x="6472249" y="2700290"/>
              <a:ext cx="1357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Kualitas 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23" name="Rectangle 72"/>
            <p:cNvSpPr>
              <a:spLocks noChangeArrowheads="1"/>
            </p:cNvSpPr>
            <p:nvPr/>
          </p:nvSpPr>
          <p:spPr bwMode="auto">
            <a:xfrm>
              <a:off x="6581787" y="2895554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kelembagaan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24" name="Rectangle 73"/>
            <p:cNvSpPr>
              <a:spLocks noChangeArrowheads="1"/>
            </p:cNvSpPr>
            <p:nvPr/>
          </p:nvSpPr>
          <p:spPr bwMode="auto">
            <a:xfrm>
              <a:off x="6667513" y="3086055"/>
              <a:ext cx="135732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Iptek dan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Dikti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grpSp>
          <p:nvGrpSpPr>
            <p:cNvPr id="13325" name="Group 79"/>
            <p:cNvGrpSpPr>
              <a:grpSpLocks/>
            </p:cNvGrpSpPr>
            <p:nvPr/>
          </p:nvGrpSpPr>
          <p:grpSpPr bwMode="auto">
            <a:xfrm>
              <a:off x="5072063" y="5248288"/>
              <a:ext cx="2471755" cy="1144198"/>
              <a:chOff x="5024438" y="5286388"/>
              <a:chExt cx="2471755" cy="1144198"/>
            </a:xfrm>
          </p:grpSpPr>
          <p:sp>
            <p:nvSpPr>
              <p:cNvPr id="13334" name="Rectangle 75"/>
              <p:cNvSpPr>
                <a:spLocks noChangeArrowheads="1"/>
              </p:cNvSpPr>
              <p:nvPr/>
            </p:nvSpPr>
            <p:spPr bwMode="auto">
              <a:xfrm>
                <a:off x="6138873" y="5286388"/>
                <a:ext cx="1357320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Meningkatnya</a:t>
                </a:r>
                <a:endParaRPr lang="en-US" altLang="id-ID" sz="1400"/>
              </a:p>
            </p:txBody>
          </p:sp>
          <p:sp>
            <p:nvSpPr>
              <p:cNvPr id="13335" name="Rectangle 76"/>
              <p:cNvSpPr>
                <a:spLocks noChangeArrowheads="1"/>
              </p:cNvSpPr>
              <p:nvPr/>
            </p:nvSpPr>
            <p:spPr bwMode="auto">
              <a:xfrm>
                <a:off x="5767393" y="5497727"/>
                <a:ext cx="1643073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Relevansi, kualitas</a:t>
                </a:r>
                <a:endParaRPr lang="en-US" altLang="id-ID" sz="1400"/>
              </a:p>
            </p:txBody>
          </p:sp>
          <p:sp>
            <p:nvSpPr>
              <p:cNvPr id="13336" name="Rectangle 77"/>
              <p:cNvSpPr>
                <a:spLocks noChangeArrowheads="1"/>
              </p:cNvSpPr>
              <p:nvPr/>
            </p:nvSpPr>
            <p:spPr bwMode="auto">
              <a:xfrm>
                <a:off x="5262564" y="5702516"/>
                <a:ext cx="2000264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dan kuantitas Sumber</a:t>
                </a:r>
                <a:endParaRPr lang="en-US" altLang="id-ID" sz="1400"/>
              </a:p>
            </p:txBody>
          </p:sp>
          <p:sp>
            <p:nvSpPr>
              <p:cNvPr id="13337" name="Rectangle 78"/>
              <p:cNvSpPr>
                <a:spLocks noChangeArrowheads="1"/>
              </p:cNvSpPr>
              <p:nvPr/>
            </p:nvSpPr>
            <p:spPr bwMode="auto">
              <a:xfrm>
                <a:off x="5024438" y="5907305"/>
                <a:ext cx="2000264" cy="52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d-ID" altLang="id-ID" sz="1400"/>
                  <a:t>Daya Iptek dan Dikti</a:t>
                </a:r>
                <a:endParaRPr lang="en-US" altLang="id-ID" sz="1400"/>
              </a:p>
            </p:txBody>
          </p:sp>
        </p:grpSp>
        <p:sp>
          <p:nvSpPr>
            <p:cNvPr id="13326" name="Rectangle 81"/>
            <p:cNvSpPr>
              <a:spLocks noChangeArrowheads="1"/>
            </p:cNvSpPr>
            <p:nvPr/>
          </p:nvSpPr>
          <p:spPr bwMode="auto">
            <a:xfrm>
              <a:off x="2486008" y="5286388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Meningkatnya</a:t>
              </a:r>
              <a:endParaRPr lang="en-US" altLang="id-ID" sz="1400"/>
            </a:p>
          </p:txBody>
        </p:sp>
        <p:sp>
          <p:nvSpPr>
            <p:cNvPr id="13327" name="Rectangle 82"/>
            <p:cNvSpPr>
              <a:spLocks noChangeArrowheads="1"/>
            </p:cNvSpPr>
            <p:nvPr/>
          </p:nvSpPr>
          <p:spPr bwMode="auto">
            <a:xfrm>
              <a:off x="2557446" y="5491177"/>
              <a:ext cx="16430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Relevansi dan</a:t>
              </a:r>
              <a:endParaRPr lang="en-US" altLang="id-ID" sz="1400"/>
            </a:p>
          </p:txBody>
        </p:sp>
        <p:sp>
          <p:nvSpPr>
            <p:cNvPr id="13328" name="Rectangle 83"/>
            <p:cNvSpPr>
              <a:spLocks noChangeArrowheads="1"/>
            </p:cNvSpPr>
            <p:nvPr/>
          </p:nvSpPr>
          <p:spPr bwMode="auto">
            <a:xfrm>
              <a:off x="2557446" y="5672153"/>
              <a:ext cx="20002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produktivitas</a:t>
              </a:r>
              <a:endParaRPr lang="en-US" altLang="id-ID" sz="1400"/>
            </a:p>
          </p:txBody>
        </p:sp>
        <p:sp>
          <p:nvSpPr>
            <p:cNvPr id="13329" name="Rectangle 84"/>
            <p:cNvSpPr>
              <a:spLocks noChangeArrowheads="1"/>
            </p:cNvSpPr>
            <p:nvPr/>
          </p:nvSpPr>
          <p:spPr bwMode="auto">
            <a:xfrm>
              <a:off x="2881299" y="5857892"/>
              <a:ext cx="2357454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/>
                <a:t>Riset dan Pengembangan</a:t>
              </a:r>
              <a:endParaRPr lang="en-US" altLang="id-ID" sz="1400"/>
            </a:p>
          </p:txBody>
        </p:sp>
        <p:sp>
          <p:nvSpPr>
            <p:cNvPr id="13330" name="Rectangle 85"/>
            <p:cNvSpPr>
              <a:spLocks noChangeArrowheads="1"/>
            </p:cNvSpPr>
            <p:nvPr/>
          </p:nvSpPr>
          <p:spPr bwMode="auto">
            <a:xfrm>
              <a:off x="2209781" y="2495544"/>
              <a:ext cx="1357321" cy="52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Menguatnya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31" name="Rectangle 86"/>
            <p:cNvSpPr>
              <a:spLocks noChangeArrowheads="1"/>
            </p:cNvSpPr>
            <p:nvPr/>
          </p:nvSpPr>
          <p:spPr bwMode="auto">
            <a:xfrm>
              <a:off x="2024042" y="2696729"/>
              <a:ext cx="1357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Kapasitas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32" name="Rectangle 87"/>
            <p:cNvSpPr>
              <a:spLocks noChangeArrowheads="1"/>
            </p:cNvSpPr>
            <p:nvPr/>
          </p:nvSpPr>
          <p:spPr bwMode="auto">
            <a:xfrm>
              <a:off x="2024043" y="2891993"/>
              <a:ext cx="1357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1400">
                  <a:solidFill>
                    <a:schemeClr val="bg1"/>
                  </a:solidFill>
                </a:rPr>
                <a:t>Inovasi</a:t>
              </a:r>
              <a:endParaRPr lang="en-US" altLang="id-ID" sz="1400">
                <a:solidFill>
                  <a:schemeClr val="bg1"/>
                </a:solidFill>
              </a:endParaRPr>
            </a:p>
          </p:txBody>
        </p:sp>
        <p:sp>
          <p:nvSpPr>
            <p:cNvPr id="13333" name="Rectangle 34"/>
            <p:cNvSpPr>
              <a:spLocks noChangeArrowheads="1"/>
            </p:cNvSpPr>
            <p:nvPr/>
          </p:nvSpPr>
          <p:spPr bwMode="auto">
            <a:xfrm>
              <a:off x="3440113" y="2500306"/>
              <a:ext cx="3116261" cy="40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2000">
                  <a:solidFill>
                    <a:srgbClr val="002060"/>
                  </a:solidFill>
                  <a:latin typeface="Century Gothic" panose="020B0502020202020204" pitchFamily="34" charset="0"/>
                </a:rPr>
                <a:t>Meningkatnya relevansi, kuantitas dan kualitas sumber daya manusia berpendidikan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d-ID" altLang="id-ID" sz="2000">
                  <a:solidFill>
                    <a:srgbClr val="002060"/>
                  </a:solidFill>
                  <a:latin typeface="Century Gothic" panose="020B0502020202020204" pitchFamily="34" charset="0"/>
                </a:rPr>
                <a:t>tinggi, serta kemampuan Iptek dan inovasi untuk keunggulan daya saing bangsa</a:t>
              </a:r>
            </a:p>
          </p:txBody>
        </p:sp>
      </p:grpSp>
      <p:pic>
        <p:nvPicPr>
          <p:cNvPr id="13318" name="Picture 23" descr="LOGO RISTEKDIKT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76" y="60344"/>
            <a:ext cx="469106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764404" y="232439"/>
            <a:ext cx="628649" cy="767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66A5A-5107-48F5-8679-6CF1DB8DE0B5}" type="slidenum">
              <a:rPr lang="id-ID" altLang="en-US" sz="18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d-ID" alt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4618" y="6327991"/>
            <a:ext cx="315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Courtesy, </a:t>
            </a:r>
            <a:r>
              <a:rPr lang="en-US" dirty="0" err="1" smtClean="0"/>
              <a:t>Karoren</a:t>
            </a:r>
            <a:r>
              <a:rPr lang="en-US" dirty="0" smtClean="0"/>
              <a:t> </a:t>
            </a:r>
            <a:r>
              <a:rPr lang="en-US" dirty="0" err="1" smtClean="0"/>
              <a:t>Kemristekdikti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accent6"/>
                </a:solidFill>
                <a:effectLst/>
              </a:rPr>
              <a:t>Rekruitmen Mahasiswa Peserta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Mahasiswa peserta program kerja sama adalah mahasiswa reguler yang telah diterima oleh PT asal</a:t>
            </a:r>
            <a:r>
              <a:rPr lang="en-US" sz="2400" dirty="0" smtClean="0"/>
              <a:t>; </a:t>
            </a:r>
            <a:r>
              <a:rPr lang="en-US" sz="2400" dirty="0" err="1" smtClean="0"/>
              <a:t>jadi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tidak</a:t>
            </a:r>
            <a:r>
              <a:rPr lang="en-US" sz="2400" b="1" dirty="0" smtClean="0"/>
              <a:t> </a:t>
            </a:r>
            <a:r>
              <a:rPr lang="id-ID" sz="2400" b="1" dirty="0" smtClean="0"/>
              <a:t>ada calon mahasiswa yang sejak awal diterima khusus untuk program kerja sama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566928" lvl="0" indent="-457200">
              <a:buFont typeface="+mj-lt"/>
              <a:buAutoNum type="arabicPeriod"/>
            </a:pPr>
            <a:r>
              <a:rPr lang="en-US" sz="2400" dirty="0" smtClean="0"/>
              <a:t>S</a:t>
            </a:r>
            <a:r>
              <a:rPr lang="id-ID" sz="2400" dirty="0" smtClean="0"/>
              <a:t>eleksi berdasarkan prestasi akademik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kerjasama</a:t>
            </a:r>
            <a:r>
              <a:rPr lang="en-US" sz="2400" dirty="0" smtClean="0"/>
              <a:t> </a:t>
            </a:r>
            <a:r>
              <a:rPr lang="en-US" sz="2400" dirty="0" err="1" smtClean="0"/>
              <a:t>mengingat</a:t>
            </a:r>
            <a:r>
              <a:rPr lang="id-ID" sz="2400" dirty="0" smtClean="0"/>
              <a:t> beban studi yang akan dijalani lebih berat dibandingkan mahasiswa program reguler</a:t>
            </a:r>
            <a:r>
              <a:rPr lang="en-US" sz="2400" dirty="0" smtClean="0"/>
              <a:t>; s</a:t>
            </a:r>
            <a:r>
              <a:rPr lang="id-ID" sz="2400" dirty="0" smtClean="0"/>
              <a:t>eleksi harus dilakukan secara transparan dan objektif untuk mengurangi risiko kegagalan program.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133600"/>
            <a:ext cx="709385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dirty="0" err="1" smtClean="0"/>
              <a:t>Kerja</a:t>
            </a:r>
            <a:r>
              <a:rPr lang="en-GB" sz="2200" dirty="0" smtClean="0"/>
              <a:t> </a:t>
            </a:r>
            <a:r>
              <a:rPr lang="en-GB" sz="2200" dirty="0" err="1" smtClean="0"/>
              <a:t>Sama</a:t>
            </a:r>
            <a:r>
              <a:rPr lang="en-GB" sz="2200" dirty="0" smtClean="0"/>
              <a:t> yang </a:t>
            </a:r>
            <a:r>
              <a:rPr lang="en-GB" sz="2200" dirty="0" err="1" smtClean="0"/>
              <a:t>diselenggarakan</a:t>
            </a:r>
            <a:r>
              <a:rPr lang="en-GB" sz="2200" dirty="0" smtClean="0"/>
              <a:t> </a:t>
            </a:r>
            <a:r>
              <a:rPr lang="en-GB" sz="2200" dirty="0" err="1" smtClean="0"/>
              <a:t>oleh</a:t>
            </a:r>
            <a:r>
              <a:rPr lang="en-GB" sz="2200" dirty="0" smtClean="0"/>
              <a:t> </a:t>
            </a:r>
            <a:r>
              <a:rPr lang="en-GB" sz="2200" dirty="0" err="1" smtClean="0"/>
              <a:t>Perguruan</a:t>
            </a:r>
            <a:r>
              <a:rPr lang="en-GB" sz="2200" dirty="0" smtClean="0"/>
              <a:t> Tinggi </a:t>
            </a:r>
            <a:r>
              <a:rPr lang="en-GB" sz="2200" dirty="0" err="1" smtClean="0"/>
              <a:t>harus</a:t>
            </a:r>
            <a:r>
              <a:rPr lang="en-GB" sz="2200" dirty="0" smtClean="0"/>
              <a:t> </a:t>
            </a:r>
            <a:r>
              <a:rPr lang="en-GB" sz="2200" dirty="0" err="1" smtClean="0"/>
              <a:t>mendapatkan</a:t>
            </a:r>
            <a:r>
              <a:rPr lang="en-GB" sz="2200" dirty="0" smtClean="0"/>
              <a:t> </a:t>
            </a:r>
            <a:r>
              <a:rPr lang="en-GB" sz="2200" dirty="0" err="1" smtClean="0"/>
              <a:t>Izin</a:t>
            </a:r>
            <a:r>
              <a:rPr lang="en-GB" sz="2200" dirty="0" smtClean="0"/>
              <a:t> </a:t>
            </a:r>
            <a:r>
              <a:rPr lang="en-GB" sz="2200" dirty="0" err="1" smtClean="0"/>
              <a:t>dari</a:t>
            </a:r>
            <a:r>
              <a:rPr lang="en-GB" sz="2200" dirty="0" smtClean="0"/>
              <a:t> </a:t>
            </a:r>
            <a:r>
              <a:rPr lang="en-GB" sz="2200" dirty="0" err="1" smtClean="0"/>
              <a:t>Menteri</a:t>
            </a:r>
            <a:r>
              <a:rPr lang="en-GB" sz="2200" dirty="0" smtClean="0"/>
              <a:t> </a:t>
            </a:r>
            <a:r>
              <a:rPr lang="en-GB" sz="2200" dirty="0" err="1" smtClean="0"/>
              <a:t>melalui</a:t>
            </a:r>
            <a:r>
              <a:rPr lang="en-GB" sz="2200" dirty="0" smtClean="0"/>
              <a:t> </a:t>
            </a:r>
            <a:r>
              <a:rPr lang="en-GB" sz="2200" dirty="0" err="1" smtClean="0"/>
              <a:t>Direktorat</a:t>
            </a:r>
            <a:r>
              <a:rPr lang="en-GB" sz="2200" dirty="0" smtClean="0"/>
              <a:t> </a:t>
            </a:r>
            <a:r>
              <a:rPr lang="en-GB" sz="2200" dirty="0" err="1" smtClean="0"/>
              <a:t>Jenderal</a:t>
            </a:r>
            <a:r>
              <a:rPr lang="en-GB" sz="2200" dirty="0" smtClean="0"/>
              <a:t> </a:t>
            </a:r>
            <a:r>
              <a:rPr lang="en-GB" sz="2200" dirty="0" err="1" smtClean="0"/>
              <a:t>terkait</a:t>
            </a:r>
            <a:r>
              <a:rPr lang="en-GB" sz="2200" dirty="0" smtClean="0"/>
              <a:t>.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535094" y="1243781"/>
            <a:ext cx="7543800" cy="73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 smtClean="0"/>
              <a:t>PERMENDIKBUD 14 TAHUN 2014</a:t>
            </a:r>
            <a:endParaRPr lang="en-GB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/>
        </p:blipFill>
        <p:spPr>
          <a:xfrm>
            <a:off x="1079157" y="3276607"/>
            <a:ext cx="2550962" cy="1695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4888445"/>
            <a:ext cx="65551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/>
              <a:t>Kerja</a:t>
            </a:r>
            <a:r>
              <a:rPr lang="en-GB" sz="2200" dirty="0" smtClean="0"/>
              <a:t> </a:t>
            </a:r>
            <a:r>
              <a:rPr lang="en-GB" sz="2200" dirty="0" err="1" smtClean="0"/>
              <a:t>Sama</a:t>
            </a:r>
            <a:r>
              <a:rPr lang="en-GB" sz="2200" dirty="0" smtClean="0"/>
              <a:t> </a:t>
            </a:r>
            <a:r>
              <a:rPr lang="en-GB" sz="2200" dirty="0" err="1" smtClean="0"/>
              <a:t>Bergelar</a:t>
            </a:r>
            <a:r>
              <a:rPr lang="en-GB" sz="2200" dirty="0" smtClean="0"/>
              <a:t> (Joint Program) </a:t>
            </a:r>
            <a:r>
              <a:rPr lang="en-GB" sz="2200" dirty="0" smtClean="0">
                <a:sym typeface="Wingdings" panose="05000000000000000000" pitchFamily="2" charset="2"/>
              </a:rPr>
              <a:t> Subject of Approval</a:t>
            </a:r>
            <a:r>
              <a:rPr lang="id-ID" sz="2200" dirty="0" smtClean="0">
                <a:sym typeface="Wingdings" panose="05000000000000000000" pitchFamily="2" charset="2"/>
              </a:rPr>
              <a:t> (khusus PTN-non BH dan PTS)</a:t>
            </a:r>
            <a:endParaRPr lang="en-GB" sz="22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 smtClean="0">
                <a:sym typeface="Wingdings" panose="05000000000000000000" pitchFamily="2" charset="2"/>
              </a:rPr>
              <a:t>Kerja</a:t>
            </a:r>
            <a:r>
              <a:rPr lang="en-GB" sz="2200" dirty="0" smtClean="0">
                <a:sym typeface="Wingdings" panose="05000000000000000000" pitchFamily="2" charset="2"/>
              </a:rPr>
              <a:t> </a:t>
            </a:r>
            <a:r>
              <a:rPr lang="en-GB" sz="2200" dirty="0" err="1" smtClean="0">
                <a:sym typeface="Wingdings" panose="05000000000000000000" pitchFamily="2" charset="2"/>
              </a:rPr>
              <a:t>Sama</a:t>
            </a:r>
            <a:r>
              <a:rPr lang="en-GB" sz="2200" dirty="0" smtClean="0">
                <a:sym typeface="Wingdings" panose="05000000000000000000" pitchFamily="2" charset="2"/>
              </a:rPr>
              <a:t>  </a:t>
            </a:r>
            <a:r>
              <a:rPr lang="en-GB" sz="2200" dirty="0" err="1" smtClean="0">
                <a:sym typeface="Wingdings" panose="05000000000000000000" pitchFamily="2" charset="2"/>
              </a:rPr>
              <a:t>dilaporkan</a:t>
            </a:r>
            <a:endParaRPr lang="en-GB" sz="2200" dirty="0" smtClean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533400" y="609600"/>
            <a:ext cx="7543800" cy="73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000" b="1" dirty="0" smtClean="0"/>
              <a:t>PEMBERIAN IJIN KERJASAMA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14434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044949"/>
            <a:ext cx="8136904" cy="69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Laman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Izin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Kerja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endParaRPr lang="en-GB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176" y="2971800"/>
            <a:ext cx="569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hlinkClick r:id="rId2"/>
              </a:rPr>
              <a:t>http</a:t>
            </a:r>
            <a:r>
              <a:rPr lang="en-GB" sz="2400" b="1" i="1" dirty="0" smtClean="0">
                <a:hlinkClick r:id="rId2"/>
              </a:rPr>
              <a:t>://ijinkerma</a:t>
            </a:r>
            <a:r>
              <a:rPr lang="id-ID" sz="2400" b="1" i="1" dirty="0" smtClean="0">
                <a:hlinkClick r:id="rId2"/>
              </a:rPr>
              <a:t>.ristekdikti.go.id</a:t>
            </a:r>
            <a:endParaRPr lang="en-GB" sz="2400" b="1" i="1" dirty="0" smtClean="0"/>
          </a:p>
          <a:p>
            <a:pPr algn="ctr"/>
            <a:endParaRPr lang="en-GB" sz="2400" b="1" i="1" dirty="0"/>
          </a:p>
          <a:p>
            <a:pPr algn="ctr"/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2506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725059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3200" b="1" dirty="0" smtClean="0">
                <a:solidFill>
                  <a:schemeClr val="accent6"/>
                </a:solidFill>
                <a:effectLst/>
              </a:rPr>
              <a:t>Hal-hal yang perlu menjadi perhatian dalam pelaksanaan program JD/DD</a:t>
            </a:r>
            <a:endParaRPr lang="id-ID" sz="3200" b="1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Profile PT Mitra dan program studi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Dokumen Kerjasama (MoU/MoA/IA) : definisi, durasi, tugas dan tanggungjawab, dll.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Reciprocal Approach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Keberlanjutan studi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Kesiapan sumber daya (SDM dan Infrastrukture)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Pemetaan kurrikulum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Pengakuan credit/mata kuliah yang diambil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Pola Pembelajaran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Durasi pelaksanaan pendidikan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Biaya pelaksanaan kegiatan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2400" dirty="0" smtClean="0"/>
              <a:t>Surat Keterangan Pendampiing Ijasah/Diploma Supplement</a:t>
            </a:r>
          </a:p>
          <a:p>
            <a:pPr marL="566928" lvl="0" indent="-457200">
              <a:buFont typeface="+mj-lt"/>
              <a:buAutoNum type="arabicPeriod"/>
            </a:pP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2707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Contact Person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8638" indent="-514350">
              <a:buAutoNum type="arabicPeriod"/>
            </a:pPr>
            <a:r>
              <a:rPr lang="id-ID" dirty="0" smtClean="0"/>
              <a:t>Purwanto Subroto (Kasubdit Kerjasama PT)</a:t>
            </a:r>
          </a:p>
          <a:p>
            <a:pPr marL="528638" indent="-514350">
              <a:buNone/>
            </a:pPr>
            <a:r>
              <a:rPr lang="id-ID" dirty="0"/>
              <a:t>	</a:t>
            </a:r>
            <a:r>
              <a:rPr lang="id-ID" dirty="0" smtClean="0"/>
              <a:t>Hp. 081399664725</a:t>
            </a:r>
          </a:p>
          <a:p>
            <a:pPr marL="528638" indent="-514350">
              <a:buAutoNum type="arabicPeriod" startAt="2"/>
            </a:pPr>
            <a:r>
              <a:rPr lang="id-ID" dirty="0" smtClean="0"/>
              <a:t>Adhrial Refaddin (Kasi Kerjasama LN)</a:t>
            </a:r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/>
              <a:t>	</a:t>
            </a:r>
            <a:r>
              <a:rPr lang="id-ID" dirty="0" smtClean="0"/>
              <a:t>Hp. 081297974648</a:t>
            </a:r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 smtClean="0"/>
              <a:t>3.	Annisa Pranowo (Kasi Kerjasama DN)</a:t>
            </a:r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/>
              <a:t>	</a:t>
            </a:r>
            <a:r>
              <a:rPr lang="id-ID" dirty="0" smtClean="0"/>
              <a:t>Hp. 08161493952</a:t>
            </a:r>
          </a:p>
          <a:p>
            <a:pPr marL="14288" indent="0">
              <a:buNone/>
              <a:tabLst>
                <a:tab pos="531813" algn="l"/>
              </a:tabLst>
            </a:pPr>
            <a:endParaRPr lang="id-ID" dirty="0" smtClean="0"/>
          </a:p>
          <a:p>
            <a:pPr marL="14288" indent="0">
              <a:buNone/>
              <a:tabLst>
                <a:tab pos="531813" algn="l"/>
              </a:tabLst>
            </a:pPr>
            <a:r>
              <a:rPr lang="id-ID" dirty="0" smtClean="0"/>
              <a:t>Alamat email : subdit.kermapt@ristekdikti.go.id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1858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13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Surat Keterangan Pendamping Ijasah (</a:t>
            </a:r>
            <a:r>
              <a:rPr lang="id-ID" sz="4000" i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Diploma Supplement</a:t>
            </a:r>
            <a:r>
              <a:rPr lang="id-ID" sz="40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)</a:t>
            </a:r>
            <a:endParaRPr lang="fi-FI" sz="4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533233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7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400" b="1" dirty="0" smtClean="0"/>
              <a:t>Logo dan Kop Surat Perguruan tinggi</a:t>
            </a:r>
          </a:p>
          <a:p>
            <a:pPr marL="514350" indent="-514350">
              <a:buAutoNum type="arabicPeriod"/>
            </a:pPr>
            <a:r>
              <a:rPr lang="it-IT" sz="2400" b="1" dirty="0" smtClean="0"/>
              <a:t>Informasi tentang identitas diri pemegang SKPI</a:t>
            </a:r>
            <a:endParaRPr lang="en-US" sz="2400" dirty="0" smtClean="0"/>
          </a:p>
          <a:p>
            <a:pPr lvl="1"/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Induk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endParaRPr lang="en-US" sz="2400" dirty="0" smtClean="0"/>
          </a:p>
          <a:p>
            <a:pPr lvl="1"/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endParaRPr lang="en-US" sz="2400" dirty="0" smtClean="0"/>
          </a:p>
          <a:p>
            <a:pPr lvl="1"/>
            <a:r>
              <a:rPr lang="en-US" sz="2400" dirty="0" err="1" smtClean="0"/>
              <a:t>Tahun</a:t>
            </a:r>
            <a:r>
              <a:rPr lang="en-US" sz="2400" dirty="0" smtClean="0"/>
              <a:t> Lulus</a:t>
            </a:r>
          </a:p>
          <a:p>
            <a:pPr lvl="1"/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Ijazah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Gelar</a:t>
            </a:r>
            <a:r>
              <a:rPr lang="en-US" sz="2400" dirty="0" smtClean="0"/>
              <a:t>/</a:t>
            </a:r>
            <a:r>
              <a:rPr lang="en-US" sz="2400" dirty="0" err="1" smtClean="0"/>
              <a:t>sebutan</a:t>
            </a:r>
            <a:r>
              <a:rPr lang="en-US" sz="2400" dirty="0" smtClean="0"/>
              <a:t> </a:t>
            </a:r>
            <a:r>
              <a:rPr lang="en-US" sz="2400" dirty="0" err="1" smtClean="0"/>
              <a:t>lulusan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 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53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828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400" b="1" dirty="0" smtClean="0"/>
              <a:t>3</a:t>
            </a:r>
            <a:r>
              <a:rPr lang="id-ID" sz="2600" b="1" dirty="0" smtClean="0"/>
              <a:t>. </a:t>
            </a:r>
            <a:r>
              <a:rPr lang="en-US" sz="2600" b="1" dirty="0" err="1" smtClean="0"/>
              <a:t>Informasi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tentang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identitas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Penyelenggara</a:t>
            </a:r>
            <a:r>
              <a:rPr lang="en-US" sz="2600" b="1" dirty="0" smtClean="0"/>
              <a:t> Program</a:t>
            </a:r>
            <a:endParaRPr lang="en-US" sz="2600" dirty="0" smtClean="0"/>
          </a:p>
          <a:p>
            <a:pPr lvl="1"/>
            <a:r>
              <a:rPr lang="id-ID" sz="2600" dirty="0" smtClean="0"/>
              <a:t>SK Pendirian</a:t>
            </a:r>
          </a:p>
          <a:p>
            <a:pPr lvl="1"/>
            <a:r>
              <a:rPr lang="en-US" sz="2600" dirty="0" err="1" smtClean="0"/>
              <a:t>Nama</a:t>
            </a:r>
            <a:r>
              <a:rPr lang="en-US" sz="2600" dirty="0" smtClean="0"/>
              <a:t> </a:t>
            </a:r>
            <a:r>
              <a:rPr lang="en-US" sz="2600" dirty="0" err="1" smtClean="0"/>
              <a:t>Perguruan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Nama</a:t>
            </a:r>
            <a:r>
              <a:rPr lang="en-US" sz="2600" dirty="0" smtClean="0"/>
              <a:t> Program </a:t>
            </a:r>
            <a:r>
              <a:rPr lang="en-US" sz="2600" dirty="0" err="1" smtClean="0"/>
              <a:t>Studi</a:t>
            </a:r>
            <a:r>
              <a:rPr lang="en-US" sz="2600" dirty="0" smtClean="0"/>
              <a:t> </a:t>
            </a:r>
            <a:endParaRPr lang="id-ID" sz="2600" dirty="0" smtClean="0"/>
          </a:p>
          <a:p>
            <a:pPr lvl="1"/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(</a:t>
            </a:r>
            <a:r>
              <a:rPr lang="en-US" sz="2600" dirty="0" err="1" smtClean="0"/>
              <a:t>akademik</a:t>
            </a:r>
            <a:r>
              <a:rPr lang="en-US" sz="2600" dirty="0" smtClean="0"/>
              <a:t>, </a:t>
            </a:r>
            <a:r>
              <a:rPr lang="en-US" sz="2600" dirty="0" err="1" smtClean="0"/>
              <a:t>vokasi</a:t>
            </a:r>
            <a:r>
              <a:rPr lang="en-US" sz="2600" dirty="0" smtClean="0"/>
              <a:t>,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profesi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err="1" smtClean="0"/>
              <a:t>Jenjang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Jenjang</a:t>
            </a:r>
            <a:r>
              <a:rPr lang="en-US" sz="2600" dirty="0" smtClean="0"/>
              <a:t> </a:t>
            </a:r>
            <a:r>
              <a:rPr lang="en-US" sz="2600" dirty="0" err="1" smtClean="0"/>
              <a:t>kualifikasi</a:t>
            </a:r>
            <a:r>
              <a:rPr lang="en-US" sz="2600" dirty="0" smtClean="0"/>
              <a:t> </a:t>
            </a:r>
            <a:r>
              <a:rPr lang="en-US" sz="2600" dirty="0" err="1" smtClean="0"/>
              <a:t>sesuai</a:t>
            </a:r>
            <a:r>
              <a:rPr lang="en-US" sz="2600" dirty="0" smtClean="0"/>
              <a:t> KKNI</a:t>
            </a:r>
          </a:p>
          <a:p>
            <a:pPr lvl="1"/>
            <a:r>
              <a:rPr lang="en-US" sz="2600" dirty="0" err="1" smtClean="0"/>
              <a:t>Persyaratan</a:t>
            </a:r>
            <a:r>
              <a:rPr lang="en-US" sz="2600" dirty="0" smtClean="0"/>
              <a:t> </a:t>
            </a:r>
            <a:r>
              <a:rPr lang="en-US" sz="2600" dirty="0" err="1" smtClean="0"/>
              <a:t>penerimaan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Bahasa</a:t>
            </a:r>
            <a:r>
              <a:rPr lang="en-US" sz="2600" dirty="0" smtClean="0"/>
              <a:t> </a:t>
            </a:r>
            <a:r>
              <a:rPr lang="en-US" sz="2600" dirty="0" err="1" smtClean="0"/>
              <a:t>pengantar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 smtClean="0"/>
              <a:t>penilaian</a:t>
            </a:r>
            <a:endParaRPr lang="en-US" sz="2600" dirty="0" smtClean="0"/>
          </a:p>
          <a:p>
            <a:pPr lvl="1"/>
            <a:r>
              <a:rPr lang="en-US" sz="2600" dirty="0" smtClean="0"/>
              <a:t>Lama </a:t>
            </a:r>
            <a:r>
              <a:rPr lang="en-US" sz="2600" dirty="0" err="1" smtClean="0"/>
              <a:t>studi</a:t>
            </a:r>
            <a:r>
              <a:rPr lang="en-US" sz="2600" dirty="0" smtClean="0"/>
              <a:t> </a:t>
            </a:r>
            <a:r>
              <a:rPr lang="en-US" sz="2600" dirty="0" err="1" smtClean="0"/>
              <a:t>reguler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jenjang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  <a:r>
              <a:rPr lang="en-US" sz="2600" dirty="0" err="1" smtClean="0"/>
              <a:t>lanjutan</a:t>
            </a:r>
            <a:endParaRPr lang="en-US" sz="2600" dirty="0" smtClean="0"/>
          </a:p>
          <a:p>
            <a:pPr lvl="1"/>
            <a:r>
              <a:rPr lang="en-US" sz="2600" dirty="0" smtClean="0"/>
              <a:t>Status </a:t>
            </a:r>
            <a:r>
              <a:rPr lang="en-US" sz="2600" dirty="0" err="1" smtClean="0"/>
              <a:t>profesi</a:t>
            </a:r>
            <a:r>
              <a:rPr lang="en-US" sz="2600" dirty="0" smtClean="0"/>
              <a:t> (</a:t>
            </a:r>
            <a:r>
              <a:rPr lang="en-US" sz="2600" dirty="0" err="1" smtClean="0"/>
              <a:t>bila</a:t>
            </a:r>
            <a:r>
              <a:rPr lang="en-US" sz="2600" dirty="0" smtClean="0"/>
              <a:t> </a:t>
            </a:r>
            <a:r>
              <a:rPr lang="en-US" sz="2600" dirty="0" err="1" smtClean="0"/>
              <a:t>ada</a:t>
            </a:r>
            <a:r>
              <a:rPr lang="en-US" sz="2600" dirty="0" smtClean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2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H="1">
            <a:off x="857250" y="6489700"/>
            <a:ext cx="74295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rot="5400000">
            <a:off x="1136651" y="6121401"/>
            <a:ext cx="179387" cy="728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25142" y="1341438"/>
            <a:ext cx="674965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070968" y="504824"/>
            <a:ext cx="677584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Program Kemenristekdikti </a:t>
            </a:r>
            <a:r>
              <a:rPr lang="id-ID" altLang="id-ID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2015-2019</a:t>
            </a:r>
            <a:endParaRPr lang="en-US" altLang="id-ID" sz="2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id-ID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y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ang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terkait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dengan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Kerjasama</a:t>
            </a:r>
            <a:r>
              <a:rPr lang="en-US" altLang="id-ID" sz="24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sz="24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Nasional</a:t>
            </a:r>
            <a:endParaRPr lang="fi-FI" altLang="id-ID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9" y="-9525"/>
            <a:ext cx="392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3" y="1456532"/>
            <a:ext cx="4393406" cy="51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1602582" y="1736576"/>
            <a:ext cx="30991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Kualitas Pembelajaran dan Kemahasiswaan Pendidikan Tinggi</a:t>
            </a: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1602581" y="2744678"/>
            <a:ext cx="26598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 Kualitas Kelembagaan Iptek Dan Dikti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1612107" y="3470951"/>
            <a:ext cx="29774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Relevansi, Kualitas, Dan Kuantitas</a:t>
            </a:r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Sumber Daya Iptek Dan Dikti</a:t>
            </a:r>
            <a:endParaRPr lang="id-ID" altLang="id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1590676" y="4383269"/>
            <a:ext cx="29813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</a:t>
            </a:r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Relevansi Dan Produktivitas</a:t>
            </a:r>
          </a:p>
          <a:p>
            <a:pPr eaLnBrk="1" hangingPunct="1"/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Riset Dan Pengembangan</a:t>
            </a:r>
            <a:endParaRPr lang="id-ID" altLang="id-ID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1663302" y="5417231"/>
            <a:ext cx="2834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Kapasitas Inovasi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42840" y="1810636"/>
            <a:ext cx="567335" cy="391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59598" y="1435102"/>
            <a:ext cx="3352802" cy="160043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ym typeface="Wingdings" panose="05000000000000000000" pitchFamily="2" charset="2"/>
              </a:rPr>
              <a:t>Bidikmisi</a:t>
            </a:r>
            <a:r>
              <a:rPr lang="en-US" sz="1400" b="1" dirty="0" smtClean="0">
                <a:sym typeface="Wingdings" panose="05000000000000000000" pitchFamily="2" charset="2"/>
              </a:rPr>
              <a:t>, </a:t>
            </a:r>
            <a:r>
              <a:rPr lang="en-US" sz="1400" b="1" dirty="0" err="1" smtClean="0">
                <a:sym typeface="Wingdings" panose="05000000000000000000" pitchFamily="2" charset="2"/>
              </a:rPr>
              <a:t>Afirmasi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Pendidikan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Tinggi</a:t>
            </a:r>
            <a:r>
              <a:rPr lang="en-US" sz="1400" b="1" dirty="0" smtClean="0">
                <a:sym typeface="Wingdings" panose="05000000000000000000" pitchFamily="2" charset="2"/>
              </a:rPr>
              <a:t>, </a:t>
            </a:r>
            <a:r>
              <a:rPr lang="id-ID" sz="1400" b="1" dirty="0"/>
              <a:t>Beasiswa SM3T/PPG/PPGT bagi </a:t>
            </a:r>
            <a:r>
              <a:rPr lang="id-ID" sz="1400" b="1" dirty="0" smtClean="0"/>
              <a:t>Guru</a:t>
            </a:r>
            <a:r>
              <a:rPr lang="en-US" sz="1400" b="1" dirty="0" smtClean="0"/>
              <a:t>, </a:t>
            </a:r>
            <a:r>
              <a:rPr lang="en-US" sz="1400" b="1" dirty="0" smtClean="0">
                <a:sym typeface="Wingdings" panose="05000000000000000000" pitchFamily="2" charset="2"/>
              </a:rPr>
              <a:t>Program </a:t>
            </a:r>
            <a:r>
              <a:rPr lang="en-US" sz="1400" b="1" dirty="0" err="1">
                <a:sym typeface="Wingdings" panose="05000000000000000000" pitchFamily="2" charset="2"/>
              </a:rPr>
              <a:t>Akademik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Bela</a:t>
            </a:r>
            <a:r>
              <a:rPr lang="en-US" sz="1400" b="1" dirty="0">
                <a:sym typeface="Wingdings" panose="05000000000000000000" pitchFamily="2" charset="2"/>
              </a:rPr>
              <a:t> Negara, STOP </a:t>
            </a:r>
            <a:r>
              <a:rPr lang="en-US" sz="1400" b="1" dirty="0" err="1">
                <a:sym typeface="Wingdings" panose="05000000000000000000" pitchFamily="2" charset="2"/>
              </a:rPr>
              <a:t>Narkoba</a:t>
            </a:r>
            <a:r>
              <a:rPr lang="en-US" sz="1400" b="1" dirty="0">
                <a:sym typeface="Wingdings" panose="05000000000000000000" pitchFamily="2" charset="2"/>
              </a:rPr>
              <a:t>, </a:t>
            </a:r>
            <a:r>
              <a:rPr lang="en-US" sz="1400" b="1" dirty="0" err="1">
                <a:sym typeface="Wingdings" panose="05000000000000000000" pitchFamily="2" charset="2"/>
              </a:rPr>
              <a:t>Kreativitas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dan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Kewirausahaan</a:t>
            </a:r>
            <a:r>
              <a:rPr lang="en-US" sz="1400" b="1" dirty="0" smtClean="0">
                <a:sym typeface="Wingdings" panose="05000000000000000000" pitchFamily="2" charset="2"/>
              </a:rPr>
              <a:t> </a:t>
            </a:r>
            <a:r>
              <a:rPr lang="en-US" sz="1400" b="1" dirty="0" err="1" smtClean="0">
                <a:sym typeface="Wingdings" panose="05000000000000000000" pitchFamily="2" charset="2"/>
              </a:rPr>
              <a:t>Mahasiswa</a:t>
            </a:r>
            <a:r>
              <a:rPr lang="en-US" sz="1400" b="1" dirty="0" smtClean="0">
                <a:sym typeface="Wingdings" panose="05000000000000000000" pitchFamily="2" charset="2"/>
              </a:rPr>
              <a:t>, </a:t>
            </a:r>
            <a:r>
              <a:rPr lang="en-US" sz="1400" b="1" dirty="0">
                <a:sym typeface="Wingdings" panose="05000000000000000000" pitchFamily="2" charset="2"/>
              </a:rPr>
              <a:t>KS Anti </a:t>
            </a:r>
            <a:r>
              <a:rPr lang="en-US" sz="1400" b="1" dirty="0" err="1">
                <a:sym typeface="Wingdings" panose="05000000000000000000" pitchFamily="2" charset="2"/>
              </a:rPr>
              <a:t>Radikalisme</a:t>
            </a:r>
            <a:r>
              <a:rPr lang="en-US" sz="1400" b="1" dirty="0">
                <a:sym typeface="Wingdings" panose="05000000000000000000" pitchFamily="2" charset="2"/>
              </a:rPr>
              <a:t>, Anti </a:t>
            </a:r>
            <a:r>
              <a:rPr lang="en-US" sz="1400" b="1" dirty="0" err="1">
                <a:sym typeface="Wingdings" panose="05000000000000000000" pitchFamily="2" charset="2"/>
              </a:rPr>
              <a:t>Terrorisme</a:t>
            </a:r>
            <a:r>
              <a:rPr lang="en-US" sz="1400" b="1" dirty="0">
                <a:sym typeface="Wingdings" panose="05000000000000000000" pitchFamily="2" charset="2"/>
              </a:rPr>
              <a:t>, </a:t>
            </a:r>
            <a:r>
              <a:rPr lang="en-US" sz="1400" b="1" dirty="0" err="1">
                <a:sym typeface="Wingdings" panose="05000000000000000000" pitchFamily="2" charset="2"/>
              </a:rPr>
              <a:t>Penguatan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Pancasila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endParaRPr lang="en-US" sz="1400" b="1" dirty="0"/>
          </a:p>
        </p:txBody>
      </p:sp>
      <p:sp>
        <p:nvSpPr>
          <p:cNvPr id="8" name="Right Arrow 7"/>
          <p:cNvSpPr/>
          <p:nvPr/>
        </p:nvSpPr>
        <p:spPr>
          <a:xfrm>
            <a:off x="4589560" y="2899524"/>
            <a:ext cx="602455" cy="3844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75670" y="2766246"/>
            <a:ext cx="3377209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Sains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Tekno</a:t>
            </a:r>
            <a:r>
              <a:rPr lang="en-US" sz="1400" b="1" dirty="0" smtClean="0"/>
              <a:t> Park, </a:t>
            </a:r>
            <a:r>
              <a:rPr lang="en-US" sz="1400" b="1" dirty="0" err="1" smtClean="0"/>
              <a:t>Pusat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Unggulan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Iptek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Inovasi</a:t>
            </a:r>
            <a:r>
              <a:rPr lang="en-US" sz="1400" b="1" dirty="0" smtClean="0"/>
              <a:t>), </a:t>
            </a:r>
            <a:r>
              <a:rPr lang="en-US" sz="1400" b="1" dirty="0" err="1" smtClean="0"/>
              <a:t>Revitalisasi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Politeknik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Pengembangan</a:t>
            </a:r>
            <a:r>
              <a:rPr lang="en-US" sz="1400" b="1" dirty="0" smtClean="0"/>
              <a:t> Teaching Industry), </a:t>
            </a:r>
            <a:r>
              <a:rPr lang="en-US" sz="1400" b="1" dirty="0" err="1" smtClean="0"/>
              <a:t>Peningkatan</a:t>
            </a:r>
            <a:r>
              <a:rPr lang="en-US" sz="1400" b="1" dirty="0" smtClean="0"/>
              <a:t> Prodi </a:t>
            </a:r>
            <a:r>
              <a:rPr lang="en-US" sz="1400" b="1" dirty="0" err="1" smtClean="0"/>
              <a:t>Unggul</a:t>
            </a:r>
            <a:r>
              <a:rPr lang="en-US" sz="1400" b="1" dirty="0" smtClean="0"/>
              <a:t>, </a:t>
            </a:r>
            <a:r>
              <a:rPr lang="en-US" sz="1400" b="1" i="1" dirty="0" smtClean="0"/>
              <a:t>World Class University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655345" y="3948992"/>
            <a:ext cx="525064" cy="383584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75670" y="3904559"/>
            <a:ext cx="2624138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Beasiswa</a:t>
            </a:r>
            <a:r>
              <a:rPr lang="en-US" sz="1400" b="1" dirty="0" smtClean="0"/>
              <a:t> S2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S3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Negeri</a:t>
            </a:r>
            <a:r>
              <a:rPr lang="en-US" sz="1400" b="1" dirty="0"/>
              <a:t> </a:t>
            </a:r>
            <a:r>
              <a:rPr lang="en-US" sz="1400" b="1" dirty="0" smtClean="0"/>
              <a:t>(BUDI, PSDMU)  </a:t>
            </a:r>
            <a:endParaRPr lang="en-US" sz="1400" b="1" dirty="0"/>
          </a:p>
        </p:txBody>
      </p:sp>
      <p:sp>
        <p:nvSpPr>
          <p:cNvPr id="13" name="Right Arrow 12"/>
          <p:cNvSpPr/>
          <p:nvPr/>
        </p:nvSpPr>
        <p:spPr>
          <a:xfrm>
            <a:off x="4649392" y="4763373"/>
            <a:ext cx="560783" cy="35745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23893" y="4503110"/>
            <a:ext cx="300037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Penguatan</a:t>
            </a:r>
            <a:r>
              <a:rPr lang="en-US" sz="1400" b="1" dirty="0" smtClean="0"/>
              <a:t> HKI, </a:t>
            </a:r>
            <a:r>
              <a:rPr lang="en-US" sz="1400" b="1" dirty="0" err="1" smtClean="0"/>
              <a:t>Publikasi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Ilmiah</a:t>
            </a:r>
            <a:r>
              <a:rPr lang="en-US" sz="1400" b="1" dirty="0" smtClean="0"/>
              <a:t>, Paten, </a:t>
            </a:r>
            <a:r>
              <a:rPr lang="en-US" sz="1400" b="1" dirty="0" err="1" smtClean="0"/>
              <a:t>Berbagai</a:t>
            </a:r>
            <a:r>
              <a:rPr lang="en-US" sz="1400" b="1" dirty="0" smtClean="0"/>
              <a:t> program </a:t>
            </a:r>
            <a:r>
              <a:rPr lang="en-US" sz="1400" b="1" dirty="0" err="1" smtClean="0"/>
              <a:t>penguatan</a:t>
            </a:r>
            <a:r>
              <a:rPr lang="en-US" sz="1400" b="1" dirty="0" smtClean="0"/>
              <a:t> RISBANG, </a:t>
            </a:r>
            <a:r>
              <a:rPr lang="en-US" sz="1400" b="1" dirty="0" err="1" smtClean="0"/>
              <a:t>Penelitian</a:t>
            </a:r>
            <a:r>
              <a:rPr lang="en-US" sz="1400" b="1" dirty="0" smtClean="0"/>
              <a:t> INSINAS</a:t>
            </a:r>
            <a:endParaRPr lang="en-US" sz="1400" b="1" dirty="0"/>
          </a:p>
        </p:txBody>
      </p:sp>
      <p:sp>
        <p:nvSpPr>
          <p:cNvPr id="15" name="Right Arrow 14"/>
          <p:cNvSpPr/>
          <p:nvPr/>
        </p:nvSpPr>
        <p:spPr>
          <a:xfrm>
            <a:off x="4579740" y="5578362"/>
            <a:ext cx="594715" cy="35571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59598" y="5483548"/>
            <a:ext cx="3028949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Program </a:t>
            </a:r>
            <a:r>
              <a:rPr lang="en-US" sz="1400" b="1" dirty="0" err="1" smtClean="0"/>
              <a:t>Pemula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Berbasis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Teknologi</a:t>
            </a:r>
            <a:r>
              <a:rPr lang="en-US" sz="1400" b="1" dirty="0"/>
              <a:t> </a:t>
            </a:r>
            <a:r>
              <a:rPr lang="en-US" sz="1400" b="1" dirty="0" smtClean="0"/>
              <a:t>(PPBT), </a:t>
            </a:r>
            <a:r>
              <a:rPr lang="en-US" sz="1400" b="1" dirty="0" err="1" smtClean="0"/>
              <a:t>Penguatan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Inovasi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Industri</a:t>
            </a:r>
            <a:r>
              <a:rPr lang="en-US" sz="1400" b="1" dirty="0" smtClean="0"/>
              <a:t> di PT, HAKTEKNAS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1548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None/>
            </a:pPr>
            <a:r>
              <a:rPr lang="en-US" b="1" dirty="0" smtClean="0"/>
              <a:t> </a:t>
            </a:r>
            <a:r>
              <a:rPr lang="id-ID" sz="3000" b="1" dirty="0" smtClean="0"/>
              <a:t>4</a:t>
            </a:r>
            <a:r>
              <a:rPr lang="id-ID" sz="2800" b="1" dirty="0" smtClean="0"/>
              <a:t>. </a:t>
            </a:r>
            <a:r>
              <a:rPr lang="en-US" sz="2800" b="1" dirty="0" err="1" smtClean="0"/>
              <a:t>Informasi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tentang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kualifikasi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hasil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dicapai</a:t>
            </a:r>
            <a:r>
              <a:rPr lang="en-US" sz="2800" b="1" dirty="0" smtClean="0"/>
              <a:t> </a:t>
            </a:r>
            <a:endParaRPr lang="en-US" sz="3000" dirty="0" smtClean="0"/>
          </a:p>
          <a:p>
            <a:pPr marL="914400" lvl="1" indent="-514350">
              <a:spcBef>
                <a:spcPts val="1000"/>
              </a:spcBef>
              <a:buNone/>
            </a:pPr>
            <a:r>
              <a:rPr lang="en-US" sz="2600" dirty="0" err="1" smtClean="0"/>
              <a:t>Berisi</a:t>
            </a:r>
            <a:r>
              <a:rPr lang="en-US" sz="2600" dirty="0" smtClean="0"/>
              <a:t> </a:t>
            </a:r>
            <a:r>
              <a:rPr lang="id-ID" sz="2600" dirty="0" smtClean="0"/>
              <a:t>Capaian Pembelajaran</a:t>
            </a:r>
            <a:r>
              <a:rPr lang="en-US" sz="2600" dirty="0" smtClean="0"/>
              <a:t> (CP) </a:t>
            </a:r>
            <a:r>
              <a:rPr lang="en-US" sz="2600" dirty="0" err="1" smtClean="0"/>
              <a:t>lulusan</a:t>
            </a:r>
            <a:endParaRPr lang="en-US" sz="2600" dirty="0" smtClean="0"/>
          </a:p>
          <a:p>
            <a:pPr lvl="0">
              <a:spcBef>
                <a:spcPts val="1000"/>
              </a:spcBef>
              <a:buNone/>
            </a:pPr>
            <a:r>
              <a:rPr lang="id-ID" sz="2800" b="1" dirty="0" smtClean="0"/>
              <a:t>5.  Informasi tentang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pendidikan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tinggi</a:t>
            </a:r>
            <a:r>
              <a:rPr lang="en-US" sz="2800" b="1" dirty="0" smtClean="0"/>
              <a:t> </a:t>
            </a:r>
            <a:r>
              <a:rPr lang="it-IT" sz="2800" b="1" dirty="0" smtClean="0"/>
              <a:t>di Indonesia dan Kerangka kualifikasi Nasional Indonesia </a:t>
            </a:r>
            <a:endParaRPr lang="en-US" sz="2400" dirty="0" smtClean="0"/>
          </a:p>
          <a:p>
            <a:pPr>
              <a:spcBef>
                <a:spcPts val="1000"/>
              </a:spcBef>
              <a:buNone/>
            </a:pPr>
            <a:r>
              <a:rPr lang="id-ID" sz="2800" dirty="0" smtClean="0"/>
              <a:t>	</a:t>
            </a:r>
            <a:endParaRPr lang="en-US" sz="2200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12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  </a:t>
            </a:r>
            <a:r>
              <a:rPr lang="id-ID" sz="2400" b="1" dirty="0" smtClean="0"/>
              <a:t>6.  </a:t>
            </a:r>
            <a:r>
              <a:rPr lang="en-US" sz="2400" b="1" dirty="0" err="1" smtClean="0"/>
              <a:t>Bagian</a:t>
            </a:r>
            <a:r>
              <a:rPr lang="en-US" sz="2400" b="1" dirty="0" smtClean="0"/>
              <a:t> </a:t>
            </a:r>
            <a:r>
              <a:rPr lang="en-US" sz="2800" b="1" dirty="0" err="1" smtClean="0"/>
              <a:t>Penandatanganan</a:t>
            </a:r>
            <a:r>
              <a:rPr lang="en-US" sz="2800" b="1" dirty="0" smtClean="0"/>
              <a:t> SKPI</a:t>
            </a:r>
            <a:endParaRPr lang="en-US" sz="2400" dirty="0" smtClean="0"/>
          </a:p>
          <a:p>
            <a:pPr lvl="1"/>
            <a:r>
              <a:rPr lang="en-US" sz="2000" dirty="0" err="1" smtClean="0"/>
              <a:t>Tanggal</a:t>
            </a:r>
            <a:r>
              <a:rPr lang="en-US" sz="2000" dirty="0" smtClean="0"/>
              <a:t> </a:t>
            </a:r>
            <a:endParaRPr lang="en-US" sz="1800" dirty="0" smtClean="0"/>
          </a:p>
          <a:p>
            <a:pPr lvl="1"/>
            <a:r>
              <a:rPr lang="en-US" sz="2000" dirty="0" err="1" smtClean="0"/>
              <a:t>Tandatangan</a:t>
            </a:r>
            <a:endParaRPr lang="en-US" sz="1800" dirty="0" smtClean="0"/>
          </a:p>
          <a:p>
            <a:pPr lvl="1"/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Rektor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Ketua</a:t>
            </a:r>
            <a:r>
              <a:rPr lang="en-US" sz="2000" b="1" dirty="0" smtClean="0"/>
              <a:t>/ </a:t>
            </a:r>
            <a:r>
              <a:rPr lang="en-US" sz="2000" b="1" dirty="0" err="1" smtClean="0"/>
              <a:t>Direktur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mendelegasikan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kewenangannya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pejabat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bawahnya</a:t>
            </a:r>
            <a:r>
              <a:rPr lang="en-US" sz="2000" b="1" dirty="0" smtClean="0"/>
              <a:t>) </a:t>
            </a:r>
          </a:p>
          <a:p>
            <a:pPr lvl="1"/>
            <a:r>
              <a:rPr lang="en-US" sz="2000" dirty="0" err="1" smtClean="0"/>
              <a:t>Nama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Identifkasi</a:t>
            </a:r>
            <a:r>
              <a:rPr lang="en-US" sz="2000" dirty="0" smtClean="0"/>
              <a:t> </a:t>
            </a:r>
            <a:r>
              <a:rPr lang="en-US" sz="2000" dirty="0" err="1" smtClean="0"/>
              <a:t>pejabat</a:t>
            </a:r>
            <a:r>
              <a:rPr lang="en-US" sz="2000" dirty="0" smtClean="0"/>
              <a:t> </a:t>
            </a:r>
            <a:r>
              <a:rPr lang="en-US" sz="2000" dirty="0" err="1" smtClean="0"/>
              <a:t>penandatangan</a:t>
            </a:r>
            <a:r>
              <a:rPr lang="en-US" sz="2000" dirty="0" smtClean="0"/>
              <a:t> </a:t>
            </a:r>
            <a:endParaRPr lang="en-US" sz="1800" dirty="0" smtClean="0"/>
          </a:p>
          <a:p>
            <a:pPr lvl="1"/>
            <a:r>
              <a:rPr lang="en-US" sz="2000" dirty="0" smtClean="0"/>
              <a:t>Cap PT </a:t>
            </a:r>
            <a:r>
              <a:rPr lang="en-US" sz="2000" i="1" dirty="0" smtClean="0"/>
              <a:t>(official stamp)</a:t>
            </a:r>
          </a:p>
          <a:p>
            <a:pPr marL="914400" lvl="1" indent="-457200">
              <a:buNone/>
            </a:pPr>
            <a:endParaRPr lang="en-US" sz="2000" b="1" i="1" dirty="0" smtClean="0"/>
          </a:p>
          <a:p>
            <a:pPr marL="568325" lvl="1" indent="-457200">
              <a:buNone/>
            </a:pPr>
            <a:r>
              <a:rPr lang="en-US" b="1" dirty="0" smtClean="0"/>
              <a:t>7. </a:t>
            </a:r>
            <a:r>
              <a:rPr lang="en-US" b="1" dirty="0" err="1" smtClean="0"/>
              <a:t>Akuntabilitas</a:t>
            </a:r>
            <a:r>
              <a:rPr lang="en-US" b="1" dirty="0" smtClean="0"/>
              <a:t> SKPI</a:t>
            </a:r>
          </a:p>
          <a:p>
            <a:pPr marL="800100" lvl="1" indent="4763">
              <a:buNone/>
            </a:pPr>
            <a:r>
              <a:rPr lang="en-US" sz="2000" dirty="0" err="1" smtClean="0"/>
              <a:t>Bahwa</a:t>
            </a:r>
            <a:r>
              <a:rPr lang="en-US" sz="2000" dirty="0" smtClean="0"/>
              <a:t> PT </a:t>
            </a:r>
            <a:r>
              <a:rPr lang="en-US" sz="2000" dirty="0" err="1" smtClean="0"/>
              <a:t>bertanggung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 </a:t>
            </a:r>
            <a:r>
              <a:rPr lang="en-US" sz="2000" dirty="0" err="1" smtClean="0"/>
              <a:t>sepenuhnya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disampaikan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SKPI </a:t>
            </a:r>
            <a:r>
              <a:rPr lang="en-US" sz="2000" dirty="0" err="1" smtClean="0"/>
              <a:t>ini</a:t>
            </a:r>
            <a:endParaRPr lang="en-US" sz="20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4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 fontScale="92500"/>
          </a:bodyPr>
          <a:lstStyle/>
          <a:p>
            <a:pPr marL="342900" lvl="1" indent="-342900">
              <a:buNone/>
            </a:pPr>
            <a:r>
              <a:rPr lang="en-US" sz="2400" b="1" dirty="0" smtClean="0"/>
              <a:t>8. LAMPIRAN</a:t>
            </a:r>
          </a:p>
          <a:p>
            <a:pPr marL="342900" lvl="1" indent="-342900">
              <a:buNone/>
            </a:pPr>
            <a:r>
              <a:rPr lang="en-US" sz="2600" dirty="0" smtClean="0"/>
              <a:t>	</a:t>
            </a:r>
            <a:r>
              <a:rPr lang="en-US" sz="2600" dirty="0" err="1" smtClean="0"/>
              <a:t>Deskripsi</a:t>
            </a:r>
            <a:r>
              <a:rPr lang="en-US" sz="2600" dirty="0" smtClean="0"/>
              <a:t> </a:t>
            </a:r>
            <a:r>
              <a:rPr lang="en-US" sz="2600" dirty="0" err="1" smtClean="0"/>
              <a:t>berikut</a:t>
            </a:r>
            <a:r>
              <a:rPr lang="en-US" sz="2600" dirty="0" smtClean="0"/>
              <a:t>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pilihan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disampaikan</a:t>
            </a:r>
            <a:r>
              <a:rPr lang="en-US" sz="2600" dirty="0" smtClean="0"/>
              <a:t>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lampiran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berisi</a:t>
            </a:r>
            <a:r>
              <a:rPr lang="en-US" sz="2600" dirty="0" smtClean="0"/>
              <a:t>  </a:t>
            </a:r>
            <a:r>
              <a:rPr lang="en-US" sz="2600" dirty="0" err="1" smtClean="0"/>
              <a:t>tambahan</a:t>
            </a:r>
            <a:r>
              <a:rPr lang="en-US" sz="2600" dirty="0" smtClean="0"/>
              <a:t> </a:t>
            </a:r>
            <a:r>
              <a:rPr lang="en-US" sz="2600" dirty="0" err="1" smtClean="0"/>
              <a:t>informasi</a:t>
            </a:r>
            <a:r>
              <a:rPr lang="en-US" sz="2600" dirty="0" smtClean="0"/>
              <a:t> </a:t>
            </a:r>
            <a:r>
              <a:rPr lang="en-US" sz="2600" dirty="0" err="1" smtClean="0"/>
              <a:t>terkait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prestasi</a:t>
            </a:r>
            <a:r>
              <a:rPr lang="en-US" sz="2600" dirty="0" smtClean="0"/>
              <a:t> </a:t>
            </a:r>
            <a:r>
              <a:rPr lang="en-US" sz="2600" dirty="0" err="1" smtClean="0"/>
              <a:t>lulusan</a:t>
            </a:r>
            <a:r>
              <a:rPr lang="en-US" sz="2600" dirty="0" smtClean="0"/>
              <a:t> (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menjadi</a:t>
            </a:r>
            <a:r>
              <a:rPr lang="en-US" sz="2600" dirty="0" smtClean="0"/>
              <a:t> </a:t>
            </a:r>
            <a:r>
              <a:rPr lang="en-US" sz="2600" dirty="0" err="1" smtClean="0"/>
              <a:t>mahasiswa</a:t>
            </a:r>
            <a:r>
              <a:rPr lang="en-US" sz="2600" dirty="0" smtClean="0"/>
              <a:t>)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ditambahkan</a:t>
            </a:r>
            <a:r>
              <a:rPr lang="en-US" sz="2600" dirty="0" smtClean="0"/>
              <a:t> </a:t>
            </a:r>
            <a:r>
              <a:rPr lang="en-US" sz="2600" dirty="0" err="1" smtClean="0"/>
              <a:t>disini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perolehan</a:t>
            </a:r>
            <a:r>
              <a:rPr lang="en-US" sz="2600" dirty="0" smtClean="0"/>
              <a:t> </a:t>
            </a:r>
            <a:r>
              <a:rPr lang="en-US" sz="2600" dirty="0" err="1" smtClean="0"/>
              <a:t>penghargaan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keikutsertaan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bersangkutan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kredibel</a:t>
            </a:r>
            <a:r>
              <a:rPr lang="en-US" sz="2600" dirty="0" smtClean="0"/>
              <a:t>, </a:t>
            </a:r>
            <a:r>
              <a:rPr lang="en-US" sz="2600" dirty="0" err="1" smtClean="0"/>
              <a:t>perolehan</a:t>
            </a:r>
            <a:r>
              <a:rPr lang="en-US" sz="2600" dirty="0" smtClean="0"/>
              <a:t> </a:t>
            </a:r>
            <a:r>
              <a:rPr lang="en-US" sz="2600" dirty="0" err="1" smtClean="0"/>
              <a:t>sertifikat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organisasi</a:t>
            </a:r>
            <a:r>
              <a:rPr lang="en-US" sz="2600" dirty="0" smtClean="0"/>
              <a:t> yang </a:t>
            </a:r>
            <a:r>
              <a:rPr lang="en-US" sz="2600" dirty="0" err="1" smtClean="0"/>
              <a:t>kredibel</a:t>
            </a:r>
            <a:r>
              <a:rPr lang="en-US" sz="2600" dirty="0" smtClean="0"/>
              <a:t>.</a:t>
            </a:r>
          </a:p>
          <a:p>
            <a:pPr marL="342900" lvl="1" indent="-342900">
              <a:buNone/>
            </a:pPr>
            <a:r>
              <a:rPr lang="en-US" sz="2600" dirty="0" smtClean="0"/>
              <a:t>9. </a:t>
            </a:r>
            <a:r>
              <a:rPr lang="en-US" sz="2400" b="1" dirty="0" err="1" smtClean="0"/>
              <a:t>Akuntabilitas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Lampiran</a:t>
            </a:r>
            <a:r>
              <a:rPr lang="en-US" sz="2400" b="1" dirty="0" smtClean="0"/>
              <a:t> SKPI</a:t>
            </a:r>
          </a:p>
          <a:p>
            <a:pPr marL="800100" lvl="1" indent="4763">
              <a:buNone/>
            </a:pP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lulusan</a:t>
            </a:r>
            <a:r>
              <a:rPr lang="en-US" sz="2400" dirty="0" smtClean="0"/>
              <a:t> </a:t>
            </a:r>
            <a:r>
              <a:rPr lang="en-US" sz="2400" dirty="0" err="1" smtClean="0"/>
              <a:t>bertanggung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sepenuhnya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Lampiran</a:t>
            </a:r>
            <a:r>
              <a:rPr lang="en-US" sz="2400" dirty="0" smtClean="0"/>
              <a:t> SKPI </a:t>
            </a:r>
            <a:r>
              <a:rPr lang="en-US" sz="2400" dirty="0" err="1" smtClean="0"/>
              <a:t>ini</a:t>
            </a:r>
            <a:endParaRPr lang="en-US" sz="2400" dirty="0" smtClean="0"/>
          </a:p>
          <a:p>
            <a:pPr marL="342900" lvl="1" indent="-342900">
              <a:buNone/>
            </a:pPr>
            <a:endParaRPr lang="en-US" sz="26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7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err="1" smtClean="0">
                <a:solidFill>
                  <a:srgbClr val="CC3300"/>
                </a:solidFill>
              </a:rPr>
              <a:t>Catatan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Resmi</a:t>
            </a:r>
            <a:r>
              <a:rPr lang="en-US" sz="2800" b="1" dirty="0" smtClean="0">
                <a:solidFill>
                  <a:srgbClr val="CC3300"/>
                </a:solidFill>
              </a:rPr>
              <a:t>: (</a:t>
            </a:r>
            <a:r>
              <a:rPr lang="en-US" sz="2800" b="1" dirty="0" err="1" smtClean="0">
                <a:solidFill>
                  <a:srgbClr val="CC3300"/>
                </a:solidFill>
              </a:rPr>
              <a:t>bagian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ini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dicantumkan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dirty="0" err="1" smtClean="0">
                <a:solidFill>
                  <a:srgbClr val="CC3300"/>
                </a:solidFill>
              </a:rPr>
              <a:t>sebagai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r>
              <a:rPr lang="en-US" sz="2800" b="1" i="1" dirty="0" smtClean="0">
                <a:solidFill>
                  <a:srgbClr val="CC3300"/>
                </a:solidFill>
              </a:rPr>
              <a:t>footnote)</a:t>
            </a:r>
            <a:r>
              <a:rPr lang="en-US" sz="2800" b="1" dirty="0" smtClean="0">
                <a:solidFill>
                  <a:srgbClr val="CC3300"/>
                </a:solidFill>
              </a:rPr>
              <a:t> </a:t>
            </a:r>
            <a:endParaRPr lang="en-US" sz="2800" dirty="0" smtClean="0">
              <a:solidFill>
                <a:srgbClr val="CC3300"/>
              </a:solidFill>
            </a:endParaRPr>
          </a:p>
          <a:p>
            <a:pPr lvl="0"/>
            <a:r>
              <a:rPr lang="en-US" sz="2800" dirty="0" smtClean="0"/>
              <a:t>di</a:t>
            </a:r>
            <a:r>
              <a:rPr lang="id-ID" sz="2800" dirty="0" smtClean="0"/>
              <a:t>terbitkan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id-ID" sz="2800" dirty="0" smtClean="0"/>
              <a:t>rguruan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berwenang</a:t>
            </a:r>
            <a:r>
              <a:rPr lang="en-US" sz="2800" dirty="0" smtClean="0"/>
              <a:t> men</a:t>
            </a:r>
            <a:r>
              <a:rPr lang="id-ID" sz="2800" dirty="0" smtClean="0"/>
              <a:t>erbitkan </a:t>
            </a:r>
            <a:r>
              <a:rPr lang="en-US" sz="2800" dirty="0" err="1" smtClean="0"/>
              <a:t>ijazah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paraturan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perundang-undangan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dinyatakan</a:t>
            </a:r>
            <a:r>
              <a:rPr lang="en-US" sz="2800" dirty="0" smtClean="0"/>
              <a:t> lulus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resmi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id-ID" sz="2800" dirty="0" smtClean="0"/>
              <a:t>p</a:t>
            </a:r>
            <a:r>
              <a:rPr lang="en-US" sz="2800" dirty="0" err="1" smtClean="0"/>
              <a:t>erguruan</a:t>
            </a:r>
            <a:r>
              <a:rPr lang="en-US" sz="2800" dirty="0" smtClean="0"/>
              <a:t> </a:t>
            </a:r>
            <a:r>
              <a:rPr lang="id-ID" sz="2800" dirty="0" smtClean="0"/>
              <a:t>t</a:t>
            </a:r>
            <a:r>
              <a:rPr lang="en-US" sz="2800" dirty="0" err="1" smtClean="0"/>
              <a:t>inggi</a:t>
            </a:r>
            <a:r>
              <a:rPr lang="en-US" sz="2800" dirty="0" smtClean="0"/>
              <a:t>.</a:t>
            </a:r>
          </a:p>
          <a:p>
            <a:pPr lvl="0"/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Inggris</a:t>
            </a:r>
            <a:r>
              <a:rPr lang="en-US" sz="2800" dirty="0" smtClean="0"/>
              <a:t>  </a:t>
            </a:r>
          </a:p>
          <a:p>
            <a:pPr lvl="0"/>
            <a:r>
              <a:rPr lang="en-US" sz="2800" dirty="0" smtClean="0"/>
              <a:t>yang </a:t>
            </a:r>
            <a:r>
              <a:rPr lang="en-US" sz="2800" dirty="0" err="1" smtClean="0"/>
              <a:t>asli</a:t>
            </a:r>
            <a:r>
              <a:rPr lang="en-US" sz="2800" dirty="0" smtClean="0"/>
              <a:t> </a:t>
            </a: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mengunakan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kertas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(barcode/hologram security paper)</a:t>
            </a:r>
            <a:r>
              <a:rPr lang="en-US" sz="2800" dirty="0" smtClean="0"/>
              <a:t> </a:t>
            </a:r>
            <a:r>
              <a:rPr lang="en-US" sz="2800" dirty="0" err="1" smtClean="0"/>
              <a:t>berlogo</a:t>
            </a:r>
            <a:r>
              <a:rPr lang="en-US" sz="2800" dirty="0" smtClean="0"/>
              <a:t> </a:t>
            </a:r>
            <a:r>
              <a:rPr lang="id-ID" sz="2800" dirty="0" smtClean="0"/>
              <a:t>p</a:t>
            </a:r>
            <a:r>
              <a:rPr lang="en-US" sz="2800" dirty="0" err="1" smtClean="0"/>
              <a:t>erguruan</a:t>
            </a:r>
            <a:r>
              <a:rPr lang="en-US" sz="2800" dirty="0" smtClean="0"/>
              <a:t> </a:t>
            </a:r>
            <a:r>
              <a:rPr lang="id-ID" sz="2800" dirty="0" smtClean="0"/>
              <a:t>t</a:t>
            </a:r>
            <a:r>
              <a:rPr lang="en-US" sz="2800" dirty="0" err="1" smtClean="0"/>
              <a:t>inggi</a:t>
            </a:r>
            <a:r>
              <a:rPr lang="en-US" sz="2800" dirty="0" smtClean="0"/>
              <a:t>, yang </a:t>
            </a:r>
            <a:r>
              <a:rPr lang="en-US" sz="2800" dirty="0" err="1" smtClean="0"/>
              <a:t>diterbitkan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id-ID" sz="2800" dirty="0" smtClean="0"/>
              <a:t>p</a:t>
            </a:r>
            <a:r>
              <a:rPr lang="en-US" sz="2800" dirty="0" err="1" smtClean="0"/>
              <a:t>erguruan</a:t>
            </a:r>
            <a:r>
              <a:rPr lang="en-US" sz="2800" dirty="0" smtClean="0"/>
              <a:t> </a:t>
            </a:r>
            <a:r>
              <a:rPr lang="id-ID" sz="2800" dirty="0" smtClean="0"/>
              <a:t>t</a:t>
            </a:r>
            <a:r>
              <a:rPr lang="en-US" sz="2800" dirty="0" err="1" smtClean="0"/>
              <a:t>inggi</a:t>
            </a:r>
            <a:endParaRPr lang="en-US" sz="2800" dirty="0" smtClean="0"/>
          </a:p>
          <a:p>
            <a:pPr lvl="0"/>
            <a:r>
              <a:rPr lang="en-US" sz="2800" dirty="0" err="1" smtClean="0"/>
              <a:t>Penerima</a:t>
            </a:r>
            <a:r>
              <a:rPr lang="en-US" sz="2800" dirty="0" smtClean="0"/>
              <a:t> SKPI </a:t>
            </a:r>
            <a:r>
              <a:rPr lang="en-US" sz="2800" dirty="0" err="1" smtClean="0"/>
              <a:t>dicantumkan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situs</a:t>
            </a:r>
            <a:r>
              <a:rPr lang="en-US" sz="2800" dirty="0" smtClean="0"/>
              <a:t> </a:t>
            </a:r>
            <a:r>
              <a:rPr lang="en-US" sz="2800" dirty="0" err="1" smtClean="0"/>
              <a:t>resmi</a:t>
            </a:r>
            <a:r>
              <a:rPr lang="en-US" sz="2800" dirty="0" smtClean="0"/>
              <a:t> </a:t>
            </a:r>
            <a:r>
              <a:rPr lang="en-US" sz="2800" dirty="0" err="1" smtClean="0"/>
              <a:t>Perguruan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62000" y="685800"/>
            <a:ext cx="548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dan Informasi SKPI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9"/>
          <p:cNvSpPr txBox="1">
            <a:spLocks noChangeArrowheads="1"/>
          </p:cNvSpPr>
          <p:nvPr/>
        </p:nvSpPr>
        <p:spPr bwMode="auto">
          <a:xfrm>
            <a:off x="234950" y="2209800"/>
            <a:ext cx="8675688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40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Contoh SKPI</a:t>
            </a:r>
            <a:endParaRPr lang="fi-FI" sz="40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6950" y="3533233"/>
            <a:ext cx="7227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 txBox="1"/>
          <p:nvPr/>
        </p:nvSpPr>
        <p:spPr>
          <a:xfrm>
            <a:off x="8821738" y="6586538"/>
            <a:ext cx="338137" cy="2746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+mn-cs"/>
              </a:rPr>
              <a:t>2</a:t>
            </a:r>
            <a:endParaRPr lang="id-ID" sz="105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F:\BMSH SEPT 2013 BU\DITLEMKERMA\KERMA LN\DIPLOMA SUPPLEMENT\Diploma_supplement_p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349187" name="Picture 3" descr="F:\BMSH SEPT 2013 BU\DITLEMKERMA\KERMA LN\DIPLOMA SUPPLEMENT\diploma_supplement-mock_up_Pag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600"/>
          </a:xfrm>
        </p:spPr>
        <p:txBody>
          <a:bodyPr>
            <a:noAutofit/>
          </a:bodyPr>
          <a:lstStyle/>
          <a:p>
            <a:pPr algn="r"/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DIPLOMA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49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F:\BMSH SEPT 2013 BU\DITLEMKERMA\KERMA LN\DIPLOMA SUPPLEMENT\Ds contoh Ger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3924" cy="6858000"/>
          </a:xfrm>
          <a:prstGeom prst="rect">
            <a:avLst/>
          </a:prstGeom>
          <a:noFill/>
        </p:spPr>
      </p:pic>
      <p:pic>
        <p:nvPicPr>
          <p:cNvPr id="350211" name="Picture 3" descr="F:\BMSH SEPT 2013 BU\DITLEMKERMA\KERMA LN\DIPLOMA SUPPLEMENT\DS contoh Univ Read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585" y="1066800"/>
            <a:ext cx="3987615" cy="5791200"/>
          </a:xfrm>
          <a:prstGeom prst="rect">
            <a:avLst/>
          </a:prstGeom>
          <a:noFill/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609600" y="0"/>
            <a:ext cx="8534400" cy="9906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DIPLOMA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SUPPLEMENT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5868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226" name="Picture 2"/>
          <p:cNvPicPr>
            <a:picLocks noChangeAspect="1" noChangeArrowheads="1"/>
          </p:cNvPicPr>
          <p:nvPr/>
        </p:nvPicPr>
        <p:blipFill>
          <a:blip r:embed="rId2"/>
          <a:srcRect l="14056" t="26563" r="15666" b="15625"/>
          <a:stretch>
            <a:fillRect/>
          </a:stretch>
        </p:blipFill>
        <p:spPr bwMode="auto">
          <a:xfrm>
            <a:off x="-1" y="0"/>
            <a:ext cx="724929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8227" name="Picture 3"/>
          <p:cNvPicPr>
            <a:picLocks noChangeAspect="1" noChangeArrowheads="1"/>
          </p:cNvPicPr>
          <p:nvPr/>
        </p:nvPicPr>
        <p:blipFill>
          <a:blip r:embed="rId3"/>
          <a:srcRect l="13104" t="23438" r="15739" b="15625"/>
          <a:stretch>
            <a:fillRect/>
          </a:stretch>
        </p:blipFill>
        <p:spPr bwMode="auto">
          <a:xfrm>
            <a:off x="1447800" y="3505200"/>
            <a:ext cx="6796608" cy="32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647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07167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d-ID" sz="4900" b="1" dirty="0" smtClean="0"/>
              <a:t/>
            </a:r>
            <a:br>
              <a:rPr lang="id-ID" sz="4900" b="1" dirty="0" smtClean="0"/>
            </a:br>
            <a:r>
              <a:rPr lang="id-ID" sz="4900" dirty="0" smtClean="0"/>
              <a:t/>
            </a:r>
            <a:br>
              <a:rPr lang="id-ID" sz="4900" dirty="0" smtClean="0"/>
            </a:br>
            <a:r>
              <a:rPr lang="id-ID" sz="4900" dirty="0" smtClean="0"/>
              <a:t/>
            </a:r>
            <a:br>
              <a:rPr lang="id-ID" sz="4900" dirty="0" smtClean="0"/>
            </a:br>
            <a:r>
              <a:rPr lang="en-US" sz="10700" dirty="0" err="1" smtClean="0">
                <a:solidFill>
                  <a:schemeClr val="accent6"/>
                </a:solidFill>
                <a:effectLst/>
                <a:latin typeface="Bradley Hand ITC" pitchFamily="66" charset="0"/>
              </a:rPr>
              <a:t>Terima</a:t>
            </a:r>
            <a:r>
              <a:rPr lang="en-US" sz="10700" dirty="0" smtClean="0">
                <a:solidFill>
                  <a:schemeClr val="accent6"/>
                </a:solidFill>
                <a:effectLst/>
                <a:latin typeface="Bradley Hand ITC" pitchFamily="66" charset="0"/>
              </a:rPr>
              <a:t> </a:t>
            </a:r>
            <a:r>
              <a:rPr lang="en-US" sz="10700" dirty="0" err="1" smtClean="0">
                <a:solidFill>
                  <a:schemeClr val="accent6"/>
                </a:solidFill>
                <a:effectLst/>
                <a:latin typeface="Bradley Hand ITC" pitchFamily="66" charset="0"/>
              </a:rPr>
              <a:t>Kasih</a:t>
            </a:r>
            <a:r>
              <a:rPr lang="id-ID" sz="9800" dirty="0" smtClean="0">
                <a:latin typeface="Bradley Hand ITC" pitchFamily="66" charset="0"/>
              </a:rPr>
              <a:t/>
            </a:r>
            <a:br>
              <a:rPr lang="id-ID" sz="9800" dirty="0" smtClean="0">
                <a:latin typeface="Bradley Hand ITC" pitchFamily="66" charset="0"/>
              </a:rPr>
            </a:br>
            <a:endParaRPr lang="id-ID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1136651" y="6121401"/>
            <a:ext cx="179387" cy="7286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31626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25142" y="1341438"/>
            <a:ext cx="674965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070968" y="393102"/>
            <a:ext cx="6775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altLang="id-ID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Program Kemenristekdikti </a:t>
            </a:r>
            <a:r>
              <a:rPr lang="id-ID" altLang="id-ID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2015-2019</a:t>
            </a:r>
            <a:endParaRPr lang="en-US" altLang="id-ID" sz="28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 eaLnBrk="1" hangingPunct="1"/>
            <a:r>
              <a:rPr lang="en-US" altLang="id-ID" dirty="0">
                <a:solidFill>
                  <a:srgbClr val="0070C0"/>
                </a:solidFill>
                <a:latin typeface="Century Gothic" panose="020B0502020202020204" pitchFamily="34" charset="0"/>
              </a:rPr>
              <a:t>y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ang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terkait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dengan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Kerjasama</a:t>
            </a:r>
            <a:r>
              <a:rPr lang="en-US" altLang="id-ID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altLang="id-ID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Internasional</a:t>
            </a:r>
            <a:endParaRPr lang="fi-FI" altLang="id-ID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9" y="-9525"/>
            <a:ext cx="39290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" y="1456532"/>
            <a:ext cx="4393406" cy="51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2077641" y="1707356"/>
            <a:ext cx="2969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Kualitas Pembelajaran dan Kemahasiswaan Pendidikan </a:t>
            </a:r>
            <a:r>
              <a:rPr lang="id-ID" altLang="id-ID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Tinggi</a:t>
            </a:r>
            <a:r>
              <a:rPr lang="en-US" altLang="id-ID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(DG </a:t>
            </a:r>
            <a:r>
              <a:rPr lang="en-US" altLang="id-ID" sz="1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Belmawa</a:t>
            </a:r>
            <a:r>
              <a:rPr lang="en-US" altLang="id-ID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  <a:endParaRPr lang="id-ID" altLang="id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2087760" y="2696756"/>
            <a:ext cx="30414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 Kualitas Kelembagaan Iptek Dan </a:t>
            </a:r>
            <a:r>
              <a:rPr lang="id-ID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Dikti</a:t>
            </a:r>
            <a:endParaRPr lang="en-US" altLang="id-ID" sz="1400" b="1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(DG </a:t>
            </a:r>
            <a:r>
              <a:rPr lang="en-US" altLang="id-ID" sz="1400" b="1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Kelembagaan</a:t>
            </a:r>
            <a:r>
              <a:rPr lang="en-US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)</a:t>
            </a:r>
            <a:endParaRPr lang="id-ID" altLang="id-ID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2007136" y="3530838"/>
            <a:ext cx="26670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Relevansi, Kualitas, Dan Kuantitas</a:t>
            </a:r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nn-NO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Sumber Daya Iptek Dan Dikti</a:t>
            </a:r>
            <a:endParaRPr lang="id-ID" altLang="id-ID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3" name="TextBox 16"/>
          <p:cNvSpPr txBox="1">
            <a:spLocks noChangeArrowheads="1"/>
          </p:cNvSpPr>
          <p:nvPr/>
        </p:nvSpPr>
        <p:spPr bwMode="auto">
          <a:xfrm>
            <a:off x="2066923" y="4402767"/>
            <a:ext cx="28551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Peningkatan</a:t>
            </a:r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Relevansi Dan </a:t>
            </a:r>
            <a:r>
              <a:rPr lang="sv-SE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Produktivitas Riset </a:t>
            </a:r>
            <a:r>
              <a:rPr lang="sv-SE" altLang="id-ID" sz="1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Dan </a:t>
            </a:r>
            <a:r>
              <a:rPr lang="sv-SE" altLang="id-ID" sz="14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Pengembangan (DG Risbang)</a:t>
            </a:r>
            <a:endParaRPr lang="id-ID" altLang="id-ID" sz="14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2063947" y="5482788"/>
            <a:ext cx="28344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0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id-ID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Peningkatan Kapasitas Inovasi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97672" y="1654986"/>
            <a:ext cx="567335" cy="391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5024" y="1224099"/>
            <a:ext cx="3014662" cy="116955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Program Mobility </a:t>
            </a:r>
            <a:r>
              <a:rPr lang="en-US" sz="1400" b="1" dirty="0" err="1" smtClean="0"/>
              <a:t>untuk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mahasiswa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err="1" smtClean="0"/>
              <a:t>Kompetisi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Mahasiswa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ti</a:t>
            </a:r>
            <a:r>
              <a:rPr lang="id-ID" sz="1400" b="1" i="1" dirty="0"/>
              <a:t>n</a:t>
            </a:r>
            <a:r>
              <a:rPr lang="en-US" sz="1400" b="1" i="1" dirty="0" err="1" smtClean="0"/>
              <a:t>gkat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Internasional</a:t>
            </a:r>
            <a:endParaRPr lang="en-US" sz="1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1" dirty="0" smtClean="0"/>
              <a:t>Mutual Recognition</a:t>
            </a:r>
            <a:endParaRPr lang="en-US" sz="1400" b="1" i="1" dirty="0"/>
          </a:p>
        </p:txBody>
      </p:sp>
      <p:sp>
        <p:nvSpPr>
          <p:cNvPr id="8" name="Right Arrow 7"/>
          <p:cNvSpPr/>
          <p:nvPr/>
        </p:nvSpPr>
        <p:spPr>
          <a:xfrm>
            <a:off x="5108084" y="2898003"/>
            <a:ext cx="662894" cy="35242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9311" y="2373590"/>
            <a:ext cx="301466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Science Techno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KS </a:t>
            </a:r>
            <a:r>
              <a:rPr lang="en-US" sz="1200" b="1" dirty="0" err="1" smtClean="0"/>
              <a:t>Pusat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Unggulan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Iptek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Mitra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asing</a:t>
            </a:r>
            <a:endParaRPr lang="en-US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World Class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err="1" smtClean="0"/>
              <a:t>Revitalisasi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Politeknik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untuk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dikerjasamakan</a:t>
            </a:r>
            <a:r>
              <a:rPr lang="en-US" sz="1200" b="1" dirty="0" smtClean="0"/>
              <a:t> d</a:t>
            </a:r>
            <a:r>
              <a:rPr lang="id-ID" sz="1200" b="1" dirty="0" smtClean="0"/>
              <a:t>gn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mitra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asing</a:t>
            </a:r>
            <a:endParaRPr lang="en-US" sz="1200" b="1" dirty="0"/>
          </a:p>
        </p:txBody>
      </p:sp>
      <p:sp>
        <p:nvSpPr>
          <p:cNvPr id="11" name="Right Arrow 10"/>
          <p:cNvSpPr/>
          <p:nvPr/>
        </p:nvSpPr>
        <p:spPr>
          <a:xfrm>
            <a:off x="5108084" y="3877968"/>
            <a:ext cx="662894" cy="381702"/>
          </a:xfrm>
          <a:prstGeom prst="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29312" y="3560987"/>
            <a:ext cx="3000374" cy="1015663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smtClean="0"/>
              <a:t>Scholarship programs (degree, training, internship, mobility lecturers and staffs)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smtClean="0"/>
              <a:t>Infrastructure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smtClean="0"/>
              <a:t>World Class Professors Diasporas</a:t>
            </a:r>
            <a:endParaRPr lang="en-US" sz="1200" b="1" i="1" dirty="0"/>
          </a:p>
        </p:txBody>
      </p:sp>
      <p:sp>
        <p:nvSpPr>
          <p:cNvPr id="13" name="Right Arrow 12"/>
          <p:cNvSpPr/>
          <p:nvPr/>
        </p:nvSpPr>
        <p:spPr>
          <a:xfrm>
            <a:off x="5108084" y="4691898"/>
            <a:ext cx="656922" cy="3569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29312" y="4556655"/>
            <a:ext cx="3000374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Berbagai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insentif</a:t>
            </a:r>
            <a:r>
              <a:rPr lang="en-US" sz="1400" b="1" dirty="0" smtClean="0"/>
              <a:t> di DG </a:t>
            </a:r>
            <a:r>
              <a:rPr lang="en-US" sz="1400" b="1" dirty="0" err="1" smtClean="0"/>
              <a:t>Risbang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mendukung</a:t>
            </a:r>
            <a:r>
              <a:rPr lang="en-US" sz="1400" b="1" dirty="0" smtClean="0"/>
              <a:t> KS </a:t>
            </a:r>
            <a:r>
              <a:rPr lang="en-US" sz="1400" b="1" dirty="0" err="1" smtClean="0"/>
              <a:t>Internasional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Publikasi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Internasional</a:t>
            </a:r>
            <a:r>
              <a:rPr lang="en-US" sz="1400" b="1" dirty="0" smtClean="0"/>
              <a:t> (KS </a:t>
            </a:r>
            <a:r>
              <a:rPr lang="en-US" sz="1400" b="1" dirty="0" err="1" smtClean="0"/>
              <a:t>dengan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berbagai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mitra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asing</a:t>
            </a:r>
            <a:r>
              <a:rPr lang="en-US" sz="1400" b="1" dirty="0" smtClean="0"/>
              <a:t>) </a:t>
            </a:r>
            <a:endParaRPr lang="en-US" sz="1400" b="1" dirty="0"/>
          </a:p>
        </p:txBody>
      </p:sp>
      <p:sp>
        <p:nvSpPr>
          <p:cNvPr id="15" name="Right Arrow 14"/>
          <p:cNvSpPr/>
          <p:nvPr/>
        </p:nvSpPr>
        <p:spPr>
          <a:xfrm>
            <a:off x="4922044" y="5838031"/>
            <a:ext cx="771525" cy="28654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915024" y="5726206"/>
            <a:ext cx="3028949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1" dirty="0" err="1" smtClean="0"/>
              <a:t>Technoentrepreneurship</a:t>
            </a:r>
            <a:r>
              <a:rPr lang="en-US" sz="1200" b="1" i="1" dirty="0" smtClean="0"/>
              <a:t> capacity building (workshop, internship, conference, seminar)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smtClean="0"/>
              <a:t>Possibility of 2+2 scheme (B2B </a:t>
            </a:r>
            <a:r>
              <a:rPr lang="en-US" sz="1200" b="1" dirty="0" err="1" smtClean="0"/>
              <a:t>dengan</a:t>
            </a:r>
            <a:r>
              <a:rPr lang="en-US" sz="1200" b="1" dirty="0" smtClean="0"/>
              <a:t> G2G </a:t>
            </a:r>
            <a:r>
              <a:rPr lang="en-US" sz="1200" b="1" dirty="0" err="1" smtClean="0"/>
              <a:t>atau</a:t>
            </a:r>
            <a:r>
              <a:rPr lang="en-US" sz="1200" b="1" dirty="0" smtClean="0"/>
              <a:t> U2U) </a:t>
            </a:r>
            <a:r>
              <a:rPr lang="en-US" sz="1200" b="1" dirty="0" err="1" smtClean="0"/>
              <a:t>untuk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komersialisasi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hasil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litbang</a:t>
            </a:r>
            <a:r>
              <a:rPr lang="en-US" sz="1200" b="1" dirty="0" smtClean="0"/>
              <a:t>/</a:t>
            </a:r>
            <a:r>
              <a:rPr lang="en-US" sz="1200" b="1" dirty="0" err="1" smtClean="0"/>
              <a:t>produk-produk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inovasi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236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1119188"/>
            <a:ext cx="5329237" cy="7969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Kriteria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penilaian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QS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UR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4800" y="1835224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anchor="ctr"/>
          <a:lstStyle>
            <a:defPPr>
              <a:defRPr lang="en-US"/>
            </a:defPPr>
            <a:lvl1pPr algn="ctr">
              <a:defRPr sz="3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cs typeface="Arial" charset="0"/>
              </a:rPr>
              <a:t>Program </a:t>
            </a:r>
            <a:r>
              <a:rPr lang="en-US" dirty="0" err="1" smtClean="0">
                <a:cs typeface="Arial" charset="0"/>
              </a:rPr>
              <a:t>Peningkatan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Mutu</a:t>
            </a:r>
            <a:endParaRPr lang="id-ID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5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43329"/>
            <a:ext cx="8001000" cy="110797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US" sz="3200" b="1" dirty="0" err="1"/>
              <a:t>Aspek</a:t>
            </a:r>
            <a:r>
              <a:rPr lang="en-US" sz="3200" b="1" dirty="0"/>
              <a:t> &amp; </a:t>
            </a:r>
            <a:r>
              <a:rPr lang="en-US" sz="3200" b="1" dirty="0" err="1"/>
              <a:t>bobot</a:t>
            </a:r>
            <a:r>
              <a:rPr lang="en-US" sz="3200" b="1" dirty="0"/>
              <a:t> </a:t>
            </a:r>
            <a:r>
              <a:rPr lang="en-US" sz="3200" b="1" dirty="0" err="1"/>
              <a:t>setiap</a:t>
            </a:r>
            <a:r>
              <a:rPr lang="en-US" sz="3200" b="1" dirty="0"/>
              <a:t> </a:t>
            </a:r>
            <a:r>
              <a:rPr lang="en-US" sz="3200" b="1" dirty="0" err="1"/>
              <a:t>Indikator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 smtClean="0"/>
              <a:t>Klasterisasi</a:t>
            </a:r>
            <a:r>
              <a:rPr lang="en-US" sz="3200" b="1" dirty="0" smtClean="0"/>
              <a:t> PT </a:t>
            </a:r>
            <a:r>
              <a:rPr lang="en-US" sz="3200" b="1" dirty="0" smtClean="0">
                <a:solidFill>
                  <a:srgbClr val="FF0000"/>
                </a:solidFill>
              </a:rPr>
              <a:t>2018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86795"/>
              </p:ext>
            </p:extLst>
          </p:nvPr>
        </p:nvGraphicFramePr>
        <p:xfrm>
          <a:off x="395535" y="1243002"/>
          <a:ext cx="8640961" cy="5443336"/>
        </p:xfrm>
        <a:graphic>
          <a:graphicData uri="http://schemas.openxmlformats.org/drawingml/2006/table">
            <a:tbl>
              <a:tblPr/>
              <a:tblGrid>
                <a:gridCol w="1983911"/>
                <a:gridCol w="5462591"/>
                <a:gridCol w="631898"/>
                <a:gridCol w="562561"/>
              </a:tblGrid>
              <a:tr h="233294">
                <a:tc gridSpan="4"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647" marR="6647" marT="6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Aspek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digunakan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Bobot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Sumberdaya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Manusia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(25%)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Persentasi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berpendidikan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S3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24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Persentase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dalam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jabatan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Lektor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Kepala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Guru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Besar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024">
                <a:tc vMerge="1"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Rasio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mahasiswa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terhadap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Kelembagaan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(28%)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Akreditasi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Institusi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BAN-PT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Akreditasi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program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BAN-PT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Jumlah program studi terakreditasi internasional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mahasiswa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asing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Kerjasama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perguruan</a:t>
                      </a:r>
                      <a:r>
                        <a:rPr lang="en-US" sz="14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tinggi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Kemahasiswaan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12%)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Kinerja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kemahasiswaan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i-FI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Penelitian dan Pengabdian </a:t>
                      </a:r>
                      <a:r>
                        <a:rPr lang="fi-FI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kepada Masyarakat (30%)</a:t>
                      </a:r>
                      <a:endParaRPr lang="fi-FI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Kinerja penelitian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Kinerja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pengabdian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kepada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masyarakat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artikel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ilmiah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terindeks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per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dosen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528"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</a:t>
                      </a:r>
                      <a:r>
                        <a:rPr lang="fi-FI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ovasi </a:t>
                      </a:r>
                      <a:r>
                        <a:rPr lang="fi-FI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(5%)</a:t>
                      </a:r>
                      <a:endParaRPr lang="fi-FI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Kinerja</a:t>
                      </a:r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Inovasi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9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Hasil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Klasterisasi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Perguruan</a:t>
            </a:r>
            <a:r>
              <a:rPr lang="en-US" sz="2800" b="1" dirty="0" smtClean="0"/>
              <a:t> Tinggi </a:t>
            </a:r>
            <a:r>
              <a:rPr lang="id-ID" sz="2800" b="1" dirty="0" smtClean="0"/>
              <a:t>Non-Vokasi</a:t>
            </a:r>
            <a:r>
              <a:rPr lang="en-US" sz="2800" b="1" dirty="0" smtClean="0"/>
              <a:t> </a:t>
            </a:r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en-US" sz="2800" b="1" dirty="0" err="1" smtClean="0"/>
              <a:t>Tahun</a:t>
            </a:r>
            <a:r>
              <a:rPr lang="en-US" sz="2800" b="1" dirty="0" smtClean="0"/>
              <a:t> 2018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44437"/>
              </p:ext>
            </p:extLst>
          </p:nvPr>
        </p:nvGraphicFramePr>
        <p:xfrm>
          <a:off x="195616" y="2425701"/>
          <a:ext cx="8839201" cy="3089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781"/>
                <a:gridCol w="967691"/>
                <a:gridCol w="990071"/>
                <a:gridCol w="1448957"/>
                <a:gridCol w="1699207"/>
                <a:gridCol w="1058521"/>
                <a:gridCol w="894039"/>
                <a:gridCol w="581934"/>
              </a:tblGrid>
              <a:tr h="2341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Kelompok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Jumlah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PT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Nilai Rataan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0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Kualitas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SDM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Kelembagaan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Kemahasiswaan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Penelitian</a:t>
                      </a:r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&amp; PPM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Inovasi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Skor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1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Klaster</a:t>
                      </a:r>
                      <a:r>
                        <a:rPr lang="en-US" sz="1800" u="none" strike="noStrike" dirty="0">
                          <a:effectLst/>
                        </a:rPr>
                        <a:t> 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b">
                    <a:noFill/>
                  </a:tcPr>
                </a:tc>
              </a:tr>
              <a:tr h="325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Nasional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6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2121149"/>
            <a:ext cx="8136904" cy="69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 smtClean="0">
                <a:solidFill>
                  <a:schemeClr val="tx2">
                    <a:lumMod val="50000"/>
                  </a:schemeClr>
                </a:solidFill>
              </a:rPr>
              <a:t>Laman</a:t>
            </a:r>
            <a:r>
              <a:rPr lang="en-GB" sz="3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3000" dirty="0" smtClean="0">
                <a:solidFill>
                  <a:schemeClr val="tx2">
                    <a:lumMod val="50000"/>
                  </a:schemeClr>
                </a:solidFill>
              </a:rPr>
              <a:t>Klasterisasi PT</a:t>
            </a:r>
            <a:endParaRPr lang="en-GB" sz="3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3059668"/>
            <a:ext cx="649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hlinkClick r:id="rId2"/>
              </a:rPr>
              <a:t>http</a:t>
            </a:r>
            <a:r>
              <a:rPr lang="en-GB" sz="2400" b="1" i="1" dirty="0" smtClean="0">
                <a:hlinkClick r:id="rId2"/>
              </a:rPr>
              <a:t>://</a:t>
            </a:r>
            <a:r>
              <a:rPr lang="id-ID" sz="2400" b="1" i="1" dirty="0" smtClean="0">
                <a:hlinkClick r:id="rId2"/>
              </a:rPr>
              <a:t>pemeringkatan.ristekdikti.go.id</a:t>
            </a:r>
            <a:endParaRPr lang="en-GB" sz="2400" b="1" i="1" dirty="0" smtClean="0"/>
          </a:p>
          <a:p>
            <a:pPr algn="ctr"/>
            <a:endParaRPr lang="en-GB" sz="2400" b="1" i="1" dirty="0"/>
          </a:p>
          <a:p>
            <a:pPr algn="ctr"/>
            <a:endParaRPr lang="en-GB" sz="2400" b="1" i="1" dirty="0"/>
          </a:p>
        </p:txBody>
      </p:sp>
    </p:spTree>
    <p:extLst>
      <p:ext uri="{BB962C8B-B14F-4D97-AF65-F5344CB8AC3E}">
        <p14:creationId xmlns:p14="http://schemas.microsoft.com/office/powerpoint/2010/main" val="5389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608</TotalTime>
  <Words>2815</Words>
  <Application>Microsoft Office PowerPoint</Application>
  <PresentationFormat>On-screen Show (4:3)</PresentationFormat>
  <Paragraphs>532</Paragraphs>
  <Slides>48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Urban</vt:lpstr>
      <vt:lpstr>   Panduan Penyelenggaraan Program Kerja Sama Pendidikan Tinggi </vt:lpstr>
      <vt:lpstr>PowerPoint Presentation</vt:lpstr>
      <vt:lpstr>PowerPoint Presentation</vt:lpstr>
      <vt:lpstr>PowerPoint Presentation</vt:lpstr>
      <vt:lpstr>PowerPoint Presentation</vt:lpstr>
      <vt:lpstr>Kriteria penilaian QS WUR</vt:lpstr>
      <vt:lpstr>Aspek &amp; bobot setiap Indikator dalam Klasterisasi PT 2018</vt:lpstr>
      <vt:lpstr>Hasil Klasterisasi Perguruan Tinggi Non-Vokasi  Tahun 2018</vt:lpstr>
      <vt:lpstr>PowerPoint Presentation</vt:lpstr>
      <vt:lpstr>Perubahan Indikator dan Bobot  dalam Klasterisasi 2019</vt:lpstr>
      <vt:lpstr>Sumber Data-1</vt:lpstr>
      <vt:lpstr>Sumber Data-2</vt:lpstr>
      <vt:lpstr>PowerPoint Presentation</vt:lpstr>
      <vt:lpstr>Landasan hukum</vt:lpstr>
      <vt:lpstr>PowerPoint Presentation</vt:lpstr>
      <vt:lpstr>Jenis Program Kerja Sama</vt:lpstr>
      <vt:lpstr>Program Gelar Bersama (Joint Degree)</vt:lpstr>
      <vt:lpstr>Program Gelar Bersama (2)</vt:lpstr>
      <vt:lpstr>Program Gelar Ganda (Double Degrees)</vt:lpstr>
      <vt:lpstr>Program Gelar Ganda Reguler (1)</vt:lpstr>
      <vt:lpstr>Program Gelar Ganda Reguler (2)</vt:lpstr>
      <vt:lpstr>Program Gelar Ganda Reguler (2)</vt:lpstr>
      <vt:lpstr>Program Gelar Ganda Reguler (2)</vt:lpstr>
      <vt:lpstr>Program Gelar Ganda Percepatan (1)</vt:lpstr>
      <vt:lpstr>Program Gelar Ganda Percepatan (1)</vt:lpstr>
      <vt:lpstr>PowerPoint Presentation</vt:lpstr>
      <vt:lpstr>Metode Pelaksanaan Program Kerja Sama</vt:lpstr>
      <vt:lpstr>Program Alih Kredit</vt:lpstr>
      <vt:lpstr>Program Ambil Kredit</vt:lpstr>
      <vt:lpstr>Rekruitmen Mahasiswa Peserta</vt:lpstr>
      <vt:lpstr>PowerPoint Presentation</vt:lpstr>
      <vt:lpstr>PowerPoint Presentation</vt:lpstr>
      <vt:lpstr>PowerPoint Presentation</vt:lpstr>
      <vt:lpstr>PowerPoint Presentation</vt:lpstr>
      <vt:lpstr>Hal-hal yang perlu menjadi perhatian dalam pelaksanaan program JD/DD</vt:lpstr>
      <vt:lpstr>Contact Person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DIPLOMA SUPPLEMENT</vt:lpstr>
      <vt:lpstr>PowerPoint Presentation</vt:lpstr>
      <vt:lpstr>PowerPoint Presentation</vt:lpstr>
      <vt:lpstr>   Terima Kasih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Panduan Penyelenggaraan Program Kerja Sama Pendidikan Tinggi</dc:title>
  <dc:creator>DIKTI</dc:creator>
  <cp:lastModifiedBy>USER</cp:lastModifiedBy>
  <cp:revision>44</cp:revision>
  <dcterms:created xsi:type="dcterms:W3CDTF">2011-09-26T10:22:17Z</dcterms:created>
  <dcterms:modified xsi:type="dcterms:W3CDTF">2019-05-23T02:29:00Z</dcterms:modified>
</cp:coreProperties>
</file>