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sldIdLst>
    <p:sldId id="2961" r:id="rId2"/>
    <p:sldId id="2918" r:id="rId3"/>
    <p:sldId id="3085" r:id="rId4"/>
    <p:sldId id="3090" r:id="rId5"/>
    <p:sldId id="3113" r:id="rId6"/>
    <p:sldId id="3089" r:id="rId7"/>
    <p:sldId id="3091" r:id="rId8"/>
    <p:sldId id="3048" r:id="rId9"/>
    <p:sldId id="3138" r:id="rId10"/>
    <p:sldId id="3049" r:id="rId11"/>
    <p:sldId id="3050" r:id="rId12"/>
    <p:sldId id="3051" r:id="rId13"/>
    <p:sldId id="3052" r:id="rId14"/>
    <p:sldId id="3088" r:id="rId15"/>
    <p:sldId id="3087" r:id="rId16"/>
    <p:sldId id="3139" r:id="rId17"/>
    <p:sldId id="3140" r:id="rId18"/>
    <p:sldId id="2574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CC00FF"/>
    <a:srgbClr val="99FFCC"/>
    <a:srgbClr val="FFCCCC"/>
    <a:srgbClr val="F12F38"/>
    <a:srgbClr val="F3525A"/>
    <a:srgbClr val="FF99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5F38F0B-93BF-43FD-B1F4-70AC98B05A5C}">
  <a:tblStyle styleId="{65F38F0B-93BF-43FD-B1F4-70AC98B05A5C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5" autoAdjust="0"/>
    <p:restoredTop sz="94660"/>
  </p:normalViewPr>
  <p:slideViewPr>
    <p:cSldViewPr>
      <p:cViewPr>
        <p:scale>
          <a:sx n="50" d="100"/>
          <a:sy n="50" d="100"/>
        </p:scale>
        <p:origin x="-97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6022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FC3C3B2-922D-49D3-B370-AA2FCD4C3167}" type="slidenum">
              <a:rPr lang="en-US"/>
              <a:pPr/>
              <a:t>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3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32124" cy="6858000"/>
            <a:chOff x="0" y="0"/>
            <a:chExt cx="9132125" cy="5143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" t="1221" b="2431"/>
            <a:stretch/>
          </p:blipFill>
          <p:spPr>
            <a:xfrm flipH="1">
              <a:off x="4661494" y="0"/>
              <a:ext cx="4470631" cy="5143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3" b="1918"/>
            <a:stretch/>
          </p:blipFill>
          <p:spPr>
            <a:xfrm>
              <a:off x="0" y="0"/>
              <a:ext cx="4662886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6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32124" cy="6858000"/>
            <a:chOff x="0" y="0"/>
            <a:chExt cx="9132125" cy="5143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" t="1221" b="2431"/>
            <a:stretch/>
          </p:blipFill>
          <p:spPr>
            <a:xfrm flipH="1">
              <a:off x="4661494" y="0"/>
              <a:ext cx="4470631" cy="5143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3" b="1918"/>
            <a:stretch/>
          </p:blipFill>
          <p:spPr>
            <a:xfrm>
              <a:off x="0" y="0"/>
              <a:ext cx="4662886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4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2D155B-E401-4799-A12B-11E6E4399713}" type="datetimeFigureOut">
              <a:rPr lang="id-ID" smtClean="0"/>
              <a:pPr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352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5295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9F70-7C76-4D63-84AF-5B302C6FD79D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248FB-CC40-4CDD-8EFC-28E5492C9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29D5F-22F6-4A82-8A87-5B39AB6CD3F3}" type="datetimeFigureOut">
              <a:rPr lang="id-ID" smtClean="0"/>
              <a:pPr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EA76FD-C809-4141-A4EA-B51902CD2BA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97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4" r:id="rId4"/>
    <p:sldLayoutId id="2147483670" r:id="rId5"/>
    <p:sldLayoutId id="2147483671" r:id="rId6"/>
    <p:sldLayoutId id="2147483674" r:id="rId7"/>
    <p:sldLayoutId id="2147483675" r:id="rId8"/>
    <p:sldLayoutId id="2147483676" r:id="rId9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baranimasi.org/img-animasi-bergerak-bumi-0008-141758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FBC5E1-4DBF-4637-BBB1-EEFFF74843E6}" type="slidenum">
              <a:rPr lang="id-ID" smtClean="0">
                <a:solidFill>
                  <a:srgbClr val="898989"/>
                </a:solidFill>
                <a:latin typeface="Calibri" pitchFamily="34" charset="0"/>
              </a:rPr>
              <a:pPr/>
              <a:t>1</a:t>
            </a:fld>
            <a:endParaRPr lang="id-ID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5059" name="Picture 4" descr="Animated flag images by 3DFlags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3194" y="4077072"/>
            <a:ext cx="54922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 Simplified" pitchFamily="34" charset="0"/>
                <a:cs typeface="Times New Roman" pitchFamily="18" charset="0"/>
              </a:rPr>
              <a:t>LLDIKTI-</a:t>
            </a:r>
            <a:r>
              <a:rPr lang="id-ID" sz="8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 Simplified" pitchFamily="34" charset="0"/>
                <a:cs typeface="Times New Roman" pitchFamily="18" charset="0"/>
              </a:rPr>
              <a:t>VI</a:t>
            </a:r>
            <a:endParaRPr lang="en-US" sz="8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 Simplified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592288" cy="20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0147"/>
          </a:xfrm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00CC"/>
                </a:solidFill>
                <a:latin typeface="HP Simplified" pitchFamily="34" charset="0"/>
              </a:rPr>
              <a:t>C</a:t>
            </a: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>C</a:t>
            </a:r>
            <a:r>
              <a:rPr lang="id-ID" sz="4000" dirty="0" smtClean="0">
                <a:solidFill>
                  <a:srgbClr val="0000CC"/>
                </a:solidFill>
                <a:latin typeface="HP Simplified" pitchFamily="34" charset="0"/>
              </a:rPr>
              <a:t>AKUPAN </a:t>
            </a:r>
            <a:r>
              <a:rPr lang="en-US" sz="4000" dirty="0" err="1" smtClean="0">
                <a:solidFill>
                  <a:srgbClr val="0000CC"/>
                </a:solidFill>
                <a:latin typeface="HP Simplified" pitchFamily="34" charset="0"/>
              </a:rPr>
              <a:t>Penyelenggaan</a:t>
            </a: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HP Simplified" pitchFamily="34" charset="0"/>
              </a:rPr>
              <a:t>Keprotokolan</a:t>
            </a: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endParaRPr lang="id-ID" sz="4000" dirty="0">
              <a:solidFill>
                <a:srgbClr val="0000CC"/>
              </a:solidFill>
              <a:latin typeface="HP Simplifi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00" b="1" dirty="0" smtClean="0">
                <a:latin typeface="HP Simplified" pitchFamily="34" charset="0"/>
              </a:rPr>
              <a:t> </a:t>
            </a:r>
            <a:endParaRPr lang="id-ID" sz="3400" b="1" dirty="0" smtClean="0">
              <a:latin typeface="HP Simplified" pitchFamily="34" charset="0"/>
            </a:endParaRPr>
          </a:p>
          <a:p>
            <a:pPr marL="514350" indent="-514350">
              <a:buFont typeface="+mj-lt"/>
              <a:buAutoNum type="alphaLcPeriod"/>
            </a:pPr>
            <a:endParaRPr lang="id-ID" dirty="0" smtClean="0"/>
          </a:p>
          <a:p>
            <a:pPr marL="647700" indent="-457200">
              <a:buAutoNum type="alphaLcPeriod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Tata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Upacara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647700" indent="-457200">
              <a:buAutoNum type="alphaLcPeriod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Tata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Tempat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7700" indent="-457200">
              <a:buAutoNum type="alphaLcPeriod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Tata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Penghormatan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647700" indent="-457200">
              <a:buAutoNum type="alphaLcPeriod"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647700" indent="-457200">
              <a:buAutoNum type="alphaLcPeriod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7700" indent="-457200">
              <a:buAutoNum type="alphaLcPeriod"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190500" indent="0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	 </a:t>
            </a: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Pasal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 3(2)</a:t>
            </a:r>
            <a:endParaRPr lang="id-ID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HP Simplified" pitchFamily="34" charset="0"/>
              </a:rPr>
              <a:t>Penyelenggara</a:t>
            </a:r>
            <a:r>
              <a:rPr lang="en-US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HP Simplified" pitchFamily="34" charset="0"/>
              </a:rPr>
              <a:t>Keprotokolan</a:t>
            </a:r>
            <a:endParaRPr lang="id-ID" dirty="0">
              <a:solidFill>
                <a:srgbClr val="0000CC"/>
              </a:solidFill>
              <a:latin typeface="HP Simplifi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13576" cy="4857403"/>
          </a:xfrm>
        </p:spPr>
        <p:txBody>
          <a:bodyPr/>
          <a:lstStyle/>
          <a:p>
            <a:pPr marL="647700" indent="-457200">
              <a:buFont typeface="Wingdings" pitchFamily="2" charset="2"/>
              <a:buChar char="Ø"/>
            </a:pPr>
            <a:r>
              <a:rPr lang="en-US" b="1" dirty="0" err="1" smtClean="0">
                <a:latin typeface="HP Simplified" pitchFamily="34" charset="0"/>
              </a:rPr>
              <a:t>Dilaksanakan</a:t>
            </a:r>
            <a:r>
              <a:rPr lang="en-US" b="1" dirty="0" smtClean="0">
                <a:latin typeface="HP Simplified" pitchFamily="34" charset="0"/>
              </a:rPr>
              <a:t> </a:t>
            </a:r>
            <a:r>
              <a:rPr lang="en-US" b="1" dirty="0" err="1" smtClean="0">
                <a:latin typeface="HP Simplified" pitchFamily="34" charset="0"/>
              </a:rPr>
              <a:t>oleh</a:t>
            </a:r>
            <a:r>
              <a:rPr lang="en-US" b="1" dirty="0" smtClean="0">
                <a:latin typeface="HP Simplified" pitchFamily="34" charset="0"/>
              </a:rPr>
              <a:t>:</a:t>
            </a:r>
            <a:endParaRPr lang="id-ID" b="1" dirty="0" smtClean="0">
              <a:latin typeface="HP Simplified" pitchFamily="34" charset="0"/>
            </a:endParaRPr>
          </a:p>
          <a:p>
            <a:pPr marL="704850" indent="-19050">
              <a:buFont typeface="+mj-lt"/>
              <a:buAutoNum type="arabicPeriod"/>
            </a:pPr>
            <a:r>
              <a:rPr lang="en-US" sz="2800" b="1" dirty="0" err="1" smtClean="0">
                <a:latin typeface="HP Simplified" pitchFamily="34" charset="0"/>
              </a:rPr>
              <a:t>Protokol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Kementerian</a:t>
            </a:r>
            <a:r>
              <a:rPr lang="en-US" sz="2800" b="1" dirty="0" smtClean="0">
                <a:latin typeface="HP Simplified" pitchFamily="34" charset="0"/>
              </a:rPr>
              <a:t>;</a:t>
            </a:r>
            <a:endParaRPr lang="id-ID" sz="2800" b="1" dirty="0" smtClean="0">
              <a:latin typeface="HP Simplified" pitchFamily="34" charset="0"/>
            </a:endParaRPr>
          </a:p>
          <a:p>
            <a:pPr marL="704850" indent="-19050">
              <a:buFont typeface="+mj-lt"/>
              <a:buAutoNum type="arabicPeriod"/>
            </a:pPr>
            <a:r>
              <a:rPr lang="id-ID" sz="2800" b="1" dirty="0" smtClean="0">
                <a:latin typeface="HP Simplified" pitchFamily="34" charset="0"/>
              </a:rPr>
              <a:t>P</a:t>
            </a:r>
            <a:r>
              <a:rPr lang="en-US" sz="2800" b="1" dirty="0" err="1" smtClean="0">
                <a:latin typeface="HP Simplified" pitchFamily="34" charset="0"/>
              </a:rPr>
              <a:t>rotokol</a:t>
            </a:r>
            <a:r>
              <a:rPr lang="en-US" sz="2800" b="1" dirty="0" smtClean="0">
                <a:latin typeface="HP Simplified" pitchFamily="34" charset="0"/>
              </a:rPr>
              <a:t> Unit </a:t>
            </a:r>
            <a:r>
              <a:rPr lang="en-US" sz="2800" b="1" dirty="0" err="1" smtClean="0">
                <a:latin typeface="HP Simplified" pitchFamily="34" charset="0"/>
              </a:rPr>
              <a:t>Utama</a:t>
            </a:r>
            <a:r>
              <a:rPr lang="en-US" sz="2800" b="1" dirty="0" smtClean="0">
                <a:latin typeface="HP Simplified" pitchFamily="34" charset="0"/>
              </a:rPr>
              <a:t>;</a:t>
            </a:r>
            <a:endParaRPr lang="id-ID" sz="2800" b="1" dirty="0" smtClean="0">
              <a:latin typeface="HP Simplified" pitchFamily="34" charset="0"/>
            </a:endParaRPr>
          </a:p>
          <a:p>
            <a:pPr marL="704850" indent="-19050">
              <a:buFont typeface="+mj-lt"/>
              <a:buAutoNum type="arabicPeriod"/>
            </a:pPr>
            <a:r>
              <a:rPr lang="en-US" sz="2800" b="1" dirty="0" err="1" smtClean="0">
                <a:latin typeface="HP Simplified" pitchFamily="34" charset="0"/>
              </a:rPr>
              <a:t>Protokol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Perguruan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Tinggi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Negeri</a:t>
            </a:r>
            <a:r>
              <a:rPr lang="en-US" sz="2800" b="1" dirty="0" smtClean="0">
                <a:latin typeface="HP Simplified" pitchFamily="34" charset="0"/>
              </a:rPr>
              <a:t>; </a:t>
            </a:r>
            <a:r>
              <a:rPr lang="en-US" sz="2800" b="1" dirty="0" err="1" smtClean="0">
                <a:latin typeface="HP Simplified" pitchFamily="34" charset="0"/>
              </a:rPr>
              <a:t>dan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endParaRPr lang="id-ID" sz="2800" b="1" dirty="0" smtClean="0">
              <a:latin typeface="HP Simplified" pitchFamily="34" charset="0"/>
            </a:endParaRPr>
          </a:p>
          <a:p>
            <a:pPr marL="971550" indent="-285750">
              <a:buFont typeface="+mj-lt"/>
              <a:buAutoNum type="arabicPeriod"/>
            </a:pPr>
            <a:r>
              <a:rPr lang="en-US" sz="2800" b="1" dirty="0" err="1" smtClean="0">
                <a:latin typeface="HP Simplified" pitchFamily="34" charset="0"/>
              </a:rPr>
              <a:t>Protokol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Kopertis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untuk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keprotokolan</a:t>
            </a:r>
            <a:r>
              <a:rPr lang="en-US" sz="2800" b="1" dirty="0" smtClean="0">
                <a:latin typeface="HP Simplified" pitchFamily="34" charset="0"/>
              </a:rPr>
              <a:t> di   </a:t>
            </a:r>
            <a:r>
              <a:rPr lang="en-US" sz="2800" b="1" dirty="0" err="1" smtClean="0">
                <a:latin typeface="HP Simplified" pitchFamily="34" charset="0"/>
              </a:rPr>
              <a:t>Kopertis</a:t>
            </a:r>
            <a:r>
              <a:rPr lang="en-US" sz="2800" b="1" dirty="0" smtClean="0">
                <a:latin typeface="HP Simplified" pitchFamily="34" charset="0"/>
              </a:rPr>
              <a:t> (LLDIKTI) </a:t>
            </a:r>
            <a:endParaRPr lang="id-ID" sz="2800" b="1" dirty="0" smtClean="0">
              <a:latin typeface="HP Simplified" pitchFamily="34" charset="0"/>
            </a:endParaRPr>
          </a:p>
          <a:p>
            <a:pPr marL="533400" indent="-342900" algn="just">
              <a:buFont typeface="Wingdings" pitchFamily="2" charset="2"/>
              <a:buChar char="Ø"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tugasnya</a:t>
            </a:r>
            <a:r>
              <a:rPr lang="en-US" sz="2800" dirty="0"/>
              <a:t>, </a:t>
            </a:r>
            <a:r>
              <a:rPr lang="en-US" sz="2800" dirty="0" err="1"/>
              <a:t>Protokol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berkoordinasi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Protokol</a:t>
            </a:r>
            <a:r>
              <a:rPr lang="en-US" sz="2800" dirty="0" smtClean="0"/>
              <a:t> </a:t>
            </a:r>
            <a:r>
              <a:rPr lang="en-US" sz="2800" dirty="0" err="1" smtClean="0"/>
              <a:t>Kementerian</a:t>
            </a:r>
            <a:r>
              <a:rPr lang="en-US" sz="2800" dirty="0"/>
              <a:t>.</a:t>
            </a:r>
          </a:p>
          <a:p>
            <a:pPr marL="190500" indent="0"/>
            <a:endParaRPr lang="en-US" b="1" dirty="0" smtClean="0">
              <a:latin typeface="HP Simplified" pitchFamily="34" charset="0"/>
            </a:endParaRPr>
          </a:p>
          <a:p>
            <a:pPr marL="190500" indent="0"/>
            <a:r>
              <a:rPr lang="en-US" b="1" dirty="0" smtClean="0">
                <a:latin typeface="HP Simplified" pitchFamily="34" charset="0"/>
              </a:rPr>
              <a:t>                                                    </a:t>
            </a:r>
            <a:r>
              <a:rPr lang="en-US" sz="1800" i="1" dirty="0" err="1" smtClean="0">
                <a:latin typeface="HP Simplified" pitchFamily="34" charset="0"/>
              </a:rPr>
              <a:t>Pasal</a:t>
            </a:r>
            <a:r>
              <a:rPr lang="en-US" sz="1800" i="1" dirty="0" smtClean="0">
                <a:latin typeface="HP Simplified" pitchFamily="34" charset="0"/>
              </a:rPr>
              <a:t> 5 (2)</a:t>
            </a:r>
            <a:r>
              <a:rPr lang="en-US" b="1" dirty="0" smtClean="0">
                <a:latin typeface="HP Simplified" pitchFamily="34" charset="0"/>
              </a:rPr>
              <a:t> </a:t>
            </a:r>
            <a:r>
              <a:rPr lang="en-US" sz="1800" i="1" dirty="0" err="1" smtClean="0">
                <a:latin typeface="HP Simplified" pitchFamily="34" charset="0"/>
              </a:rPr>
              <a:t>dan</a:t>
            </a:r>
            <a:r>
              <a:rPr lang="en-US" sz="1800" i="1" dirty="0" smtClean="0">
                <a:latin typeface="HP Simplified" pitchFamily="34" charset="0"/>
              </a:rPr>
              <a:t> (3)</a:t>
            </a:r>
            <a:endParaRPr lang="id-ID" sz="1800" i="1" dirty="0" smtClean="0">
              <a:latin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792087"/>
          </a:xfr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HP Simplified" pitchFamily="34" charset="0"/>
                <a:cs typeface="Arial" panose="020B0604020202020204" pitchFamily="34" charset="0"/>
              </a:rPr>
              <a:t> A. TATA UPACARA</a:t>
            </a:r>
            <a:endParaRPr lang="id-ID" sz="2800" b="1" dirty="0">
              <a:solidFill>
                <a:srgbClr val="0000CC"/>
              </a:solidFill>
              <a:latin typeface="HP Simplified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560840" cy="3744416"/>
          </a:xfrm>
        </p:spPr>
        <p:txBody>
          <a:bodyPr/>
          <a:lstStyle/>
          <a:p>
            <a:pPr algn="just"/>
            <a:r>
              <a:rPr lang="en-US" dirty="0" err="1" smtClean="0"/>
              <a:t>Upacara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Upacara</a:t>
            </a:r>
            <a:r>
              <a:rPr lang="en-US" dirty="0" smtClean="0"/>
              <a:t> </a:t>
            </a:r>
            <a:r>
              <a:rPr lang="en-US" dirty="0" err="1" smtClean="0"/>
              <a:t>Bendera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Upacara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Upacara</a:t>
            </a:r>
            <a:r>
              <a:rPr lang="en-US" dirty="0" smtClean="0"/>
              <a:t> </a:t>
            </a:r>
            <a:r>
              <a:rPr lang="en-US" dirty="0" err="1" smtClean="0"/>
              <a:t>Bendera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128" y="1032636"/>
            <a:ext cx="82413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HP Simplified" pitchFamily="34" charset="0"/>
              </a:rPr>
              <a:t>Upacara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Bendera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adalah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upacara</a:t>
            </a:r>
            <a:r>
              <a:rPr lang="en-US" sz="2800" b="1" dirty="0" smtClean="0">
                <a:latin typeface="HP Simplified" pitchFamily="34" charset="0"/>
              </a:rPr>
              <a:t> yang </a:t>
            </a:r>
            <a:r>
              <a:rPr lang="en-US" sz="2800" b="1" dirty="0" err="1" smtClean="0">
                <a:latin typeface="HP Simplified" pitchFamily="34" charset="0"/>
              </a:rPr>
              <a:t>dilaksanakan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dalam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rangka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penyelenggaraan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upacara</a:t>
            </a:r>
            <a:r>
              <a:rPr lang="en-US" sz="2800" b="1" dirty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memperingati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hari-hari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Nasional</a:t>
            </a:r>
            <a:r>
              <a:rPr lang="en-US" sz="2800" b="1" dirty="0" smtClean="0">
                <a:latin typeface="HP Simplified" pitchFamily="34" charset="0"/>
              </a:rPr>
              <a:t> , </a:t>
            </a:r>
            <a:r>
              <a:rPr lang="en-US" sz="2800" b="1" dirty="0" err="1" smtClean="0">
                <a:latin typeface="HP Simplified" pitchFamily="34" charset="0"/>
              </a:rPr>
              <a:t>seperti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Hardiknas</a:t>
            </a:r>
            <a:r>
              <a:rPr lang="en-US" sz="2800" b="1" dirty="0" smtClean="0">
                <a:latin typeface="HP Simplified" pitchFamily="34" charset="0"/>
              </a:rPr>
              <a:t> , </a:t>
            </a:r>
            <a:r>
              <a:rPr lang="en-US" sz="2800" b="1" dirty="0" err="1" smtClean="0">
                <a:latin typeface="HP Simplified" pitchFamily="34" charset="0"/>
              </a:rPr>
              <a:t>dls</a:t>
            </a:r>
            <a:endParaRPr lang="id-ID" sz="2800" b="1" dirty="0">
              <a:latin typeface="HP Simplified" pitchFamily="34" charset="0"/>
            </a:endParaRPr>
          </a:p>
          <a:p>
            <a:pPr algn="just"/>
            <a:endParaRPr lang="id-ID" sz="2800" b="1" dirty="0">
              <a:latin typeface="HP Simplified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HP Simplified" pitchFamily="34" charset="0"/>
              </a:rPr>
              <a:t>Upacara</a:t>
            </a:r>
            <a:r>
              <a:rPr lang="en-US" sz="2800" b="1" dirty="0" smtClean="0">
                <a:latin typeface="HP Simplified" pitchFamily="34" charset="0"/>
              </a:rPr>
              <a:t>  </a:t>
            </a:r>
            <a:r>
              <a:rPr lang="en-US" sz="2800" b="1" dirty="0" err="1" smtClean="0">
                <a:latin typeface="HP Simplified" pitchFamily="34" charset="0"/>
              </a:rPr>
              <a:t>bukan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U</a:t>
            </a:r>
            <a:r>
              <a:rPr lang="en-US" sz="2800" b="1" dirty="0" err="1" smtClean="0">
                <a:latin typeface="HP Simplified" pitchFamily="34" charset="0"/>
              </a:rPr>
              <a:t>pacara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Bendera</a:t>
            </a:r>
            <a:r>
              <a:rPr lang="en-US" sz="2800" b="1" dirty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terdiri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atas</a:t>
            </a:r>
            <a:r>
              <a:rPr lang="en-US" sz="2800" b="1" dirty="0" smtClean="0">
                <a:latin typeface="HP Simplified" pitchFamily="34" charset="0"/>
              </a:rPr>
              <a:t>: </a:t>
            </a:r>
          </a:p>
          <a:p>
            <a:pPr marL="8001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latin typeface="HP Simplified" pitchFamily="34" charset="0"/>
              </a:rPr>
              <a:t>Pelantikan</a:t>
            </a:r>
            <a:r>
              <a:rPr lang="en-US" sz="2800" b="1" dirty="0" smtClean="0">
                <a:latin typeface="HP Simplified" pitchFamily="34" charset="0"/>
              </a:rPr>
              <a:t>  </a:t>
            </a:r>
            <a:r>
              <a:rPr lang="en-US" sz="2800" b="1" dirty="0" err="1" smtClean="0">
                <a:latin typeface="HP Simplified" pitchFamily="34" charset="0"/>
              </a:rPr>
              <a:t>pejabat</a:t>
            </a:r>
            <a:r>
              <a:rPr lang="en-US" sz="2800" b="1" dirty="0" smtClean="0">
                <a:latin typeface="HP Simplified" pitchFamily="34" charset="0"/>
              </a:rPr>
              <a:t>  </a:t>
            </a:r>
            <a:r>
              <a:rPr lang="en-US" sz="2800" b="1" dirty="0" err="1" smtClean="0">
                <a:latin typeface="HP Simplified" pitchFamily="34" charset="0"/>
              </a:rPr>
              <a:t>dan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serah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terima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jabatan</a:t>
            </a:r>
            <a:r>
              <a:rPr lang="en-US" sz="2800" b="1" dirty="0" smtClean="0">
                <a:latin typeface="HP Simplified" pitchFamily="34" charset="0"/>
              </a:rPr>
              <a:t>;</a:t>
            </a:r>
          </a:p>
          <a:p>
            <a:pPr marL="8001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latin typeface="HP Simplified" pitchFamily="34" charset="0"/>
              </a:rPr>
              <a:t>Upacara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akademik</a:t>
            </a:r>
            <a:r>
              <a:rPr lang="en-US" sz="2800" b="1" dirty="0" smtClean="0">
                <a:latin typeface="HP Simplified" pitchFamily="34" charset="0"/>
              </a:rPr>
              <a:t> ,yang </a:t>
            </a:r>
            <a:r>
              <a:rPr lang="en-US" sz="2800" b="1" dirty="0" err="1" smtClean="0">
                <a:latin typeface="HP Simplified" pitchFamily="34" charset="0"/>
              </a:rPr>
              <a:t>meliputi</a:t>
            </a:r>
            <a:r>
              <a:rPr lang="en-US" sz="2800" b="1" dirty="0" smtClean="0">
                <a:latin typeface="HP Simplified" pitchFamily="34" charset="0"/>
              </a:rPr>
              <a:t>:</a:t>
            </a:r>
          </a:p>
          <a:p>
            <a:pPr marL="800100" indent="-457200" algn="just">
              <a:buFont typeface="Wingdings" pitchFamily="2" charset="2"/>
              <a:buChar char="Ø"/>
            </a:pPr>
            <a:endParaRPr lang="id-ID" sz="2800" b="1" dirty="0">
              <a:latin typeface="HP Simplified" pitchFamily="34" charset="0"/>
            </a:endParaRPr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19"/>
            <a:ext cx="1013222" cy="9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3"/>
          <p:cNvSpPr/>
          <p:nvPr/>
        </p:nvSpPr>
        <p:spPr>
          <a:xfrm>
            <a:off x="-933048" y="6237312"/>
            <a:ext cx="11233248" cy="432048"/>
          </a:xfrm>
          <a:prstGeom prst="mathMinus">
            <a:avLst>
              <a:gd name="adj1" fmla="val 5879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0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352" y="287070"/>
            <a:ext cx="8604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just"/>
            <a:r>
              <a:rPr lang="en-US" sz="2800" b="1" dirty="0" smtClean="0">
                <a:latin typeface="HP Simplified" pitchFamily="34" charset="0"/>
              </a:rPr>
              <a:t> </a:t>
            </a:r>
            <a:endParaRPr lang="id-ID" sz="2800" b="1" dirty="0">
              <a:solidFill>
                <a:srgbClr val="0000CC"/>
              </a:solidFill>
              <a:latin typeface="HP Simplified" pitchFamily="34" charset="0"/>
            </a:endParaRPr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013222" cy="9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3"/>
          <p:cNvSpPr/>
          <p:nvPr/>
        </p:nvSpPr>
        <p:spPr>
          <a:xfrm>
            <a:off x="-933048" y="6237312"/>
            <a:ext cx="11233248" cy="432048"/>
          </a:xfrm>
          <a:prstGeom prst="mathMinus">
            <a:avLst>
              <a:gd name="adj1" fmla="val 5879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043608" y="1516592"/>
            <a:ext cx="7488832" cy="4432687"/>
          </a:xfrm>
        </p:spPr>
        <p:txBody>
          <a:bodyPr/>
          <a:lstStyle/>
          <a:p>
            <a:pPr marL="514350" indent="-514350" algn="just">
              <a:buAutoNum type="alphaLcPeriod"/>
            </a:pP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;</a:t>
            </a:r>
          </a:p>
          <a:p>
            <a:pPr marL="514350" indent="-514350" algn="just">
              <a:buAutoNum type="alphaLcPeriod"/>
            </a:pPr>
            <a:r>
              <a:rPr lang="en-US" dirty="0"/>
              <a:t> </a:t>
            </a:r>
            <a:r>
              <a:rPr lang="en-US" dirty="0" err="1" smtClean="0"/>
              <a:t>Wisuda</a:t>
            </a:r>
            <a:r>
              <a:rPr lang="en-US" dirty="0" smtClean="0"/>
              <a:t>; </a:t>
            </a:r>
          </a:p>
          <a:p>
            <a:pPr marL="514350" indent="-514350" algn="just">
              <a:buAutoNum type="alphaLcPeriod"/>
            </a:pPr>
            <a:r>
              <a:rPr lang="en-US" dirty="0"/>
              <a:t> </a:t>
            </a:r>
            <a:r>
              <a:rPr lang="en-US" dirty="0" smtClean="0"/>
              <a:t>Dies </a:t>
            </a:r>
            <a:r>
              <a:rPr lang="en-US" dirty="0" err="1" smtClean="0"/>
              <a:t>Natalis</a:t>
            </a:r>
            <a:r>
              <a:rPr lang="en-US" dirty="0" smtClean="0"/>
              <a:t>;</a:t>
            </a:r>
          </a:p>
          <a:p>
            <a:pPr marL="514350" indent="-514350" algn="just">
              <a:buAutoNum type="alphaLcPeriod"/>
            </a:pPr>
            <a:r>
              <a:rPr lang="en-US" dirty="0"/>
              <a:t> </a:t>
            </a:r>
            <a:r>
              <a:rPr lang="en-US" dirty="0" err="1" smtClean="0"/>
              <a:t>pengukuhan</a:t>
            </a:r>
            <a:r>
              <a:rPr lang="en-US" dirty="0" smtClean="0"/>
              <a:t> Guru </a:t>
            </a:r>
            <a:r>
              <a:rPr lang="en-US" dirty="0" err="1" smtClean="0"/>
              <a:t>Besar</a:t>
            </a:r>
            <a:r>
              <a:rPr lang="en-US" dirty="0" smtClean="0"/>
              <a:t>;</a:t>
            </a:r>
          </a:p>
          <a:p>
            <a:pPr marL="514350" indent="-514350" algn="just">
              <a:buAutoNum type="alphaLcPeriod"/>
            </a:pPr>
            <a:r>
              <a:rPr lang="en-US" dirty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kehormatan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514350" indent="-514350" algn="just">
              <a:buAutoNum type="alphaLcPeriod"/>
            </a:pPr>
            <a:r>
              <a:rPr lang="en-US" dirty="0"/>
              <a:t> </a:t>
            </a:r>
            <a:r>
              <a:rPr lang="en-US" dirty="0" err="1" smtClean="0"/>
              <a:t>Upacara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1286"/>
            <a:ext cx="6192688" cy="10673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HP Simplified" pitchFamily="34" charset="0"/>
              </a:rPr>
              <a:t> B. </a:t>
            </a:r>
            <a:r>
              <a:rPr lang="en-US" sz="3200" dirty="0" smtClean="0">
                <a:solidFill>
                  <a:srgbClr val="0000CC"/>
                </a:solidFill>
                <a:latin typeface="HP Simplified" pitchFamily="34" charset="0"/>
              </a:rPr>
              <a:t>TATA TEMPAT</a:t>
            </a:r>
            <a:r>
              <a:rPr lang="en-US" sz="3200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endParaRPr lang="id-ID" sz="3200" b="1" dirty="0">
              <a:solidFill>
                <a:srgbClr val="0000CC"/>
              </a:solidFill>
              <a:latin typeface="HP Simplifi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48909"/>
            <a:ext cx="80648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just"/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Terdiri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atas</a:t>
            </a:r>
            <a:r>
              <a:rPr lang="en-US" sz="2800" b="1" dirty="0" smtClean="0">
                <a:latin typeface="HP Simplified" pitchFamily="34" charset="0"/>
              </a:rPr>
              <a:t>:</a:t>
            </a:r>
          </a:p>
          <a:p>
            <a:pPr marL="560070" indent="-514350" algn="just">
              <a:buAutoNum type="alphaLcPeriod"/>
            </a:pP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Tata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tempat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dalam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acara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Kenegaraan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dan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Acara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resmi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di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Ibukota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Negara RI</a:t>
            </a:r>
          </a:p>
          <a:p>
            <a:pPr marL="560070" indent="-514350" algn="just">
              <a:buAutoNum type="alphaLcPeriod"/>
            </a:pP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Tata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tempat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dalam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acara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resmi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di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Kementerian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;</a:t>
            </a:r>
          </a:p>
          <a:p>
            <a:pPr marL="560070" indent="-514350" algn="just">
              <a:buAutoNum type="alphaLcPeriod"/>
            </a:pP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Tata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tempat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Acara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resmi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di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perguruan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tinggi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;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dan</a:t>
            </a:r>
            <a:endParaRPr lang="en-US" sz="2800" b="1" dirty="0" smtClean="0">
              <a:solidFill>
                <a:srgbClr val="0000CC"/>
              </a:solidFill>
              <a:latin typeface="HP Simplified" pitchFamily="34" charset="0"/>
            </a:endParaRPr>
          </a:p>
          <a:p>
            <a:pPr marL="560070" indent="-514350" algn="just">
              <a:buAutoNum type="alphaLcPeriod"/>
            </a:pP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Tata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Tempat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acara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resmi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di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Kopertis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/LLDIKTI</a:t>
            </a:r>
            <a:endParaRPr lang="id-ID" sz="2800" b="1" dirty="0">
              <a:solidFill>
                <a:srgbClr val="0000CC"/>
              </a:solidFill>
              <a:latin typeface="HP Simplified" pitchFamily="34" charset="0"/>
            </a:endParaRPr>
          </a:p>
          <a:p>
            <a:endParaRPr lang="en-US" sz="2800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013222" cy="9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nimasi-bergerak-bumi-000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548679"/>
            <a:ext cx="1403648" cy="10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3"/>
          <p:cNvSpPr/>
          <p:nvPr/>
        </p:nvSpPr>
        <p:spPr>
          <a:xfrm>
            <a:off x="-933048" y="6237312"/>
            <a:ext cx="11233248" cy="432048"/>
          </a:xfrm>
          <a:prstGeom prst="mathMinus">
            <a:avLst>
              <a:gd name="adj1" fmla="val 5879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0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1286"/>
            <a:ext cx="6192688" cy="10673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HP Simplified" pitchFamily="34" charset="0"/>
              </a:rPr>
              <a:t> C. </a:t>
            </a:r>
            <a:r>
              <a:rPr lang="en-US" sz="3200" dirty="0" smtClean="0">
                <a:solidFill>
                  <a:srgbClr val="0000CC"/>
                </a:solidFill>
                <a:latin typeface="HP Simplified" pitchFamily="34" charset="0"/>
              </a:rPr>
              <a:t>TATA PENGHORMATAN</a:t>
            </a:r>
            <a:r>
              <a:rPr lang="en-US" sz="3200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endParaRPr lang="id-ID" sz="3200" b="1" dirty="0">
              <a:solidFill>
                <a:srgbClr val="0000CC"/>
              </a:solidFill>
              <a:latin typeface="HP Simplifi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48909"/>
            <a:ext cx="80648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just"/>
            <a:r>
              <a:rPr lang="en-US" sz="2800" b="1" dirty="0" smtClean="0">
                <a:latin typeface="HP Simplified" pitchFamily="34" charset="0"/>
              </a:rPr>
              <a:t> MELIPUTI:</a:t>
            </a:r>
          </a:p>
          <a:p>
            <a:pPr marL="560070" indent="-514350" algn="just">
              <a:buAutoNum type="alphaLcPeriod"/>
            </a:pP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Penghormatan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terhadap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Bendera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Negara </a:t>
            </a:r>
          </a:p>
          <a:p>
            <a:pPr marL="560070" indent="-514350" algn="just">
              <a:buAutoNum type="alphaLcPeriod"/>
            </a:pP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Penghormatan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terhadap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Lagu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Kebangsaan</a:t>
            </a:r>
            <a:endParaRPr lang="en-US" sz="2800" b="1" dirty="0" smtClean="0">
              <a:solidFill>
                <a:srgbClr val="0000CC"/>
              </a:solidFill>
              <a:latin typeface="HP Simplified" pitchFamily="34" charset="0"/>
            </a:endParaRPr>
          </a:p>
          <a:p>
            <a:pPr marL="560070" indent="-514350" algn="just">
              <a:buAutoNum type="alphaLcPeriod"/>
            </a:pP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Penghormatan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terhadap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Lambang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Negara;</a:t>
            </a:r>
          </a:p>
          <a:p>
            <a:pPr marL="560070" indent="-514350" algn="just">
              <a:buAutoNum type="alphaLcPeriod"/>
            </a:pP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Penghormatan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terhadap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Gambar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Resmi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Kepala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Negara/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Presiden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Weakil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Presiden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;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dan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atau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</a:p>
          <a:p>
            <a:pPr marL="560070" indent="-514350" algn="just">
              <a:buAutoNum type="alphaLcPeriod"/>
            </a:pPr>
            <a:r>
              <a:rPr lang="en-US" sz="2800" b="1" dirty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Penghormatan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terhadap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Menteri</a:t>
            </a:r>
            <a:endParaRPr lang="en-US" sz="2800" b="1" dirty="0" smtClean="0">
              <a:solidFill>
                <a:srgbClr val="0000CC"/>
              </a:solidFill>
              <a:latin typeface="HP Simplified" pitchFamily="34" charset="0"/>
            </a:endParaRPr>
          </a:p>
          <a:p>
            <a:endParaRPr lang="en-US" sz="2800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013222" cy="9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3"/>
          <p:cNvSpPr/>
          <p:nvPr/>
        </p:nvSpPr>
        <p:spPr>
          <a:xfrm>
            <a:off x="-933048" y="6237312"/>
            <a:ext cx="11233248" cy="432048"/>
          </a:xfrm>
          <a:prstGeom prst="mathMinus">
            <a:avLst>
              <a:gd name="adj1" fmla="val 5879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1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1286"/>
            <a:ext cx="6192688" cy="10673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HP Simplified" pitchFamily="34" charset="0"/>
              </a:rPr>
              <a:t>  KETENTUAN PENUTUP  </a:t>
            </a:r>
            <a:endParaRPr lang="id-ID" sz="3200" b="1" dirty="0">
              <a:solidFill>
                <a:srgbClr val="0000CC"/>
              </a:solidFill>
              <a:latin typeface="HP Simplifi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48909"/>
            <a:ext cx="80648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2920" indent="-457200" algn="just">
              <a:buFont typeface="Wingdings" pitchFamily="2" charset="2"/>
              <a:buChar char="Ø"/>
            </a:pPr>
            <a:endParaRPr lang="en-US" sz="2800" b="1" dirty="0" smtClean="0">
              <a:latin typeface="HP Simplified" pitchFamily="34" charset="0"/>
            </a:endParaRPr>
          </a:p>
          <a:p>
            <a:pPr marL="502920" indent="-457200" algn="just">
              <a:buFont typeface="Wingdings" pitchFamily="2" charset="2"/>
              <a:buChar char="Ø"/>
            </a:pPr>
            <a:r>
              <a:rPr lang="en-US" sz="2800" b="1" dirty="0" smtClean="0">
                <a:latin typeface="HP Simplified" pitchFamily="34" charset="0"/>
              </a:rPr>
              <a:t>Tata </a:t>
            </a:r>
            <a:r>
              <a:rPr lang="en-US" sz="2800" b="1" dirty="0" err="1" smtClean="0">
                <a:latin typeface="HP Simplified" pitchFamily="34" charset="0"/>
              </a:rPr>
              <a:t>Upacara</a:t>
            </a:r>
            <a:r>
              <a:rPr lang="en-US" sz="2800" b="1" dirty="0" smtClean="0">
                <a:latin typeface="HP Simplified" pitchFamily="34" charset="0"/>
              </a:rPr>
              <a:t>, Tata </a:t>
            </a:r>
            <a:r>
              <a:rPr lang="en-US" sz="2800" b="1" dirty="0" err="1" smtClean="0">
                <a:latin typeface="HP Simplified" pitchFamily="34" charset="0"/>
              </a:rPr>
              <a:t>Tempat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dan</a:t>
            </a:r>
            <a:r>
              <a:rPr lang="en-US" sz="2800" b="1" dirty="0" smtClean="0">
                <a:latin typeface="HP Simplified" pitchFamily="34" charset="0"/>
              </a:rPr>
              <a:t> Tata </a:t>
            </a:r>
            <a:r>
              <a:rPr lang="en-US" sz="2800" b="1" dirty="0" err="1" smtClean="0">
                <a:latin typeface="HP Simplified" pitchFamily="34" charset="0"/>
              </a:rPr>
              <a:t>Penghormata</a:t>
            </a:r>
            <a:r>
              <a:rPr lang="en-US" sz="2800" b="1" dirty="0" err="1" smtClean="0">
                <a:latin typeface="HP Simplified" pitchFamily="34" charset="0"/>
              </a:rPr>
              <a:t>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sesuai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dengan</a:t>
            </a:r>
            <a:r>
              <a:rPr lang="en-US" sz="2800" b="1" dirty="0" smtClean="0">
                <a:latin typeface="HP Simplified" pitchFamily="34" charset="0"/>
              </a:rPr>
              <a:t>  </a:t>
            </a:r>
            <a:r>
              <a:rPr lang="en-US" sz="2800" b="1" dirty="0" err="1" smtClean="0">
                <a:latin typeface="HP Simplified" pitchFamily="34" charset="0"/>
              </a:rPr>
              <a:t>sebagaimana</a:t>
            </a:r>
            <a:r>
              <a:rPr lang="en-US" sz="2800" b="1" dirty="0" smtClean="0">
                <a:latin typeface="HP Simplified" pitchFamily="34" charset="0"/>
              </a:rPr>
              <a:t> yang </a:t>
            </a:r>
            <a:r>
              <a:rPr lang="en-US" sz="2800" b="1" dirty="0" err="1" smtClean="0">
                <a:latin typeface="HP Simplified" pitchFamily="34" charset="0"/>
              </a:rPr>
              <a:t>tercantum</a:t>
            </a:r>
            <a:r>
              <a:rPr lang="en-US" sz="2800" b="1" dirty="0" smtClean="0">
                <a:latin typeface="HP Simplified" pitchFamily="34" charset="0"/>
              </a:rPr>
              <a:t> di </a:t>
            </a:r>
            <a:r>
              <a:rPr lang="en-US" sz="2800" b="1" dirty="0" err="1" smtClean="0">
                <a:latin typeface="HP Simplified" pitchFamily="34" charset="0"/>
              </a:rPr>
              <a:t>dalam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Lampiran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Peraturan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Menteri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ini</a:t>
            </a:r>
            <a:r>
              <a:rPr lang="en-US" sz="2800" b="1" dirty="0" smtClean="0">
                <a:latin typeface="HP Simplified" pitchFamily="34" charset="0"/>
              </a:rPr>
              <a:t>;  </a:t>
            </a:r>
            <a:r>
              <a:rPr lang="en-US" sz="2800" b="1" dirty="0" smtClean="0">
                <a:latin typeface="HP Simplified" pitchFamily="34" charset="0"/>
              </a:rPr>
              <a:t> </a:t>
            </a:r>
          </a:p>
          <a:p>
            <a:pPr marL="50292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latin typeface="HP Simplified" pitchFamily="34" charset="0"/>
              </a:rPr>
              <a:t>Ketentuan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lebih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lanjut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mengenai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pelaksanaan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kegiatan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Keprotokolan</a:t>
            </a:r>
            <a:r>
              <a:rPr lang="en-US" sz="2800" b="1" dirty="0" smtClean="0">
                <a:latin typeface="HP Simplified" pitchFamily="34" charset="0"/>
              </a:rPr>
              <a:t> di </a:t>
            </a:r>
            <a:r>
              <a:rPr lang="en-US" sz="2800" b="1" dirty="0" err="1" smtClean="0">
                <a:latin typeface="HP Simplified" pitchFamily="34" charset="0"/>
              </a:rPr>
              <a:t>perguruan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tinggi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diatur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dengan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peraturan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pemimpin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perguruan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r>
              <a:rPr lang="en-US" sz="2800" b="1" dirty="0" err="1" smtClean="0">
                <a:latin typeface="HP Simplified" pitchFamily="34" charset="0"/>
              </a:rPr>
              <a:t>tinggi</a:t>
            </a:r>
            <a:r>
              <a:rPr lang="en-US" sz="2800" b="1" dirty="0" smtClean="0">
                <a:latin typeface="HP Simplified" pitchFamily="34" charset="0"/>
              </a:rPr>
              <a:t> </a:t>
            </a:r>
            <a:endParaRPr lang="en-US" sz="2800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013222" cy="9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3"/>
          <p:cNvSpPr/>
          <p:nvPr/>
        </p:nvSpPr>
        <p:spPr>
          <a:xfrm>
            <a:off x="-933048" y="6237312"/>
            <a:ext cx="11233248" cy="432048"/>
          </a:xfrm>
          <a:prstGeom prst="mathMinus">
            <a:avLst>
              <a:gd name="adj1" fmla="val 5879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2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FBC5E1-4DBF-4637-BBB1-EEFFF74843E6}" type="slidenum">
              <a:rPr lang="id-ID" smtClean="0">
                <a:solidFill>
                  <a:srgbClr val="898989"/>
                </a:solidFill>
                <a:latin typeface="Calibri" pitchFamily="34" charset="0"/>
              </a:rPr>
              <a:pPr/>
              <a:t>18</a:t>
            </a:fld>
            <a:endParaRPr lang="id-ID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5059" name="Picture 4" descr="Animated flag images by 3DFlags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5321" y="4077072"/>
            <a:ext cx="655980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8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 Simplified" pitchFamily="34" charset="0"/>
                <a:cs typeface="Times New Roman" pitchFamily="18" charset="0"/>
              </a:rPr>
              <a:t>Terima Kasih</a:t>
            </a:r>
            <a:endParaRPr lang="en-US" sz="8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 Simplified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592288" cy="20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824"/>
            <a:ext cx="4320480" cy="433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47576" y="386803"/>
            <a:ext cx="8496944" cy="11237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d-ID" sz="6000" b="1" dirty="0" smtClean="0">
                <a:solidFill>
                  <a:srgbClr val="008000"/>
                </a:solidFill>
                <a:latin typeface="HP Simplified" pitchFamily="34" charset="0"/>
                <a:cs typeface="Times New Roman" pitchFamily="18" charset="0"/>
              </a:rPr>
              <a:t>TERIMA KASIH </a:t>
            </a:r>
            <a:endParaRPr lang="en-US" sz="6000" b="1" dirty="0">
              <a:solidFill>
                <a:srgbClr val="008000"/>
              </a:solidFill>
              <a:latin typeface="HP Simplified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0" y="188641"/>
            <a:ext cx="8712968" cy="636455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503548" y="3861048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HP Simplified" pitchFamily="34" charset="0"/>
                <a:cs typeface="Calibri" pitchFamily="34" charset="0"/>
              </a:rPr>
              <a:t>Bapak</a:t>
            </a:r>
            <a:r>
              <a:rPr lang="en-US" sz="3200" b="1" dirty="0" smtClean="0">
                <a:latin typeface="HP Simplified" pitchFamily="34" charset="0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HP Simplified" pitchFamily="34" charset="0"/>
                <a:cs typeface="Calibri" pitchFamily="34" charset="0"/>
              </a:rPr>
              <a:t>Ibu</a:t>
            </a:r>
            <a:r>
              <a:rPr lang="en-US" sz="3200" b="1" dirty="0" smtClean="0">
                <a:latin typeface="HP Simplified" pitchFamily="34" charset="0"/>
                <a:cs typeface="Calibri" pitchFamily="34" charset="0"/>
              </a:rPr>
              <a:t> </a:t>
            </a:r>
            <a:r>
              <a:rPr lang="id-ID" sz="3200" b="1" dirty="0" smtClean="0">
                <a:latin typeface="HP Simplified" pitchFamily="34" charset="0"/>
                <a:cs typeface="Calibri" pitchFamily="34" charset="0"/>
              </a:rPr>
              <a:t>Nara </a:t>
            </a:r>
            <a:r>
              <a:rPr lang="id-ID" sz="3200" b="1" dirty="0" smtClean="0">
                <a:latin typeface="HP Simplified" pitchFamily="34" charset="0"/>
                <a:cs typeface="Calibri" pitchFamily="34" charset="0"/>
              </a:rPr>
              <a:t>Sumber</a:t>
            </a:r>
          </a:p>
          <a:p>
            <a:pPr algn="ctr"/>
            <a:r>
              <a:rPr lang="id-ID" sz="3200" b="1" dirty="0" smtClean="0">
                <a:latin typeface="HP Simplified" pitchFamily="34" charset="0"/>
                <a:cs typeface="Calibri" pitchFamily="34" charset="0"/>
              </a:rPr>
              <a:t>Bapak/ Ibu </a:t>
            </a:r>
            <a:r>
              <a:rPr lang="en-US" sz="3200" b="1" dirty="0" err="1" smtClean="0">
                <a:latin typeface="HP Simplified" pitchFamily="34" charset="0"/>
                <a:cs typeface="Calibri" pitchFamily="34" charset="0"/>
              </a:rPr>
              <a:t>Peserta</a:t>
            </a:r>
            <a:r>
              <a:rPr lang="en-US" sz="3200" b="1" dirty="0" smtClean="0">
                <a:latin typeface="HP Simplified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HP Simplified" pitchFamily="34" charset="0"/>
                <a:cs typeface="Calibri" pitchFamily="34" charset="0"/>
              </a:rPr>
              <a:t>Bimtek</a:t>
            </a:r>
            <a:r>
              <a:rPr lang="en-US" sz="3200" b="1" dirty="0" smtClean="0">
                <a:latin typeface="HP Simplified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HP Simplified" pitchFamily="34" charset="0"/>
                <a:cs typeface="Calibri" pitchFamily="34" charset="0"/>
              </a:rPr>
              <a:t>Keprotokolan</a:t>
            </a:r>
            <a:r>
              <a:rPr lang="en-US" sz="3200" b="1" dirty="0" smtClean="0">
                <a:latin typeface="HP Simplified" pitchFamily="34" charset="0"/>
                <a:cs typeface="Calibri" pitchFamily="34" charset="0"/>
              </a:rPr>
              <a:t> PTS di LLDIKTI-</a:t>
            </a:r>
            <a:r>
              <a:rPr lang="en-US" sz="3200" b="1" dirty="0" err="1" smtClean="0">
                <a:latin typeface="HP Simplified" pitchFamily="34" charset="0"/>
                <a:cs typeface="Calibri" pitchFamily="34" charset="0"/>
              </a:rPr>
              <a:t>Wil</a:t>
            </a:r>
            <a:r>
              <a:rPr lang="en-US" sz="3200" b="1" dirty="0" smtClean="0">
                <a:latin typeface="HP Simplified" pitchFamily="34" charset="0"/>
                <a:cs typeface="Calibri" pitchFamily="34" charset="0"/>
              </a:rPr>
              <a:t> VI </a:t>
            </a:r>
            <a:endParaRPr lang="id-ID" sz="3200" b="1" dirty="0" smtClean="0">
              <a:latin typeface="HP Simplified" pitchFamily="34" charset="0"/>
              <a:cs typeface="Calibri" pitchFamily="34" charset="0"/>
            </a:endParaRPr>
          </a:p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HP Simplified" pitchFamily="34" charset="0"/>
                <a:cs typeface="Calibri" pitchFamily="34" charset="0"/>
              </a:rPr>
              <a:t>Bapak/ Ibu Panitia Penyelenggara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P Simplified" pitchFamily="34" charset="0"/>
                <a:cs typeface="Calibri" pitchFamily="34" charset="0"/>
              </a:rPr>
              <a:t>LLDIKTI</a:t>
            </a:r>
            <a:r>
              <a:rPr lang="id-ID" sz="3200" b="1" dirty="0" smtClean="0">
                <a:solidFill>
                  <a:schemeClr val="tx1"/>
                </a:solidFill>
                <a:latin typeface="HP Simplified" pitchFamily="34" charset="0"/>
                <a:cs typeface="Calibri" pitchFamily="34" charset="0"/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  <a:latin typeface="HP Simplified" pitchFamily="34" charset="0"/>
                <a:cs typeface="Calibri" pitchFamily="34" charset="0"/>
              </a:rPr>
              <a:t>Wilayah VI Jawa Tengah</a:t>
            </a:r>
            <a:endParaRPr lang="id-ID" sz="1600" dirty="0">
              <a:solidFill>
                <a:schemeClr val="tx1"/>
              </a:solidFill>
              <a:latin typeface="HP Simplified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352" y="3567611"/>
            <a:ext cx="5275902" cy="3108531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id-ID" sz="28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m</a:t>
            </a:r>
            <a:r>
              <a:rPr lang="id-ID" sz="28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enikmati yang ada,                     tidak </a:t>
            </a:r>
            <a:r>
              <a:rPr lang="id-ID" sz="28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mengeluh </a:t>
            </a:r>
            <a:endParaRPr lang="id-ID" sz="2800" b="1" spc="50" dirty="0" smtClean="0">
              <a:ln w="11430"/>
              <a:solidFill>
                <a:schemeClr val="accent6">
                  <a:lumMod val="60000"/>
                  <a:lumOff val="40000"/>
                </a:schemeClr>
              </a:solidFill>
              <a:latin typeface="Gadugi" pitchFamily="34" charset="0"/>
              <a:ea typeface="Gadugi" pitchFamily="34" charset="0"/>
              <a:cs typeface="Calibri" pitchFamily="34" charset="0"/>
            </a:endParaRPr>
          </a:p>
          <a:p>
            <a:pPr algn="r"/>
            <a:r>
              <a:rPr lang="id-ID" sz="28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dan mempersoalkan </a:t>
            </a:r>
            <a:r>
              <a:rPr lang="id-ID" sz="28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yang </a:t>
            </a:r>
            <a:r>
              <a:rPr lang="id-ID" sz="28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belum ada, </a:t>
            </a:r>
          </a:p>
          <a:p>
            <a:pPr algn="r"/>
            <a:r>
              <a:rPr lang="id-ID" sz="28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m</a:t>
            </a:r>
            <a:r>
              <a:rPr lang="id-ID" sz="28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engoptimalkan kebermaknaan </a:t>
            </a:r>
          </a:p>
          <a:p>
            <a:pPr algn="r"/>
            <a:r>
              <a:rPr lang="id-ID" sz="28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Gadugi" pitchFamily="34" charset="0"/>
                <a:ea typeface="Gadugi" pitchFamily="34" charset="0"/>
                <a:cs typeface="Calibri" pitchFamily="34" charset="0"/>
              </a:rPr>
              <a:t>dengan kondisi yang ada</a:t>
            </a:r>
            <a:endParaRPr lang="en-US" sz="2800" b="1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latin typeface="Gadugi" pitchFamily="34" charset="0"/>
              <a:ea typeface="Gadug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636" y="139580"/>
            <a:ext cx="8446521" cy="1323427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cap="all" dirty="0">
                <a:ln w="0"/>
                <a:solidFill>
                  <a:srgbClr val="66FF66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Bersyukur...</a:t>
            </a:r>
            <a:endParaRPr lang="en-US" sz="8000" b="1" cap="all" dirty="0">
              <a:ln w="0"/>
              <a:solidFill>
                <a:srgbClr val="66FF66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772816"/>
            <a:ext cx="5337647" cy="2052629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3169" indent="-403169">
              <a:buFont typeface="Arial" pitchFamily="34" charset="0"/>
              <a:buChar char="•"/>
            </a:pPr>
            <a:r>
              <a:rPr lang="id-ID" sz="3200" b="1" spc="4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dugi" pitchFamily="34" charset="0"/>
                <a:ea typeface="Gadugi" pitchFamily="34" charset="0"/>
              </a:rPr>
              <a:t>l</a:t>
            </a:r>
            <a:r>
              <a:rPr lang="id-ID" sz="3200" b="1" spc="45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dugi" pitchFamily="34" charset="0"/>
                <a:ea typeface="Gadugi" pitchFamily="34" charset="0"/>
              </a:rPr>
              <a:t>upa saat ingin memiliki</a:t>
            </a:r>
          </a:p>
          <a:p>
            <a:pPr marL="403169" indent="-403169">
              <a:buFont typeface="Arial" pitchFamily="34" charset="0"/>
              <a:buChar char="•"/>
            </a:pPr>
            <a:r>
              <a:rPr lang="id-ID" sz="3200" b="1" spc="45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dugi" pitchFamily="34" charset="0"/>
                <a:ea typeface="Gadugi" pitchFamily="34" charset="0"/>
              </a:rPr>
              <a:t>luar biasa...biasa</a:t>
            </a:r>
          </a:p>
          <a:p>
            <a:endParaRPr lang="id-ID" sz="3200" b="1" spc="45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dugi" pitchFamily="34" charset="0"/>
              <a:ea typeface="Gadugi" pitchFamily="34" charset="0"/>
            </a:endParaRPr>
          </a:p>
          <a:p>
            <a:endParaRPr lang="en-US" sz="3200" b="1" spc="45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dugi" pitchFamily="34" charset="0"/>
              <a:ea typeface="Gadugi" pitchFamily="34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581026" y="908720"/>
            <a:ext cx="3897918" cy="29523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642502" y="5589240"/>
            <a:ext cx="27430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 CHRISTY" pitchFamily="2" charset="0"/>
              </a:rPr>
              <a:t>Pelit</a:t>
            </a:r>
            <a:r>
              <a:rPr lang="id-ID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...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3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stat.kompasiana.com/files/2010/10/dikti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-42163" y="980728"/>
            <a:ext cx="3962399" cy="489654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5580112" cy="4698872"/>
          </a:xfrm>
          <a:prstGeom prst="rect">
            <a:avLst/>
          </a:prstGeom>
        </p:spPr>
      </p:pic>
      <p:pic>
        <p:nvPicPr>
          <p:cNvPr id="9" name="Picture 53" descr="earthspi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91699"/>
            <a:ext cx="1064683" cy="10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nimated flag images by 3DFlags.co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1" y="591699"/>
            <a:ext cx="1440160" cy="7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89692">
            <a:off x="74128" y="2096932"/>
            <a:ext cx="6369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hrhhghj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462819">
            <a:off x="87266" y="2643862"/>
            <a:ext cx="1844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mmmm</a:t>
            </a:r>
            <a:endParaRPr lang="id-ID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9641" y="632908"/>
            <a:ext cx="14267" cy="4008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asil gambar untuk logo kemenristek dikt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1319" y="836712"/>
            <a:ext cx="530779" cy="39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21231" y="3933056"/>
            <a:ext cx="302433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 - DIKTI</a:t>
            </a:r>
            <a:endParaRPr lang="en-US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4456" y="3748390"/>
            <a:ext cx="2927326" cy="76944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LLDIKTI</a:t>
            </a:r>
            <a:endParaRPr lang="id-ID" sz="28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d-ID" sz="1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WILAYAH VI JAWA TENGAH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4537" y="5729853"/>
            <a:ext cx="915853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Bimbingan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Teknis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Keprotokolan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 Simplified" pitchFamily="34" charset="0"/>
              </a:rPr>
              <a:t>Bagi</a:t>
            </a:r>
            <a:r>
              <a:rPr lang="en-US" sz="2800" b="1" dirty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PTS di LLDIKTI  VI</a:t>
            </a:r>
            <a:r>
              <a:rPr lang="id-ID" sz="28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id-ID" sz="2800" b="1" dirty="0" smtClean="0">
                <a:solidFill>
                  <a:srgbClr val="0000CC"/>
                </a:solidFill>
                <a:latin typeface="HP Simplified" pitchFamily="34" charset="0"/>
              </a:rPr>
              <a:t>Tahun </a:t>
            </a:r>
            <a:r>
              <a:rPr lang="id-ID" sz="2800" b="1" dirty="0" smtClean="0">
                <a:solidFill>
                  <a:srgbClr val="0000CC"/>
                </a:solidFill>
                <a:latin typeface="HP Simplified" pitchFamily="34" charset="0"/>
              </a:rPr>
              <a:t>201</a:t>
            </a:r>
            <a:r>
              <a:rPr lang="en-US" sz="2800" b="1" dirty="0" smtClean="0">
                <a:solidFill>
                  <a:srgbClr val="0000CC"/>
                </a:solidFill>
                <a:latin typeface="HP Simplified" pitchFamily="34" charset="0"/>
              </a:rPr>
              <a:t>9</a:t>
            </a:r>
            <a:endParaRPr lang="id-ID" sz="2800" b="1" dirty="0" smtClean="0">
              <a:ln w="11430"/>
              <a:solidFill>
                <a:srgbClr val="0000CC"/>
              </a:solidFill>
              <a:latin typeface="HP Simplified" pitchFamily="34" charset="0"/>
              <a:cs typeface="Calibri" pitchFamily="34" charset="0"/>
            </a:endParaRPr>
          </a:p>
        </p:txBody>
      </p:sp>
      <p:pic>
        <p:nvPicPr>
          <p:cNvPr id="13" name="Picture 12" descr="Hasil gambar untuk logo kemenristek dikt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0431" y="3501008"/>
            <a:ext cx="385935" cy="24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35" y="44624"/>
            <a:ext cx="973871" cy="8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771800" y="1738961"/>
            <a:ext cx="6413927" cy="199857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HP Simplified" pitchFamily="34" charset="0"/>
              </a:rPr>
              <a:t>KEBIJAKAN  DALAM PENYELENGGARAAN KEPROTOKOLAN </a:t>
            </a:r>
            <a:r>
              <a:rPr lang="id-ID" sz="2800" b="1" dirty="0" smtClean="0">
                <a:solidFill>
                  <a:srgbClr val="FFFF00"/>
                </a:solidFill>
                <a:latin typeface="HP Simplified" pitchFamily="34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HP Simplified" pitchFamily="34" charset="0"/>
              </a:rPr>
              <a:t>DI LINGKUNGAN KEMENRISTEKDIKTI </a:t>
            </a:r>
            <a:r>
              <a:rPr lang="id-ID" sz="2800" b="1" dirty="0" smtClean="0">
                <a:solidFill>
                  <a:srgbClr val="FFFF00"/>
                </a:solidFill>
                <a:latin typeface="HP Simplified" pitchFamily="34" charset="0"/>
              </a:rPr>
              <a:t>                                         </a:t>
            </a:r>
            <a:r>
              <a:rPr lang="en-US" sz="2800" b="1" dirty="0" smtClean="0">
                <a:solidFill>
                  <a:srgbClr val="FFFF00"/>
                </a:solidFill>
                <a:latin typeface="HP Simplified" pitchFamily="34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2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6002" y="3140968"/>
            <a:ext cx="8928992" cy="1584176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HP Simplified" pitchFamily="34" charset="0"/>
              </a:rPr>
              <a:t>Bimbingan</a:t>
            </a:r>
            <a:r>
              <a:rPr lang="en-US" sz="4000" dirty="0" smtClean="0">
                <a:solidFill>
                  <a:schemeClr val="tx1"/>
                </a:solidFill>
                <a:latin typeface="HP Simplifie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 Simplified" pitchFamily="34" charset="0"/>
              </a:rPr>
              <a:t>Teknis</a:t>
            </a:r>
            <a:r>
              <a:rPr lang="en-US" sz="4000" dirty="0" smtClean="0">
                <a:solidFill>
                  <a:schemeClr val="tx1"/>
                </a:solidFill>
                <a:latin typeface="HP Simplifie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 Simplified" pitchFamily="34" charset="0"/>
              </a:rPr>
              <a:t>Keprotokolan</a:t>
            </a:r>
            <a:r>
              <a:rPr lang="en-US" sz="4000" dirty="0" smtClean="0">
                <a:solidFill>
                  <a:schemeClr val="tx1"/>
                </a:solidFill>
                <a:latin typeface="HP Simplified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 Simplified" pitchFamily="34" charset="0"/>
              </a:rPr>
              <a:t>Tahun</a:t>
            </a:r>
            <a:r>
              <a:rPr lang="en-US" sz="4000" dirty="0" smtClean="0">
                <a:solidFill>
                  <a:schemeClr val="tx1"/>
                </a:solidFill>
                <a:latin typeface="HP Simplified" pitchFamily="34" charset="0"/>
              </a:rPr>
              <a:t> 2019 </a:t>
            </a:r>
            <a:endParaRPr lang="id-ID" sz="4000" dirty="0">
              <a:ln w="11430"/>
              <a:solidFill>
                <a:schemeClr val="tx1"/>
              </a:solidFill>
              <a:latin typeface="HP Simplified" pitchFamily="34" charset="0"/>
              <a:cs typeface="Calibri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 Print" pitchFamily="2" charset="0"/>
                <a:cs typeface="Calibri" pitchFamily="34" charset="0"/>
              </a:rPr>
              <a:t>24 April 2019</a:t>
            </a:r>
            <a:endParaRPr lang="id-ID" sz="2800" dirty="0">
              <a:solidFill>
                <a:schemeClr val="tx1"/>
              </a:solidFill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699" y="4941168"/>
            <a:ext cx="8640960" cy="1584176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pPr algn="ctr"/>
            <a:r>
              <a:rPr lang="id-ID" sz="4800" dirty="0" smtClean="0">
                <a:solidFill>
                  <a:schemeClr val="tx1"/>
                </a:solidFill>
                <a:latin typeface="HP Simplified" pitchFamily="34" charset="0"/>
                <a:cs typeface="Calibri" pitchFamily="34" charset="0"/>
              </a:rPr>
              <a:t> </a:t>
            </a:r>
            <a:r>
              <a:rPr lang="id-ID" sz="5400" dirty="0" smtClean="0">
                <a:solidFill>
                  <a:srgbClr val="0000CC"/>
                </a:solidFill>
                <a:latin typeface="HP Simplified" pitchFamily="34" charset="0"/>
                <a:cs typeface="Calibri" pitchFamily="34" charset="0"/>
              </a:rPr>
              <a:t>secara resmi</a:t>
            </a:r>
          </a:p>
          <a:p>
            <a:pPr algn="ctr"/>
            <a:r>
              <a:rPr lang="id-ID" sz="5400" dirty="0" smtClean="0">
                <a:solidFill>
                  <a:srgbClr val="0000CC"/>
                </a:solidFill>
                <a:latin typeface="HP Simplified" pitchFamily="34" charset="0"/>
                <a:cs typeface="Calibri" pitchFamily="34" charset="0"/>
              </a:rPr>
              <a:t>DIBUKA dan DIMULAI</a:t>
            </a:r>
            <a:endParaRPr lang="id-ID" sz="5400" dirty="0">
              <a:solidFill>
                <a:srgbClr val="0000CC"/>
              </a:solidFill>
              <a:latin typeface="HP Simplified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57" y="404664"/>
            <a:ext cx="6552728" cy="124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51304" cy="5151631"/>
          </a:xfrm>
        </p:spPr>
        <p:txBody>
          <a:bodyPr/>
          <a:lstStyle/>
          <a:p>
            <a:pPr marL="190500" indent="0" algn="ctr"/>
            <a:r>
              <a:rPr lang="id-ID" sz="2400" b="1" dirty="0" smtClean="0">
                <a:latin typeface="HP Simplified" pitchFamily="34" charset="0"/>
              </a:rPr>
              <a:t>Para </a:t>
            </a:r>
            <a:r>
              <a:rPr lang="id-ID" sz="2400" b="1" dirty="0">
                <a:latin typeface="HP Simplified" pitchFamily="34" charset="0"/>
              </a:rPr>
              <a:t>penumpang yang terhormat, selamat datang di penerbangan </a:t>
            </a:r>
            <a:r>
              <a:rPr lang="en-US" sz="2400" b="1" dirty="0" smtClean="0">
                <a:latin typeface="HP Simplified" pitchFamily="34" charset="0"/>
              </a:rPr>
              <a:t>LLDIKTI </a:t>
            </a:r>
            <a:r>
              <a:rPr lang="id-ID" sz="2400" b="1" dirty="0" smtClean="0">
                <a:latin typeface="HP Simplified" pitchFamily="34" charset="0"/>
              </a:rPr>
              <a:t> </a:t>
            </a:r>
            <a:r>
              <a:rPr lang="id-ID" sz="2400" b="1" dirty="0" smtClean="0">
                <a:latin typeface="HP Simplified" pitchFamily="34" charset="0"/>
              </a:rPr>
              <a:t>Air - 06 </a:t>
            </a:r>
            <a:r>
              <a:rPr lang="id-ID" sz="2400" b="1" dirty="0">
                <a:latin typeface="HP Simplified" pitchFamily="34" charset="0"/>
              </a:rPr>
              <a:t>dengan tujuan </a:t>
            </a:r>
            <a:r>
              <a:rPr lang="en-US" sz="2400" b="1" dirty="0" err="1" smtClean="0">
                <a:latin typeface="HP Simplified" pitchFamily="34" charset="0"/>
              </a:rPr>
              <a:t>Memberikan</a:t>
            </a:r>
            <a:r>
              <a:rPr lang="en-US" sz="2400" b="1" dirty="0" smtClean="0">
                <a:latin typeface="HP Simplified" pitchFamily="34" charset="0"/>
              </a:rPr>
              <a:t> </a:t>
            </a:r>
            <a:r>
              <a:rPr lang="en-US" sz="2400" b="1" dirty="0" err="1" smtClean="0">
                <a:latin typeface="HP Simplified" pitchFamily="34" charset="0"/>
              </a:rPr>
              <a:t>Pembekalan</a:t>
            </a:r>
            <a:r>
              <a:rPr lang="en-US" sz="2400" b="1" dirty="0" smtClean="0">
                <a:latin typeface="HP Simplified" pitchFamily="34" charset="0"/>
              </a:rPr>
              <a:t> </a:t>
            </a:r>
            <a:r>
              <a:rPr lang="en-US" sz="2400" b="1" dirty="0" err="1" smtClean="0">
                <a:latin typeface="HP Simplified" pitchFamily="34" charset="0"/>
              </a:rPr>
              <a:t>Teknis</a:t>
            </a:r>
            <a:r>
              <a:rPr lang="en-US" sz="2400" b="1" dirty="0" smtClean="0">
                <a:latin typeface="HP Simplified" pitchFamily="34" charset="0"/>
              </a:rPr>
              <a:t> </a:t>
            </a:r>
            <a:r>
              <a:rPr lang="en-US" sz="2400" b="1" dirty="0" err="1" smtClean="0">
                <a:latin typeface="HP Simplified" pitchFamily="34" charset="0"/>
              </a:rPr>
              <a:t>Keprotokolan</a:t>
            </a:r>
            <a:r>
              <a:rPr lang="en-US" sz="2400" b="1" dirty="0" smtClean="0">
                <a:latin typeface="HP Simplified" pitchFamily="34" charset="0"/>
              </a:rPr>
              <a:t> di PTS </a:t>
            </a:r>
            <a:r>
              <a:rPr lang="en-US" sz="2400" b="1" dirty="0" err="1" smtClean="0">
                <a:latin typeface="HP Simplified" pitchFamily="34" charset="0"/>
              </a:rPr>
              <a:t>Jawa</a:t>
            </a:r>
            <a:r>
              <a:rPr lang="en-US" sz="2400" b="1" dirty="0" smtClean="0">
                <a:latin typeface="HP Simplified" pitchFamily="34" charset="0"/>
              </a:rPr>
              <a:t> Tengah  </a:t>
            </a:r>
            <a:endParaRPr lang="id-ID" sz="2400" b="1" dirty="0" smtClean="0">
              <a:latin typeface="HP Simplified" pitchFamily="34" charset="0"/>
            </a:endParaRPr>
          </a:p>
          <a:p>
            <a:pPr marL="190500" indent="0" algn="ctr"/>
            <a:r>
              <a:rPr lang="id-ID" sz="24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endParaRPr lang="id-ID" sz="2400" b="1" dirty="0" smtClean="0">
              <a:solidFill>
                <a:srgbClr val="0000CC"/>
              </a:solidFill>
              <a:latin typeface="HP Simplified" pitchFamily="34" charset="0"/>
            </a:endParaRPr>
          </a:p>
          <a:p>
            <a:pPr marL="190500" indent="0" algn="ctr"/>
            <a:r>
              <a:rPr lang="id-ID" sz="2400" b="1" dirty="0" smtClean="0">
                <a:solidFill>
                  <a:srgbClr val="CC00FF"/>
                </a:solidFill>
                <a:latin typeface="HP Simplified" pitchFamily="34" charset="0"/>
              </a:rPr>
              <a:t>Sebelum acara lepas </a:t>
            </a:r>
            <a:r>
              <a:rPr lang="id-ID" sz="2400" b="1" dirty="0">
                <a:solidFill>
                  <a:srgbClr val="CC00FF"/>
                </a:solidFill>
                <a:latin typeface="HP Simplified" pitchFamily="34" charset="0"/>
              </a:rPr>
              <a:t>landas kami persilahkan kepada </a:t>
            </a:r>
            <a:r>
              <a:rPr lang="id-ID" sz="2400" b="1" dirty="0" smtClean="0">
                <a:solidFill>
                  <a:srgbClr val="CC00FF"/>
                </a:solidFill>
                <a:latin typeface="HP Simplified" pitchFamily="34" charset="0"/>
              </a:rPr>
              <a:t>Bapak Ibu </a:t>
            </a:r>
            <a:r>
              <a:rPr lang="en-US" sz="2400" b="1" dirty="0" err="1" smtClean="0">
                <a:solidFill>
                  <a:srgbClr val="CC00FF"/>
                </a:solidFill>
                <a:latin typeface="HP Simplified" pitchFamily="34" charset="0"/>
              </a:rPr>
              <a:t>peserta</a:t>
            </a:r>
            <a:r>
              <a:rPr lang="en-US" sz="2400" b="1" dirty="0" smtClean="0">
                <a:solidFill>
                  <a:srgbClr val="CC00FF"/>
                </a:solidFill>
                <a:latin typeface="HP Simplified" pitchFamily="34" charset="0"/>
              </a:rPr>
              <a:t> </a:t>
            </a:r>
            <a:r>
              <a:rPr lang="id-ID" sz="2400" b="1" dirty="0" smtClean="0">
                <a:solidFill>
                  <a:srgbClr val="CC00FF"/>
                </a:solidFill>
                <a:latin typeface="HP Simplified" pitchFamily="34" charset="0"/>
              </a:rPr>
              <a:t>untuk </a:t>
            </a:r>
            <a:r>
              <a:rPr lang="id-ID" sz="2400" b="1" dirty="0" smtClean="0">
                <a:solidFill>
                  <a:srgbClr val="CC00FF"/>
                </a:solidFill>
                <a:latin typeface="HP Simplified" pitchFamily="34" charset="0"/>
              </a:rPr>
              <a:t>menyamankan duduk dan siap mendengarkan</a:t>
            </a:r>
          </a:p>
          <a:p>
            <a:pPr marL="190500" indent="0" algn="ctr"/>
            <a:r>
              <a:rPr lang="id-ID" sz="2400" b="1" dirty="0" smtClean="0">
                <a:solidFill>
                  <a:srgbClr val="008000"/>
                </a:solidFill>
                <a:latin typeface="HP Simplified" pitchFamily="34" charset="0"/>
              </a:rPr>
              <a:t>Atas </a:t>
            </a:r>
            <a:r>
              <a:rPr lang="id-ID" sz="2400" b="1" dirty="0">
                <a:solidFill>
                  <a:srgbClr val="008000"/>
                </a:solidFill>
                <a:latin typeface="HP Simplified" pitchFamily="34" charset="0"/>
              </a:rPr>
              <a:t>nama </a:t>
            </a:r>
            <a:r>
              <a:rPr lang="en-US" sz="2400" b="1" dirty="0" smtClean="0">
                <a:solidFill>
                  <a:srgbClr val="008000"/>
                </a:solidFill>
                <a:latin typeface="HP Simplified" pitchFamily="34" charset="0"/>
              </a:rPr>
              <a:t>LLDIKTI </a:t>
            </a:r>
            <a:r>
              <a:rPr lang="id-ID" sz="2400" b="1" dirty="0" smtClean="0">
                <a:solidFill>
                  <a:srgbClr val="008000"/>
                </a:solidFill>
                <a:latin typeface="HP Simplified" pitchFamily="34" charset="0"/>
              </a:rPr>
              <a:t> </a:t>
            </a:r>
            <a:r>
              <a:rPr lang="id-ID" sz="2400" b="1" dirty="0" smtClean="0">
                <a:solidFill>
                  <a:srgbClr val="008000"/>
                </a:solidFill>
                <a:latin typeface="HP Simplified" pitchFamily="34" charset="0"/>
              </a:rPr>
              <a:t>Air, </a:t>
            </a:r>
            <a:r>
              <a:rPr lang="en-US" sz="2400" b="1" dirty="0" err="1" smtClean="0">
                <a:solidFill>
                  <a:srgbClr val="008000"/>
                </a:solidFill>
                <a:latin typeface="HP Simplified" pitchFamily="34" charset="0"/>
              </a:rPr>
              <a:t>Kepala</a:t>
            </a:r>
            <a:r>
              <a:rPr lang="en-US" sz="2400" b="1" dirty="0" smtClean="0">
                <a:solidFill>
                  <a:srgbClr val="008000"/>
                </a:solidFill>
                <a:latin typeface="HP Simplified" pitchFamily="34" charset="0"/>
              </a:rPr>
              <a:t>, </a:t>
            </a:r>
            <a:r>
              <a:rPr lang="en-US" sz="2400" b="1" dirty="0" err="1" smtClean="0">
                <a:solidFill>
                  <a:srgbClr val="008000"/>
                </a:solidFill>
                <a:latin typeface="HP Simplified" pitchFamily="34" charset="0"/>
              </a:rPr>
              <a:t>Sekretaris</a:t>
            </a:r>
            <a:r>
              <a:rPr lang="en-US" sz="2400" b="1" dirty="0" smtClean="0">
                <a:solidFill>
                  <a:srgbClr val="008000"/>
                </a:solidFill>
                <a:latin typeface="HP Simplified" pitchFamily="34" charset="0"/>
              </a:rPr>
              <a:t> </a:t>
            </a:r>
            <a:r>
              <a:rPr lang="id-ID" sz="2400" b="1" dirty="0" smtClean="0">
                <a:solidFill>
                  <a:srgbClr val="008000"/>
                </a:solidFill>
                <a:latin typeface="HP Simplified" pitchFamily="34" charset="0"/>
              </a:rPr>
              <a:t>dan  </a:t>
            </a:r>
            <a:r>
              <a:rPr lang="id-ID" sz="2400" b="1" dirty="0">
                <a:solidFill>
                  <a:srgbClr val="008000"/>
                </a:solidFill>
                <a:latin typeface="HP Simplified" pitchFamily="34" charset="0"/>
              </a:rPr>
              <a:t>seluruh </a:t>
            </a:r>
            <a:r>
              <a:rPr lang="id-ID" sz="2400" b="1" dirty="0" smtClean="0">
                <a:solidFill>
                  <a:srgbClr val="008000"/>
                </a:solidFill>
                <a:latin typeface="HP Simplified" pitchFamily="34" charset="0"/>
              </a:rPr>
              <a:t>pegawai  </a:t>
            </a:r>
            <a:r>
              <a:rPr lang="id-ID" sz="2400" b="1" dirty="0">
                <a:solidFill>
                  <a:srgbClr val="008000"/>
                </a:solidFill>
                <a:latin typeface="HP Simplified" pitchFamily="34" charset="0"/>
              </a:rPr>
              <a:t>yang bertugas mengucapkan selamat </a:t>
            </a:r>
            <a:r>
              <a:rPr lang="id-ID" sz="2400" b="1" dirty="0" smtClean="0">
                <a:solidFill>
                  <a:srgbClr val="008000"/>
                </a:solidFill>
                <a:latin typeface="HP Simplified" pitchFamily="34" charset="0"/>
              </a:rPr>
              <a:t>mengikuti acara ini. Terima </a:t>
            </a:r>
            <a:r>
              <a:rPr lang="id-ID" sz="2400" b="1" dirty="0">
                <a:solidFill>
                  <a:srgbClr val="008000"/>
                </a:solidFill>
                <a:latin typeface="HP Simplified" pitchFamily="34" charset="0"/>
              </a:rPr>
              <a:t>kasih atas </a:t>
            </a:r>
            <a:r>
              <a:rPr lang="id-ID" sz="2400" b="1" dirty="0" smtClean="0">
                <a:solidFill>
                  <a:srgbClr val="008000"/>
                </a:solidFill>
                <a:latin typeface="HP Simplified" pitchFamily="34" charset="0"/>
              </a:rPr>
              <a:t>keikutsertaan dan kesungguhan dalam mengikuti kegiatan ini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28" y="82333"/>
            <a:ext cx="3028950" cy="133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2606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FF00"/>
                </a:solidFill>
              </a:rPr>
              <a:t>TAKE OFF</a:t>
            </a:r>
            <a:endParaRPr lang="id-ID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38139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HP Simplified" pitchFamily="34" charset="0"/>
              </a:rPr>
              <a:t>Pedoman</a:t>
            </a:r>
            <a:r>
              <a:rPr lang="en-US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HP Simplified" pitchFamily="34" charset="0"/>
              </a:rPr>
              <a:t>Keprotokolan</a:t>
            </a:r>
            <a:r>
              <a:rPr lang="en-US" dirty="0" smtClean="0">
                <a:solidFill>
                  <a:srgbClr val="0000CC"/>
                </a:solidFill>
                <a:latin typeface="HP Simplified" pitchFamily="34" charset="0"/>
              </a:rPr>
              <a:t>  di </a:t>
            </a:r>
            <a:r>
              <a:rPr lang="en-US" dirty="0" err="1" smtClean="0">
                <a:solidFill>
                  <a:srgbClr val="0000CC"/>
                </a:solidFill>
                <a:latin typeface="HP Simplified" pitchFamily="34" charset="0"/>
              </a:rPr>
              <a:t>Lingkungan</a:t>
            </a:r>
            <a:r>
              <a:rPr lang="en-US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HP Simplified" pitchFamily="34" charset="0"/>
              </a:rPr>
              <a:t>Kemenristekdikti</a:t>
            </a:r>
            <a:r>
              <a:rPr lang="en-US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endParaRPr lang="id-ID" dirty="0">
              <a:solidFill>
                <a:srgbClr val="0000CC"/>
              </a:solidFill>
              <a:latin typeface="HP Simplifi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18362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 err="1" smtClean="0">
                <a:latin typeface="HP Simplified" pitchFamily="34" charset="0"/>
              </a:rPr>
              <a:t>Dasar</a:t>
            </a:r>
            <a:r>
              <a:rPr lang="en-US" b="1" dirty="0" smtClean="0">
                <a:latin typeface="HP Simplified" pitchFamily="34" charset="0"/>
              </a:rPr>
              <a:t> </a:t>
            </a:r>
            <a:r>
              <a:rPr lang="en-US" b="1" dirty="0" err="1" smtClean="0">
                <a:latin typeface="HP Simplified" pitchFamily="34" charset="0"/>
              </a:rPr>
              <a:t>Hukum</a:t>
            </a:r>
            <a:r>
              <a:rPr lang="en-US" b="1" dirty="0" smtClean="0">
                <a:latin typeface="HP Simplified" pitchFamily="34" charset="0"/>
              </a:rPr>
              <a:t> </a:t>
            </a:r>
            <a:endParaRPr lang="id-ID" b="1" dirty="0" smtClean="0">
              <a:latin typeface="HP Simplified" pitchFamily="34" charset="0"/>
            </a:endParaRPr>
          </a:p>
          <a:p>
            <a:pPr algn="ctr">
              <a:spcBef>
                <a:spcPts val="0"/>
              </a:spcBef>
            </a:pPr>
            <a:endParaRPr lang="id-ID" b="1" dirty="0" smtClean="0">
              <a:latin typeface="HP Simplified" pitchFamily="34" charset="0"/>
            </a:endParaRPr>
          </a:p>
          <a:p>
            <a:pPr marL="647700" indent="-457200" algn="just">
              <a:buFont typeface="Wingdings" pitchFamily="2" charset="2"/>
              <a:buChar char="q"/>
            </a:pPr>
            <a:r>
              <a:rPr lang="en-US" sz="2000" dirty="0" err="1" smtClean="0"/>
              <a:t>Undang-Undang</a:t>
            </a:r>
            <a:r>
              <a:rPr lang="en-US" sz="2000" dirty="0" smtClean="0"/>
              <a:t> </a:t>
            </a:r>
            <a:r>
              <a:rPr lang="en-US" sz="2000" dirty="0" err="1"/>
              <a:t>Nomor</a:t>
            </a:r>
            <a:r>
              <a:rPr lang="en-US" sz="2000" dirty="0"/>
              <a:t> 9 </a:t>
            </a:r>
            <a:r>
              <a:rPr lang="en-US" sz="2000" dirty="0" err="1"/>
              <a:t>Tahun</a:t>
            </a:r>
            <a:r>
              <a:rPr lang="en-US" sz="2000" dirty="0"/>
              <a:t> 2010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 smtClean="0"/>
              <a:t>Keprotokolan</a:t>
            </a:r>
            <a:r>
              <a:rPr lang="en-US" sz="2000" dirty="0" smtClean="0"/>
              <a:t> </a:t>
            </a:r>
            <a:r>
              <a:rPr lang="en-US" sz="2000" dirty="0" err="1" smtClean="0"/>
              <a:t>Lembaran</a:t>
            </a:r>
            <a:r>
              <a:rPr lang="en-US" sz="2000" dirty="0" smtClean="0"/>
              <a:t> </a:t>
            </a:r>
            <a:r>
              <a:rPr lang="en-US" sz="2000" dirty="0"/>
              <a:t>Negara </a:t>
            </a:r>
            <a:r>
              <a:rPr lang="en-US" sz="2000" dirty="0" err="1"/>
              <a:t>Republik</a:t>
            </a:r>
            <a:r>
              <a:rPr lang="en-US" sz="2000" dirty="0"/>
              <a:t> Indonesia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smtClean="0"/>
              <a:t>2010 </a:t>
            </a:r>
            <a:r>
              <a:rPr lang="en-US" sz="2000" dirty="0" err="1"/>
              <a:t>Nomor</a:t>
            </a:r>
            <a:r>
              <a:rPr lang="en-US" sz="2000" dirty="0"/>
              <a:t> 125,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/>
              <a:t>Lembaran</a:t>
            </a:r>
            <a:r>
              <a:rPr lang="en-US" sz="2000" dirty="0"/>
              <a:t> Negara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 Indonesia </a:t>
            </a:r>
            <a:r>
              <a:rPr lang="en-US" sz="2000" dirty="0" err="1"/>
              <a:t>Nomor</a:t>
            </a:r>
            <a:r>
              <a:rPr lang="en-US" sz="2000" dirty="0"/>
              <a:t> 5166</a:t>
            </a:r>
            <a:r>
              <a:rPr lang="en-US" sz="2000" dirty="0" smtClean="0"/>
              <a:t>);</a:t>
            </a:r>
          </a:p>
          <a:p>
            <a:pPr marL="647700" indent="-457200" algn="just">
              <a:buFont typeface="Wingdings" pitchFamily="2" charset="2"/>
              <a:buChar char="q"/>
            </a:pP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62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1990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Ketentuan</a:t>
            </a:r>
            <a:r>
              <a:rPr lang="en-US" sz="2000" dirty="0" smtClean="0"/>
              <a:t> </a:t>
            </a:r>
            <a:r>
              <a:rPr lang="en-US" sz="2000" dirty="0" err="1" smtClean="0"/>
              <a:t>Keprotokolan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Tata </a:t>
            </a:r>
            <a:r>
              <a:rPr lang="en-US" sz="2000" dirty="0" err="1" smtClean="0"/>
              <a:t>Tempat</a:t>
            </a:r>
            <a:r>
              <a:rPr lang="en-US" sz="2000" dirty="0" smtClean="0"/>
              <a:t>, Tata </a:t>
            </a:r>
            <a:r>
              <a:rPr lang="en-US" sz="2000" dirty="0" err="1" smtClean="0"/>
              <a:t>Upacara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Tata </a:t>
            </a:r>
            <a:r>
              <a:rPr lang="en-US" sz="2000" dirty="0" err="1" smtClean="0"/>
              <a:t>Penghormatan</a:t>
            </a:r>
            <a:r>
              <a:rPr lang="en-US" sz="2000" dirty="0" smtClean="0"/>
              <a:t> (</a:t>
            </a:r>
            <a:r>
              <a:rPr lang="en-US" sz="2000" dirty="0" err="1" smtClean="0"/>
              <a:t>Lembaran</a:t>
            </a:r>
            <a:r>
              <a:rPr lang="en-US" sz="2000" dirty="0" smtClean="0"/>
              <a:t> Negara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 </a:t>
            </a:r>
            <a:r>
              <a:rPr lang="en-US" sz="2000" dirty="0"/>
              <a:t>Indonesia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smtClean="0"/>
              <a:t>1990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/>
              <a:t>90,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 smtClean="0"/>
              <a:t>Lembaran</a:t>
            </a:r>
            <a:r>
              <a:rPr lang="en-US" sz="2000" dirty="0" smtClean="0"/>
              <a:t> </a:t>
            </a:r>
            <a:r>
              <a:rPr lang="en-US" sz="2000" dirty="0"/>
              <a:t>Negara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 Indonesia </a:t>
            </a:r>
            <a:r>
              <a:rPr lang="en-US" sz="2000" dirty="0" err="1"/>
              <a:t>Nomor</a:t>
            </a:r>
            <a:r>
              <a:rPr lang="en-US" sz="2000" dirty="0"/>
              <a:t> 3432</a:t>
            </a:r>
            <a:r>
              <a:rPr lang="en-US" sz="2000" dirty="0" smtClean="0"/>
              <a:t>); </a:t>
            </a:r>
            <a:r>
              <a:rPr lang="en-US" sz="2000" dirty="0" err="1" smtClean="0"/>
              <a:t>dan</a:t>
            </a:r>
            <a:endParaRPr lang="en-US" sz="2000" dirty="0" smtClean="0"/>
          </a:p>
          <a:p>
            <a:pPr marL="647700" indent="-457200" algn="just">
              <a:buFont typeface="Wingdings" pitchFamily="2" charset="2"/>
              <a:buChar char="q"/>
            </a:pP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Menteri</a:t>
            </a:r>
            <a:r>
              <a:rPr lang="en-US" sz="2000" dirty="0" smtClean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No, 65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2017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 smtClean="0"/>
              <a:t>Keprotokolan</a:t>
            </a:r>
            <a:r>
              <a:rPr lang="en-US" sz="2000" dirty="0" smtClean="0"/>
              <a:t>  di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Kementerian</a:t>
            </a:r>
            <a:r>
              <a:rPr lang="en-US" sz="2000" dirty="0" smtClean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(</a:t>
            </a:r>
            <a:r>
              <a:rPr lang="it-IT" sz="2000" dirty="0" smtClean="0"/>
              <a:t>Berita Negara Republik Indonesia  Tahun  2017 Nomor 1482)</a:t>
            </a:r>
            <a:endParaRPr lang="it-IT" sz="2000" dirty="0"/>
          </a:p>
          <a:p>
            <a:pPr marL="182563" indent="7938" algn="just">
              <a:spcBef>
                <a:spcPts val="0"/>
              </a:spcBef>
              <a:buNone/>
            </a:pPr>
            <a:endParaRPr lang="id-ID" sz="2000" b="1" dirty="0">
              <a:latin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>DEFINISI </a:t>
            </a: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HP Simplified" pitchFamily="34" charset="0"/>
              </a:rPr>
              <a:t>  </a:t>
            </a:r>
            <a:endParaRPr lang="id-ID" sz="4000" dirty="0">
              <a:solidFill>
                <a:srgbClr val="0000CC"/>
              </a:solidFill>
              <a:latin typeface="HP Simplifi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76456" cy="612068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3800" b="1" dirty="0" smtClean="0">
                <a:latin typeface="HP Simplified" pitchFamily="34" charset="0"/>
              </a:rPr>
              <a:t> </a:t>
            </a:r>
            <a:endParaRPr lang="id-ID" sz="3400" b="1" dirty="0" smtClean="0">
              <a:latin typeface="HP Simplified" pitchFamily="34" charset="0"/>
            </a:endParaRPr>
          </a:p>
          <a:p>
            <a:pPr marL="647700" indent="-457200" algn="just">
              <a:buFont typeface="Wingdings" pitchFamily="2" charset="2"/>
              <a:buChar char="Ø"/>
            </a:pPr>
            <a:r>
              <a:rPr lang="en-US" sz="4500" dirty="0" err="1"/>
              <a:t>Keprotokolan</a:t>
            </a:r>
            <a:r>
              <a:rPr lang="en-US" sz="4500" dirty="0"/>
              <a:t> </a:t>
            </a:r>
            <a:r>
              <a:rPr lang="en-US" sz="4500" dirty="0" err="1"/>
              <a:t>adalah</a:t>
            </a:r>
            <a:r>
              <a:rPr lang="en-US" sz="4500" dirty="0"/>
              <a:t> </a:t>
            </a:r>
            <a:r>
              <a:rPr lang="en-US" sz="4500" dirty="0" err="1" smtClean="0"/>
              <a:t>serangkaian</a:t>
            </a:r>
            <a:r>
              <a:rPr lang="en-US" sz="4500" dirty="0" smtClean="0"/>
              <a:t> </a:t>
            </a:r>
            <a:r>
              <a:rPr lang="en-US" sz="4500" dirty="0" err="1" smtClean="0"/>
              <a:t>kegiatan</a:t>
            </a:r>
            <a:r>
              <a:rPr lang="en-US" sz="4500" dirty="0" smtClean="0"/>
              <a:t> yang </a:t>
            </a:r>
            <a:r>
              <a:rPr lang="en-US" sz="4500" dirty="0" err="1" smtClean="0"/>
              <a:t>berkaitan</a:t>
            </a:r>
            <a:r>
              <a:rPr lang="en-US" sz="4500" dirty="0"/>
              <a:t> </a:t>
            </a:r>
            <a:r>
              <a:rPr lang="en-US" sz="4500" dirty="0" err="1" smtClean="0"/>
              <a:t>dengan</a:t>
            </a:r>
            <a:r>
              <a:rPr lang="en-US" sz="4500" dirty="0" smtClean="0"/>
              <a:t> </a:t>
            </a:r>
            <a:r>
              <a:rPr lang="en-US" sz="4500" dirty="0" err="1" smtClean="0"/>
              <a:t>aturan</a:t>
            </a:r>
            <a:r>
              <a:rPr lang="en-US" sz="4500" dirty="0" smtClean="0"/>
              <a:t> </a:t>
            </a:r>
            <a:r>
              <a:rPr lang="en-US" sz="4500" dirty="0" err="1" smtClean="0"/>
              <a:t>dalam</a:t>
            </a:r>
            <a:r>
              <a:rPr lang="en-US" sz="4500" dirty="0" smtClean="0"/>
              <a:t> </a:t>
            </a:r>
            <a:r>
              <a:rPr lang="en-US" sz="4500" dirty="0" err="1"/>
              <a:t>acara</a:t>
            </a:r>
            <a:r>
              <a:rPr lang="en-US" sz="4500" dirty="0"/>
              <a:t> </a:t>
            </a:r>
            <a:r>
              <a:rPr lang="en-US" sz="4500" dirty="0" err="1"/>
              <a:t>kenegaraan</a:t>
            </a:r>
            <a:r>
              <a:rPr lang="en-US" sz="4500" dirty="0"/>
              <a:t> </a:t>
            </a:r>
            <a:r>
              <a:rPr lang="en-US" sz="4500" dirty="0" err="1"/>
              <a:t>atau</a:t>
            </a:r>
            <a:r>
              <a:rPr lang="en-US" sz="4500" dirty="0"/>
              <a:t> </a:t>
            </a:r>
            <a:r>
              <a:rPr lang="en-US" sz="4500" dirty="0" err="1" smtClean="0"/>
              <a:t>acara</a:t>
            </a:r>
            <a:r>
              <a:rPr lang="en-US" sz="4500" dirty="0" smtClean="0"/>
              <a:t> </a:t>
            </a:r>
            <a:r>
              <a:rPr lang="en-US" sz="4500" dirty="0" err="1"/>
              <a:t>resmi</a:t>
            </a:r>
            <a:r>
              <a:rPr lang="en-US" sz="4500" dirty="0"/>
              <a:t> yang </a:t>
            </a:r>
            <a:r>
              <a:rPr lang="en-US" sz="4500" dirty="0" err="1" smtClean="0"/>
              <a:t>meliputi</a:t>
            </a:r>
            <a:r>
              <a:rPr lang="en-US" sz="4500" dirty="0" smtClean="0"/>
              <a:t> </a:t>
            </a:r>
            <a:r>
              <a:rPr lang="en-US" sz="4500" dirty="0" err="1"/>
              <a:t>tata</a:t>
            </a:r>
            <a:r>
              <a:rPr lang="en-US" sz="4500" dirty="0"/>
              <a:t> </a:t>
            </a:r>
            <a:r>
              <a:rPr lang="en-US" sz="4500" dirty="0" err="1"/>
              <a:t>tempat</a:t>
            </a:r>
            <a:r>
              <a:rPr lang="en-US" sz="4500" dirty="0"/>
              <a:t>, </a:t>
            </a:r>
            <a:r>
              <a:rPr lang="en-US" sz="4500" dirty="0" err="1"/>
              <a:t>tata</a:t>
            </a:r>
            <a:r>
              <a:rPr lang="en-US" sz="4500" dirty="0"/>
              <a:t> </a:t>
            </a:r>
            <a:r>
              <a:rPr lang="en-US" sz="4500" dirty="0" err="1"/>
              <a:t>upacara</a:t>
            </a:r>
            <a:r>
              <a:rPr lang="en-US" sz="4500" dirty="0"/>
              <a:t>, </a:t>
            </a:r>
            <a:r>
              <a:rPr lang="en-US" sz="4500" dirty="0" err="1"/>
              <a:t>dan</a:t>
            </a:r>
            <a:r>
              <a:rPr lang="en-US" sz="4500" dirty="0"/>
              <a:t> </a:t>
            </a:r>
            <a:r>
              <a:rPr lang="en-US" sz="4500" dirty="0" err="1" smtClean="0"/>
              <a:t>tata</a:t>
            </a:r>
            <a:r>
              <a:rPr lang="en-US" sz="4500" dirty="0" smtClean="0"/>
              <a:t> </a:t>
            </a:r>
            <a:r>
              <a:rPr lang="en-US" sz="4500" dirty="0" err="1"/>
              <a:t>penghormatan</a:t>
            </a:r>
            <a:r>
              <a:rPr lang="en-US" sz="4500" dirty="0"/>
              <a:t> </a:t>
            </a:r>
            <a:r>
              <a:rPr lang="en-US" sz="4500" dirty="0" err="1"/>
              <a:t>sebagai</a:t>
            </a:r>
            <a:r>
              <a:rPr lang="en-US" sz="4500" dirty="0"/>
              <a:t> </a:t>
            </a:r>
            <a:r>
              <a:rPr lang="en-US" sz="4500" dirty="0" err="1"/>
              <a:t>bentuk</a:t>
            </a:r>
            <a:r>
              <a:rPr lang="en-US" sz="4500" dirty="0"/>
              <a:t> </a:t>
            </a:r>
            <a:r>
              <a:rPr lang="en-US" sz="4500" dirty="0" err="1" smtClean="0"/>
              <a:t>penghormatan</a:t>
            </a:r>
            <a:r>
              <a:rPr lang="en-US" sz="4500" dirty="0" smtClean="0"/>
              <a:t> </a:t>
            </a:r>
            <a:r>
              <a:rPr lang="en-US" sz="4500" dirty="0" err="1" smtClean="0"/>
              <a:t>kepada</a:t>
            </a:r>
            <a:r>
              <a:rPr lang="en-US" sz="4500" dirty="0" smtClean="0"/>
              <a:t> </a:t>
            </a:r>
            <a:r>
              <a:rPr lang="en-US" sz="4500" dirty="0" err="1"/>
              <a:t>seseorang</a:t>
            </a:r>
            <a:r>
              <a:rPr lang="en-US" sz="4500" dirty="0"/>
              <a:t> </a:t>
            </a:r>
            <a:r>
              <a:rPr lang="en-US" sz="4500" dirty="0" err="1"/>
              <a:t>sesuai</a:t>
            </a:r>
            <a:r>
              <a:rPr lang="en-US" sz="4500" dirty="0"/>
              <a:t> </a:t>
            </a:r>
            <a:r>
              <a:rPr lang="en-US" sz="4500" dirty="0" err="1"/>
              <a:t>dengan</a:t>
            </a:r>
            <a:r>
              <a:rPr lang="en-US" sz="4500" dirty="0"/>
              <a:t> </a:t>
            </a:r>
            <a:r>
              <a:rPr lang="en-US" sz="4500" dirty="0" err="1"/>
              <a:t>jabatan</a:t>
            </a:r>
            <a:r>
              <a:rPr lang="en-US" sz="4500" dirty="0"/>
              <a:t> </a:t>
            </a:r>
            <a:r>
              <a:rPr lang="en-US" sz="4500" dirty="0" err="1"/>
              <a:t>dan</a:t>
            </a:r>
            <a:r>
              <a:rPr lang="en-US" sz="4500" dirty="0"/>
              <a:t>/</a:t>
            </a:r>
            <a:r>
              <a:rPr lang="en-US" sz="4500" dirty="0" err="1"/>
              <a:t>atau</a:t>
            </a:r>
            <a:r>
              <a:rPr lang="en-US" sz="4500" dirty="0"/>
              <a:t> </a:t>
            </a:r>
            <a:r>
              <a:rPr lang="en-US" sz="4500" dirty="0" err="1" smtClean="0"/>
              <a:t>kedudukannya</a:t>
            </a:r>
            <a:r>
              <a:rPr lang="en-US" sz="4500" dirty="0" smtClean="0"/>
              <a:t> </a:t>
            </a:r>
            <a:r>
              <a:rPr lang="en-US" sz="4500" dirty="0" err="1"/>
              <a:t>dalam</a:t>
            </a:r>
            <a:r>
              <a:rPr lang="en-US" sz="4500" dirty="0"/>
              <a:t> </a:t>
            </a:r>
            <a:r>
              <a:rPr lang="en-US" sz="4500" dirty="0" err="1"/>
              <a:t>negara</a:t>
            </a:r>
            <a:r>
              <a:rPr lang="en-US" sz="4500" dirty="0"/>
              <a:t>, </a:t>
            </a:r>
            <a:r>
              <a:rPr lang="en-US" sz="4500" dirty="0" err="1"/>
              <a:t>pemerintah</a:t>
            </a:r>
            <a:r>
              <a:rPr lang="en-US" sz="4500" dirty="0"/>
              <a:t>, </a:t>
            </a:r>
            <a:r>
              <a:rPr lang="en-US" sz="4500" dirty="0" err="1"/>
              <a:t>atau</a:t>
            </a:r>
            <a:r>
              <a:rPr lang="en-US" sz="4500" dirty="0"/>
              <a:t> </a:t>
            </a:r>
            <a:r>
              <a:rPr lang="en-US" sz="4500" dirty="0" err="1" smtClean="0"/>
              <a:t>masyarakat</a:t>
            </a:r>
            <a:r>
              <a:rPr lang="en-US" sz="4500" dirty="0" smtClean="0"/>
              <a:t>.</a:t>
            </a:r>
          </a:p>
          <a:p>
            <a:pPr marL="190500" indent="0" algn="just"/>
            <a:endParaRPr lang="en-US" sz="4500" dirty="0" smtClean="0"/>
          </a:p>
          <a:p>
            <a:pPr marL="647700" indent="-457200" algn="just">
              <a:buFont typeface="Wingdings" pitchFamily="2" charset="2"/>
              <a:buChar char="Ø"/>
            </a:pPr>
            <a:r>
              <a:rPr lang="en-US" sz="4500" dirty="0" err="1" smtClean="0"/>
              <a:t>Protokol</a:t>
            </a:r>
            <a:r>
              <a:rPr lang="en-US" sz="4500" dirty="0" smtClean="0"/>
              <a:t> </a:t>
            </a:r>
            <a:r>
              <a:rPr lang="en-US" sz="4500" dirty="0" err="1" smtClean="0"/>
              <a:t>adalah</a:t>
            </a:r>
            <a:r>
              <a:rPr lang="en-US" sz="4500" dirty="0" smtClean="0"/>
              <a:t> </a:t>
            </a:r>
            <a:r>
              <a:rPr lang="en-US" sz="4500" dirty="0" err="1" smtClean="0"/>
              <a:t>pelaksana</a:t>
            </a:r>
            <a:r>
              <a:rPr lang="en-US" sz="4500" dirty="0" smtClean="0"/>
              <a:t> </a:t>
            </a:r>
            <a:r>
              <a:rPr lang="en-US" sz="4500" dirty="0" err="1"/>
              <a:t>kegiatan</a:t>
            </a:r>
            <a:r>
              <a:rPr lang="en-US" sz="4500" dirty="0"/>
              <a:t> </a:t>
            </a:r>
            <a:r>
              <a:rPr lang="en-US" sz="4500" dirty="0" err="1"/>
              <a:t>keprotokolan</a:t>
            </a:r>
            <a:r>
              <a:rPr lang="en-US" sz="4500" dirty="0"/>
              <a:t>.</a:t>
            </a:r>
          </a:p>
          <a:p>
            <a:pPr marL="647700" indent="-457200" algn="just">
              <a:buFont typeface="Wingdings" pitchFamily="2" charset="2"/>
              <a:buChar char="Ø"/>
            </a:pPr>
            <a:endParaRPr lang="en-US" sz="4500" dirty="0"/>
          </a:p>
          <a:p>
            <a:pPr marL="190500" indent="0"/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7700" indent="-457200">
              <a:buAutoNum type="alphaLcPeriod"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647700" indent="-457200">
              <a:buAutoNum type="alphaLcPeriod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7700" indent="-457200">
              <a:buAutoNum type="alphaLcPeriod"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190500" indent="0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	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d-ID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26433</TotalTime>
  <Words>597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swiss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Pedoman Keprotokolan  di Lingkungan Kemenristekdikti </vt:lpstr>
      <vt:lpstr>    DEFINISI    </vt:lpstr>
      <vt:lpstr>C    CAKUPAN Penyelenggaan Keprotokolan </vt:lpstr>
      <vt:lpstr> Penyelenggara Keprotokolan</vt:lpstr>
      <vt:lpstr> A. TATA UPACARA</vt:lpstr>
      <vt:lpstr>PowerPoint Presentation</vt:lpstr>
      <vt:lpstr>PowerPoint Presentation</vt:lpstr>
      <vt:lpstr> B. TATA TEMPAT </vt:lpstr>
      <vt:lpstr> C. TATA PENGHORMATAN </vt:lpstr>
      <vt:lpstr>  KETENTUAN PENUTUP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Rochsid Tehape</dc:creator>
  <cp:lastModifiedBy>Amsar</cp:lastModifiedBy>
  <cp:revision>995</cp:revision>
  <dcterms:modified xsi:type="dcterms:W3CDTF">2019-04-24T05:57:50Z</dcterms:modified>
</cp:coreProperties>
</file>