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4" r:id="rId1"/>
  </p:sldMasterIdLst>
  <p:notesMasterIdLst>
    <p:notesMasterId r:id="rId43"/>
  </p:notesMasterIdLst>
  <p:sldIdLst>
    <p:sldId id="256" r:id="rId2"/>
    <p:sldId id="345" r:id="rId3"/>
    <p:sldId id="257" r:id="rId4"/>
    <p:sldId id="259" r:id="rId5"/>
    <p:sldId id="282" r:id="rId6"/>
    <p:sldId id="346" r:id="rId7"/>
    <p:sldId id="260" r:id="rId8"/>
    <p:sldId id="339" r:id="rId9"/>
    <p:sldId id="326" r:id="rId10"/>
    <p:sldId id="325" r:id="rId11"/>
    <p:sldId id="262" r:id="rId12"/>
    <p:sldId id="327" r:id="rId13"/>
    <p:sldId id="334" r:id="rId14"/>
    <p:sldId id="338" r:id="rId15"/>
    <p:sldId id="294" r:id="rId16"/>
    <p:sldId id="347" r:id="rId17"/>
    <p:sldId id="337" r:id="rId18"/>
    <p:sldId id="336" r:id="rId19"/>
    <p:sldId id="350" r:id="rId20"/>
    <p:sldId id="349" r:id="rId21"/>
    <p:sldId id="352" r:id="rId22"/>
    <p:sldId id="354" r:id="rId23"/>
    <p:sldId id="274" r:id="rId24"/>
    <p:sldId id="296" r:id="rId25"/>
    <p:sldId id="343" r:id="rId26"/>
    <p:sldId id="355" r:id="rId27"/>
    <p:sldId id="301" r:id="rId28"/>
    <p:sldId id="298" r:id="rId29"/>
    <p:sldId id="341" r:id="rId30"/>
    <p:sldId id="270" r:id="rId31"/>
    <p:sldId id="344" r:id="rId32"/>
    <p:sldId id="356" r:id="rId33"/>
    <p:sldId id="307" r:id="rId34"/>
    <p:sldId id="302" r:id="rId35"/>
    <p:sldId id="303" r:id="rId36"/>
    <p:sldId id="330" r:id="rId37"/>
    <p:sldId id="309" r:id="rId38"/>
    <p:sldId id="314" r:id="rId39"/>
    <p:sldId id="335" r:id="rId40"/>
    <p:sldId id="331" r:id="rId41"/>
    <p:sldId id="293" r:id="rId4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232">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93011"/>
  </p:normalViewPr>
  <p:slideViewPr>
    <p:cSldViewPr snapToGrid="0">
      <p:cViewPr varScale="1">
        <p:scale>
          <a:sx n="97" d="100"/>
          <a:sy n="97" d="100"/>
        </p:scale>
        <p:origin x="984" y="200"/>
      </p:cViewPr>
      <p:guideLst>
        <p:guide orient="horz" pos="2232"/>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83" d="100"/>
          <a:sy n="83" d="100"/>
        </p:scale>
        <p:origin x="3352" y="2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_rels/data6.xml.rels><?xml version="1.0" encoding="UTF-8" standalone="yes"?>
<Relationships xmlns="http://schemas.openxmlformats.org/package/2006/relationships"><Relationship Id="rId1" Type="http://schemas.openxmlformats.org/officeDocument/2006/relationships/hyperlink" Target="http://pppts.ristekdikti.go.id" TargetMode="External"/></Relationships>
</file>

<file path=ppt/diagrams/_rels/drawing6.xml.rels><?xml version="1.0" encoding="UTF-8" standalone="yes"?>
<Relationships xmlns="http://schemas.openxmlformats.org/package/2006/relationships"><Relationship Id="rId1" Type="http://schemas.openxmlformats.org/officeDocument/2006/relationships/hyperlink" Target="http://pppts.ristekdikti.go.id" TargetMode="Externa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7C2054-ACFF-4043-8622-B29B2B8CA4F1}" type="doc">
      <dgm:prSet loTypeId="urn:microsoft.com/office/officeart/2009/3/layout/CircleRelationship" loCatId="" qsTypeId="urn:microsoft.com/office/officeart/2005/8/quickstyle/simple1" qsCatId="simple" csTypeId="urn:microsoft.com/office/officeart/2005/8/colors/colorful4" csCatId="colorful" phldr="1"/>
      <dgm:spPr/>
      <dgm:t>
        <a:bodyPr/>
        <a:lstStyle/>
        <a:p>
          <a:endParaRPr lang="en-US"/>
        </a:p>
      </dgm:t>
    </dgm:pt>
    <dgm:pt modelId="{00F545A2-21CE-7647-87DE-8C80077F4875}">
      <dgm:prSet phldrT="[Text]" custT="1"/>
      <dgm:spPr/>
      <dgm:t>
        <a:bodyPr/>
        <a:lstStyle/>
        <a:p>
          <a:r>
            <a:rPr lang="en-US" sz="3600" b="1" dirty="0"/>
            <a:t>3.169 PT</a:t>
          </a:r>
        </a:p>
        <a:p>
          <a:r>
            <a:rPr lang="en-US" sz="2400" dirty="0" err="1"/>
            <a:t>Universitas</a:t>
          </a:r>
          <a:r>
            <a:rPr lang="en-US" sz="2400" dirty="0"/>
            <a:t>, </a:t>
          </a:r>
          <a:r>
            <a:rPr lang="en-US" sz="2400" dirty="0" err="1"/>
            <a:t>Institut</a:t>
          </a:r>
          <a:r>
            <a:rPr lang="en-US" sz="2400" dirty="0"/>
            <a:t>, </a:t>
          </a:r>
          <a:r>
            <a:rPr lang="en-US" sz="2400" dirty="0" err="1"/>
            <a:t>Sekolah</a:t>
          </a:r>
          <a:r>
            <a:rPr lang="en-US" sz="2400" dirty="0"/>
            <a:t> Tinggi, </a:t>
          </a:r>
          <a:r>
            <a:rPr lang="en-US" sz="2400" dirty="0" err="1"/>
            <a:t>Politeknik</a:t>
          </a:r>
          <a:r>
            <a:rPr lang="en-US" sz="2400" dirty="0"/>
            <a:t>, </a:t>
          </a:r>
          <a:r>
            <a:rPr lang="en-US" sz="2400" dirty="0" err="1"/>
            <a:t>dan</a:t>
          </a:r>
          <a:r>
            <a:rPr lang="en-US" sz="2400" dirty="0"/>
            <a:t> </a:t>
          </a:r>
          <a:r>
            <a:rPr lang="en-US" sz="2400" dirty="0" err="1"/>
            <a:t>Akademi</a:t>
          </a:r>
          <a:endParaRPr lang="en-US" sz="2400" b="1" dirty="0"/>
        </a:p>
      </dgm:t>
    </dgm:pt>
    <dgm:pt modelId="{20F79353-67A1-5342-9251-4B2D8EC897C0}" type="parTrans" cxnId="{61D97EEB-7598-6A47-8285-32D37D709DB0}">
      <dgm:prSet/>
      <dgm:spPr/>
      <dgm:t>
        <a:bodyPr/>
        <a:lstStyle/>
        <a:p>
          <a:endParaRPr lang="en-US"/>
        </a:p>
      </dgm:t>
    </dgm:pt>
    <dgm:pt modelId="{3299596B-005D-FA40-AB15-0A3A9719194A}" type="sibTrans" cxnId="{61D97EEB-7598-6A47-8285-32D37D709DB0}">
      <dgm:prSet/>
      <dgm:spPr/>
      <dgm:t>
        <a:bodyPr/>
        <a:lstStyle/>
        <a:p>
          <a:endParaRPr lang="en-US"/>
        </a:p>
      </dgm:t>
    </dgm:pt>
    <dgm:pt modelId="{B36E4280-7C7F-E941-A0CD-799C38BBEF58}">
      <dgm:prSet phldrT="[Text]"/>
      <dgm:spPr/>
      <dgm:t>
        <a:bodyPr/>
        <a:lstStyle/>
        <a:p>
          <a:r>
            <a:rPr lang="en-US" b="1" dirty="0">
              <a:latin typeface="Century Gothic" panose="020B0502020202020204" pitchFamily="34" charset="0"/>
            </a:rPr>
            <a:t>PTN</a:t>
          </a:r>
        </a:p>
      </dgm:t>
    </dgm:pt>
    <dgm:pt modelId="{DA810CA6-CC61-7A42-9CD4-99D7BA0C8871}" type="parTrans" cxnId="{B1C55CBD-2E2B-6141-8C9B-D5C01EBB09E3}">
      <dgm:prSet/>
      <dgm:spPr/>
      <dgm:t>
        <a:bodyPr/>
        <a:lstStyle/>
        <a:p>
          <a:endParaRPr lang="en-US"/>
        </a:p>
      </dgm:t>
    </dgm:pt>
    <dgm:pt modelId="{B2BA4792-5DDE-8145-A3A0-439D46DBB702}" type="sibTrans" cxnId="{B1C55CBD-2E2B-6141-8C9B-D5C01EBB09E3}">
      <dgm:prSet/>
      <dgm:spPr/>
      <dgm:t>
        <a:bodyPr/>
        <a:lstStyle/>
        <a:p>
          <a:endParaRPr lang="en-US"/>
        </a:p>
      </dgm:t>
    </dgm:pt>
    <dgm:pt modelId="{9E8D9A38-4E66-1349-B0B2-02F6299297B1}">
      <dgm:prSet phldrT="[Text]"/>
      <dgm:spPr/>
      <dgm:t>
        <a:bodyPr/>
        <a:lstStyle/>
        <a:p>
          <a:r>
            <a:rPr lang="en-US" b="1" dirty="0">
              <a:latin typeface="Century Gothic" panose="020B0502020202020204" pitchFamily="34" charset="0"/>
            </a:rPr>
            <a:t>PTS</a:t>
          </a:r>
        </a:p>
      </dgm:t>
    </dgm:pt>
    <dgm:pt modelId="{234866FA-6D96-5F4D-8DD9-B4271B883296}" type="parTrans" cxnId="{0FA450F3-D7B4-794C-B769-66173F37BDD3}">
      <dgm:prSet/>
      <dgm:spPr/>
      <dgm:t>
        <a:bodyPr/>
        <a:lstStyle/>
        <a:p>
          <a:endParaRPr lang="en-US"/>
        </a:p>
      </dgm:t>
    </dgm:pt>
    <dgm:pt modelId="{97CC5FD1-1238-B040-A22E-0041AB0EAC01}" type="sibTrans" cxnId="{0FA450F3-D7B4-794C-B769-66173F37BDD3}">
      <dgm:prSet/>
      <dgm:spPr/>
      <dgm:t>
        <a:bodyPr/>
        <a:lstStyle/>
        <a:p>
          <a:endParaRPr lang="en-US"/>
        </a:p>
      </dgm:t>
    </dgm:pt>
    <dgm:pt modelId="{F08473DA-16AB-014F-BCEC-0A705509F069}">
      <dgm:prSet phldrT="[Text]" custT="1"/>
      <dgm:spPr/>
      <dgm:t>
        <a:bodyPr/>
        <a:lstStyle/>
        <a:p>
          <a:pPr marL="11113" indent="0">
            <a:tabLst/>
          </a:pPr>
          <a:r>
            <a:rPr lang="en-US" sz="2000" b="1" dirty="0" err="1">
              <a:latin typeface="Century Gothic" panose="020B0502020202020204" pitchFamily="34" charset="0"/>
            </a:rPr>
            <a:t>Peningkat</a:t>
          </a:r>
          <a:r>
            <a:rPr lang="en-US" sz="2000" b="1" dirty="0">
              <a:latin typeface="Century Gothic" panose="020B0502020202020204" pitchFamily="34" charset="0"/>
            </a:rPr>
            <a:t>-an </a:t>
          </a:r>
          <a:r>
            <a:rPr lang="en-US" sz="2000" b="1" dirty="0" err="1">
              <a:latin typeface="Century Gothic" panose="020B0502020202020204" pitchFamily="34" charset="0"/>
            </a:rPr>
            <a:t>Kinerja</a:t>
          </a:r>
          <a:endParaRPr lang="en-US" sz="2000" b="1" dirty="0">
            <a:latin typeface="Century Gothic" panose="020B0502020202020204" pitchFamily="34" charset="0"/>
          </a:endParaRPr>
        </a:p>
      </dgm:t>
    </dgm:pt>
    <dgm:pt modelId="{812B3E2F-B2D7-CC44-BCF8-2840362D5220}" type="parTrans" cxnId="{FD641A76-3025-044A-915B-EE312C54108F}">
      <dgm:prSet/>
      <dgm:spPr/>
      <dgm:t>
        <a:bodyPr/>
        <a:lstStyle/>
        <a:p>
          <a:endParaRPr lang="en-US"/>
        </a:p>
      </dgm:t>
    </dgm:pt>
    <dgm:pt modelId="{390C6D78-76CB-3647-A978-36219180EAA2}" type="sibTrans" cxnId="{FD641A76-3025-044A-915B-EE312C54108F}">
      <dgm:prSet/>
      <dgm:spPr/>
      <dgm:t>
        <a:bodyPr/>
        <a:lstStyle/>
        <a:p>
          <a:endParaRPr lang="en-US"/>
        </a:p>
      </dgm:t>
    </dgm:pt>
    <dgm:pt modelId="{11953EE3-4639-A44A-9A08-EC2CC48748A4}" type="pres">
      <dgm:prSet presAssocID="{267C2054-ACFF-4043-8622-B29B2B8CA4F1}" presName="Name0" presStyleCnt="0">
        <dgm:presLayoutVars>
          <dgm:chMax val="1"/>
          <dgm:chPref val="1"/>
        </dgm:presLayoutVars>
      </dgm:prSet>
      <dgm:spPr/>
    </dgm:pt>
    <dgm:pt modelId="{C7EEEB1B-0CE3-7B49-8F7A-C3603AA17945}" type="pres">
      <dgm:prSet presAssocID="{00F545A2-21CE-7647-87DE-8C80077F4875}" presName="Parent" presStyleLbl="node0" presStyleIdx="0" presStyleCnt="1" custScaleX="111080" custScaleY="107287">
        <dgm:presLayoutVars>
          <dgm:chMax val="5"/>
          <dgm:chPref val="5"/>
        </dgm:presLayoutVars>
      </dgm:prSet>
      <dgm:spPr/>
    </dgm:pt>
    <dgm:pt modelId="{D5C0D775-4378-724C-B49A-38760FF0E5B4}" type="pres">
      <dgm:prSet presAssocID="{00F545A2-21CE-7647-87DE-8C80077F4875}" presName="Accent1" presStyleLbl="node1" presStyleIdx="0" presStyleCnt="15"/>
      <dgm:spPr/>
    </dgm:pt>
    <dgm:pt modelId="{6157365B-0230-6C44-82C9-ADAC8F39B702}" type="pres">
      <dgm:prSet presAssocID="{00F545A2-21CE-7647-87DE-8C80077F4875}" presName="Accent2" presStyleLbl="node1" presStyleIdx="1" presStyleCnt="15"/>
      <dgm:spPr/>
    </dgm:pt>
    <dgm:pt modelId="{417442C8-6F44-4D41-B51A-067BEDA35CC5}" type="pres">
      <dgm:prSet presAssocID="{00F545A2-21CE-7647-87DE-8C80077F4875}" presName="Accent3" presStyleLbl="node1" presStyleIdx="2" presStyleCnt="15"/>
      <dgm:spPr/>
    </dgm:pt>
    <dgm:pt modelId="{79FDDCAD-6246-FA48-A644-C0C4C1875B6F}" type="pres">
      <dgm:prSet presAssocID="{00F545A2-21CE-7647-87DE-8C80077F4875}" presName="Accent4" presStyleLbl="node1" presStyleIdx="3" presStyleCnt="15"/>
      <dgm:spPr/>
    </dgm:pt>
    <dgm:pt modelId="{50470DFA-AE0A-5E4C-B5F6-218BEA3C0C8C}" type="pres">
      <dgm:prSet presAssocID="{00F545A2-21CE-7647-87DE-8C80077F4875}" presName="Accent5" presStyleLbl="node1" presStyleIdx="4" presStyleCnt="15"/>
      <dgm:spPr/>
    </dgm:pt>
    <dgm:pt modelId="{FFF9BE55-B71A-C344-AA70-C07C0696B10F}" type="pres">
      <dgm:prSet presAssocID="{00F545A2-21CE-7647-87DE-8C80077F4875}" presName="Accent6" presStyleLbl="node1" presStyleIdx="5" presStyleCnt="15"/>
      <dgm:spPr/>
    </dgm:pt>
    <dgm:pt modelId="{BC99DE68-874C-C44D-B66E-FB6D83045DFF}" type="pres">
      <dgm:prSet presAssocID="{B36E4280-7C7F-E941-A0CD-799C38BBEF58}" presName="Child1" presStyleLbl="node1" presStyleIdx="6" presStyleCnt="15" custLinFactNeighborX="-18319" custLinFactNeighborY="-8823">
        <dgm:presLayoutVars>
          <dgm:chMax val="0"/>
          <dgm:chPref val="0"/>
        </dgm:presLayoutVars>
      </dgm:prSet>
      <dgm:spPr/>
    </dgm:pt>
    <dgm:pt modelId="{E761E736-1014-7540-A214-7438FA6CD654}" type="pres">
      <dgm:prSet presAssocID="{B36E4280-7C7F-E941-A0CD-799C38BBEF58}" presName="Accent7" presStyleCnt="0"/>
      <dgm:spPr/>
    </dgm:pt>
    <dgm:pt modelId="{F6F3A6F2-F7B3-5147-8CA2-085DB76C7E8F}" type="pres">
      <dgm:prSet presAssocID="{B36E4280-7C7F-E941-A0CD-799C38BBEF58}" presName="AccentHold1" presStyleLbl="node1" presStyleIdx="7" presStyleCnt="15"/>
      <dgm:spPr/>
    </dgm:pt>
    <dgm:pt modelId="{C0B99129-F812-884A-B0C4-B134C9216C88}" type="pres">
      <dgm:prSet presAssocID="{B36E4280-7C7F-E941-A0CD-799C38BBEF58}" presName="Accent8" presStyleCnt="0"/>
      <dgm:spPr/>
    </dgm:pt>
    <dgm:pt modelId="{5D8DEB5E-FD8A-374B-9EC0-6A5EE1466AEB}" type="pres">
      <dgm:prSet presAssocID="{B36E4280-7C7F-E941-A0CD-799C38BBEF58}" presName="AccentHold2" presStyleLbl="node1" presStyleIdx="8" presStyleCnt="15" custScaleX="132396" custScaleY="131006"/>
      <dgm:spPr/>
    </dgm:pt>
    <dgm:pt modelId="{60CFEC09-C5AF-BC4C-8E0E-3C227BFAC482}" type="pres">
      <dgm:prSet presAssocID="{9E8D9A38-4E66-1349-B0B2-02F6299297B1}" presName="Child2" presStyleLbl="node1" presStyleIdx="9" presStyleCnt="15" custScaleX="172644" custScaleY="171386" custLinFactNeighborX="-22856" custLinFactNeighborY="14051">
        <dgm:presLayoutVars>
          <dgm:chMax val="0"/>
          <dgm:chPref val="0"/>
        </dgm:presLayoutVars>
      </dgm:prSet>
      <dgm:spPr/>
    </dgm:pt>
    <dgm:pt modelId="{ABF6AAA9-641E-9443-B296-C89B60C837C3}" type="pres">
      <dgm:prSet presAssocID="{9E8D9A38-4E66-1349-B0B2-02F6299297B1}" presName="Accent9" presStyleCnt="0"/>
      <dgm:spPr/>
    </dgm:pt>
    <dgm:pt modelId="{D9C6DC73-12CB-274F-98EE-C5F0816CBEA3}" type="pres">
      <dgm:prSet presAssocID="{9E8D9A38-4E66-1349-B0B2-02F6299297B1}" presName="AccentHold1" presStyleLbl="node1" presStyleIdx="10" presStyleCnt="15"/>
      <dgm:spPr/>
    </dgm:pt>
    <dgm:pt modelId="{7E561E5F-D5B6-D44D-8859-097964C616E7}" type="pres">
      <dgm:prSet presAssocID="{9E8D9A38-4E66-1349-B0B2-02F6299297B1}" presName="Accent10" presStyleCnt="0"/>
      <dgm:spPr/>
    </dgm:pt>
    <dgm:pt modelId="{54E4E9D5-E9EA-4F4A-A242-25A78075CBFE}" type="pres">
      <dgm:prSet presAssocID="{9E8D9A38-4E66-1349-B0B2-02F6299297B1}" presName="AccentHold2" presStyleLbl="node1" presStyleIdx="11" presStyleCnt="15"/>
      <dgm:spPr/>
    </dgm:pt>
    <dgm:pt modelId="{F2750083-1931-2D4C-83DD-9F069403AC5E}" type="pres">
      <dgm:prSet presAssocID="{9E8D9A38-4E66-1349-B0B2-02F6299297B1}" presName="Accent11" presStyleCnt="0"/>
      <dgm:spPr/>
    </dgm:pt>
    <dgm:pt modelId="{A608E4CD-DC0F-324F-8462-9426FA5F4677}" type="pres">
      <dgm:prSet presAssocID="{9E8D9A38-4E66-1349-B0B2-02F6299297B1}" presName="AccentHold3" presStyleLbl="node1" presStyleIdx="12" presStyleCnt="15"/>
      <dgm:spPr/>
    </dgm:pt>
    <dgm:pt modelId="{BEE9B7BC-B154-744E-AA18-F162CB2B8512}" type="pres">
      <dgm:prSet presAssocID="{F08473DA-16AB-014F-BCEC-0A705509F069}" presName="Child3" presStyleLbl="node1" presStyleIdx="13" presStyleCnt="15" custScaleX="129399" custScaleY="134019" custLinFactNeighborX="70213" custLinFactNeighborY="-4964">
        <dgm:presLayoutVars>
          <dgm:chMax val="0"/>
          <dgm:chPref val="0"/>
        </dgm:presLayoutVars>
      </dgm:prSet>
      <dgm:spPr/>
    </dgm:pt>
    <dgm:pt modelId="{DB1E3351-1D7B-E748-9119-D443558FD0D7}" type="pres">
      <dgm:prSet presAssocID="{F08473DA-16AB-014F-BCEC-0A705509F069}" presName="Accent12" presStyleCnt="0"/>
      <dgm:spPr/>
    </dgm:pt>
    <dgm:pt modelId="{1776BA2F-6534-F142-98E7-B4034F672663}" type="pres">
      <dgm:prSet presAssocID="{F08473DA-16AB-014F-BCEC-0A705509F069}" presName="AccentHold1" presStyleLbl="node1" presStyleIdx="14" presStyleCnt="15"/>
      <dgm:spPr/>
    </dgm:pt>
  </dgm:ptLst>
  <dgm:cxnLst>
    <dgm:cxn modelId="{F1542B4A-19B9-FE4A-B8DB-97F461235049}" type="presOf" srcId="{00F545A2-21CE-7647-87DE-8C80077F4875}" destId="{C7EEEB1B-0CE3-7B49-8F7A-C3603AA17945}" srcOrd="0" destOrd="0" presId="urn:microsoft.com/office/officeart/2009/3/layout/CircleRelationship"/>
    <dgm:cxn modelId="{8D3D0A50-D315-1447-83E0-FCC12031BB23}" type="presOf" srcId="{F08473DA-16AB-014F-BCEC-0A705509F069}" destId="{BEE9B7BC-B154-744E-AA18-F162CB2B8512}" srcOrd="0" destOrd="0" presId="urn:microsoft.com/office/officeart/2009/3/layout/CircleRelationship"/>
    <dgm:cxn modelId="{FD641A76-3025-044A-915B-EE312C54108F}" srcId="{00F545A2-21CE-7647-87DE-8C80077F4875}" destId="{F08473DA-16AB-014F-BCEC-0A705509F069}" srcOrd="2" destOrd="0" parTransId="{812B3E2F-B2D7-CC44-BCF8-2840362D5220}" sibTransId="{390C6D78-76CB-3647-A978-36219180EAA2}"/>
    <dgm:cxn modelId="{256243AC-C1DF-4E4C-9B35-5EBACA4C0B5E}" type="presOf" srcId="{267C2054-ACFF-4043-8622-B29B2B8CA4F1}" destId="{11953EE3-4639-A44A-9A08-EC2CC48748A4}" srcOrd="0" destOrd="0" presId="urn:microsoft.com/office/officeart/2009/3/layout/CircleRelationship"/>
    <dgm:cxn modelId="{B1C55CBD-2E2B-6141-8C9B-D5C01EBB09E3}" srcId="{00F545A2-21CE-7647-87DE-8C80077F4875}" destId="{B36E4280-7C7F-E941-A0CD-799C38BBEF58}" srcOrd="0" destOrd="0" parTransId="{DA810CA6-CC61-7A42-9CD4-99D7BA0C8871}" sibTransId="{B2BA4792-5DDE-8145-A3A0-439D46DBB702}"/>
    <dgm:cxn modelId="{382559E4-2667-0B41-9C93-7BD87A375600}" type="presOf" srcId="{9E8D9A38-4E66-1349-B0B2-02F6299297B1}" destId="{60CFEC09-C5AF-BC4C-8E0E-3C227BFAC482}" srcOrd="0" destOrd="0" presId="urn:microsoft.com/office/officeart/2009/3/layout/CircleRelationship"/>
    <dgm:cxn modelId="{6B275BE6-DF77-D842-8A6F-06A4D735CF82}" type="presOf" srcId="{B36E4280-7C7F-E941-A0CD-799C38BBEF58}" destId="{BC99DE68-874C-C44D-B66E-FB6D83045DFF}" srcOrd="0" destOrd="0" presId="urn:microsoft.com/office/officeart/2009/3/layout/CircleRelationship"/>
    <dgm:cxn modelId="{61D97EEB-7598-6A47-8285-32D37D709DB0}" srcId="{267C2054-ACFF-4043-8622-B29B2B8CA4F1}" destId="{00F545A2-21CE-7647-87DE-8C80077F4875}" srcOrd="0" destOrd="0" parTransId="{20F79353-67A1-5342-9251-4B2D8EC897C0}" sibTransId="{3299596B-005D-FA40-AB15-0A3A9719194A}"/>
    <dgm:cxn modelId="{0FA450F3-D7B4-794C-B769-66173F37BDD3}" srcId="{00F545A2-21CE-7647-87DE-8C80077F4875}" destId="{9E8D9A38-4E66-1349-B0B2-02F6299297B1}" srcOrd="1" destOrd="0" parTransId="{234866FA-6D96-5F4D-8DD9-B4271B883296}" sibTransId="{97CC5FD1-1238-B040-A22E-0041AB0EAC01}"/>
    <dgm:cxn modelId="{CC780330-C1B0-A54D-A5F3-14ECEFBC8136}" type="presParOf" srcId="{11953EE3-4639-A44A-9A08-EC2CC48748A4}" destId="{C7EEEB1B-0CE3-7B49-8F7A-C3603AA17945}" srcOrd="0" destOrd="0" presId="urn:microsoft.com/office/officeart/2009/3/layout/CircleRelationship"/>
    <dgm:cxn modelId="{5AEE29E4-E71F-0049-AC09-4070C4753E64}" type="presParOf" srcId="{11953EE3-4639-A44A-9A08-EC2CC48748A4}" destId="{D5C0D775-4378-724C-B49A-38760FF0E5B4}" srcOrd="1" destOrd="0" presId="urn:microsoft.com/office/officeart/2009/3/layout/CircleRelationship"/>
    <dgm:cxn modelId="{F45F0AF0-E153-5945-A93D-DEA0DFD71C6E}" type="presParOf" srcId="{11953EE3-4639-A44A-9A08-EC2CC48748A4}" destId="{6157365B-0230-6C44-82C9-ADAC8F39B702}" srcOrd="2" destOrd="0" presId="urn:microsoft.com/office/officeart/2009/3/layout/CircleRelationship"/>
    <dgm:cxn modelId="{62C13A1B-EFD9-FF4F-AC4D-4B50FC44BFFB}" type="presParOf" srcId="{11953EE3-4639-A44A-9A08-EC2CC48748A4}" destId="{417442C8-6F44-4D41-B51A-067BEDA35CC5}" srcOrd="3" destOrd="0" presId="urn:microsoft.com/office/officeart/2009/3/layout/CircleRelationship"/>
    <dgm:cxn modelId="{4D9139B6-A027-7140-9A90-2AED4BB7DD31}" type="presParOf" srcId="{11953EE3-4639-A44A-9A08-EC2CC48748A4}" destId="{79FDDCAD-6246-FA48-A644-C0C4C1875B6F}" srcOrd="4" destOrd="0" presId="urn:microsoft.com/office/officeart/2009/3/layout/CircleRelationship"/>
    <dgm:cxn modelId="{DFBE2EFE-8670-DC46-99FF-73A046806BB3}" type="presParOf" srcId="{11953EE3-4639-A44A-9A08-EC2CC48748A4}" destId="{50470DFA-AE0A-5E4C-B5F6-218BEA3C0C8C}" srcOrd="5" destOrd="0" presId="urn:microsoft.com/office/officeart/2009/3/layout/CircleRelationship"/>
    <dgm:cxn modelId="{866298B4-F2D2-6A4A-9009-EA3D5DA260F6}" type="presParOf" srcId="{11953EE3-4639-A44A-9A08-EC2CC48748A4}" destId="{FFF9BE55-B71A-C344-AA70-C07C0696B10F}" srcOrd="6" destOrd="0" presId="urn:microsoft.com/office/officeart/2009/3/layout/CircleRelationship"/>
    <dgm:cxn modelId="{8ADD9065-E320-BD44-BD41-B6407294871C}" type="presParOf" srcId="{11953EE3-4639-A44A-9A08-EC2CC48748A4}" destId="{BC99DE68-874C-C44D-B66E-FB6D83045DFF}" srcOrd="7" destOrd="0" presId="urn:microsoft.com/office/officeart/2009/3/layout/CircleRelationship"/>
    <dgm:cxn modelId="{E5E935B1-AAE8-A44C-8905-5FB4B771B131}" type="presParOf" srcId="{11953EE3-4639-A44A-9A08-EC2CC48748A4}" destId="{E761E736-1014-7540-A214-7438FA6CD654}" srcOrd="8" destOrd="0" presId="urn:microsoft.com/office/officeart/2009/3/layout/CircleRelationship"/>
    <dgm:cxn modelId="{72520832-D98E-3F46-B05A-6EC71A95F3AB}" type="presParOf" srcId="{E761E736-1014-7540-A214-7438FA6CD654}" destId="{F6F3A6F2-F7B3-5147-8CA2-085DB76C7E8F}" srcOrd="0" destOrd="0" presId="urn:microsoft.com/office/officeart/2009/3/layout/CircleRelationship"/>
    <dgm:cxn modelId="{6496DFC0-FD6E-8743-8FC7-B0F09165D48E}" type="presParOf" srcId="{11953EE3-4639-A44A-9A08-EC2CC48748A4}" destId="{C0B99129-F812-884A-B0C4-B134C9216C88}" srcOrd="9" destOrd="0" presId="urn:microsoft.com/office/officeart/2009/3/layout/CircleRelationship"/>
    <dgm:cxn modelId="{76B09A3D-D6AB-E849-A31A-BBB76AFABB20}" type="presParOf" srcId="{C0B99129-F812-884A-B0C4-B134C9216C88}" destId="{5D8DEB5E-FD8A-374B-9EC0-6A5EE1466AEB}" srcOrd="0" destOrd="0" presId="urn:microsoft.com/office/officeart/2009/3/layout/CircleRelationship"/>
    <dgm:cxn modelId="{89FBAC08-27F5-DE49-A7DB-A419D5674CB4}" type="presParOf" srcId="{11953EE3-4639-A44A-9A08-EC2CC48748A4}" destId="{60CFEC09-C5AF-BC4C-8E0E-3C227BFAC482}" srcOrd="10" destOrd="0" presId="urn:microsoft.com/office/officeart/2009/3/layout/CircleRelationship"/>
    <dgm:cxn modelId="{97B59FCD-EA85-3A40-B750-6F75191E0C6B}" type="presParOf" srcId="{11953EE3-4639-A44A-9A08-EC2CC48748A4}" destId="{ABF6AAA9-641E-9443-B296-C89B60C837C3}" srcOrd="11" destOrd="0" presId="urn:microsoft.com/office/officeart/2009/3/layout/CircleRelationship"/>
    <dgm:cxn modelId="{AC5B31C0-49E2-2B46-94FD-2DC77C252B72}" type="presParOf" srcId="{ABF6AAA9-641E-9443-B296-C89B60C837C3}" destId="{D9C6DC73-12CB-274F-98EE-C5F0816CBEA3}" srcOrd="0" destOrd="0" presId="urn:microsoft.com/office/officeart/2009/3/layout/CircleRelationship"/>
    <dgm:cxn modelId="{A8FD4096-EB6C-5848-9DC9-CF6E95FD57E3}" type="presParOf" srcId="{11953EE3-4639-A44A-9A08-EC2CC48748A4}" destId="{7E561E5F-D5B6-D44D-8859-097964C616E7}" srcOrd="12" destOrd="0" presId="urn:microsoft.com/office/officeart/2009/3/layout/CircleRelationship"/>
    <dgm:cxn modelId="{6B6E2D3F-F2D4-7F4E-9D1F-FCE4252ED37B}" type="presParOf" srcId="{7E561E5F-D5B6-D44D-8859-097964C616E7}" destId="{54E4E9D5-E9EA-4F4A-A242-25A78075CBFE}" srcOrd="0" destOrd="0" presId="urn:microsoft.com/office/officeart/2009/3/layout/CircleRelationship"/>
    <dgm:cxn modelId="{C909C40F-D45B-0E4D-89B2-087F483EC9DC}" type="presParOf" srcId="{11953EE3-4639-A44A-9A08-EC2CC48748A4}" destId="{F2750083-1931-2D4C-83DD-9F069403AC5E}" srcOrd="13" destOrd="0" presId="urn:microsoft.com/office/officeart/2009/3/layout/CircleRelationship"/>
    <dgm:cxn modelId="{E5A3B8E3-8080-9E49-938B-FD8F0A912B8E}" type="presParOf" srcId="{F2750083-1931-2D4C-83DD-9F069403AC5E}" destId="{A608E4CD-DC0F-324F-8462-9426FA5F4677}" srcOrd="0" destOrd="0" presId="urn:microsoft.com/office/officeart/2009/3/layout/CircleRelationship"/>
    <dgm:cxn modelId="{4C5DC67B-BA93-0341-9699-8FDA0C5C5F5B}" type="presParOf" srcId="{11953EE3-4639-A44A-9A08-EC2CC48748A4}" destId="{BEE9B7BC-B154-744E-AA18-F162CB2B8512}" srcOrd="14" destOrd="0" presId="urn:microsoft.com/office/officeart/2009/3/layout/CircleRelationship"/>
    <dgm:cxn modelId="{306DD455-F930-C14F-A722-00CD57C3F826}" type="presParOf" srcId="{11953EE3-4639-A44A-9A08-EC2CC48748A4}" destId="{DB1E3351-1D7B-E748-9119-D443558FD0D7}" srcOrd="15" destOrd="0" presId="urn:microsoft.com/office/officeart/2009/3/layout/CircleRelationship"/>
    <dgm:cxn modelId="{71419686-08D1-7148-B1CB-8A2F515F6563}" type="presParOf" srcId="{DB1E3351-1D7B-E748-9119-D443558FD0D7}" destId="{1776BA2F-6534-F142-98E7-B4034F672663}"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20B33D1-3E37-B547-BF4B-1B62DD0EB32D}" type="doc">
      <dgm:prSet loTypeId="urn:microsoft.com/office/officeart/2008/layout/VerticalCurvedList" loCatId="" qsTypeId="urn:microsoft.com/office/officeart/2005/8/quickstyle/simple1" qsCatId="simple" csTypeId="urn:microsoft.com/office/officeart/2005/8/colors/colorful4" csCatId="colorful" phldr="1"/>
      <dgm:spPr/>
      <dgm:t>
        <a:bodyPr/>
        <a:lstStyle/>
        <a:p>
          <a:endParaRPr lang="en-US"/>
        </a:p>
      </dgm:t>
    </dgm:pt>
    <dgm:pt modelId="{183B48F6-0F5D-A64C-8741-8FADB796B5E6}">
      <dgm:prSet phldrT="[Text]" custT="1"/>
      <dgm:spPr/>
      <dgm:t>
        <a:bodyPr/>
        <a:lstStyle/>
        <a:p>
          <a:r>
            <a:rPr lang="id-ID" sz="3200" dirty="0">
              <a:solidFill>
                <a:schemeClr val="tx1"/>
              </a:solidFill>
            </a:rPr>
            <a:t>Kelengkapan dan kejelasan arah pengembangan institusi yang dinyatakan dalam pernyataan visi, misi dan tujuan institusi, program strategis</a:t>
          </a:r>
          <a:endParaRPr lang="en-US" sz="3200" dirty="0">
            <a:solidFill>
              <a:schemeClr val="tx1"/>
            </a:solidFill>
          </a:endParaRPr>
        </a:p>
      </dgm:t>
    </dgm:pt>
    <dgm:pt modelId="{7F86A43F-BCC9-CD4F-B69F-1A02D64E78DE}" type="parTrans" cxnId="{E27913A1-C098-A846-A26E-0362D4B7AB86}">
      <dgm:prSet/>
      <dgm:spPr/>
      <dgm:t>
        <a:bodyPr/>
        <a:lstStyle/>
        <a:p>
          <a:endParaRPr lang="en-US" sz="3200">
            <a:solidFill>
              <a:schemeClr val="tx1"/>
            </a:solidFill>
          </a:endParaRPr>
        </a:p>
      </dgm:t>
    </dgm:pt>
    <dgm:pt modelId="{DD7CAC12-BE55-2841-9A6A-1A9B3F7A46C5}" type="sibTrans" cxnId="{E27913A1-C098-A846-A26E-0362D4B7AB86}">
      <dgm:prSet/>
      <dgm:spPr/>
      <dgm:t>
        <a:bodyPr/>
        <a:lstStyle/>
        <a:p>
          <a:endParaRPr lang="en-US" sz="3200">
            <a:solidFill>
              <a:schemeClr val="tx1"/>
            </a:solidFill>
          </a:endParaRPr>
        </a:p>
      </dgm:t>
    </dgm:pt>
    <dgm:pt modelId="{309FF044-0E5D-F64D-B7AF-137D23975B7F}">
      <dgm:prSet phldrT="[Text]" custT="1"/>
      <dgm:spPr/>
      <dgm:t>
        <a:bodyPr/>
        <a:lstStyle/>
        <a:p>
          <a:r>
            <a:rPr lang="id-ID" sz="3200" dirty="0">
              <a:solidFill>
                <a:schemeClr val="tx1"/>
              </a:solidFill>
            </a:rPr>
            <a:t>Indikator yang akan dicapai sesuai program strategis </a:t>
          </a:r>
          <a:endParaRPr lang="en-US" sz="3200" dirty="0">
            <a:solidFill>
              <a:schemeClr val="tx1"/>
            </a:solidFill>
          </a:endParaRPr>
        </a:p>
      </dgm:t>
    </dgm:pt>
    <dgm:pt modelId="{0AF25F55-8BB0-A94C-AE3F-A849B89DAC24}" type="parTrans" cxnId="{E590F1CF-B81D-1842-BAC0-BBD274F78076}">
      <dgm:prSet/>
      <dgm:spPr/>
      <dgm:t>
        <a:bodyPr/>
        <a:lstStyle/>
        <a:p>
          <a:endParaRPr lang="en-US" sz="3200">
            <a:solidFill>
              <a:schemeClr val="tx1"/>
            </a:solidFill>
          </a:endParaRPr>
        </a:p>
      </dgm:t>
    </dgm:pt>
    <dgm:pt modelId="{4CEC209A-5CA6-1B40-9A58-D7B0B1DB65D2}" type="sibTrans" cxnId="{E590F1CF-B81D-1842-BAC0-BBD274F78076}">
      <dgm:prSet/>
      <dgm:spPr/>
      <dgm:t>
        <a:bodyPr/>
        <a:lstStyle/>
        <a:p>
          <a:endParaRPr lang="en-US" sz="3200">
            <a:solidFill>
              <a:schemeClr val="tx1"/>
            </a:solidFill>
          </a:endParaRPr>
        </a:p>
      </dgm:t>
    </dgm:pt>
    <dgm:pt modelId="{3D8F8F03-CF28-D142-99FA-79BAAE5A9BAD}">
      <dgm:prSet phldrT="[Text]" custT="1"/>
      <dgm:spPr/>
      <dgm:t>
        <a:bodyPr/>
        <a:lstStyle/>
        <a:p>
          <a:r>
            <a:rPr lang="id-ID" sz="3200" dirty="0">
              <a:solidFill>
                <a:schemeClr val="tx1"/>
              </a:solidFill>
            </a:rPr>
            <a:t>Evaluasi </a:t>
          </a:r>
          <a:r>
            <a:rPr lang="id-ID" sz="3200" dirty="0" err="1">
              <a:solidFill>
                <a:schemeClr val="tx1"/>
              </a:solidFill>
            </a:rPr>
            <a:t>ketercapaian</a:t>
          </a:r>
          <a:r>
            <a:rPr lang="id-ID" sz="3200" dirty="0">
              <a:solidFill>
                <a:schemeClr val="tx1"/>
              </a:solidFill>
            </a:rPr>
            <a:t> Renstra</a:t>
          </a:r>
          <a:endParaRPr lang="en-US" sz="3200" dirty="0">
            <a:solidFill>
              <a:schemeClr val="tx1"/>
            </a:solidFill>
          </a:endParaRPr>
        </a:p>
      </dgm:t>
    </dgm:pt>
    <dgm:pt modelId="{8F91A91A-B492-9C43-8F30-2F8425AE5B22}" type="parTrans" cxnId="{5EF9DFB2-E610-E747-B9AB-5FA8BBEB6D0C}">
      <dgm:prSet/>
      <dgm:spPr/>
      <dgm:t>
        <a:bodyPr/>
        <a:lstStyle/>
        <a:p>
          <a:endParaRPr lang="en-US" sz="3200">
            <a:solidFill>
              <a:schemeClr val="tx1"/>
            </a:solidFill>
          </a:endParaRPr>
        </a:p>
      </dgm:t>
    </dgm:pt>
    <dgm:pt modelId="{4F316926-97ED-934C-8EBF-9730FA391433}" type="sibTrans" cxnId="{5EF9DFB2-E610-E747-B9AB-5FA8BBEB6D0C}">
      <dgm:prSet/>
      <dgm:spPr/>
      <dgm:t>
        <a:bodyPr/>
        <a:lstStyle/>
        <a:p>
          <a:endParaRPr lang="en-US" sz="3200">
            <a:solidFill>
              <a:schemeClr val="tx1"/>
            </a:solidFill>
          </a:endParaRPr>
        </a:p>
      </dgm:t>
    </dgm:pt>
    <dgm:pt modelId="{5974302E-D81E-4E4A-9970-491B044F4CC4}" type="pres">
      <dgm:prSet presAssocID="{620B33D1-3E37-B547-BF4B-1B62DD0EB32D}" presName="Name0" presStyleCnt="0">
        <dgm:presLayoutVars>
          <dgm:chMax val="7"/>
          <dgm:chPref val="7"/>
          <dgm:dir/>
        </dgm:presLayoutVars>
      </dgm:prSet>
      <dgm:spPr/>
    </dgm:pt>
    <dgm:pt modelId="{F491270E-40F7-CB4D-BD4F-6C9FADBFD12F}" type="pres">
      <dgm:prSet presAssocID="{620B33D1-3E37-B547-BF4B-1B62DD0EB32D}" presName="Name1" presStyleCnt="0"/>
      <dgm:spPr/>
    </dgm:pt>
    <dgm:pt modelId="{96FA6EE8-FE5F-0C4D-AA55-5D42F1B4F333}" type="pres">
      <dgm:prSet presAssocID="{620B33D1-3E37-B547-BF4B-1B62DD0EB32D}" presName="cycle" presStyleCnt="0"/>
      <dgm:spPr/>
    </dgm:pt>
    <dgm:pt modelId="{9EC24439-2EDC-8447-A552-F7695890AA6E}" type="pres">
      <dgm:prSet presAssocID="{620B33D1-3E37-B547-BF4B-1B62DD0EB32D}" presName="srcNode" presStyleLbl="node1" presStyleIdx="0" presStyleCnt="3"/>
      <dgm:spPr/>
    </dgm:pt>
    <dgm:pt modelId="{9C859646-0FB6-F24C-86FF-4632068FEC7F}" type="pres">
      <dgm:prSet presAssocID="{620B33D1-3E37-B547-BF4B-1B62DD0EB32D}" presName="conn" presStyleLbl="parChTrans1D2" presStyleIdx="0" presStyleCnt="1"/>
      <dgm:spPr/>
    </dgm:pt>
    <dgm:pt modelId="{52506A98-CEE3-2245-A946-E5DD0343D3CF}" type="pres">
      <dgm:prSet presAssocID="{620B33D1-3E37-B547-BF4B-1B62DD0EB32D}" presName="extraNode" presStyleLbl="node1" presStyleIdx="0" presStyleCnt="3"/>
      <dgm:spPr/>
    </dgm:pt>
    <dgm:pt modelId="{130C25D0-DA0B-404A-A730-3AF9445F061E}" type="pres">
      <dgm:prSet presAssocID="{620B33D1-3E37-B547-BF4B-1B62DD0EB32D}" presName="dstNode" presStyleLbl="node1" presStyleIdx="0" presStyleCnt="3"/>
      <dgm:spPr/>
    </dgm:pt>
    <dgm:pt modelId="{275E679D-FE68-CF49-9288-53E739E960E7}" type="pres">
      <dgm:prSet presAssocID="{183B48F6-0F5D-A64C-8741-8FADB796B5E6}" presName="text_1" presStyleLbl="node1" presStyleIdx="0" presStyleCnt="3" custScaleY="134646">
        <dgm:presLayoutVars>
          <dgm:bulletEnabled val="1"/>
        </dgm:presLayoutVars>
      </dgm:prSet>
      <dgm:spPr/>
    </dgm:pt>
    <dgm:pt modelId="{67797B8B-9FCB-7C45-BE65-8F71395BC0F5}" type="pres">
      <dgm:prSet presAssocID="{183B48F6-0F5D-A64C-8741-8FADB796B5E6}" presName="accent_1" presStyleCnt="0"/>
      <dgm:spPr/>
    </dgm:pt>
    <dgm:pt modelId="{48589178-7D67-5843-A666-F31D6722F96E}" type="pres">
      <dgm:prSet presAssocID="{183B48F6-0F5D-A64C-8741-8FADB796B5E6}" presName="accentRepeatNode" presStyleLbl="solidFgAcc1" presStyleIdx="0" presStyleCnt="3"/>
      <dgm:spPr/>
    </dgm:pt>
    <dgm:pt modelId="{EA38A991-6F6D-FE44-8E2D-0C2E058DAD3C}" type="pres">
      <dgm:prSet presAssocID="{309FF044-0E5D-F64D-B7AF-137D23975B7F}" presName="text_2" presStyleLbl="node1" presStyleIdx="1" presStyleCnt="3" custScaleY="133858">
        <dgm:presLayoutVars>
          <dgm:bulletEnabled val="1"/>
        </dgm:presLayoutVars>
      </dgm:prSet>
      <dgm:spPr/>
    </dgm:pt>
    <dgm:pt modelId="{5A6435D5-F794-7844-BFF2-3C478BF08787}" type="pres">
      <dgm:prSet presAssocID="{309FF044-0E5D-F64D-B7AF-137D23975B7F}" presName="accent_2" presStyleCnt="0"/>
      <dgm:spPr/>
    </dgm:pt>
    <dgm:pt modelId="{13CD0330-F944-B94A-9F1F-F3A6DA226120}" type="pres">
      <dgm:prSet presAssocID="{309FF044-0E5D-F64D-B7AF-137D23975B7F}" presName="accentRepeatNode" presStyleLbl="solidFgAcc1" presStyleIdx="1" presStyleCnt="3"/>
      <dgm:spPr/>
    </dgm:pt>
    <dgm:pt modelId="{05F317FF-4BCC-9747-9A31-3BF7C277A00B}" type="pres">
      <dgm:prSet presAssocID="{3D8F8F03-CF28-D142-99FA-79BAAE5A9BAD}" presName="text_3" presStyleLbl="node1" presStyleIdx="2" presStyleCnt="3" custScaleY="133071">
        <dgm:presLayoutVars>
          <dgm:bulletEnabled val="1"/>
        </dgm:presLayoutVars>
      </dgm:prSet>
      <dgm:spPr/>
    </dgm:pt>
    <dgm:pt modelId="{0A15E6D2-D26E-CB42-A2C7-47F9608C91EA}" type="pres">
      <dgm:prSet presAssocID="{3D8F8F03-CF28-D142-99FA-79BAAE5A9BAD}" presName="accent_3" presStyleCnt="0"/>
      <dgm:spPr/>
    </dgm:pt>
    <dgm:pt modelId="{338B6039-646A-A34F-83E0-D067F23E1C04}" type="pres">
      <dgm:prSet presAssocID="{3D8F8F03-CF28-D142-99FA-79BAAE5A9BAD}" presName="accentRepeatNode" presStyleLbl="solidFgAcc1" presStyleIdx="2" presStyleCnt="3"/>
      <dgm:spPr/>
    </dgm:pt>
  </dgm:ptLst>
  <dgm:cxnLst>
    <dgm:cxn modelId="{5CC4F912-177F-2B43-8C1A-6CD90D192F4B}" type="presOf" srcId="{183B48F6-0F5D-A64C-8741-8FADB796B5E6}" destId="{275E679D-FE68-CF49-9288-53E739E960E7}" srcOrd="0" destOrd="0" presId="urn:microsoft.com/office/officeart/2008/layout/VerticalCurvedList"/>
    <dgm:cxn modelId="{22986E29-2A62-6840-831E-A18A3AC2C570}" type="presOf" srcId="{DD7CAC12-BE55-2841-9A6A-1A9B3F7A46C5}" destId="{9C859646-0FB6-F24C-86FF-4632068FEC7F}" srcOrd="0" destOrd="0" presId="urn:microsoft.com/office/officeart/2008/layout/VerticalCurvedList"/>
    <dgm:cxn modelId="{A7BF5C8A-3983-8D4D-96F4-ECD2E348FDFB}" type="presOf" srcId="{620B33D1-3E37-B547-BF4B-1B62DD0EB32D}" destId="{5974302E-D81E-4E4A-9970-491B044F4CC4}" srcOrd="0" destOrd="0" presId="urn:microsoft.com/office/officeart/2008/layout/VerticalCurvedList"/>
    <dgm:cxn modelId="{2284BC98-B4B6-A34C-A746-463EDBD33173}" type="presOf" srcId="{309FF044-0E5D-F64D-B7AF-137D23975B7F}" destId="{EA38A991-6F6D-FE44-8E2D-0C2E058DAD3C}" srcOrd="0" destOrd="0" presId="urn:microsoft.com/office/officeart/2008/layout/VerticalCurvedList"/>
    <dgm:cxn modelId="{E27913A1-C098-A846-A26E-0362D4B7AB86}" srcId="{620B33D1-3E37-B547-BF4B-1B62DD0EB32D}" destId="{183B48F6-0F5D-A64C-8741-8FADB796B5E6}" srcOrd="0" destOrd="0" parTransId="{7F86A43F-BCC9-CD4F-B69F-1A02D64E78DE}" sibTransId="{DD7CAC12-BE55-2841-9A6A-1A9B3F7A46C5}"/>
    <dgm:cxn modelId="{5EF9DFB2-E610-E747-B9AB-5FA8BBEB6D0C}" srcId="{620B33D1-3E37-B547-BF4B-1B62DD0EB32D}" destId="{3D8F8F03-CF28-D142-99FA-79BAAE5A9BAD}" srcOrd="2" destOrd="0" parTransId="{8F91A91A-B492-9C43-8F30-2F8425AE5B22}" sibTransId="{4F316926-97ED-934C-8EBF-9730FA391433}"/>
    <dgm:cxn modelId="{E590F1CF-B81D-1842-BAC0-BBD274F78076}" srcId="{620B33D1-3E37-B547-BF4B-1B62DD0EB32D}" destId="{309FF044-0E5D-F64D-B7AF-137D23975B7F}" srcOrd="1" destOrd="0" parTransId="{0AF25F55-8BB0-A94C-AE3F-A849B89DAC24}" sibTransId="{4CEC209A-5CA6-1B40-9A58-D7B0B1DB65D2}"/>
    <dgm:cxn modelId="{E4A9E4D9-2576-4647-B329-F820ED1EE029}" type="presOf" srcId="{3D8F8F03-CF28-D142-99FA-79BAAE5A9BAD}" destId="{05F317FF-4BCC-9747-9A31-3BF7C277A00B}" srcOrd="0" destOrd="0" presId="urn:microsoft.com/office/officeart/2008/layout/VerticalCurvedList"/>
    <dgm:cxn modelId="{6D6B7C7E-D271-AA47-8731-5495C9875CB5}" type="presParOf" srcId="{5974302E-D81E-4E4A-9970-491B044F4CC4}" destId="{F491270E-40F7-CB4D-BD4F-6C9FADBFD12F}" srcOrd="0" destOrd="0" presId="urn:microsoft.com/office/officeart/2008/layout/VerticalCurvedList"/>
    <dgm:cxn modelId="{6E948972-553E-874F-A1BC-F63C8B10B400}" type="presParOf" srcId="{F491270E-40F7-CB4D-BD4F-6C9FADBFD12F}" destId="{96FA6EE8-FE5F-0C4D-AA55-5D42F1B4F333}" srcOrd="0" destOrd="0" presId="urn:microsoft.com/office/officeart/2008/layout/VerticalCurvedList"/>
    <dgm:cxn modelId="{83B95FB8-7483-8547-9186-086E10F53319}" type="presParOf" srcId="{96FA6EE8-FE5F-0C4D-AA55-5D42F1B4F333}" destId="{9EC24439-2EDC-8447-A552-F7695890AA6E}" srcOrd="0" destOrd="0" presId="urn:microsoft.com/office/officeart/2008/layout/VerticalCurvedList"/>
    <dgm:cxn modelId="{987A748E-7CBB-7F42-9B3D-07816A2D9F5F}" type="presParOf" srcId="{96FA6EE8-FE5F-0C4D-AA55-5D42F1B4F333}" destId="{9C859646-0FB6-F24C-86FF-4632068FEC7F}" srcOrd="1" destOrd="0" presId="urn:microsoft.com/office/officeart/2008/layout/VerticalCurvedList"/>
    <dgm:cxn modelId="{0DF68645-1616-4E4C-AA24-F934AE1D8F66}" type="presParOf" srcId="{96FA6EE8-FE5F-0C4D-AA55-5D42F1B4F333}" destId="{52506A98-CEE3-2245-A946-E5DD0343D3CF}" srcOrd="2" destOrd="0" presId="urn:microsoft.com/office/officeart/2008/layout/VerticalCurvedList"/>
    <dgm:cxn modelId="{8EB6AA91-0466-604B-93F7-946DF411287D}" type="presParOf" srcId="{96FA6EE8-FE5F-0C4D-AA55-5D42F1B4F333}" destId="{130C25D0-DA0B-404A-A730-3AF9445F061E}" srcOrd="3" destOrd="0" presId="urn:microsoft.com/office/officeart/2008/layout/VerticalCurvedList"/>
    <dgm:cxn modelId="{8D641650-7463-6F41-8CC8-952C3C371AC0}" type="presParOf" srcId="{F491270E-40F7-CB4D-BD4F-6C9FADBFD12F}" destId="{275E679D-FE68-CF49-9288-53E739E960E7}" srcOrd="1" destOrd="0" presId="urn:microsoft.com/office/officeart/2008/layout/VerticalCurvedList"/>
    <dgm:cxn modelId="{73A57FDD-8A55-E048-B00C-A0CC9DD09C00}" type="presParOf" srcId="{F491270E-40F7-CB4D-BD4F-6C9FADBFD12F}" destId="{67797B8B-9FCB-7C45-BE65-8F71395BC0F5}" srcOrd="2" destOrd="0" presId="urn:microsoft.com/office/officeart/2008/layout/VerticalCurvedList"/>
    <dgm:cxn modelId="{F6D57D58-C716-6649-ACAE-A2829AA2A3D1}" type="presParOf" srcId="{67797B8B-9FCB-7C45-BE65-8F71395BC0F5}" destId="{48589178-7D67-5843-A666-F31D6722F96E}" srcOrd="0" destOrd="0" presId="urn:microsoft.com/office/officeart/2008/layout/VerticalCurvedList"/>
    <dgm:cxn modelId="{5B531F60-0103-DA46-A22D-9F17BA42174E}" type="presParOf" srcId="{F491270E-40F7-CB4D-BD4F-6C9FADBFD12F}" destId="{EA38A991-6F6D-FE44-8E2D-0C2E058DAD3C}" srcOrd="3" destOrd="0" presId="urn:microsoft.com/office/officeart/2008/layout/VerticalCurvedList"/>
    <dgm:cxn modelId="{FE5E004B-3DD2-AD46-83F0-A0D8BE0393F6}" type="presParOf" srcId="{F491270E-40F7-CB4D-BD4F-6C9FADBFD12F}" destId="{5A6435D5-F794-7844-BFF2-3C478BF08787}" srcOrd="4" destOrd="0" presId="urn:microsoft.com/office/officeart/2008/layout/VerticalCurvedList"/>
    <dgm:cxn modelId="{3A5A2754-3569-D34A-9EC4-A5391BCD675E}" type="presParOf" srcId="{5A6435D5-F794-7844-BFF2-3C478BF08787}" destId="{13CD0330-F944-B94A-9F1F-F3A6DA226120}" srcOrd="0" destOrd="0" presId="urn:microsoft.com/office/officeart/2008/layout/VerticalCurvedList"/>
    <dgm:cxn modelId="{7633BF84-88BB-7C43-98F9-0B73892360B8}" type="presParOf" srcId="{F491270E-40F7-CB4D-BD4F-6C9FADBFD12F}" destId="{05F317FF-4BCC-9747-9A31-3BF7C277A00B}" srcOrd="5" destOrd="0" presId="urn:microsoft.com/office/officeart/2008/layout/VerticalCurvedList"/>
    <dgm:cxn modelId="{87914A47-C5F5-284B-ADED-38D295DD1352}" type="presParOf" srcId="{F491270E-40F7-CB4D-BD4F-6C9FADBFD12F}" destId="{0A15E6D2-D26E-CB42-A2C7-47F9608C91EA}" srcOrd="6" destOrd="0" presId="urn:microsoft.com/office/officeart/2008/layout/VerticalCurvedList"/>
    <dgm:cxn modelId="{58067CB6-00FD-3B4F-B2B8-F2F62CC1DAFB}" type="presParOf" srcId="{0A15E6D2-D26E-CB42-A2C7-47F9608C91EA}" destId="{338B6039-646A-A34F-83E0-D067F23E1C0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C3079BF-C5EF-5B49-9F11-B4E10D8E8247}" type="doc">
      <dgm:prSet loTypeId="urn:microsoft.com/office/officeart/2005/8/layout/chevron2" loCatId="" qsTypeId="urn:microsoft.com/office/officeart/2005/8/quickstyle/simple1" qsCatId="simple" csTypeId="urn:microsoft.com/office/officeart/2005/8/colors/colorful4" csCatId="colorful" phldr="1"/>
      <dgm:spPr/>
      <dgm:t>
        <a:bodyPr/>
        <a:lstStyle/>
        <a:p>
          <a:endParaRPr lang="en-US"/>
        </a:p>
      </dgm:t>
    </dgm:pt>
    <dgm:pt modelId="{34A81BD8-7473-D44E-9815-E422C2DE22D8}">
      <dgm:prSet phldrT="[Text]" phldr="1" custT="1"/>
      <dgm:spPr/>
      <dgm:t>
        <a:bodyPr/>
        <a:lstStyle/>
        <a:p>
          <a:endParaRPr lang="en-US" sz="2400"/>
        </a:p>
      </dgm:t>
    </dgm:pt>
    <dgm:pt modelId="{D93A4480-2B83-0C45-BA70-E23756734550}" type="parTrans" cxnId="{041EF7BF-8AF6-B84D-8455-69840812B4AE}">
      <dgm:prSet/>
      <dgm:spPr/>
      <dgm:t>
        <a:bodyPr/>
        <a:lstStyle/>
        <a:p>
          <a:endParaRPr lang="en-US" sz="2400"/>
        </a:p>
      </dgm:t>
    </dgm:pt>
    <dgm:pt modelId="{34CA2EC9-731B-7244-BD87-AE649D0DE079}" type="sibTrans" cxnId="{041EF7BF-8AF6-B84D-8455-69840812B4AE}">
      <dgm:prSet/>
      <dgm:spPr/>
      <dgm:t>
        <a:bodyPr/>
        <a:lstStyle/>
        <a:p>
          <a:endParaRPr lang="en-US" sz="2400"/>
        </a:p>
      </dgm:t>
    </dgm:pt>
    <dgm:pt modelId="{BAA18D50-9B3F-CF43-BCFE-0EF378B172BF}">
      <dgm:prSet phldrT="[Text]" custT="1"/>
      <dgm:spPr/>
      <dgm:t>
        <a:bodyPr/>
        <a:lstStyle/>
        <a:p>
          <a:r>
            <a:rPr lang="id-ID" sz="2800" dirty="0"/>
            <a:t>keterkaitan program pengembangan dengan program strategis</a:t>
          </a:r>
          <a:endParaRPr lang="en-US" sz="2800" dirty="0"/>
        </a:p>
      </dgm:t>
    </dgm:pt>
    <dgm:pt modelId="{AE48F6E9-11C7-6E4D-BA83-8BB8076400FF}" type="parTrans" cxnId="{F1161842-0CB7-EC40-B220-5D3B9D7FC585}">
      <dgm:prSet/>
      <dgm:spPr/>
      <dgm:t>
        <a:bodyPr/>
        <a:lstStyle/>
        <a:p>
          <a:endParaRPr lang="en-US" sz="2400"/>
        </a:p>
      </dgm:t>
    </dgm:pt>
    <dgm:pt modelId="{107A1742-7E5F-6340-B35E-31E7B19D0829}" type="sibTrans" cxnId="{F1161842-0CB7-EC40-B220-5D3B9D7FC585}">
      <dgm:prSet/>
      <dgm:spPr/>
      <dgm:t>
        <a:bodyPr/>
        <a:lstStyle/>
        <a:p>
          <a:endParaRPr lang="en-US" sz="2400"/>
        </a:p>
      </dgm:t>
    </dgm:pt>
    <dgm:pt modelId="{6C2A56B4-A9F4-8243-A6A8-5C7FAEE366BC}">
      <dgm:prSet phldrT="[Text]" phldr="1" custT="1"/>
      <dgm:spPr/>
      <dgm:t>
        <a:bodyPr/>
        <a:lstStyle/>
        <a:p>
          <a:endParaRPr lang="en-US" sz="2400"/>
        </a:p>
      </dgm:t>
    </dgm:pt>
    <dgm:pt modelId="{E9DA7417-D507-FB44-BC2B-B9BEFBAA348F}" type="parTrans" cxnId="{F7A92459-BD7A-C74B-993F-BF10C677AFB7}">
      <dgm:prSet/>
      <dgm:spPr/>
      <dgm:t>
        <a:bodyPr/>
        <a:lstStyle/>
        <a:p>
          <a:endParaRPr lang="en-US" sz="2400"/>
        </a:p>
      </dgm:t>
    </dgm:pt>
    <dgm:pt modelId="{2BF7DD9C-A225-734D-AE5D-7D5E075E75D8}" type="sibTrans" cxnId="{F7A92459-BD7A-C74B-993F-BF10C677AFB7}">
      <dgm:prSet/>
      <dgm:spPr/>
      <dgm:t>
        <a:bodyPr/>
        <a:lstStyle/>
        <a:p>
          <a:endParaRPr lang="en-US" sz="2400"/>
        </a:p>
      </dgm:t>
    </dgm:pt>
    <dgm:pt modelId="{F1A89909-60EE-774A-A9C7-973EE6A99394}">
      <dgm:prSet phldrT="[Text]" custT="1"/>
      <dgm:spPr/>
      <dgm:t>
        <a:bodyPr/>
        <a:lstStyle/>
        <a:p>
          <a:r>
            <a:rPr lang="id-ID" sz="2400" dirty="0"/>
            <a:t>keterkaitan program pengembangan dengan </a:t>
          </a:r>
          <a:r>
            <a:rPr lang="en-US" sz="2400" dirty="0" err="1"/>
            <a:t>kebutuhan</a:t>
          </a:r>
          <a:r>
            <a:rPr lang="en-US" sz="2400" dirty="0"/>
            <a:t> </a:t>
          </a:r>
          <a:r>
            <a:rPr lang="en-US" sz="2400" dirty="0" err="1"/>
            <a:t>institusi</a:t>
          </a:r>
          <a:r>
            <a:rPr lang="en-US" sz="2400" dirty="0"/>
            <a:t> </a:t>
          </a:r>
          <a:r>
            <a:rPr lang="en-US" sz="2400" dirty="0" err="1"/>
            <a:t>untuk</a:t>
          </a:r>
          <a:r>
            <a:rPr lang="en-US" sz="2400" dirty="0"/>
            <a:t> </a:t>
          </a:r>
          <a:r>
            <a:rPr lang="en-US" sz="2400" dirty="0" err="1"/>
            <a:t>mendukung</a:t>
          </a:r>
          <a:r>
            <a:rPr lang="en-US" sz="2400" dirty="0"/>
            <a:t> </a:t>
          </a:r>
          <a:r>
            <a:rPr lang="en-US" sz="2400" b="1" dirty="0" err="1"/>
            <a:t>peningkatan</a:t>
          </a:r>
          <a:r>
            <a:rPr lang="en-US" sz="2400" b="1" dirty="0"/>
            <a:t> </a:t>
          </a:r>
          <a:r>
            <a:rPr lang="en-US" sz="2400" b="1" dirty="0" err="1"/>
            <a:t>mutu</a:t>
          </a:r>
          <a:r>
            <a:rPr lang="en-US" sz="2400" b="1" dirty="0"/>
            <a:t> program </a:t>
          </a:r>
          <a:r>
            <a:rPr lang="en-US" sz="2400" b="1" dirty="0" err="1"/>
            <a:t>studi</a:t>
          </a:r>
          <a:r>
            <a:rPr lang="en-US" sz="2400" b="1" dirty="0"/>
            <a:t> yang </a:t>
          </a:r>
          <a:r>
            <a:rPr lang="en-US" sz="2400" b="1" dirty="0" err="1"/>
            <a:t>dipilih</a:t>
          </a:r>
          <a:endParaRPr lang="en-US" sz="2400" b="1" dirty="0"/>
        </a:p>
      </dgm:t>
    </dgm:pt>
    <dgm:pt modelId="{A28C2F0C-31D6-BF49-A18B-CB3FDE76C778}" type="parTrans" cxnId="{07F9813D-CD08-6543-8E75-FE1BABD9B995}">
      <dgm:prSet/>
      <dgm:spPr/>
      <dgm:t>
        <a:bodyPr/>
        <a:lstStyle/>
        <a:p>
          <a:endParaRPr lang="en-US" sz="2400"/>
        </a:p>
      </dgm:t>
    </dgm:pt>
    <dgm:pt modelId="{8F1B25D9-5A8E-2443-92F9-7026AA2B810D}" type="sibTrans" cxnId="{07F9813D-CD08-6543-8E75-FE1BABD9B995}">
      <dgm:prSet/>
      <dgm:spPr/>
      <dgm:t>
        <a:bodyPr/>
        <a:lstStyle/>
        <a:p>
          <a:endParaRPr lang="en-US" sz="2400"/>
        </a:p>
      </dgm:t>
    </dgm:pt>
    <dgm:pt modelId="{26175E89-A72D-4941-9307-B2A9265868F8}">
      <dgm:prSet phldrT="[Text]" phldr="1" custT="1"/>
      <dgm:spPr/>
      <dgm:t>
        <a:bodyPr/>
        <a:lstStyle/>
        <a:p>
          <a:endParaRPr lang="en-US" sz="2400" dirty="0"/>
        </a:p>
      </dgm:t>
    </dgm:pt>
    <dgm:pt modelId="{C6D704CE-7A4B-034B-AC75-FC87C231FEA8}" type="parTrans" cxnId="{61753EAE-EF32-4843-AEA0-4A79B23AC440}">
      <dgm:prSet/>
      <dgm:spPr/>
      <dgm:t>
        <a:bodyPr/>
        <a:lstStyle/>
        <a:p>
          <a:endParaRPr lang="en-US" sz="2400"/>
        </a:p>
      </dgm:t>
    </dgm:pt>
    <dgm:pt modelId="{D58B341D-60DE-FE46-B0C0-67AE9318D24B}" type="sibTrans" cxnId="{61753EAE-EF32-4843-AEA0-4A79B23AC440}">
      <dgm:prSet/>
      <dgm:spPr/>
      <dgm:t>
        <a:bodyPr/>
        <a:lstStyle/>
        <a:p>
          <a:endParaRPr lang="en-US" sz="2400"/>
        </a:p>
      </dgm:t>
    </dgm:pt>
    <dgm:pt modelId="{9F8D0B48-8C01-834F-8A70-C9A4815679AE}">
      <dgm:prSet phldrT="[Text]" custT="1"/>
      <dgm:spPr/>
      <dgm:t>
        <a:bodyPr/>
        <a:lstStyle/>
        <a:p>
          <a:r>
            <a:rPr lang="id-ID" sz="2800" dirty="0"/>
            <a:t>target indikator yang akan dicapai</a:t>
          </a:r>
          <a:endParaRPr lang="en-US" sz="2800" dirty="0"/>
        </a:p>
      </dgm:t>
    </dgm:pt>
    <dgm:pt modelId="{A43A5AD3-B544-2B42-B709-CCF646831A27}" type="parTrans" cxnId="{21DBFF7A-364F-E141-B803-5BF3D2619B60}">
      <dgm:prSet/>
      <dgm:spPr/>
      <dgm:t>
        <a:bodyPr/>
        <a:lstStyle/>
        <a:p>
          <a:endParaRPr lang="en-US" sz="2400"/>
        </a:p>
      </dgm:t>
    </dgm:pt>
    <dgm:pt modelId="{DE3E1AB1-F691-0444-A70E-6E4F5F35B3F9}" type="sibTrans" cxnId="{21DBFF7A-364F-E141-B803-5BF3D2619B60}">
      <dgm:prSet/>
      <dgm:spPr/>
      <dgm:t>
        <a:bodyPr/>
        <a:lstStyle/>
        <a:p>
          <a:endParaRPr lang="en-US" sz="2400"/>
        </a:p>
      </dgm:t>
    </dgm:pt>
    <dgm:pt modelId="{65DD9FC5-517B-D141-BAD6-E9D7C714F799}">
      <dgm:prSet custT="1"/>
      <dgm:spPr/>
      <dgm:t>
        <a:bodyPr/>
        <a:lstStyle/>
        <a:p>
          <a:endParaRPr lang="en-US" sz="2400"/>
        </a:p>
      </dgm:t>
    </dgm:pt>
    <dgm:pt modelId="{804DB16D-074D-444E-AC29-54B7104DCF4F}" type="parTrans" cxnId="{8929908A-34BA-2146-9A46-06C3C68607C8}">
      <dgm:prSet/>
      <dgm:spPr/>
      <dgm:t>
        <a:bodyPr/>
        <a:lstStyle/>
        <a:p>
          <a:endParaRPr lang="en-US" sz="2400"/>
        </a:p>
      </dgm:t>
    </dgm:pt>
    <dgm:pt modelId="{D4DF26C3-A3DD-6B44-910A-3860D9044D04}" type="sibTrans" cxnId="{8929908A-34BA-2146-9A46-06C3C68607C8}">
      <dgm:prSet/>
      <dgm:spPr/>
      <dgm:t>
        <a:bodyPr/>
        <a:lstStyle/>
        <a:p>
          <a:endParaRPr lang="en-US" sz="2400"/>
        </a:p>
      </dgm:t>
    </dgm:pt>
    <dgm:pt modelId="{CA2B3412-5610-C544-94C1-D29F0813B4D1}">
      <dgm:prSet custT="1"/>
      <dgm:spPr/>
      <dgm:t>
        <a:bodyPr/>
        <a:lstStyle/>
        <a:p>
          <a:r>
            <a:rPr lang="id-ID" sz="2400" dirty="0"/>
            <a:t>kesesuaian antara </a:t>
          </a:r>
          <a:r>
            <a:rPr lang="id-ID" sz="2400" b="1" dirty="0"/>
            <a:t>program pengembangan dengan usulan pengadaan</a:t>
          </a:r>
          <a:r>
            <a:rPr lang="id-ID" sz="2400" dirty="0"/>
            <a:t>, </a:t>
          </a:r>
          <a:r>
            <a:rPr lang="id-ID" sz="2400" b="1" dirty="0"/>
            <a:t>kesesuaian jenis dan kelengkapan </a:t>
          </a:r>
          <a:r>
            <a:rPr lang="id-ID" sz="2400" b="1" dirty="0" err="1"/>
            <a:t>spesifisikasi</a:t>
          </a:r>
          <a:r>
            <a:rPr lang="id-ID" sz="2400" b="1" dirty="0"/>
            <a:t> </a:t>
          </a:r>
          <a:r>
            <a:rPr lang="id-ID" sz="2400" dirty="0"/>
            <a:t>usulan </a:t>
          </a:r>
          <a:r>
            <a:rPr lang="id-ID" sz="2400" dirty="0" err="1"/>
            <a:t>peng</a:t>
          </a:r>
          <a:r>
            <a:rPr lang="en-US" sz="2400" dirty="0"/>
            <a:t>a</a:t>
          </a:r>
          <a:r>
            <a:rPr lang="id-ID" sz="2400" dirty="0" err="1"/>
            <a:t>daan</a:t>
          </a:r>
          <a:r>
            <a:rPr lang="id-ID" sz="2400" dirty="0"/>
            <a:t> barang dan pembangunan gedung dengan </a:t>
          </a:r>
          <a:r>
            <a:rPr lang="id-ID" sz="2400" b="1" dirty="0"/>
            <a:t>Panduan</a:t>
          </a:r>
          <a:r>
            <a:rPr lang="id-ID" sz="2400" dirty="0"/>
            <a:t> </a:t>
          </a:r>
          <a:endParaRPr lang="en-US" sz="2400" dirty="0"/>
        </a:p>
      </dgm:t>
    </dgm:pt>
    <dgm:pt modelId="{F6CC8D63-1C4A-824A-ABBA-D1565FFA0E27}" type="parTrans" cxnId="{6E9BC91C-C05F-BD45-97F7-484C0E22CC73}">
      <dgm:prSet/>
      <dgm:spPr/>
      <dgm:t>
        <a:bodyPr/>
        <a:lstStyle/>
        <a:p>
          <a:endParaRPr lang="en-US" sz="2400"/>
        </a:p>
      </dgm:t>
    </dgm:pt>
    <dgm:pt modelId="{707694C0-934A-C441-B2C3-DB889C31A3B7}" type="sibTrans" cxnId="{6E9BC91C-C05F-BD45-97F7-484C0E22CC73}">
      <dgm:prSet/>
      <dgm:spPr/>
      <dgm:t>
        <a:bodyPr/>
        <a:lstStyle/>
        <a:p>
          <a:endParaRPr lang="en-US" sz="2400"/>
        </a:p>
      </dgm:t>
    </dgm:pt>
    <dgm:pt modelId="{F0B7B088-4715-E94C-9B6E-F5AC1058EEC6}" type="pres">
      <dgm:prSet presAssocID="{4C3079BF-C5EF-5B49-9F11-B4E10D8E8247}" presName="linearFlow" presStyleCnt="0">
        <dgm:presLayoutVars>
          <dgm:dir/>
          <dgm:animLvl val="lvl"/>
          <dgm:resizeHandles val="exact"/>
        </dgm:presLayoutVars>
      </dgm:prSet>
      <dgm:spPr/>
    </dgm:pt>
    <dgm:pt modelId="{9F37235E-9F7A-794F-9B0D-33239FEB8423}" type="pres">
      <dgm:prSet presAssocID="{34A81BD8-7473-D44E-9815-E422C2DE22D8}" presName="composite" presStyleCnt="0"/>
      <dgm:spPr/>
    </dgm:pt>
    <dgm:pt modelId="{8C4B887A-C0DC-E744-B4B7-24F1FC5A98B5}" type="pres">
      <dgm:prSet presAssocID="{34A81BD8-7473-D44E-9815-E422C2DE22D8}" presName="parentText" presStyleLbl="alignNode1" presStyleIdx="0" presStyleCnt="4">
        <dgm:presLayoutVars>
          <dgm:chMax val="1"/>
          <dgm:bulletEnabled val="1"/>
        </dgm:presLayoutVars>
      </dgm:prSet>
      <dgm:spPr/>
    </dgm:pt>
    <dgm:pt modelId="{AB46903B-17EB-E244-840B-D857A4B17921}" type="pres">
      <dgm:prSet presAssocID="{34A81BD8-7473-D44E-9815-E422C2DE22D8}" presName="descendantText" presStyleLbl="alignAcc1" presStyleIdx="0" presStyleCnt="4" custScaleY="132353">
        <dgm:presLayoutVars>
          <dgm:bulletEnabled val="1"/>
        </dgm:presLayoutVars>
      </dgm:prSet>
      <dgm:spPr/>
    </dgm:pt>
    <dgm:pt modelId="{6E5DA94D-9ADA-3544-9AA1-83D114B8F192}" type="pres">
      <dgm:prSet presAssocID="{34CA2EC9-731B-7244-BD87-AE649D0DE079}" presName="sp" presStyleCnt="0"/>
      <dgm:spPr/>
    </dgm:pt>
    <dgm:pt modelId="{47743E05-49BF-814A-8B59-238BF40D4046}" type="pres">
      <dgm:prSet presAssocID="{6C2A56B4-A9F4-8243-A6A8-5C7FAEE366BC}" presName="composite" presStyleCnt="0"/>
      <dgm:spPr/>
    </dgm:pt>
    <dgm:pt modelId="{D3E9D342-66E7-1D4C-867A-84B8E8FEE759}" type="pres">
      <dgm:prSet presAssocID="{6C2A56B4-A9F4-8243-A6A8-5C7FAEE366BC}" presName="parentText" presStyleLbl="alignNode1" presStyleIdx="1" presStyleCnt="4">
        <dgm:presLayoutVars>
          <dgm:chMax val="1"/>
          <dgm:bulletEnabled val="1"/>
        </dgm:presLayoutVars>
      </dgm:prSet>
      <dgm:spPr/>
    </dgm:pt>
    <dgm:pt modelId="{C8E03E7D-BBB7-B14E-80BC-2384FDFC6366}" type="pres">
      <dgm:prSet presAssocID="{6C2A56B4-A9F4-8243-A6A8-5C7FAEE366BC}" presName="descendantText" presStyleLbl="alignAcc1" presStyleIdx="1" presStyleCnt="4" custScaleY="134055">
        <dgm:presLayoutVars>
          <dgm:bulletEnabled val="1"/>
        </dgm:presLayoutVars>
      </dgm:prSet>
      <dgm:spPr/>
    </dgm:pt>
    <dgm:pt modelId="{873327F3-ABA0-8C4E-A7BE-77AD8F36F0FE}" type="pres">
      <dgm:prSet presAssocID="{2BF7DD9C-A225-734D-AE5D-7D5E075E75D8}" presName="sp" presStyleCnt="0"/>
      <dgm:spPr/>
    </dgm:pt>
    <dgm:pt modelId="{A2B91155-7029-B84F-AADF-1D76F8052BD0}" type="pres">
      <dgm:prSet presAssocID="{26175E89-A72D-4941-9307-B2A9265868F8}" presName="composite" presStyleCnt="0"/>
      <dgm:spPr/>
    </dgm:pt>
    <dgm:pt modelId="{4AEB56F9-FDB9-6349-8B46-7879286D80CB}" type="pres">
      <dgm:prSet presAssocID="{26175E89-A72D-4941-9307-B2A9265868F8}" presName="parentText" presStyleLbl="alignNode1" presStyleIdx="2" presStyleCnt="4">
        <dgm:presLayoutVars>
          <dgm:chMax val="1"/>
          <dgm:bulletEnabled val="1"/>
        </dgm:presLayoutVars>
      </dgm:prSet>
      <dgm:spPr/>
    </dgm:pt>
    <dgm:pt modelId="{FE3DF7AE-9F57-1041-8C33-8C5757955905}" type="pres">
      <dgm:prSet presAssocID="{26175E89-A72D-4941-9307-B2A9265868F8}" presName="descendantText" presStyleLbl="alignAcc1" presStyleIdx="2" presStyleCnt="4" custScaleY="124401">
        <dgm:presLayoutVars>
          <dgm:bulletEnabled val="1"/>
        </dgm:presLayoutVars>
      </dgm:prSet>
      <dgm:spPr/>
    </dgm:pt>
    <dgm:pt modelId="{83914DA4-44C1-3D44-A181-1562D3AF4A28}" type="pres">
      <dgm:prSet presAssocID="{D58B341D-60DE-FE46-B0C0-67AE9318D24B}" presName="sp" presStyleCnt="0"/>
      <dgm:spPr/>
    </dgm:pt>
    <dgm:pt modelId="{FC70DCEF-B4B5-1744-97F6-E5231CA07A91}" type="pres">
      <dgm:prSet presAssocID="{65DD9FC5-517B-D141-BAD6-E9D7C714F799}" presName="composite" presStyleCnt="0"/>
      <dgm:spPr/>
    </dgm:pt>
    <dgm:pt modelId="{4B91A74F-D5F6-CE47-8B79-AEE7C9DB9186}" type="pres">
      <dgm:prSet presAssocID="{65DD9FC5-517B-D141-BAD6-E9D7C714F799}" presName="parentText" presStyleLbl="alignNode1" presStyleIdx="3" presStyleCnt="4">
        <dgm:presLayoutVars>
          <dgm:chMax val="1"/>
          <dgm:bulletEnabled val="1"/>
        </dgm:presLayoutVars>
      </dgm:prSet>
      <dgm:spPr/>
    </dgm:pt>
    <dgm:pt modelId="{4EA5AB65-2B84-BB47-A81D-FA9FC627BE92}" type="pres">
      <dgm:prSet presAssocID="{65DD9FC5-517B-D141-BAD6-E9D7C714F799}" presName="descendantText" presStyleLbl="alignAcc1" presStyleIdx="3" presStyleCnt="4" custScaleY="134002">
        <dgm:presLayoutVars>
          <dgm:bulletEnabled val="1"/>
        </dgm:presLayoutVars>
      </dgm:prSet>
      <dgm:spPr/>
    </dgm:pt>
  </dgm:ptLst>
  <dgm:cxnLst>
    <dgm:cxn modelId="{92410F01-E5DB-AC47-90FA-6D06663717D5}" type="presOf" srcId="{65DD9FC5-517B-D141-BAD6-E9D7C714F799}" destId="{4B91A74F-D5F6-CE47-8B79-AEE7C9DB9186}" srcOrd="0" destOrd="0" presId="urn:microsoft.com/office/officeart/2005/8/layout/chevron2"/>
    <dgm:cxn modelId="{1BEFD915-1E24-BE4F-A921-09AB5DEB92B8}" type="presOf" srcId="{26175E89-A72D-4941-9307-B2A9265868F8}" destId="{4AEB56F9-FDB9-6349-8B46-7879286D80CB}" srcOrd="0" destOrd="0" presId="urn:microsoft.com/office/officeart/2005/8/layout/chevron2"/>
    <dgm:cxn modelId="{6E9BC91C-C05F-BD45-97F7-484C0E22CC73}" srcId="{65DD9FC5-517B-D141-BAD6-E9D7C714F799}" destId="{CA2B3412-5610-C544-94C1-D29F0813B4D1}" srcOrd="0" destOrd="0" parTransId="{F6CC8D63-1C4A-824A-ABBA-D1565FFA0E27}" sibTransId="{707694C0-934A-C441-B2C3-DB889C31A3B7}"/>
    <dgm:cxn modelId="{59201336-2B57-D04C-AA4B-F0B1E391A375}" type="presOf" srcId="{CA2B3412-5610-C544-94C1-D29F0813B4D1}" destId="{4EA5AB65-2B84-BB47-A81D-FA9FC627BE92}" srcOrd="0" destOrd="0" presId="urn:microsoft.com/office/officeart/2005/8/layout/chevron2"/>
    <dgm:cxn modelId="{07F9813D-CD08-6543-8E75-FE1BABD9B995}" srcId="{6C2A56B4-A9F4-8243-A6A8-5C7FAEE366BC}" destId="{F1A89909-60EE-774A-A9C7-973EE6A99394}" srcOrd="0" destOrd="0" parTransId="{A28C2F0C-31D6-BF49-A18B-CB3FDE76C778}" sibTransId="{8F1B25D9-5A8E-2443-92F9-7026AA2B810D}"/>
    <dgm:cxn modelId="{F1161842-0CB7-EC40-B220-5D3B9D7FC585}" srcId="{34A81BD8-7473-D44E-9815-E422C2DE22D8}" destId="{BAA18D50-9B3F-CF43-BCFE-0EF378B172BF}" srcOrd="0" destOrd="0" parTransId="{AE48F6E9-11C7-6E4D-BA83-8BB8076400FF}" sibTransId="{107A1742-7E5F-6340-B35E-31E7B19D0829}"/>
    <dgm:cxn modelId="{F7A92459-BD7A-C74B-993F-BF10C677AFB7}" srcId="{4C3079BF-C5EF-5B49-9F11-B4E10D8E8247}" destId="{6C2A56B4-A9F4-8243-A6A8-5C7FAEE366BC}" srcOrd="1" destOrd="0" parTransId="{E9DA7417-D507-FB44-BC2B-B9BEFBAA348F}" sibTransId="{2BF7DD9C-A225-734D-AE5D-7D5E075E75D8}"/>
    <dgm:cxn modelId="{C0359E5B-FD8E-1143-881C-516AD995F475}" type="presOf" srcId="{9F8D0B48-8C01-834F-8A70-C9A4815679AE}" destId="{FE3DF7AE-9F57-1041-8C33-8C5757955905}" srcOrd="0" destOrd="0" presId="urn:microsoft.com/office/officeart/2005/8/layout/chevron2"/>
    <dgm:cxn modelId="{84A6825C-BFBB-4D40-A963-65685B6D0D2D}" type="presOf" srcId="{BAA18D50-9B3F-CF43-BCFE-0EF378B172BF}" destId="{AB46903B-17EB-E244-840B-D857A4B17921}" srcOrd="0" destOrd="0" presId="urn:microsoft.com/office/officeart/2005/8/layout/chevron2"/>
    <dgm:cxn modelId="{38F0905E-643A-3D4C-9CB7-E4CF0E44BF16}" type="presOf" srcId="{4C3079BF-C5EF-5B49-9F11-B4E10D8E8247}" destId="{F0B7B088-4715-E94C-9B6E-F5AC1058EEC6}" srcOrd="0" destOrd="0" presId="urn:microsoft.com/office/officeart/2005/8/layout/chevron2"/>
    <dgm:cxn modelId="{A24DF46C-A300-2048-B713-85D3601714D1}" type="presOf" srcId="{34A81BD8-7473-D44E-9815-E422C2DE22D8}" destId="{8C4B887A-C0DC-E744-B4B7-24F1FC5A98B5}" srcOrd="0" destOrd="0" presId="urn:microsoft.com/office/officeart/2005/8/layout/chevron2"/>
    <dgm:cxn modelId="{21DBFF7A-364F-E141-B803-5BF3D2619B60}" srcId="{26175E89-A72D-4941-9307-B2A9265868F8}" destId="{9F8D0B48-8C01-834F-8A70-C9A4815679AE}" srcOrd="0" destOrd="0" parTransId="{A43A5AD3-B544-2B42-B709-CCF646831A27}" sibTransId="{DE3E1AB1-F691-0444-A70E-6E4F5F35B3F9}"/>
    <dgm:cxn modelId="{8929908A-34BA-2146-9A46-06C3C68607C8}" srcId="{4C3079BF-C5EF-5B49-9F11-B4E10D8E8247}" destId="{65DD9FC5-517B-D141-BAD6-E9D7C714F799}" srcOrd="3" destOrd="0" parTransId="{804DB16D-074D-444E-AC29-54B7104DCF4F}" sibTransId="{D4DF26C3-A3DD-6B44-910A-3860D9044D04}"/>
    <dgm:cxn modelId="{0D74769A-DEC8-2D4F-BDA5-925FDF8E475C}" type="presOf" srcId="{F1A89909-60EE-774A-A9C7-973EE6A99394}" destId="{C8E03E7D-BBB7-B14E-80BC-2384FDFC6366}" srcOrd="0" destOrd="0" presId="urn:microsoft.com/office/officeart/2005/8/layout/chevron2"/>
    <dgm:cxn modelId="{61753EAE-EF32-4843-AEA0-4A79B23AC440}" srcId="{4C3079BF-C5EF-5B49-9F11-B4E10D8E8247}" destId="{26175E89-A72D-4941-9307-B2A9265868F8}" srcOrd="2" destOrd="0" parTransId="{C6D704CE-7A4B-034B-AC75-FC87C231FEA8}" sibTransId="{D58B341D-60DE-FE46-B0C0-67AE9318D24B}"/>
    <dgm:cxn modelId="{4C6D55BD-DD09-CF44-8E1C-BA2C7AAE0685}" type="presOf" srcId="{6C2A56B4-A9F4-8243-A6A8-5C7FAEE366BC}" destId="{D3E9D342-66E7-1D4C-867A-84B8E8FEE759}" srcOrd="0" destOrd="0" presId="urn:microsoft.com/office/officeart/2005/8/layout/chevron2"/>
    <dgm:cxn modelId="{041EF7BF-8AF6-B84D-8455-69840812B4AE}" srcId="{4C3079BF-C5EF-5B49-9F11-B4E10D8E8247}" destId="{34A81BD8-7473-D44E-9815-E422C2DE22D8}" srcOrd="0" destOrd="0" parTransId="{D93A4480-2B83-0C45-BA70-E23756734550}" sibTransId="{34CA2EC9-731B-7244-BD87-AE649D0DE079}"/>
    <dgm:cxn modelId="{E0E662D5-22E4-B144-BF0E-789CAC9147B4}" type="presParOf" srcId="{F0B7B088-4715-E94C-9B6E-F5AC1058EEC6}" destId="{9F37235E-9F7A-794F-9B0D-33239FEB8423}" srcOrd="0" destOrd="0" presId="urn:microsoft.com/office/officeart/2005/8/layout/chevron2"/>
    <dgm:cxn modelId="{78E2570E-6EF4-5A48-B8B4-55E6F94C7B83}" type="presParOf" srcId="{9F37235E-9F7A-794F-9B0D-33239FEB8423}" destId="{8C4B887A-C0DC-E744-B4B7-24F1FC5A98B5}" srcOrd="0" destOrd="0" presId="urn:microsoft.com/office/officeart/2005/8/layout/chevron2"/>
    <dgm:cxn modelId="{BF96EF4E-93C8-D54D-A572-CAE49BEDBADA}" type="presParOf" srcId="{9F37235E-9F7A-794F-9B0D-33239FEB8423}" destId="{AB46903B-17EB-E244-840B-D857A4B17921}" srcOrd="1" destOrd="0" presId="urn:microsoft.com/office/officeart/2005/8/layout/chevron2"/>
    <dgm:cxn modelId="{006FFCED-712E-6B42-9CC0-2176C0718895}" type="presParOf" srcId="{F0B7B088-4715-E94C-9B6E-F5AC1058EEC6}" destId="{6E5DA94D-9ADA-3544-9AA1-83D114B8F192}" srcOrd="1" destOrd="0" presId="urn:microsoft.com/office/officeart/2005/8/layout/chevron2"/>
    <dgm:cxn modelId="{244D1358-265B-FB43-8BAF-BB6E3D9D6027}" type="presParOf" srcId="{F0B7B088-4715-E94C-9B6E-F5AC1058EEC6}" destId="{47743E05-49BF-814A-8B59-238BF40D4046}" srcOrd="2" destOrd="0" presId="urn:microsoft.com/office/officeart/2005/8/layout/chevron2"/>
    <dgm:cxn modelId="{4799EF05-E22C-DD48-910F-033BF114CF32}" type="presParOf" srcId="{47743E05-49BF-814A-8B59-238BF40D4046}" destId="{D3E9D342-66E7-1D4C-867A-84B8E8FEE759}" srcOrd="0" destOrd="0" presId="urn:microsoft.com/office/officeart/2005/8/layout/chevron2"/>
    <dgm:cxn modelId="{D4991850-65CE-7B44-ADE1-BFDD7DD17345}" type="presParOf" srcId="{47743E05-49BF-814A-8B59-238BF40D4046}" destId="{C8E03E7D-BBB7-B14E-80BC-2384FDFC6366}" srcOrd="1" destOrd="0" presId="urn:microsoft.com/office/officeart/2005/8/layout/chevron2"/>
    <dgm:cxn modelId="{4BC906AB-9B76-DF44-8BC0-825E1B6EBDFA}" type="presParOf" srcId="{F0B7B088-4715-E94C-9B6E-F5AC1058EEC6}" destId="{873327F3-ABA0-8C4E-A7BE-77AD8F36F0FE}" srcOrd="3" destOrd="0" presId="urn:microsoft.com/office/officeart/2005/8/layout/chevron2"/>
    <dgm:cxn modelId="{44BCB49B-BD3F-A748-A650-38AB9126643F}" type="presParOf" srcId="{F0B7B088-4715-E94C-9B6E-F5AC1058EEC6}" destId="{A2B91155-7029-B84F-AADF-1D76F8052BD0}" srcOrd="4" destOrd="0" presId="urn:microsoft.com/office/officeart/2005/8/layout/chevron2"/>
    <dgm:cxn modelId="{982C7184-6315-A249-93B0-48A9AEC8902B}" type="presParOf" srcId="{A2B91155-7029-B84F-AADF-1D76F8052BD0}" destId="{4AEB56F9-FDB9-6349-8B46-7879286D80CB}" srcOrd="0" destOrd="0" presId="urn:microsoft.com/office/officeart/2005/8/layout/chevron2"/>
    <dgm:cxn modelId="{10B95B7C-FB65-B94C-B919-434EA2ACE301}" type="presParOf" srcId="{A2B91155-7029-B84F-AADF-1D76F8052BD0}" destId="{FE3DF7AE-9F57-1041-8C33-8C5757955905}" srcOrd="1" destOrd="0" presId="urn:microsoft.com/office/officeart/2005/8/layout/chevron2"/>
    <dgm:cxn modelId="{67A20103-172A-B649-AEC6-8D592477005A}" type="presParOf" srcId="{F0B7B088-4715-E94C-9B6E-F5AC1058EEC6}" destId="{83914DA4-44C1-3D44-A181-1562D3AF4A28}" srcOrd="5" destOrd="0" presId="urn:microsoft.com/office/officeart/2005/8/layout/chevron2"/>
    <dgm:cxn modelId="{E74AF6CA-3B76-454E-A6D9-2D4B92CB0392}" type="presParOf" srcId="{F0B7B088-4715-E94C-9B6E-F5AC1058EEC6}" destId="{FC70DCEF-B4B5-1744-97F6-E5231CA07A91}" srcOrd="6" destOrd="0" presId="urn:microsoft.com/office/officeart/2005/8/layout/chevron2"/>
    <dgm:cxn modelId="{C0CCBC88-77E1-CB4D-ACE4-32117E1AF431}" type="presParOf" srcId="{FC70DCEF-B4B5-1744-97F6-E5231CA07A91}" destId="{4B91A74F-D5F6-CE47-8B79-AEE7C9DB9186}" srcOrd="0" destOrd="0" presId="urn:microsoft.com/office/officeart/2005/8/layout/chevron2"/>
    <dgm:cxn modelId="{E271AD1E-BF7A-2044-ACF9-FC5978325DA0}" type="presParOf" srcId="{FC70DCEF-B4B5-1744-97F6-E5231CA07A91}" destId="{4EA5AB65-2B84-BB47-A81D-FA9FC627BE9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3853340-7FCC-F74F-89ED-6EF3E2EE6629}" type="doc">
      <dgm:prSet loTypeId="urn:microsoft.com/office/officeart/2009/3/layout/DescendingProcess" loCatId="" qsTypeId="urn:microsoft.com/office/officeart/2005/8/quickstyle/3d1" qsCatId="3D" csTypeId="urn:microsoft.com/office/officeart/2005/8/colors/colorful2" csCatId="colorful" phldr="1"/>
      <dgm:spPr/>
      <dgm:t>
        <a:bodyPr/>
        <a:lstStyle/>
        <a:p>
          <a:endParaRPr lang="en-US"/>
        </a:p>
      </dgm:t>
    </dgm:pt>
    <dgm:pt modelId="{9ED947CC-F3C6-CD45-9F33-43253707AAC6}">
      <dgm:prSet phldrT="[Text]" custT="1"/>
      <dgm:spPr/>
      <dgm:t>
        <a:bodyPr/>
        <a:lstStyle/>
        <a:p>
          <a:endParaRPr lang="en-US" sz="2400" b="1" dirty="0"/>
        </a:p>
      </dgm:t>
    </dgm:pt>
    <dgm:pt modelId="{8B571FA3-8DFD-A743-83A3-7BE0E59CFBA0}" type="sibTrans" cxnId="{F4EBB058-83AD-A94A-B0F6-3073D7CF1DA1}">
      <dgm:prSet/>
      <dgm:spPr/>
      <dgm:t>
        <a:bodyPr/>
        <a:lstStyle/>
        <a:p>
          <a:endParaRPr lang="en-US"/>
        </a:p>
      </dgm:t>
    </dgm:pt>
    <dgm:pt modelId="{A6A67FED-2656-BD4B-A37B-A231F316C433}" type="parTrans" cxnId="{F4EBB058-83AD-A94A-B0F6-3073D7CF1DA1}">
      <dgm:prSet/>
      <dgm:spPr/>
      <dgm:t>
        <a:bodyPr/>
        <a:lstStyle/>
        <a:p>
          <a:endParaRPr lang="en-US"/>
        </a:p>
      </dgm:t>
    </dgm:pt>
    <dgm:pt modelId="{C25EBC18-9CE8-CD40-A94B-10C900911C99}" type="pres">
      <dgm:prSet presAssocID="{93853340-7FCC-F74F-89ED-6EF3E2EE6629}" presName="Name0" presStyleCnt="0">
        <dgm:presLayoutVars>
          <dgm:chMax val="7"/>
          <dgm:chPref val="5"/>
        </dgm:presLayoutVars>
      </dgm:prSet>
      <dgm:spPr/>
    </dgm:pt>
    <dgm:pt modelId="{8990295E-48B9-044B-8954-33875E5422FE}" type="pres">
      <dgm:prSet presAssocID="{93853340-7FCC-F74F-89ED-6EF3E2EE6629}" presName="arrowNode" presStyleLbl="node1" presStyleIdx="0" presStyleCnt="1" custAng="6063434" custLinFactNeighborX="-6357" custLinFactNeighborY="6244"/>
      <dgm:spPr/>
    </dgm:pt>
    <dgm:pt modelId="{5B3566BF-FE82-AE41-AC00-29116A93BC7B}" type="pres">
      <dgm:prSet presAssocID="{9ED947CC-F3C6-CD45-9F33-43253707AAC6}" presName="txNode1" presStyleLbl="revTx" presStyleIdx="0" presStyleCnt="1" custScaleX="270270" custLinFactY="236584" custLinFactNeighborX="95014" custLinFactNeighborY="300000">
        <dgm:presLayoutVars>
          <dgm:bulletEnabled val="1"/>
        </dgm:presLayoutVars>
      </dgm:prSet>
      <dgm:spPr/>
    </dgm:pt>
  </dgm:ptLst>
  <dgm:cxnLst>
    <dgm:cxn modelId="{F4EBB058-83AD-A94A-B0F6-3073D7CF1DA1}" srcId="{93853340-7FCC-F74F-89ED-6EF3E2EE6629}" destId="{9ED947CC-F3C6-CD45-9F33-43253707AAC6}" srcOrd="0" destOrd="0" parTransId="{A6A67FED-2656-BD4B-A37B-A231F316C433}" sibTransId="{8B571FA3-8DFD-A743-83A3-7BE0E59CFBA0}"/>
    <dgm:cxn modelId="{F8232E87-35CB-B542-8BCE-016D6F656B7D}" type="presOf" srcId="{9ED947CC-F3C6-CD45-9F33-43253707AAC6}" destId="{5B3566BF-FE82-AE41-AC00-29116A93BC7B}" srcOrd="0" destOrd="0" presId="urn:microsoft.com/office/officeart/2009/3/layout/DescendingProcess"/>
    <dgm:cxn modelId="{EE11F7E9-829F-B94E-93A1-7A6467FB01F5}" type="presOf" srcId="{93853340-7FCC-F74F-89ED-6EF3E2EE6629}" destId="{C25EBC18-9CE8-CD40-A94B-10C900911C99}" srcOrd="0" destOrd="0" presId="urn:microsoft.com/office/officeart/2009/3/layout/DescendingProcess"/>
    <dgm:cxn modelId="{CDA73414-0DE0-3448-8772-54600CEFDA73}" type="presParOf" srcId="{C25EBC18-9CE8-CD40-A94B-10C900911C99}" destId="{8990295E-48B9-044B-8954-33875E5422FE}" srcOrd="0" destOrd="0" presId="urn:microsoft.com/office/officeart/2009/3/layout/DescendingProcess"/>
    <dgm:cxn modelId="{8399A666-71EE-B341-9971-15CE212F7EF7}" type="presParOf" srcId="{C25EBC18-9CE8-CD40-A94B-10C900911C99}" destId="{5B3566BF-FE82-AE41-AC00-29116A93BC7B}" srcOrd="1"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853340-7FCC-F74F-89ED-6EF3E2EE6629}" type="doc">
      <dgm:prSet loTypeId="urn:microsoft.com/office/officeart/2009/3/layout/DescendingProcess" loCatId="" qsTypeId="urn:microsoft.com/office/officeart/2005/8/quickstyle/3d1" qsCatId="3D" csTypeId="urn:microsoft.com/office/officeart/2005/8/colors/colorful2" csCatId="colorful" phldr="1"/>
      <dgm:spPr/>
      <dgm:t>
        <a:bodyPr/>
        <a:lstStyle/>
        <a:p>
          <a:endParaRPr lang="en-US"/>
        </a:p>
      </dgm:t>
    </dgm:pt>
    <dgm:pt modelId="{9ED947CC-F3C6-CD45-9F33-43253707AAC6}">
      <dgm:prSet phldrT="[Text]" custT="1"/>
      <dgm:spPr/>
      <dgm:t>
        <a:bodyPr/>
        <a:lstStyle/>
        <a:p>
          <a:endParaRPr lang="en-US" sz="2400" b="1" dirty="0"/>
        </a:p>
      </dgm:t>
    </dgm:pt>
    <dgm:pt modelId="{8B571FA3-8DFD-A743-83A3-7BE0E59CFBA0}" type="sibTrans" cxnId="{F4EBB058-83AD-A94A-B0F6-3073D7CF1DA1}">
      <dgm:prSet/>
      <dgm:spPr/>
      <dgm:t>
        <a:bodyPr/>
        <a:lstStyle/>
        <a:p>
          <a:endParaRPr lang="en-US"/>
        </a:p>
      </dgm:t>
    </dgm:pt>
    <dgm:pt modelId="{A6A67FED-2656-BD4B-A37B-A231F316C433}" type="parTrans" cxnId="{F4EBB058-83AD-A94A-B0F6-3073D7CF1DA1}">
      <dgm:prSet/>
      <dgm:spPr/>
      <dgm:t>
        <a:bodyPr/>
        <a:lstStyle/>
        <a:p>
          <a:endParaRPr lang="en-US"/>
        </a:p>
      </dgm:t>
    </dgm:pt>
    <dgm:pt modelId="{C25EBC18-9CE8-CD40-A94B-10C900911C99}" type="pres">
      <dgm:prSet presAssocID="{93853340-7FCC-F74F-89ED-6EF3E2EE6629}" presName="Name0" presStyleCnt="0">
        <dgm:presLayoutVars>
          <dgm:chMax val="7"/>
          <dgm:chPref val="5"/>
        </dgm:presLayoutVars>
      </dgm:prSet>
      <dgm:spPr/>
    </dgm:pt>
    <dgm:pt modelId="{8990295E-48B9-044B-8954-33875E5422FE}" type="pres">
      <dgm:prSet presAssocID="{93853340-7FCC-F74F-89ED-6EF3E2EE6629}" presName="arrowNode" presStyleLbl="node1" presStyleIdx="0" presStyleCnt="1" custLinFactNeighborX="-251" custLinFactNeighborY="-15433"/>
      <dgm:spPr/>
    </dgm:pt>
    <dgm:pt modelId="{5B3566BF-FE82-AE41-AC00-29116A93BC7B}" type="pres">
      <dgm:prSet presAssocID="{9ED947CC-F3C6-CD45-9F33-43253707AAC6}" presName="txNode1" presStyleLbl="revTx" presStyleIdx="0" presStyleCnt="1" custScaleX="270270" custLinFactY="236584" custLinFactNeighborX="95014" custLinFactNeighborY="300000">
        <dgm:presLayoutVars>
          <dgm:bulletEnabled val="1"/>
        </dgm:presLayoutVars>
      </dgm:prSet>
      <dgm:spPr/>
    </dgm:pt>
  </dgm:ptLst>
  <dgm:cxnLst>
    <dgm:cxn modelId="{F4EBB058-83AD-A94A-B0F6-3073D7CF1DA1}" srcId="{93853340-7FCC-F74F-89ED-6EF3E2EE6629}" destId="{9ED947CC-F3C6-CD45-9F33-43253707AAC6}" srcOrd="0" destOrd="0" parTransId="{A6A67FED-2656-BD4B-A37B-A231F316C433}" sibTransId="{8B571FA3-8DFD-A743-83A3-7BE0E59CFBA0}"/>
    <dgm:cxn modelId="{F8232E87-35CB-B542-8BCE-016D6F656B7D}" type="presOf" srcId="{9ED947CC-F3C6-CD45-9F33-43253707AAC6}" destId="{5B3566BF-FE82-AE41-AC00-29116A93BC7B}" srcOrd="0" destOrd="0" presId="urn:microsoft.com/office/officeart/2009/3/layout/DescendingProcess"/>
    <dgm:cxn modelId="{EE11F7E9-829F-B94E-93A1-7A6467FB01F5}" type="presOf" srcId="{93853340-7FCC-F74F-89ED-6EF3E2EE6629}" destId="{C25EBC18-9CE8-CD40-A94B-10C900911C99}" srcOrd="0" destOrd="0" presId="urn:microsoft.com/office/officeart/2009/3/layout/DescendingProcess"/>
    <dgm:cxn modelId="{CDA73414-0DE0-3448-8772-54600CEFDA73}" type="presParOf" srcId="{C25EBC18-9CE8-CD40-A94B-10C900911C99}" destId="{8990295E-48B9-044B-8954-33875E5422FE}" srcOrd="0" destOrd="0" presId="urn:microsoft.com/office/officeart/2009/3/layout/DescendingProcess"/>
    <dgm:cxn modelId="{8399A666-71EE-B341-9971-15CE212F7EF7}" type="presParOf" srcId="{C25EBC18-9CE8-CD40-A94B-10C900911C99}" destId="{5B3566BF-FE82-AE41-AC00-29116A93BC7B}" srcOrd="1" destOrd="0" presId="urn:microsoft.com/office/officeart/2009/3/layout/Descending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C94B00-E5E3-441A-9987-7F9C7FC81D3D}" type="doc">
      <dgm:prSet loTypeId="urn:microsoft.com/office/officeart/2005/8/layout/vList5" loCatId="list" qsTypeId="urn:microsoft.com/office/officeart/2005/8/quickstyle/3d2" qsCatId="3D" csTypeId="urn:microsoft.com/office/officeart/2005/8/colors/colorful3" csCatId="colorful" phldr="1"/>
      <dgm:spPr/>
      <dgm:t>
        <a:bodyPr/>
        <a:lstStyle/>
        <a:p>
          <a:endParaRPr lang="en-US"/>
        </a:p>
      </dgm:t>
    </dgm:pt>
    <dgm:pt modelId="{C7FEDBFE-C398-4DAF-A1E8-4156FCDE1417}">
      <dgm:prSet phldrT="[Text]"/>
      <dgm:spPr/>
      <dgm:t>
        <a:bodyPr/>
        <a:lstStyle/>
        <a:p>
          <a:r>
            <a:rPr lang="en-US" dirty="0" err="1"/>
            <a:t>Tujuan</a:t>
          </a:r>
          <a:endParaRPr lang="en-US" dirty="0"/>
        </a:p>
      </dgm:t>
    </dgm:pt>
    <dgm:pt modelId="{16A5FC85-74F7-430D-8ABC-400347065A3D}" type="parTrans" cxnId="{59FAB2A9-7B83-4EF8-AFE6-4F71362D8730}">
      <dgm:prSet/>
      <dgm:spPr/>
      <dgm:t>
        <a:bodyPr/>
        <a:lstStyle/>
        <a:p>
          <a:endParaRPr lang="en-US"/>
        </a:p>
      </dgm:t>
    </dgm:pt>
    <dgm:pt modelId="{AF14144D-5276-41AE-8400-409F9C981AF9}" type="sibTrans" cxnId="{59FAB2A9-7B83-4EF8-AFE6-4F71362D8730}">
      <dgm:prSet/>
      <dgm:spPr/>
      <dgm:t>
        <a:bodyPr/>
        <a:lstStyle/>
        <a:p>
          <a:endParaRPr lang="en-US"/>
        </a:p>
      </dgm:t>
    </dgm:pt>
    <dgm:pt modelId="{75801E43-306A-410F-93BB-EDAB0A9DB7FC}">
      <dgm:prSet phldrT="[Text]" custT="1"/>
      <dgm:spPr/>
      <dgm:t>
        <a:bodyPr/>
        <a:lstStyle/>
        <a:p>
          <a:r>
            <a:rPr lang="id-ID" sz="2400" b="1" dirty="0"/>
            <a:t>PP-PTS Tahun 20</a:t>
          </a:r>
          <a:r>
            <a:rPr lang="en-US" sz="2400" b="1" dirty="0"/>
            <a:t>20 </a:t>
          </a:r>
          <a:r>
            <a:rPr lang="id-ID" sz="2400" dirty="0"/>
            <a:t>merupakan program bantuan pengembangan institusi yang ditujukan untuk </a:t>
          </a:r>
          <a:r>
            <a:rPr lang="id-ID" sz="2400" b="1" dirty="0">
              <a:solidFill>
                <a:srgbClr val="002060"/>
              </a:solidFill>
            </a:rPr>
            <a:t>meningkatkan mutu pembelajaran </a:t>
          </a:r>
          <a:r>
            <a:rPr lang="en-US" sz="2400" dirty="0" err="1"/>
            <a:t>melalui</a:t>
          </a:r>
          <a:r>
            <a:rPr lang="en-US" sz="2400" dirty="0"/>
            <a:t> </a:t>
          </a:r>
          <a:r>
            <a:rPr lang="en-US" sz="2400" dirty="0" err="1"/>
            <a:t>bantuan</a:t>
          </a:r>
          <a:r>
            <a:rPr lang="en-US" sz="2400" dirty="0"/>
            <a:t> </a:t>
          </a:r>
          <a:r>
            <a:rPr lang="en-US" sz="2400" dirty="0" err="1"/>
            <a:t>sarana</a:t>
          </a:r>
          <a:r>
            <a:rPr lang="en-US" sz="2400" dirty="0"/>
            <a:t> Pendidikan </a:t>
          </a:r>
          <a:r>
            <a:rPr lang="en-US" sz="2400" dirty="0" err="1"/>
            <a:t>dan</a:t>
          </a:r>
          <a:r>
            <a:rPr lang="en-US" sz="2400" dirty="0"/>
            <a:t>/</a:t>
          </a:r>
          <a:r>
            <a:rPr lang="en-US" sz="2400" dirty="0" err="1"/>
            <a:t>atau</a:t>
          </a:r>
          <a:r>
            <a:rPr lang="en-US" sz="2400" dirty="0"/>
            <a:t> </a:t>
          </a:r>
          <a:r>
            <a:rPr lang="en-US" sz="2400" dirty="0" err="1"/>
            <a:t>pembangunan</a:t>
          </a:r>
          <a:r>
            <a:rPr lang="en-US" sz="2400" dirty="0"/>
            <a:t> Gedung </a:t>
          </a:r>
          <a:r>
            <a:rPr lang="en-US" sz="2400" dirty="0" err="1"/>
            <a:t>kuliah</a:t>
          </a:r>
          <a:r>
            <a:rPr lang="en-US" sz="2400" dirty="0"/>
            <a:t> </a:t>
          </a:r>
          <a:r>
            <a:rPr lang="en-US" sz="2400" dirty="0" err="1"/>
            <a:t>dan</a:t>
          </a:r>
          <a:r>
            <a:rPr lang="en-US" sz="2400" dirty="0"/>
            <a:t>/</a:t>
          </a:r>
          <a:r>
            <a:rPr lang="en-US" sz="2400" dirty="0" err="1"/>
            <a:t>atau</a:t>
          </a:r>
          <a:r>
            <a:rPr lang="en-US" sz="2400" dirty="0"/>
            <a:t> </a:t>
          </a:r>
          <a:r>
            <a:rPr lang="en-US" sz="2400" dirty="0" err="1"/>
            <a:t>laboratorium</a:t>
          </a:r>
          <a:r>
            <a:rPr lang="en-US" sz="2400" dirty="0"/>
            <a:t> </a:t>
          </a:r>
          <a:r>
            <a:rPr lang="en-US" sz="2400" dirty="0" err="1"/>
            <a:t>untuk</a:t>
          </a:r>
          <a:r>
            <a:rPr lang="id-ID" sz="2400" dirty="0"/>
            <a:t> perbaikan proses pembelajaran, sehingga dapat meningkatkan kinerja </a:t>
          </a:r>
          <a:r>
            <a:rPr lang="en-US" sz="2400" dirty="0"/>
            <a:t>PTS.</a:t>
          </a:r>
        </a:p>
      </dgm:t>
    </dgm:pt>
    <dgm:pt modelId="{803D4E83-BEEA-4A82-8C08-E68D7D7BB98C}" type="parTrans" cxnId="{3C85EA86-5309-48DA-85AF-E33CF2D5D217}">
      <dgm:prSet/>
      <dgm:spPr/>
      <dgm:t>
        <a:bodyPr/>
        <a:lstStyle/>
        <a:p>
          <a:endParaRPr lang="en-US"/>
        </a:p>
      </dgm:t>
    </dgm:pt>
    <dgm:pt modelId="{FA7B542F-F0AE-42F3-B504-AED301AF563C}" type="sibTrans" cxnId="{3C85EA86-5309-48DA-85AF-E33CF2D5D217}">
      <dgm:prSet/>
      <dgm:spPr/>
      <dgm:t>
        <a:bodyPr/>
        <a:lstStyle/>
        <a:p>
          <a:endParaRPr lang="en-US"/>
        </a:p>
      </dgm:t>
    </dgm:pt>
    <dgm:pt modelId="{16A7C33C-9EEF-47B2-A52B-51598EF40AA5}">
      <dgm:prSet phldrT="[Text]"/>
      <dgm:spPr/>
      <dgm:t>
        <a:bodyPr/>
        <a:lstStyle/>
        <a:p>
          <a:r>
            <a:rPr lang="en-US" dirty="0" err="1"/>
            <a:t>Sasaran</a:t>
          </a:r>
          <a:endParaRPr lang="en-US" dirty="0"/>
        </a:p>
      </dgm:t>
    </dgm:pt>
    <dgm:pt modelId="{45A4A34B-B301-4E48-89A5-C097A1FC0E4B}" type="parTrans" cxnId="{BB9D5D2A-36C4-405A-B640-C93BB6E2FD00}">
      <dgm:prSet/>
      <dgm:spPr/>
      <dgm:t>
        <a:bodyPr/>
        <a:lstStyle/>
        <a:p>
          <a:endParaRPr lang="en-US"/>
        </a:p>
      </dgm:t>
    </dgm:pt>
    <dgm:pt modelId="{9268FEC4-94D5-4E8C-8C64-C471216C5DB8}" type="sibTrans" cxnId="{BB9D5D2A-36C4-405A-B640-C93BB6E2FD00}">
      <dgm:prSet/>
      <dgm:spPr/>
      <dgm:t>
        <a:bodyPr/>
        <a:lstStyle/>
        <a:p>
          <a:endParaRPr lang="en-US"/>
        </a:p>
      </dgm:t>
    </dgm:pt>
    <dgm:pt modelId="{89DA129F-45CF-4F6A-91B1-B4C13077A2D6}">
      <dgm:prSet phldrT="[Text]" custT="1"/>
      <dgm:spPr/>
      <dgm:t>
        <a:bodyPr/>
        <a:lstStyle/>
        <a:p>
          <a:r>
            <a:rPr lang="id-ID" sz="2000" dirty="0"/>
            <a:t>PTS </a:t>
          </a:r>
          <a:r>
            <a:rPr lang="id-ID" sz="2000" dirty="0" err="1"/>
            <a:t>dibawah</a:t>
          </a:r>
          <a:r>
            <a:rPr lang="id-ID" sz="2000" dirty="0"/>
            <a:t> binaan Kementerian Pendidikan dan Kebudayaan yang memenuhi persyaratan yang ditentukan oleh Kementerian Pendidikan dan Kebudayaan. </a:t>
          </a:r>
          <a:endParaRPr lang="en-US" sz="2000" dirty="0"/>
        </a:p>
      </dgm:t>
    </dgm:pt>
    <dgm:pt modelId="{EE250D8D-343A-4362-9899-31744330DB7E}" type="parTrans" cxnId="{12483E46-B70C-4D25-889B-7829406C1E4B}">
      <dgm:prSet/>
      <dgm:spPr/>
      <dgm:t>
        <a:bodyPr/>
        <a:lstStyle/>
        <a:p>
          <a:endParaRPr lang="en-US"/>
        </a:p>
      </dgm:t>
    </dgm:pt>
    <dgm:pt modelId="{3E9FA274-FC98-487B-8BC2-D12A4F75C50F}" type="sibTrans" cxnId="{12483E46-B70C-4D25-889B-7829406C1E4B}">
      <dgm:prSet/>
      <dgm:spPr/>
      <dgm:t>
        <a:bodyPr/>
        <a:lstStyle/>
        <a:p>
          <a:endParaRPr lang="en-US"/>
        </a:p>
      </dgm:t>
    </dgm:pt>
    <dgm:pt modelId="{17D2CA60-7F0F-45DE-84E8-9AA9CD4A4263}">
      <dgm:prSet phldrT="[Text]" custT="1"/>
      <dgm:spPr/>
      <dgm:t>
        <a:bodyPr/>
        <a:lstStyle/>
        <a:p>
          <a:r>
            <a:rPr lang="id-ID" sz="2000" dirty="0"/>
            <a:t>PTS yang dapat menerima bantuan ini adalah PTS yang berada pada kluster 4 atau 5 sesuai </a:t>
          </a:r>
          <a:r>
            <a:rPr lang="en-US" sz="2000" b="1" dirty="0" err="1">
              <a:solidFill>
                <a:srgbClr val="FF0000"/>
              </a:solidFill>
            </a:rPr>
            <a:t>Kepmen</a:t>
          </a:r>
          <a:r>
            <a:rPr lang="en-US" sz="2000" b="1" dirty="0">
              <a:solidFill>
                <a:srgbClr val="FF0000"/>
              </a:solidFill>
            </a:rPr>
            <a:t> No 213/M/KPT/2019 </a:t>
          </a:r>
          <a:r>
            <a:rPr lang="en-US" sz="2000" b="1" dirty="0" err="1">
              <a:solidFill>
                <a:srgbClr val="FF0000"/>
              </a:solidFill>
            </a:rPr>
            <a:t>tentang</a:t>
          </a:r>
          <a:r>
            <a:rPr lang="en-US" sz="2000" b="1" dirty="0">
              <a:solidFill>
                <a:srgbClr val="FF0000"/>
              </a:solidFill>
            </a:rPr>
            <a:t> </a:t>
          </a:r>
          <a:r>
            <a:rPr lang="en-US" sz="2000" b="1" dirty="0" err="1">
              <a:solidFill>
                <a:srgbClr val="FF0000"/>
              </a:solidFill>
            </a:rPr>
            <a:t>Klurterisasi</a:t>
          </a:r>
          <a:r>
            <a:rPr lang="en-US" sz="2000" b="1" dirty="0">
              <a:solidFill>
                <a:srgbClr val="FF0000"/>
              </a:solidFill>
            </a:rPr>
            <a:t> </a:t>
          </a:r>
          <a:r>
            <a:rPr lang="en-US" sz="2000" b="1" dirty="0" err="1">
              <a:solidFill>
                <a:srgbClr val="FF0000"/>
              </a:solidFill>
            </a:rPr>
            <a:t>dan</a:t>
          </a:r>
          <a:r>
            <a:rPr lang="en-US" sz="2000" b="1" dirty="0">
              <a:solidFill>
                <a:srgbClr val="FF0000"/>
              </a:solidFill>
            </a:rPr>
            <a:t> </a:t>
          </a:r>
          <a:r>
            <a:rPr lang="en-US" sz="2000" b="1" dirty="0" err="1">
              <a:solidFill>
                <a:srgbClr val="FF0000"/>
              </a:solidFill>
            </a:rPr>
            <a:t>Pemeringkatan</a:t>
          </a:r>
          <a:r>
            <a:rPr lang="en-US" sz="2000" b="1" dirty="0">
              <a:solidFill>
                <a:srgbClr val="FF0000"/>
              </a:solidFill>
            </a:rPr>
            <a:t> PT </a:t>
          </a:r>
          <a:r>
            <a:rPr lang="en-US" sz="2000" b="1" dirty="0" err="1">
              <a:solidFill>
                <a:srgbClr val="FF0000"/>
              </a:solidFill>
            </a:rPr>
            <a:t>Tahun</a:t>
          </a:r>
          <a:r>
            <a:rPr lang="en-US" sz="2000" b="1" dirty="0">
              <a:solidFill>
                <a:srgbClr val="FF0000"/>
              </a:solidFill>
            </a:rPr>
            <a:t> 2019</a:t>
          </a:r>
          <a:r>
            <a:rPr lang="id-ID" sz="2000" dirty="0"/>
            <a:t>, dan </a:t>
          </a:r>
          <a:r>
            <a:rPr lang="en-US" sz="2000" dirty="0" err="1"/>
            <a:t>perguruan</a:t>
          </a:r>
          <a:r>
            <a:rPr lang="en-US" sz="2000" dirty="0"/>
            <a:t> </a:t>
          </a:r>
          <a:r>
            <a:rPr lang="en-US" sz="2000" dirty="0" err="1"/>
            <a:t>tinggi</a:t>
          </a:r>
          <a:r>
            <a:rPr lang="en-US" sz="2000" dirty="0"/>
            <a:t> </a:t>
          </a:r>
          <a:r>
            <a:rPr lang="en-US" sz="2000" dirty="0" err="1"/>
            <a:t>swasta</a:t>
          </a:r>
          <a:r>
            <a:rPr lang="en-US" sz="2000" dirty="0"/>
            <a:t> yang </a:t>
          </a:r>
          <a:r>
            <a:rPr lang="en-US" sz="2000" dirty="0" err="1"/>
            <a:t>terdata</a:t>
          </a:r>
          <a:r>
            <a:rPr lang="en-US" sz="2000" dirty="0"/>
            <a:t> </a:t>
          </a:r>
          <a:r>
            <a:rPr lang="en-US" sz="2000" dirty="0" err="1"/>
            <a:t>pada</a:t>
          </a:r>
          <a:r>
            <a:rPr lang="en-US" sz="2000" dirty="0"/>
            <a:t> PD-</a:t>
          </a:r>
          <a:r>
            <a:rPr lang="en-US" sz="2000" dirty="0" err="1"/>
            <a:t>Dikti</a:t>
          </a:r>
          <a:r>
            <a:rPr lang="en-US" sz="2000" dirty="0"/>
            <a:t> </a:t>
          </a:r>
          <a:r>
            <a:rPr lang="en-US" sz="2000" dirty="0" err="1"/>
            <a:t>dan</a:t>
          </a:r>
          <a:r>
            <a:rPr lang="en-US" sz="2000" dirty="0"/>
            <a:t> </a:t>
          </a:r>
          <a:r>
            <a:rPr lang="en-US" sz="2000" dirty="0" err="1"/>
            <a:t>belum</a:t>
          </a:r>
          <a:r>
            <a:rPr lang="en-US" sz="2000" dirty="0"/>
            <a:t> </a:t>
          </a:r>
          <a:r>
            <a:rPr lang="en-US" sz="2000" dirty="0" err="1"/>
            <a:t>dikelompokkan</a:t>
          </a:r>
          <a:r>
            <a:rPr lang="en-US" sz="2000" dirty="0"/>
            <a:t> </a:t>
          </a:r>
          <a:r>
            <a:rPr lang="en-US" sz="2000" dirty="0" err="1"/>
            <a:t>dalam</a:t>
          </a:r>
          <a:r>
            <a:rPr lang="en-US" sz="2000" dirty="0"/>
            <a:t> </a:t>
          </a:r>
          <a:r>
            <a:rPr lang="en-US" sz="2000" dirty="0" err="1"/>
            <a:t>kluster</a:t>
          </a:r>
          <a:r>
            <a:rPr lang="en-US" sz="2000" dirty="0"/>
            <a:t>.</a:t>
          </a:r>
        </a:p>
      </dgm:t>
    </dgm:pt>
    <dgm:pt modelId="{04653553-5BF3-4925-9990-27493E4E4FF3}" type="parTrans" cxnId="{9B1111B7-8E72-4A02-A5AE-D89C6C8E59DA}">
      <dgm:prSet/>
      <dgm:spPr/>
      <dgm:t>
        <a:bodyPr/>
        <a:lstStyle/>
        <a:p>
          <a:endParaRPr lang="id-ID"/>
        </a:p>
      </dgm:t>
    </dgm:pt>
    <dgm:pt modelId="{0189A499-375B-4B2F-936C-B1440112777F}" type="sibTrans" cxnId="{9B1111B7-8E72-4A02-A5AE-D89C6C8E59DA}">
      <dgm:prSet/>
      <dgm:spPr/>
      <dgm:t>
        <a:bodyPr/>
        <a:lstStyle/>
        <a:p>
          <a:endParaRPr lang="id-ID"/>
        </a:p>
      </dgm:t>
    </dgm:pt>
    <dgm:pt modelId="{10585391-D908-4161-8767-D75D61925AFB}" type="pres">
      <dgm:prSet presAssocID="{94C94B00-E5E3-441A-9987-7F9C7FC81D3D}" presName="Name0" presStyleCnt="0">
        <dgm:presLayoutVars>
          <dgm:dir/>
          <dgm:animLvl val="lvl"/>
          <dgm:resizeHandles val="exact"/>
        </dgm:presLayoutVars>
      </dgm:prSet>
      <dgm:spPr/>
    </dgm:pt>
    <dgm:pt modelId="{A47129B0-B52B-4BCF-A8B6-5381AAB8A7B0}" type="pres">
      <dgm:prSet presAssocID="{C7FEDBFE-C398-4DAF-A1E8-4156FCDE1417}" presName="linNode" presStyleCnt="0"/>
      <dgm:spPr/>
    </dgm:pt>
    <dgm:pt modelId="{EB1F0693-A271-4562-ABAB-6722C11FFF75}" type="pres">
      <dgm:prSet presAssocID="{C7FEDBFE-C398-4DAF-A1E8-4156FCDE1417}" presName="parentText" presStyleLbl="node1" presStyleIdx="0" presStyleCnt="2" custLinFactNeighborY="1284">
        <dgm:presLayoutVars>
          <dgm:chMax val="1"/>
          <dgm:bulletEnabled val="1"/>
        </dgm:presLayoutVars>
      </dgm:prSet>
      <dgm:spPr/>
    </dgm:pt>
    <dgm:pt modelId="{954802A7-FBB4-4524-8960-5B3BA6100D46}" type="pres">
      <dgm:prSet presAssocID="{C7FEDBFE-C398-4DAF-A1E8-4156FCDE1417}" presName="descendantText" presStyleLbl="alignAccFollowNode1" presStyleIdx="0" presStyleCnt="2" custScaleY="107916">
        <dgm:presLayoutVars>
          <dgm:bulletEnabled val="1"/>
        </dgm:presLayoutVars>
      </dgm:prSet>
      <dgm:spPr/>
    </dgm:pt>
    <dgm:pt modelId="{BC8887E3-DF18-4DDF-9161-16FD977540C1}" type="pres">
      <dgm:prSet presAssocID="{AF14144D-5276-41AE-8400-409F9C981AF9}" presName="sp" presStyleCnt="0"/>
      <dgm:spPr/>
    </dgm:pt>
    <dgm:pt modelId="{54B47E22-10DD-4752-B5CF-3926C54A5983}" type="pres">
      <dgm:prSet presAssocID="{16A7C33C-9EEF-47B2-A52B-51598EF40AA5}" presName="linNode" presStyleCnt="0"/>
      <dgm:spPr/>
    </dgm:pt>
    <dgm:pt modelId="{FD09CA7D-BC0D-4030-80A8-E565B8DA6599}" type="pres">
      <dgm:prSet presAssocID="{16A7C33C-9EEF-47B2-A52B-51598EF40AA5}" presName="parentText" presStyleLbl="node1" presStyleIdx="1" presStyleCnt="2">
        <dgm:presLayoutVars>
          <dgm:chMax val="1"/>
          <dgm:bulletEnabled val="1"/>
        </dgm:presLayoutVars>
      </dgm:prSet>
      <dgm:spPr/>
    </dgm:pt>
    <dgm:pt modelId="{1718745A-E7D3-4749-914F-66BC9AF02911}" type="pres">
      <dgm:prSet presAssocID="{16A7C33C-9EEF-47B2-A52B-51598EF40AA5}" presName="descendantText" presStyleLbl="alignAccFollowNode1" presStyleIdx="1" presStyleCnt="2" custScaleY="116056">
        <dgm:presLayoutVars>
          <dgm:bulletEnabled val="1"/>
        </dgm:presLayoutVars>
      </dgm:prSet>
      <dgm:spPr/>
    </dgm:pt>
  </dgm:ptLst>
  <dgm:cxnLst>
    <dgm:cxn modelId="{E7DAFD0F-4B51-364A-B020-D769005797F5}" type="presOf" srcId="{89DA129F-45CF-4F6A-91B1-B4C13077A2D6}" destId="{1718745A-E7D3-4749-914F-66BC9AF02911}" srcOrd="0" destOrd="0" presId="urn:microsoft.com/office/officeart/2005/8/layout/vList5"/>
    <dgm:cxn modelId="{BB9D5D2A-36C4-405A-B640-C93BB6E2FD00}" srcId="{94C94B00-E5E3-441A-9987-7F9C7FC81D3D}" destId="{16A7C33C-9EEF-47B2-A52B-51598EF40AA5}" srcOrd="1" destOrd="0" parTransId="{45A4A34B-B301-4E48-89A5-C097A1FC0E4B}" sibTransId="{9268FEC4-94D5-4E8C-8C64-C471216C5DB8}"/>
    <dgm:cxn modelId="{C20AB33F-FAC0-5445-B9CE-02B52A04F853}" type="presOf" srcId="{C7FEDBFE-C398-4DAF-A1E8-4156FCDE1417}" destId="{EB1F0693-A271-4562-ABAB-6722C11FFF75}" srcOrd="0" destOrd="0" presId="urn:microsoft.com/office/officeart/2005/8/layout/vList5"/>
    <dgm:cxn modelId="{12483E46-B70C-4D25-889B-7829406C1E4B}" srcId="{16A7C33C-9EEF-47B2-A52B-51598EF40AA5}" destId="{89DA129F-45CF-4F6A-91B1-B4C13077A2D6}" srcOrd="0" destOrd="0" parTransId="{EE250D8D-343A-4362-9899-31744330DB7E}" sibTransId="{3E9FA274-FC98-487B-8BC2-D12A4F75C50F}"/>
    <dgm:cxn modelId="{3C85EA86-5309-48DA-85AF-E33CF2D5D217}" srcId="{C7FEDBFE-C398-4DAF-A1E8-4156FCDE1417}" destId="{75801E43-306A-410F-93BB-EDAB0A9DB7FC}" srcOrd="0" destOrd="0" parTransId="{803D4E83-BEEA-4A82-8C08-E68D7D7BB98C}" sibTransId="{FA7B542F-F0AE-42F3-B504-AED301AF563C}"/>
    <dgm:cxn modelId="{0A9DB18E-F229-A54B-B64D-C8F4D33E225F}" type="presOf" srcId="{75801E43-306A-410F-93BB-EDAB0A9DB7FC}" destId="{954802A7-FBB4-4524-8960-5B3BA6100D46}" srcOrd="0" destOrd="0" presId="urn:microsoft.com/office/officeart/2005/8/layout/vList5"/>
    <dgm:cxn modelId="{59FAB2A9-7B83-4EF8-AFE6-4F71362D8730}" srcId="{94C94B00-E5E3-441A-9987-7F9C7FC81D3D}" destId="{C7FEDBFE-C398-4DAF-A1E8-4156FCDE1417}" srcOrd="0" destOrd="0" parTransId="{16A5FC85-74F7-430D-8ABC-400347065A3D}" sibTransId="{AF14144D-5276-41AE-8400-409F9C981AF9}"/>
    <dgm:cxn modelId="{9B1111B7-8E72-4A02-A5AE-D89C6C8E59DA}" srcId="{16A7C33C-9EEF-47B2-A52B-51598EF40AA5}" destId="{17D2CA60-7F0F-45DE-84E8-9AA9CD4A4263}" srcOrd="1" destOrd="0" parTransId="{04653553-5BF3-4925-9990-27493E4E4FF3}" sibTransId="{0189A499-375B-4B2F-936C-B1440112777F}"/>
    <dgm:cxn modelId="{59CD34D2-8825-1A47-8841-66318B171D88}" type="presOf" srcId="{16A7C33C-9EEF-47B2-A52B-51598EF40AA5}" destId="{FD09CA7D-BC0D-4030-80A8-E565B8DA6599}" srcOrd="0" destOrd="0" presId="urn:microsoft.com/office/officeart/2005/8/layout/vList5"/>
    <dgm:cxn modelId="{B34153D6-7F78-E446-9781-26BA6AFBE04D}" type="presOf" srcId="{94C94B00-E5E3-441A-9987-7F9C7FC81D3D}" destId="{10585391-D908-4161-8767-D75D61925AFB}" srcOrd="0" destOrd="0" presId="urn:microsoft.com/office/officeart/2005/8/layout/vList5"/>
    <dgm:cxn modelId="{8E9986FA-9004-4AEB-BCCA-B549581C06F9}" type="presOf" srcId="{17D2CA60-7F0F-45DE-84E8-9AA9CD4A4263}" destId="{1718745A-E7D3-4749-914F-66BC9AF02911}" srcOrd="0" destOrd="1" presId="urn:microsoft.com/office/officeart/2005/8/layout/vList5"/>
    <dgm:cxn modelId="{CBF6C5FA-7399-F04F-9B50-1F03F4B42E1D}" type="presParOf" srcId="{10585391-D908-4161-8767-D75D61925AFB}" destId="{A47129B0-B52B-4BCF-A8B6-5381AAB8A7B0}" srcOrd="0" destOrd="0" presId="urn:microsoft.com/office/officeart/2005/8/layout/vList5"/>
    <dgm:cxn modelId="{D7443437-443B-AA4B-980C-4D70AB279F4F}" type="presParOf" srcId="{A47129B0-B52B-4BCF-A8B6-5381AAB8A7B0}" destId="{EB1F0693-A271-4562-ABAB-6722C11FFF75}" srcOrd="0" destOrd="0" presId="urn:microsoft.com/office/officeart/2005/8/layout/vList5"/>
    <dgm:cxn modelId="{A2AAD4D8-4AA6-3044-A1AC-F929B1ECFFB1}" type="presParOf" srcId="{A47129B0-B52B-4BCF-A8B6-5381AAB8A7B0}" destId="{954802A7-FBB4-4524-8960-5B3BA6100D46}" srcOrd="1" destOrd="0" presId="urn:microsoft.com/office/officeart/2005/8/layout/vList5"/>
    <dgm:cxn modelId="{F2906AE8-1F15-844D-8751-EFB75D601596}" type="presParOf" srcId="{10585391-D908-4161-8767-D75D61925AFB}" destId="{BC8887E3-DF18-4DDF-9161-16FD977540C1}" srcOrd="1" destOrd="0" presId="urn:microsoft.com/office/officeart/2005/8/layout/vList5"/>
    <dgm:cxn modelId="{E4C16722-FC3A-6847-883A-8B4A10098227}" type="presParOf" srcId="{10585391-D908-4161-8767-D75D61925AFB}" destId="{54B47E22-10DD-4752-B5CF-3926C54A5983}" srcOrd="2" destOrd="0" presId="urn:microsoft.com/office/officeart/2005/8/layout/vList5"/>
    <dgm:cxn modelId="{3C4D3274-6CF6-D14F-849A-033EAC86FFDD}" type="presParOf" srcId="{54B47E22-10DD-4752-B5CF-3926C54A5983}" destId="{FD09CA7D-BC0D-4030-80A8-E565B8DA6599}" srcOrd="0" destOrd="0" presId="urn:microsoft.com/office/officeart/2005/8/layout/vList5"/>
    <dgm:cxn modelId="{921535EC-6FA5-4B4D-9BF6-74CAD8A92A25}" type="presParOf" srcId="{54B47E22-10DD-4752-B5CF-3926C54A5983}" destId="{1718745A-E7D3-4749-914F-66BC9AF0291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4E5C4A-564B-9D49-B014-615748BCD00F}" type="doc">
      <dgm:prSet loTypeId="urn:microsoft.com/office/officeart/2005/8/layout/vList5" loCatId="" qsTypeId="urn:microsoft.com/office/officeart/2005/8/quickstyle/simple4" qsCatId="simple" csTypeId="urn:microsoft.com/office/officeart/2005/8/colors/colorful2" csCatId="colorful" phldr="1"/>
      <dgm:spPr/>
      <dgm:t>
        <a:bodyPr/>
        <a:lstStyle/>
        <a:p>
          <a:endParaRPr lang="en-US"/>
        </a:p>
      </dgm:t>
    </dgm:pt>
    <dgm:pt modelId="{4DAA26AB-0921-6E45-8961-39BB745B3CE8}">
      <dgm:prSet phldrT="[Text]"/>
      <dgm:spPr/>
      <dgm:t>
        <a:bodyPr/>
        <a:lstStyle/>
        <a:p>
          <a:r>
            <a:rPr lang="en-US" dirty="0" err="1">
              <a:latin typeface="Arial"/>
              <a:cs typeface="Arial"/>
            </a:rPr>
            <a:t>Peralatan</a:t>
          </a:r>
          <a:r>
            <a:rPr lang="en-US" dirty="0">
              <a:latin typeface="Arial"/>
              <a:cs typeface="Arial"/>
            </a:rPr>
            <a:t> </a:t>
          </a:r>
          <a:r>
            <a:rPr lang="en-US" dirty="0" err="1">
              <a:latin typeface="Arial"/>
              <a:cs typeface="Arial"/>
            </a:rPr>
            <a:t>Laboratorium</a:t>
          </a:r>
          <a:r>
            <a:rPr lang="en-US" dirty="0">
              <a:latin typeface="Arial"/>
              <a:cs typeface="Arial"/>
            </a:rPr>
            <a:t> </a:t>
          </a:r>
          <a:r>
            <a:rPr lang="en-US" dirty="0" err="1">
              <a:latin typeface="Arial"/>
              <a:cs typeface="Arial"/>
            </a:rPr>
            <a:t>Dasar</a:t>
          </a:r>
          <a:endParaRPr lang="en-US" dirty="0"/>
        </a:p>
      </dgm:t>
    </dgm:pt>
    <dgm:pt modelId="{E372D90B-F4E0-E94A-9C9A-7CE27C235089}" type="parTrans" cxnId="{0D69C824-4224-0545-B3C1-08F1C168ED53}">
      <dgm:prSet/>
      <dgm:spPr/>
      <dgm:t>
        <a:bodyPr/>
        <a:lstStyle/>
        <a:p>
          <a:endParaRPr lang="en-US"/>
        </a:p>
      </dgm:t>
    </dgm:pt>
    <dgm:pt modelId="{664F26F9-5842-2847-99E9-3CCBD931284D}" type="sibTrans" cxnId="{0D69C824-4224-0545-B3C1-08F1C168ED53}">
      <dgm:prSet/>
      <dgm:spPr/>
      <dgm:t>
        <a:bodyPr/>
        <a:lstStyle/>
        <a:p>
          <a:endParaRPr lang="en-US"/>
        </a:p>
      </dgm:t>
    </dgm:pt>
    <dgm:pt modelId="{AFE1F733-8CC4-4541-B797-47F0041402FB}">
      <dgm:prSet phldrT="[Text]"/>
      <dgm:spPr/>
      <dgm:t>
        <a:bodyPr/>
        <a:lstStyle/>
        <a:p>
          <a:r>
            <a:rPr lang="id-ID" dirty="0"/>
            <a:t>Peralatan laboratorium dasar bersama: Laboratorium Dasar IPA, Laboratorium Kesehatan Dasar, Laboratorium Teknik Dasar, Laboratorium </a:t>
          </a:r>
          <a:r>
            <a:rPr lang="id-ID" i="1" dirty="0"/>
            <a:t>Microteaching</a:t>
          </a:r>
          <a:r>
            <a:rPr lang="id-ID" dirty="0"/>
            <a:t>, dan Laboratorium Bahasa. </a:t>
          </a:r>
          <a:endParaRPr lang="en-US" dirty="0"/>
        </a:p>
      </dgm:t>
    </dgm:pt>
    <dgm:pt modelId="{1AC79228-7036-424C-B2E8-08F665C41257}" type="parTrans" cxnId="{7C376FBD-2272-234C-B7B6-5177278B6FDF}">
      <dgm:prSet/>
      <dgm:spPr/>
      <dgm:t>
        <a:bodyPr/>
        <a:lstStyle/>
        <a:p>
          <a:endParaRPr lang="en-US"/>
        </a:p>
      </dgm:t>
    </dgm:pt>
    <dgm:pt modelId="{49C10A74-B854-D641-B532-451A7E5AF93D}" type="sibTrans" cxnId="{7C376FBD-2272-234C-B7B6-5177278B6FDF}">
      <dgm:prSet/>
      <dgm:spPr/>
      <dgm:t>
        <a:bodyPr/>
        <a:lstStyle/>
        <a:p>
          <a:endParaRPr lang="en-US"/>
        </a:p>
      </dgm:t>
    </dgm:pt>
    <dgm:pt modelId="{F3C74066-6B30-0943-9DDF-099BB49F5178}">
      <dgm:prSet phldrT="[Text]"/>
      <dgm:spPr/>
      <dgm:t>
        <a:bodyPr/>
        <a:lstStyle/>
        <a:p>
          <a:r>
            <a:rPr lang="en-US" dirty="0" err="1">
              <a:latin typeface="Arial"/>
              <a:cs typeface="Arial"/>
            </a:rPr>
            <a:t>Peralatan</a:t>
          </a:r>
          <a:r>
            <a:rPr lang="en-US" dirty="0">
              <a:latin typeface="Arial"/>
              <a:cs typeface="Arial"/>
            </a:rPr>
            <a:t> </a:t>
          </a:r>
          <a:r>
            <a:rPr lang="en-US" dirty="0" err="1">
              <a:latin typeface="Arial"/>
              <a:cs typeface="Arial"/>
            </a:rPr>
            <a:t>Teknologi</a:t>
          </a:r>
          <a:r>
            <a:rPr lang="en-US" dirty="0">
              <a:latin typeface="Arial"/>
              <a:cs typeface="Arial"/>
            </a:rPr>
            <a:t> </a:t>
          </a:r>
          <a:r>
            <a:rPr lang="en-US" dirty="0" err="1">
              <a:latin typeface="Arial"/>
              <a:cs typeface="Arial"/>
            </a:rPr>
            <a:t>Informasi</a:t>
          </a:r>
          <a:r>
            <a:rPr lang="en-US" dirty="0">
              <a:latin typeface="Arial"/>
              <a:cs typeface="Arial"/>
            </a:rPr>
            <a:t> </a:t>
          </a:r>
          <a:r>
            <a:rPr lang="en-US" dirty="0" err="1">
              <a:latin typeface="Arial"/>
              <a:cs typeface="Arial"/>
            </a:rPr>
            <a:t>dan</a:t>
          </a:r>
          <a:r>
            <a:rPr lang="en-US" dirty="0">
              <a:latin typeface="Arial"/>
              <a:cs typeface="Arial"/>
            </a:rPr>
            <a:t> </a:t>
          </a:r>
          <a:r>
            <a:rPr lang="en-US" dirty="0" err="1">
              <a:latin typeface="Arial"/>
              <a:cs typeface="Arial"/>
            </a:rPr>
            <a:t>Desain</a:t>
          </a:r>
          <a:r>
            <a:rPr lang="en-US" dirty="0">
              <a:latin typeface="Arial"/>
              <a:cs typeface="Arial"/>
            </a:rPr>
            <a:t> </a:t>
          </a:r>
          <a:r>
            <a:rPr lang="en-US" dirty="0" err="1">
              <a:latin typeface="Arial"/>
              <a:cs typeface="Arial"/>
            </a:rPr>
            <a:t>Komunikasi</a:t>
          </a:r>
          <a:endParaRPr lang="en-US" dirty="0"/>
        </a:p>
      </dgm:t>
    </dgm:pt>
    <dgm:pt modelId="{76D486FE-6870-E04A-96F9-EE80A077A20B}" type="parTrans" cxnId="{CE0B75DF-D2BE-8147-A4AA-6910DD209EAE}">
      <dgm:prSet/>
      <dgm:spPr/>
      <dgm:t>
        <a:bodyPr/>
        <a:lstStyle/>
        <a:p>
          <a:endParaRPr lang="en-US"/>
        </a:p>
      </dgm:t>
    </dgm:pt>
    <dgm:pt modelId="{92EB49EB-A377-CA4A-A190-BB4EA5B549C1}" type="sibTrans" cxnId="{CE0B75DF-D2BE-8147-A4AA-6910DD209EAE}">
      <dgm:prSet/>
      <dgm:spPr/>
      <dgm:t>
        <a:bodyPr/>
        <a:lstStyle/>
        <a:p>
          <a:endParaRPr lang="en-US"/>
        </a:p>
      </dgm:t>
    </dgm:pt>
    <dgm:pt modelId="{A375DED5-41F6-864F-8BD0-C125329CADCA}">
      <dgm:prSet phldrT="[Text]" custT="1"/>
      <dgm:spPr/>
      <dgm:t>
        <a:bodyPr/>
        <a:lstStyle/>
        <a:p>
          <a:r>
            <a:rPr lang="id-ID" sz="2800" dirty="0"/>
            <a:t>relevan dengan peningkatan mutu proses belajar mengajar</a:t>
          </a:r>
          <a:endParaRPr lang="en-US" sz="2800" dirty="0"/>
        </a:p>
      </dgm:t>
    </dgm:pt>
    <dgm:pt modelId="{B4A684F4-1410-9C42-86C9-4BFC7D8C138A}" type="parTrans" cxnId="{C6115C20-2366-F140-B42F-A3F38338342F}">
      <dgm:prSet/>
      <dgm:spPr/>
      <dgm:t>
        <a:bodyPr/>
        <a:lstStyle/>
        <a:p>
          <a:endParaRPr lang="en-US"/>
        </a:p>
      </dgm:t>
    </dgm:pt>
    <dgm:pt modelId="{6AB38732-015A-4845-A414-F4C9F21FD7B3}" type="sibTrans" cxnId="{C6115C20-2366-F140-B42F-A3F38338342F}">
      <dgm:prSet/>
      <dgm:spPr/>
      <dgm:t>
        <a:bodyPr/>
        <a:lstStyle/>
        <a:p>
          <a:endParaRPr lang="en-US"/>
        </a:p>
      </dgm:t>
    </dgm:pt>
    <dgm:pt modelId="{A606368B-40E7-414B-9C07-E0DEF7C68250}" type="pres">
      <dgm:prSet presAssocID="{2A4E5C4A-564B-9D49-B014-615748BCD00F}" presName="Name0" presStyleCnt="0">
        <dgm:presLayoutVars>
          <dgm:dir/>
          <dgm:animLvl val="lvl"/>
          <dgm:resizeHandles val="exact"/>
        </dgm:presLayoutVars>
      </dgm:prSet>
      <dgm:spPr/>
    </dgm:pt>
    <dgm:pt modelId="{DBAAB514-FAE5-E346-82BB-2C983DB37963}" type="pres">
      <dgm:prSet presAssocID="{4DAA26AB-0921-6E45-8961-39BB745B3CE8}" presName="linNode" presStyleCnt="0"/>
      <dgm:spPr/>
    </dgm:pt>
    <dgm:pt modelId="{DCE4927D-B3CA-994F-A1D4-6CC7837B9E81}" type="pres">
      <dgm:prSet presAssocID="{4DAA26AB-0921-6E45-8961-39BB745B3CE8}" presName="parentText" presStyleLbl="node1" presStyleIdx="0" presStyleCnt="2">
        <dgm:presLayoutVars>
          <dgm:chMax val="1"/>
          <dgm:bulletEnabled val="1"/>
        </dgm:presLayoutVars>
      </dgm:prSet>
      <dgm:spPr/>
    </dgm:pt>
    <dgm:pt modelId="{B86B075F-620A-2640-9AA1-0B38F461240A}" type="pres">
      <dgm:prSet presAssocID="{4DAA26AB-0921-6E45-8961-39BB745B3CE8}" presName="descendantText" presStyleLbl="alignAccFollowNode1" presStyleIdx="0" presStyleCnt="2" custScaleY="117763">
        <dgm:presLayoutVars>
          <dgm:bulletEnabled val="1"/>
        </dgm:presLayoutVars>
      </dgm:prSet>
      <dgm:spPr/>
    </dgm:pt>
    <dgm:pt modelId="{30E9C7D0-411E-AF46-9A94-21DA3DA80E4A}" type="pres">
      <dgm:prSet presAssocID="{664F26F9-5842-2847-99E9-3CCBD931284D}" presName="sp" presStyleCnt="0"/>
      <dgm:spPr/>
    </dgm:pt>
    <dgm:pt modelId="{0253265F-00D8-BD42-9BEC-BAA0BEEC488E}" type="pres">
      <dgm:prSet presAssocID="{F3C74066-6B30-0943-9DDF-099BB49F5178}" presName="linNode" presStyleCnt="0"/>
      <dgm:spPr/>
    </dgm:pt>
    <dgm:pt modelId="{257EEE69-E1F0-434B-B283-7A9760C2083E}" type="pres">
      <dgm:prSet presAssocID="{F3C74066-6B30-0943-9DDF-099BB49F5178}" presName="parentText" presStyleLbl="node1" presStyleIdx="1" presStyleCnt="2">
        <dgm:presLayoutVars>
          <dgm:chMax val="1"/>
          <dgm:bulletEnabled val="1"/>
        </dgm:presLayoutVars>
      </dgm:prSet>
      <dgm:spPr/>
    </dgm:pt>
    <dgm:pt modelId="{4B14D271-17C8-E54F-802A-384302438E1A}" type="pres">
      <dgm:prSet presAssocID="{F3C74066-6B30-0943-9DDF-099BB49F5178}" presName="descendantText" presStyleLbl="alignAccFollowNode1" presStyleIdx="1" presStyleCnt="2">
        <dgm:presLayoutVars>
          <dgm:bulletEnabled val="1"/>
        </dgm:presLayoutVars>
      </dgm:prSet>
      <dgm:spPr/>
    </dgm:pt>
  </dgm:ptLst>
  <dgm:cxnLst>
    <dgm:cxn modelId="{29A15711-473A-5048-B324-8DA55E221037}" type="presOf" srcId="{4DAA26AB-0921-6E45-8961-39BB745B3CE8}" destId="{DCE4927D-B3CA-994F-A1D4-6CC7837B9E81}" srcOrd="0" destOrd="0" presId="urn:microsoft.com/office/officeart/2005/8/layout/vList5"/>
    <dgm:cxn modelId="{AC4B4612-B149-1046-932C-276F349E38B5}" type="presOf" srcId="{AFE1F733-8CC4-4541-B797-47F0041402FB}" destId="{B86B075F-620A-2640-9AA1-0B38F461240A}" srcOrd="0" destOrd="0" presId="urn:microsoft.com/office/officeart/2005/8/layout/vList5"/>
    <dgm:cxn modelId="{C6115C20-2366-F140-B42F-A3F38338342F}" srcId="{F3C74066-6B30-0943-9DDF-099BB49F5178}" destId="{A375DED5-41F6-864F-8BD0-C125329CADCA}" srcOrd="0" destOrd="0" parTransId="{B4A684F4-1410-9C42-86C9-4BFC7D8C138A}" sibTransId="{6AB38732-015A-4845-A414-F4C9F21FD7B3}"/>
    <dgm:cxn modelId="{0D69C824-4224-0545-B3C1-08F1C168ED53}" srcId="{2A4E5C4A-564B-9D49-B014-615748BCD00F}" destId="{4DAA26AB-0921-6E45-8961-39BB745B3CE8}" srcOrd="0" destOrd="0" parTransId="{E372D90B-F4E0-E94A-9C9A-7CE27C235089}" sibTransId="{664F26F9-5842-2847-99E9-3CCBD931284D}"/>
    <dgm:cxn modelId="{EB412F65-0C99-6241-B845-9CE250EE84BB}" type="presOf" srcId="{F3C74066-6B30-0943-9DDF-099BB49F5178}" destId="{257EEE69-E1F0-434B-B283-7A9760C2083E}" srcOrd="0" destOrd="0" presId="urn:microsoft.com/office/officeart/2005/8/layout/vList5"/>
    <dgm:cxn modelId="{693D6787-D247-2844-AEAD-859CBDFDE81F}" type="presOf" srcId="{2A4E5C4A-564B-9D49-B014-615748BCD00F}" destId="{A606368B-40E7-414B-9C07-E0DEF7C68250}" srcOrd="0" destOrd="0" presId="urn:microsoft.com/office/officeart/2005/8/layout/vList5"/>
    <dgm:cxn modelId="{C234A49E-4584-9940-803B-CBD443EA2BBC}" type="presOf" srcId="{A375DED5-41F6-864F-8BD0-C125329CADCA}" destId="{4B14D271-17C8-E54F-802A-384302438E1A}" srcOrd="0" destOrd="0" presId="urn:microsoft.com/office/officeart/2005/8/layout/vList5"/>
    <dgm:cxn modelId="{7C376FBD-2272-234C-B7B6-5177278B6FDF}" srcId="{4DAA26AB-0921-6E45-8961-39BB745B3CE8}" destId="{AFE1F733-8CC4-4541-B797-47F0041402FB}" srcOrd="0" destOrd="0" parTransId="{1AC79228-7036-424C-B2E8-08F665C41257}" sibTransId="{49C10A74-B854-D641-B532-451A7E5AF93D}"/>
    <dgm:cxn modelId="{CE0B75DF-D2BE-8147-A4AA-6910DD209EAE}" srcId="{2A4E5C4A-564B-9D49-B014-615748BCD00F}" destId="{F3C74066-6B30-0943-9DDF-099BB49F5178}" srcOrd="1" destOrd="0" parTransId="{76D486FE-6870-E04A-96F9-EE80A077A20B}" sibTransId="{92EB49EB-A377-CA4A-A190-BB4EA5B549C1}"/>
    <dgm:cxn modelId="{D1EFF9F2-2A3E-9C4B-8546-E59DAD663096}" type="presParOf" srcId="{A606368B-40E7-414B-9C07-E0DEF7C68250}" destId="{DBAAB514-FAE5-E346-82BB-2C983DB37963}" srcOrd="0" destOrd="0" presId="urn:microsoft.com/office/officeart/2005/8/layout/vList5"/>
    <dgm:cxn modelId="{025238E5-4646-C04C-A893-006C8982B371}" type="presParOf" srcId="{DBAAB514-FAE5-E346-82BB-2C983DB37963}" destId="{DCE4927D-B3CA-994F-A1D4-6CC7837B9E81}" srcOrd="0" destOrd="0" presId="urn:microsoft.com/office/officeart/2005/8/layout/vList5"/>
    <dgm:cxn modelId="{7B9490A2-ACD8-664B-AB38-265C6ED48A72}" type="presParOf" srcId="{DBAAB514-FAE5-E346-82BB-2C983DB37963}" destId="{B86B075F-620A-2640-9AA1-0B38F461240A}" srcOrd="1" destOrd="0" presId="urn:microsoft.com/office/officeart/2005/8/layout/vList5"/>
    <dgm:cxn modelId="{7F40D679-FD23-2844-A607-B39E8D5392A6}" type="presParOf" srcId="{A606368B-40E7-414B-9C07-E0DEF7C68250}" destId="{30E9C7D0-411E-AF46-9A94-21DA3DA80E4A}" srcOrd="1" destOrd="0" presId="urn:microsoft.com/office/officeart/2005/8/layout/vList5"/>
    <dgm:cxn modelId="{47F531FD-3DDA-E045-8F9E-343FF048FA5B}" type="presParOf" srcId="{A606368B-40E7-414B-9C07-E0DEF7C68250}" destId="{0253265F-00D8-BD42-9BEC-BAA0BEEC488E}" srcOrd="2" destOrd="0" presId="urn:microsoft.com/office/officeart/2005/8/layout/vList5"/>
    <dgm:cxn modelId="{9A71FDF2-FAB9-BF44-9A17-2D9216F0AE6C}" type="presParOf" srcId="{0253265F-00D8-BD42-9BEC-BAA0BEEC488E}" destId="{257EEE69-E1F0-434B-B283-7A9760C2083E}" srcOrd="0" destOrd="0" presId="urn:microsoft.com/office/officeart/2005/8/layout/vList5"/>
    <dgm:cxn modelId="{F6DCEBD5-A37E-6E41-9DF8-EC0090B855AE}" type="presParOf" srcId="{0253265F-00D8-BD42-9BEC-BAA0BEEC488E}" destId="{4B14D271-17C8-E54F-802A-384302438E1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B57E604-4ACF-D04F-892D-6C2310B110DF}" type="doc">
      <dgm:prSet loTypeId="urn:microsoft.com/office/officeart/2005/8/layout/chevron2" loCatId="" qsTypeId="urn:microsoft.com/office/officeart/2005/8/quickstyle/simple4" qsCatId="simple" csTypeId="urn:microsoft.com/office/officeart/2005/8/colors/colorful1" csCatId="colorful" phldr="1"/>
      <dgm:spPr/>
      <dgm:t>
        <a:bodyPr/>
        <a:lstStyle/>
        <a:p>
          <a:endParaRPr lang="en-US"/>
        </a:p>
      </dgm:t>
    </dgm:pt>
    <dgm:pt modelId="{7D0E7A8C-C4E8-EB46-A650-4753972E6C4F}">
      <dgm:prSet phldrT="[Text]" phldr="1" custT="1"/>
      <dgm:spPr/>
      <dgm:t>
        <a:bodyPr/>
        <a:lstStyle/>
        <a:p>
          <a:endParaRPr lang="en-US" sz="2800" dirty="0"/>
        </a:p>
      </dgm:t>
    </dgm:pt>
    <dgm:pt modelId="{31017731-32C6-5B47-AE5D-DC029F6A3F90}" type="parTrans" cxnId="{48258284-4721-044A-BFC7-CA01A979DF41}">
      <dgm:prSet/>
      <dgm:spPr/>
      <dgm:t>
        <a:bodyPr/>
        <a:lstStyle/>
        <a:p>
          <a:endParaRPr lang="en-US" sz="2800"/>
        </a:p>
      </dgm:t>
    </dgm:pt>
    <dgm:pt modelId="{A380EF0E-4A78-4544-B5A6-D1ED514E3EBD}" type="sibTrans" cxnId="{48258284-4721-044A-BFC7-CA01A979DF41}">
      <dgm:prSet/>
      <dgm:spPr/>
      <dgm:t>
        <a:bodyPr/>
        <a:lstStyle/>
        <a:p>
          <a:endParaRPr lang="en-US" sz="2800"/>
        </a:p>
      </dgm:t>
    </dgm:pt>
    <dgm:pt modelId="{138F6363-A430-5149-911D-F6E804DDB2B5}">
      <dgm:prSet phldrT="[Text]" custT="1"/>
      <dgm:spPr/>
      <dgm:t>
        <a:bodyPr/>
        <a:lstStyle/>
        <a:p>
          <a:r>
            <a:rPr lang="id-ID" sz="2800" dirty="0"/>
            <a:t>Membiayai kegiatan lain selain pembangunan gedung yang disetujui</a:t>
          </a:r>
          <a:endParaRPr lang="en-US" sz="2800" dirty="0"/>
        </a:p>
      </dgm:t>
    </dgm:pt>
    <dgm:pt modelId="{5BA61C9B-FF3F-804B-8797-963DD99E18A1}" type="parTrans" cxnId="{8F9B224C-5BBE-474A-9419-B97BF1CFEB46}">
      <dgm:prSet/>
      <dgm:spPr/>
      <dgm:t>
        <a:bodyPr/>
        <a:lstStyle/>
        <a:p>
          <a:endParaRPr lang="en-US" sz="2800"/>
        </a:p>
      </dgm:t>
    </dgm:pt>
    <dgm:pt modelId="{86D8BAFB-854D-AF44-A26D-F7B4320F82D3}" type="sibTrans" cxnId="{8F9B224C-5BBE-474A-9419-B97BF1CFEB46}">
      <dgm:prSet/>
      <dgm:spPr/>
      <dgm:t>
        <a:bodyPr/>
        <a:lstStyle/>
        <a:p>
          <a:endParaRPr lang="en-US" sz="2800"/>
        </a:p>
      </dgm:t>
    </dgm:pt>
    <dgm:pt modelId="{44FAC2FC-2C9C-BB43-8FEA-45D1A53AEE9D}">
      <dgm:prSet phldrT="[Text]" phldr="1" custT="1"/>
      <dgm:spPr/>
      <dgm:t>
        <a:bodyPr/>
        <a:lstStyle/>
        <a:p>
          <a:endParaRPr lang="en-US" sz="2800"/>
        </a:p>
      </dgm:t>
    </dgm:pt>
    <dgm:pt modelId="{49E0AA4E-8E50-A74F-B678-E4C847D6941B}" type="parTrans" cxnId="{6458C3F5-91EB-E84B-BE20-8DF3ADF6BFA0}">
      <dgm:prSet/>
      <dgm:spPr/>
      <dgm:t>
        <a:bodyPr/>
        <a:lstStyle/>
        <a:p>
          <a:endParaRPr lang="en-US" sz="2800"/>
        </a:p>
      </dgm:t>
    </dgm:pt>
    <dgm:pt modelId="{304E4AF3-9214-D24E-AB74-C31F3FD42C09}" type="sibTrans" cxnId="{6458C3F5-91EB-E84B-BE20-8DF3ADF6BFA0}">
      <dgm:prSet/>
      <dgm:spPr/>
      <dgm:t>
        <a:bodyPr/>
        <a:lstStyle/>
        <a:p>
          <a:endParaRPr lang="en-US" sz="2800"/>
        </a:p>
      </dgm:t>
    </dgm:pt>
    <dgm:pt modelId="{90636E40-E5EB-2B4C-AB94-1BC6F504CC2E}">
      <dgm:prSet phldrT="[Text]" custT="1"/>
      <dgm:spPr/>
      <dgm:t>
        <a:bodyPr/>
        <a:lstStyle/>
        <a:p>
          <a:r>
            <a:rPr lang="id-ID" sz="2800" dirty="0"/>
            <a:t>Dipinjamkan kepada siapapun dengan alasan apapun</a:t>
          </a:r>
          <a:endParaRPr lang="en-US" sz="2800" dirty="0"/>
        </a:p>
      </dgm:t>
    </dgm:pt>
    <dgm:pt modelId="{EAE1FBFE-414A-7848-96EF-F29B5BC9D4FE}" type="parTrans" cxnId="{7F8C6935-6251-7A45-B95C-D0AB72163563}">
      <dgm:prSet/>
      <dgm:spPr/>
      <dgm:t>
        <a:bodyPr/>
        <a:lstStyle/>
        <a:p>
          <a:endParaRPr lang="en-US" sz="2800"/>
        </a:p>
      </dgm:t>
    </dgm:pt>
    <dgm:pt modelId="{21F81005-7EA9-7F44-A37B-0A2D439B7F03}" type="sibTrans" cxnId="{7F8C6935-6251-7A45-B95C-D0AB72163563}">
      <dgm:prSet/>
      <dgm:spPr/>
      <dgm:t>
        <a:bodyPr/>
        <a:lstStyle/>
        <a:p>
          <a:endParaRPr lang="en-US" sz="2800"/>
        </a:p>
      </dgm:t>
    </dgm:pt>
    <dgm:pt modelId="{FDFC03CF-8E00-A840-B44E-B950ABBF90D1}">
      <dgm:prSet phldrT="[Text]" phldr="1" custT="1"/>
      <dgm:spPr/>
      <dgm:t>
        <a:bodyPr/>
        <a:lstStyle/>
        <a:p>
          <a:endParaRPr lang="en-US" sz="2800" dirty="0"/>
        </a:p>
      </dgm:t>
    </dgm:pt>
    <dgm:pt modelId="{036E8625-40A3-A54A-9D2C-DE39C0E0C511}" type="parTrans" cxnId="{66287B18-3699-2549-A17D-5177D2776F8D}">
      <dgm:prSet/>
      <dgm:spPr/>
      <dgm:t>
        <a:bodyPr/>
        <a:lstStyle/>
        <a:p>
          <a:endParaRPr lang="en-US" sz="2800"/>
        </a:p>
      </dgm:t>
    </dgm:pt>
    <dgm:pt modelId="{02EFB36F-E7FE-0140-BF5F-866E42ACBF3C}" type="sibTrans" cxnId="{66287B18-3699-2549-A17D-5177D2776F8D}">
      <dgm:prSet/>
      <dgm:spPr/>
      <dgm:t>
        <a:bodyPr/>
        <a:lstStyle/>
        <a:p>
          <a:endParaRPr lang="en-US" sz="2800"/>
        </a:p>
      </dgm:t>
    </dgm:pt>
    <dgm:pt modelId="{DC00503A-C11F-DE45-A91F-25726FB8B6B1}">
      <dgm:prSet phldrT="[Text]" custT="1"/>
      <dgm:spPr/>
      <dgm:t>
        <a:bodyPr/>
        <a:lstStyle/>
        <a:p>
          <a:r>
            <a:rPr lang="id-ID" sz="2800" dirty="0"/>
            <a:t>Disimpan di bank dalam jangka waktu tertentu dengan tujuan memperoleh keuntungan</a:t>
          </a:r>
          <a:endParaRPr lang="en-US" sz="2800" dirty="0"/>
        </a:p>
      </dgm:t>
    </dgm:pt>
    <dgm:pt modelId="{72931237-361A-0D4E-B3CC-DC1A94B316F2}" type="parTrans" cxnId="{F000F96B-AE91-CF4A-BABB-B378E9F26E41}">
      <dgm:prSet/>
      <dgm:spPr/>
      <dgm:t>
        <a:bodyPr/>
        <a:lstStyle/>
        <a:p>
          <a:endParaRPr lang="en-US" sz="2800"/>
        </a:p>
      </dgm:t>
    </dgm:pt>
    <dgm:pt modelId="{10282155-3F5C-744C-9720-991D3F5BE773}" type="sibTrans" cxnId="{F000F96B-AE91-CF4A-BABB-B378E9F26E41}">
      <dgm:prSet/>
      <dgm:spPr/>
      <dgm:t>
        <a:bodyPr/>
        <a:lstStyle/>
        <a:p>
          <a:endParaRPr lang="en-US" sz="2800"/>
        </a:p>
      </dgm:t>
    </dgm:pt>
    <dgm:pt modelId="{348816CA-A71F-A54E-8DE1-88A85EE84312}">
      <dgm:prSet custT="1"/>
      <dgm:spPr/>
      <dgm:t>
        <a:bodyPr/>
        <a:lstStyle/>
        <a:p>
          <a:endParaRPr lang="en-US" sz="2800" dirty="0"/>
        </a:p>
      </dgm:t>
    </dgm:pt>
    <dgm:pt modelId="{317855AC-D51B-DC40-BA3F-EB7F9D820DD9}" type="parTrans" cxnId="{2742B40F-FBB4-B240-AAE6-6A1FAA398DB4}">
      <dgm:prSet/>
      <dgm:spPr/>
      <dgm:t>
        <a:bodyPr/>
        <a:lstStyle/>
        <a:p>
          <a:endParaRPr lang="en-US" sz="2800"/>
        </a:p>
      </dgm:t>
    </dgm:pt>
    <dgm:pt modelId="{76ACD17B-2B0C-424C-ADDA-65104C6164BD}" type="sibTrans" cxnId="{2742B40F-FBB4-B240-AAE6-6A1FAA398DB4}">
      <dgm:prSet/>
      <dgm:spPr/>
      <dgm:t>
        <a:bodyPr/>
        <a:lstStyle/>
        <a:p>
          <a:endParaRPr lang="en-US" sz="2800"/>
        </a:p>
      </dgm:t>
    </dgm:pt>
    <dgm:pt modelId="{E414940F-CACF-8B4E-A154-B69DCFC521DC}">
      <dgm:prSet custT="1"/>
      <dgm:spPr/>
      <dgm:t>
        <a:bodyPr/>
        <a:lstStyle/>
        <a:p>
          <a:pPr>
            <a:spcAft>
              <a:spcPct val="15000"/>
            </a:spcAft>
          </a:pPr>
          <a:endParaRPr lang="en-US" sz="2800"/>
        </a:p>
      </dgm:t>
    </dgm:pt>
    <dgm:pt modelId="{17636117-DF71-1745-8A8A-39D7E02440AB}" type="parTrans" cxnId="{D903D13A-2D0B-B246-BA76-B7D1FE9B08BE}">
      <dgm:prSet/>
      <dgm:spPr/>
      <dgm:t>
        <a:bodyPr/>
        <a:lstStyle/>
        <a:p>
          <a:endParaRPr lang="en-US" sz="2800"/>
        </a:p>
      </dgm:t>
    </dgm:pt>
    <dgm:pt modelId="{CB0BA254-D361-8041-8486-96E58153275F}" type="sibTrans" cxnId="{D903D13A-2D0B-B246-BA76-B7D1FE9B08BE}">
      <dgm:prSet/>
      <dgm:spPr/>
      <dgm:t>
        <a:bodyPr/>
        <a:lstStyle/>
        <a:p>
          <a:endParaRPr lang="en-US" sz="2800"/>
        </a:p>
      </dgm:t>
    </dgm:pt>
    <dgm:pt modelId="{68DDDB55-42A8-DF4C-AD4B-B93EE7D02471}">
      <dgm:prSet custT="1"/>
      <dgm:spPr/>
      <dgm:t>
        <a:bodyPr/>
        <a:lstStyle/>
        <a:p>
          <a:pPr>
            <a:spcAft>
              <a:spcPts val="0"/>
            </a:spcAft>
          </a:pPr>
          <a:r>
            <a:rPr lang="id-ID" sz="2800" dirty="0"/>
            <a:t>Memberikan sumbangan, uang tanda terima kasih, uang balas jasa, uang komisi, dan sejenisnya kepada pihak manapun, baik di tingkat kementerian maupun aparat pemerintah Provinsi, Kabupaten/Kota, dan masyarakat lainnya</a:t>
          </a:r>
          <a:endParaRPr lang="en-US" sz="2800" dirty="0"/>
        </a:p>
      </dgm:t>
    </dgm:pt>
    <dgm:pt modelId="{EAE77C71-AF9B-C140-995B-662F8115BDD7}" type="parTrans" cxnId="{F347CB44-B774-FE49-9B19-9F6DE55BE71B}">
      <dgm:prSet/>
      <dgm:spPr/>
      <dgm:t>
        <a:bodyPr/>
        <a:lstStyle/>
        <a:p>
          <a:endParaRPr lang="en-US" sz="2800"/>
        </a:p>
      </dgm:t>
    </dgm:pt>
    <dgm:pt modelId="{8125E7C9-950F-6A40-9049-25D5E4A1B1A1}" type="sibTrans" cxnId="{F347CB44-B774-FE49-9B19-9F6DE55BE71B}">
      <dgm:prSet/>
      <dgm:spPr/>
      <dgm:t>
        <a:bodyPr/>
        <a:lstStyle/>
        <a:p>
          <a:endParaRPr lang="en-US" sz="2800"/>
        </a:p>
      </dgm:t>
    </dgm:pt>
    <dgm:pt modelId="{5D29FA70-1C17-704C-9B27-EEF4E1F4D8DB}" type="pres">
      <dgm:prSet presAssocID="{7B57E604-4ACF-D04F-892D-6C2310B110DF}" presName="linearFlow" presStyleCnt="0">
        <dgm:presLayoutVars>
          <dgm:dir/>
          <dgm:animLvl val="lvl"/>
          <dgm:resizeHandles val="exact"/>
        </dgm:presLayoutVars>
      </dgm:prSet>
      <dgm:spPr/>
    </dgm:pt>
    <dgm:pt modelId="{BDFE9CA7-BC28-5C48-BBCB-184183712410}" type="pres">
      <dgm:prSet presAssocID="{7D0E7A8C-C4E8-EB46-A650-4753972E6C4F}" presName="composite" presStyleCnt="0"/>
      <dgm:spPr/>
    </dgm:pt>
    <dgm:pt modelId="{A0DC00EE-6327-9E43-BFDB-BA2A4CC1AAD7}" type="pres">
      <dgm:prSet presAssocID="{7D0E7A8C-C4E8-EB46-A650-4753972E6C4F}" presName="parentText" presStyleLbl="alignNode1" presStyleIdx="0" presStyleCnt="4">
        <dgm:presLayoutVars>
          <dgm:chMax val="1"/>
          <dgm:bulletEnabled val="1"/>
        </dgm:presLayoutVars>
      </dgm:prSet>
      <dgm:spPr/>
    </dgm:pt>
    <dgm:pt modelId="{B267197A-45C8-0043-A1D3-3726C56B8A23}" type="pres">
      <dgm:prSet presAssocID="{7D0E7A8C-C4E8-EB46-A650-4753972E6C4F}" presName="descendantText" presStyleLbl="alignAcc1" presStyleIdx="0" presStyleCnt="4" custScaleY="130076">
        <dgm:presLayoutVars>
          <dgm:bulletEnabled val="1"/>
        </dgm:presLayoutVars>
      </dgm:prSet>
      <dgm:spPr/>
    </dgm:pt>
    <dgm:pt modelId="{9ED85241-7C90-8548-B5FA-D49F67114C87}" type="pres">
      <dgm:prSet presAssocID="{A380EF0E-4A78-4544-B5A6-D1ED514E3EBD}" presName="sp" presStyleCnt="0"/>
      <dgm:spPr/>
    </dgm:pt>
    <dgm:pt modelId="{262737D0-AA62-8B4B-B091-3D0CE0CFA088}" type="pres">
      <dgm:prSet presAssocID="{44FAC2FC-2C9C-BB43-8FEA-45D1A53AEE9D}" presName="composite" presStyleCnt="0"/>
      <dgm:spPr/>
    </dgm:pt>
    <dgm:pt modelId="{D27F9EE9-12C2-784C-9195-D2C11642C133}" type="pres">
      <dgm:prSet presAssocID="{44FAC2FC-2C9C-BB43-8FEA-45D1A53AEE9D}" presName="parentText" presStyleLbl="alignNode1" presStyleIdx="1" presStyleCnt="4">
        <dgm:presLayoutVars>
          <dgm:chMax val="1"/>
          <dgm:bulletEnabled val="1"/>
        </dgm:presLayoutVars>
      </dgm:prSet>
      <dgm:spPr/>
    </dgm:pt>
    <dgm:pt modelId="{718876EF-2D54-424D-929E-9256760A811E}" type="pres">
      <dgm:prSet presAssocID="{44FAC2FC-2C9C-BB43-8FEA-45D1A53AEE9D}" presName="descendantText" presStyleLbl="alignAcc1" presStyleIdx="1" presStyleCnt="4">
        <dgm:presLayoutVars>
          <dgm:bulletEnabled val="1"/>
        </dgm:presLayoutVars>
      </dgm:prSet>
      <dgm:spPr/>
    </dgm:pt>
    <dgm:pt modelId="{0959EBBB-1B5C-BA49-86E8-7401BCF96641}" type="pres">
      <dgm:prSet presAssocID="{304E4AF3-9214-D24E-AB74-C31F3FD42C09}" presName="sp" presStyleCnt="0"/>
      <dgm:spPr/>
    </dgm:pt>
    <dgm:pt modelId="{CDFD8CDF-26B5-BC4C-BA35-6D31BA35C065}" type="pres">
      <dgm:prSet presAssocID="{FDFC03CF-8E00-A840-B44E-B950ABBF90D1}" presName="composite" presStyleCnt="0"/>
      <dgm:spPr/>
    </dgm:pt>
    <dgm:pt modelId="{4947CDB3-02F2-B94B-9771-1490CE0C2652}" type="pres">
      <dgm:prSet presAssocID="{FDFC03CF-8E00-A840-B44E-B950ABBF90D1}" presName="parentText" presStyleLbl="alignNode1" presStyleIdx="2" presStyleCnt="4">
        <dgm:presLayoutVars>
          <dgm:chMax val="1"/>
          <dgm:bulletEnabled val="1"/>
        </dgm:presLayoutVars>
      </dgm:prSet>
      <dgm:spPr/>
    </dgm:pt>
    <dgm:pt modelId="{EEE01A08-D231-6143-A5D9-CCC2B625E4DD}" type="pres">
      <dgm:prSet presAssocID="{FDFC03CF-8E00-A840-B44E-B950ABBF90D1}" presName="descendantText" presStyleLbl="alignAcc1" presStyleIdx="2" presStyleCnt="4" custScaleY="133390">
        <dgm:presLayoutVars>
          <dgm:bulletEnabled val="1"/>
        </dgm:presLayoutVars>
      </dgm:prSet>
      <dgm:spPr/>
    </dgm:pt>
    <dgm:pt modelId="{A0970E67-00E7-664A-88EF-F9197048A591}" type="pres">
      <dgm:prSet presAssocID="{02EFB36F-E7FE-0140-BF5F-866E42ACBF3C}" presName="sp" presStyleCnt="0"/>
      <dgm:spPr/>
    </dgm:pt>
    <dgm:pt modelId="{A9900FE5-73C0-3842-9DA8-7252024102A3}" type="pres">
      <dgm:prSet presAssocID="{348816CA-A71F-A54E-8DE1-88A85EE84312}" presName="composite" presStyleCnt="0"/>
      <dgm:spPr/>
    </dgm:pt>
    <dgm:pt modelId="{7E823F0E-5266-004A-AB05-719C5E4E5A72}" type="pres">
      <dgm:prSet presAssocID="{348816CA-A71F-A54E-8DE1-88A85EE84312}" presName="parentText" presStyleLbl="alignNode1" presStyleIdx="3" presStyleCnt="4" custScaleY="149318">
        <dgm:presLayoutVars>
          <dgm:chMax val="1"/>
          <dgm:bulletEnabled val="1"/>
        </dgm:presLayoutVars>
      </dgm:prSet>
      <dgm:spPr/>
    </dgm:pt>
    <dgm:pt modelId="{0CAC259D-D855-234D-B5D6-A5924CE513C9}" type="pres">
      <dgm:prSet presAssocID="{348816CA-A71F-A54E-8DE1-88A85EE84312}" presName="descendantText" presStyleLbl="alignAcc1" presStyleIdx="3" presStyleCnt="4" custScaleY="296374">
        <dgm:presLayoutVars>
          <dgm:bulletEnabled val="1"/>
        </dgm:presLayoutVars>
      </dgm:prSet>
      <dgm:spPr/>
    </dgm:pt>
  </dgm:ptLst>
  <dgm:cxnLst>
    <dgm:cxn modelId="{84CB2104-4982-C744-84F7-7B8F78D9E61E}" type="presOf" srcId="{E414940F-CACF-8B4E-A154-B69DCFC521DC}" destId="{0CAC259D-D855-234D-B5D6-A5924CE513C9}" srcOrd="0" destOrd="0" presId="urn:microsoft.com/office/officeart/2005/8/layout/chevron2"/>
    <dgm:cxn modelId="{2742B40F-FBB4-B240-AAE6-6A1FAA398DB4}" srcId="{7B57E604-4ACF-D04F-892D-6C2310B110DF}" destId="{348816CA-A71F-A54E-8DE1-88A85EE84312}" srcOrd="3" destOrd="0" parTransId="{317855AC-D51B-DC40-BA3F-EB7F9D820DD9}" sibTransId="{76ACD17B-2B0C-424C-ADDA-65104C6164BD}"/>
    <dgm:cxn modelId="{D5353A11-7909-F243-9022-AED69491CC21}" type="presOf" srcId="{7B57E604-4ACF-D04F-892D-6C2310B110DF}" destId="{5D29FA70-1C17-704C-9B27-EEF4E1F4D8DB}" srcOrd="0" destOrd="0" presId="urn:microsoft.com/office/officeart/2005/8/layout/chevron2"/>
    <dgm:cxn modelId="{66287B18-3699-2549-A17D-5177D2776F8D}" srcId="{7B57E604-4ACF-D04F-892D-6C2310B110DF}" destId="{FDFC03CF-8E00-A840-B44E-B950ABBF90D1}" srcOrd="2" destOrd="0" parTransId="{036E8625-40A3-A54A-9D2C-DE39C0E0C511}" sibTransId="{02EFB36F-E7FE-0140-BF5F-866E42ACBF3C}"/>
    <dgm:cxn modelId="{7F8C6935-6251-7A45-B95C-D0AB72163563}" srcId="{44FAC2FC-2C9C-BB43-8FEA-45D1A53AEE9D}" destId="{90636E40-E5EB-2B4C-AB94-1BC6F504CC2E}" srcOrd="0" destOrd="0" parTransId="{EAE1FBFE-414A-7848-96EF-F29B5BC9D4FE}" sibTransId="{21F81005-7EA9-7F44-A37B-0A2D439B7F03}"/>
    <dgm:cxn modelId="{D903D13A-2D0B-B246-BA76-B7D1FE9B08BE}" srcId="{348816CA-A71F-A54E-8DE1-88A85EE84312}" destId="{E414940F-CACF-8B4E-A154-B69DCFC521DC}" srcOrd="0" destOrd="0" parTransId="{17636117-DF71-1745-8A8A-39D7E02440AB}" sibTransId="{CB0BA254-D361-8041-8486-96E58153275F}"/>
    <dgm:cxn modelId="{F347CB44-B774-FE49-9B19-9F6DE55BE71B}" srcId="{348816CA-A71F-A54E-8DE1-88A85EE84312}" destId="{68DDDB55-42A8-DF4C-AD4B-B93EE7D02471}" srcOrd="1" destOrd="0" parTransId="{EAE77C71-AF9B-C140-995B-662F8115BDD7}" sibTransId="{8125E7C9-950F-6A40-9049-25D5E4A1B1A1}"/>
    <dgm:cxn modelId="{8F9B224C-5BBE-474A-9419-B97BF1CFEB46}" srcId="{7D0E7A8C-C4E8-EB46-A650-4753972E6C4F}" destId="{138F6363-A430-5149-911D-F6E804DDB2B5}" srcOrd="0" destOrd="0" parTransId="{5BA61C9B-FF3F-804B-8797-963DD99E18A1}" sibTransId="{86D8BAFB-854D-AF44-A26D-F7B4320F82D3}"/>
    <dgm:cxn modelId="{5F5A9D61-C805-5040-994D-58745E95B501}" type="presOf" srcId="{FDFC03CF-8E00-A840-B44E-B950ABBF90D1}" destId="{4947CDB3-02F2-B94B-9771-1490CE0C2652}" srcOrd="0" destOrd="0" presId="urn:microsoft.com/office/officeart/2005/8/layout/chevron2"/>
    <dgm:cxn modelId="{602EF263-9704-3F41-B9B8-C1786259126E}" type="presOf" srcId="{348816CA-A71F-A54E-8DE1-88A85EE84312}" destId="{7E823F0E-5266-004A-AB05-719C5E4E5A72}" srcOrd="0" destOrd="0" presId="urn:microsoft.com/office/officeart/2005/8/layout/chevron2"/>
    <dgm:cxn modelId="{DFAEAE69-452F-7540-9DEE-10C694585362}" type="presOf" srcId="{138F6363-A430-5149-911D-F6E804DDB2B5}" destId="{B267197A-45C8-0043-A1D3-3726C56B8A23}" srcOrd="0" destOrd="0" presId="urn:microsoft.com/office/officeart/2005/8/layout/chevron2"/>
    <dgm:cxn modelId="{F000F96B-AE91-CF4A-BABB-B378E9F26E41}" srcId="{FDFC03CF-8E00-A840-B44E-B950ABBF90D1}" destId="{DC00503A-C11F-DE45-A91F-25726FB8B6B1}" srcOrd="0" destOrd="0" parTransId="{72931237-361A-0D4E-B3CC-DC1A94B316F2}" sibTransId="{10282155-3F5C-744C-9720-991D3F5BE773}"/>
    <dgm:cxn modelId="{86992F84-79BF-9948-9D35-B54FFE3AAFBB}" type="presOf" srcId="{68DDDB55-42A8-DF4C-AD4B-B93EE7D02471}" destId="{0CAC259D-D855-234D-B5D6-A5924CE513C9}" srcOrd="0" destOrd="1" presId="urn:microsoft.com/office/officeart/2005/8/layout/chevron2"/>
    <dgm:cxn modelId="{48258284-4721-044A-BFC7-CA01A979DF41}" srcId="{7B57E604-4ACF-D04F-892D-6C2310B110DF}" destId="{7D0E7A8C-C4E8-EB46-A650-4753972E6C4F}" srcOrd="0" destOrd="0" parTransId="{31017731-32C6-5B47-AE5D-DC029F6A3F90}" sibTransId="{A380EF0E-4A78-4544-B5A6-D1ED514E3EBD}"/>
    <dgm:cxn modelId="{7B329CAE-94E0-6E4D-8054-4CD5E03361BF}" type="presOf" srcId="{90636E40-E5EB-2B4C-AB94-1BC6F504CC2E}" destId="{718876EF-2D54-424D-929E-9256760A811E}" srcOrd="0" destOrd="0" presId="urn:microsoft.com/office/officeart/2005/8/layout/chevron2"/>
    <dgm:cxn modelId="{62CA0ED2-73C3-974E-9899-94C68E908D76}" type="presOf" srcId="{44FAC2FC-2C9C-BB43-8FEA-45D1A53AEE9D}" destId="{D27F9EE9-12C2-784C-9195-D2C11642C133}" srcOrd="0" destOrd="0" presId="urn:microsoft.com/office/officeart/2005/8/layout/chevron2"/>
    <dgm:cxn modelId="{90DF95DC-CE5B-AF4A-919B-17650A9641F8}" type="presOf" srcId="{DC00503A-C11F-DE45-A91F-25726FB8B6B1}" destId="{EEE01A08-D231-6143-A5D9-CCC2B625E4DD}" srcOrd="0" destOrd="0" presId="urn:microsoft.com/office/officeart/2005/8/layout/chevron2"/>
    <dgm:cxn modelId="{D78580E8-9A81-3840-B2B6-057EC8FCB005}" type="presOf" srcId="{7D0E7A8C-C4E8-EB46-A650-4753972E6C4F}" destId="{A0DC00EE-6327-9E43-BFDB-BA2A4CC1AAD7}" srcOrd="0" destOrd="0" presId="urn:microsoft.com/office/officeart/2005/8/layout/chevron2"/>
    <dgm:cxn modelId="{6458C3F5-91EB-E84B-BE20-8DF3ADF6BFA0}" srcId="{7B57E604-4ACF-D04F-892D-6C2310B110DF}" destId="{44FAC2FC-2C9C-BB43-8FEA-45D1A53AEE9D}" srcOrd="1" destOrd="0" parTransId="{49E0AA4E-8E50-A74F-B678-E4C847D6941B}" sibTransId="{304E4AF3-9214-D24E-AB74-C31F3FD42C09}"/>
    <dgm:cxn modelId="{F04F65E2-30B5-BC44-A46D-83C72A111C05}" type="presParOf" srcId="{5D29FA70-1C17-704C-9B27-EEF4E1F4D8DB}" destId="{BDFE9CA7-BC28-5C48-BBCB-184183712410}" srcOrd="0" destOrd="0" presId="urn:microsoft.com/office/officeart/2005/8/layout/chevron2"/>
    <dgm:cxn modelId="{24F075CD-74E7-6746-A2BC-5069D0CD3C78}" type="presParOf" srcId="{BDFE9CA7-BC28-5C48-BBCB-184183712410}" destId="{A0DC00EE-6327-9E43-BFDB-BA2A4CC1AAD7}" srcOrd="0" destOrd="0" presId="urn:microsoft.com/office/officeart/2005/8/layout/chevron2"/>
    <dgm:cxn modelId="{C00AE9D7-E93A-F640-B37F-DA54215C7FD8}" type="presParOf" srcId="{BDFE9CA7-BC28-5C48-BBCB-184183712410}" destId="{B267197A-45C8-0043-A1D3-3726C56B8A23}" srcOrd="1" destOrd="0" presId="urn:microsoft.com/office/officeart/2005/8/layout/chevron2"/>
    <dgm:cxn modelId="{FC841564-717C-034B-9DD3-497B654AC269}" type="presParOf" srcId="{5D29FA70-1C17-704C-9B27-EEF4E1F4D8DB}" destId="{9ED85241-7C90-8548-B5FA-D49F67114C87}" srcOrd="1" destOrd="0" presId="urn:microsoft.com/office/officeart/2005/8/layout/chevron2"/>
    <dgm:cxn modelId="{2E1A79C3-217A-B841-8A03-EAD2A5EBE94B}" type="presParOf" srcId="{5D29FA70-1C17-704C-9B27-EEF4E1F4D8DB}" destId="{262737D0-AA62-8B4B-B091-3D0CE0CFA088}" srcOrd="2" destOrd="0" presId="urn:microsoft.com/office/officeart/2005/8/layout/chevron2"/>
    <dgm:cxn modelId="{02E37D36-F611-9F47-9C4B-419647146EB5}" type="presParOf" srcId="{262737D0-AA62-8B4B-B091-3D0CE0CFA088}" destId="{D27F9EE9-12C2-784C-9195-D2C11642C133}" srcOrd="0" destOrd="0" presId="urn:microsoft.com/office/officeart/2005/8/layout/chevron2"/>
    <dgm:cxn modelId="{429A2EAF-254A-1A4D-93F4-3C0C76139EFE}" type="presParOf" srcId="{262737D0-AA62-8B4B-B091-3D0CE0CFA088}" destId="{718876EF-2D54-424D-929E-9256760A811E}" srcOrd="1" destOrd="0" presId="urn:microsoft.com/office/officeart/2005/8/layout/chevron2"/>
    <dgm:cxn modelId="{D951B029-BBAF-CE47-84B4-4D9F1DC6E23A}" type="presParOf" srcId="{5D29FA70-1C17-704C-9B27-EEF4E1F4D8DB}" destId="{0959EBBB-1B5C-BA49-86E8-7401BCF96641}" srcOrd="3" destOrd="0" presId="urn:microsoft.com/office/officeart/2005/8/layout/chevron2"/>
    <dgm:cxn modelId="{5B5398C0-46CA-B84D-9A88-BC5A2B3FE0FE}" type="presParOf" srcId="{5D29FA70-1C17-704C-9B27-EEF4E1F4D8DB}" destId="{CDFD8CDF-26B5-BC4C-BA35-6D31BA35C065}" srcOrd="4" destOrd="0" presId="urn:microsoft.com/office/officeart/2005/8/layout/chevron2"/>
    <dgm:cxn modelId="{2E264979-E8C8-4E4F-80A3-8AE366981BF5}" type="presParOf" srcId="{CDFD8CDF-26B5-BC4C-BA35-6D31BA35C065}" destId="{4947CDB3-02F2-B94B-9771-1490CE0C2652}" srcOrd="0" destOrd="0" presId="urn:microsoft.com/office/officeart/2005/8/layout/chevron2"/>
    <dgm:cxn modelId="{CF73B371-20AE-DD43-89B2-0D853AB3F60B}" type="presParOf" srcId="{CDFD8CDF-26B5-BC4C-BA35-6D31BA35C065}" destId="{EEE01A08-D231-6143-A5D9-CCC2B625E4DD}" srcOrd="1" destOrd="0" presId="urn:microsoft.com/office/officeart/2005/8/layout/chevron2"/>
    <dgm:cxn modelId="{D764AD58-612B-6548-A7EF-B0BCA1972A92}" type="presParOf" srcId="{5D29FA70-1C17-704C-9B27-EEF4E1F4D8DB}" destId="{A0970E67-00E7-664A-88EF-F9197048A591}" srcOrd="5" destOrd="0" presId="urn:microsoft.com/office/officeart/2005/8/layout/chevron2"/>
    <dgm:cxn modelId="{9D5C711D-4019-3946-974C-3DAD8F6C690C}" type="presParOf" srcId="{5D29FA70-1C17-704C-9B27-EEF4E1F4D8DB}" destId="{A9900FE5-73C0-3842-9DA8-7252024102A3}" srcOrd="6" destOrd="0" presId="urn:microsoft.com/office/officeart/2005/8/layout/chevron2"/>
    <dgm:cxn modelId="{E7DB38C1-4826-F441-9A2E-BFDFCA74033F}" type="presParOf" srcId="{A9900FE5-73C0-3842-9DA8-7252024102A3}" destId="{7E823F0E-5266-004A-AB05-719C5E4E5A72}" srcOrd="0" destOrd="0" presId="urn:microsoft.com/office/officeart/2005/8/layout/chevron2"/>
    <dgm:cxn modelId="{AAE4F8D0-3FB9-4540-A063-4615A7BDF2BD}" type="presParOf" srcId="{A9900FE5-73C0-3842-9DA8-7252024102A3}" destId="{0CAC259D-D855-234D-B5D6-A5924CE513C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C674C12-70A6-FC48-B15F-DDEBEF4FEB45}" type="doc">
      <dgm:prSet loTypeId="urn:microsoft.com/office/officeart/2005/8/layout/vList3" loCatId="" qsTypeId="urn:microsoft.com/office/officeart/2005/8/quickstyle/simple4" qsCatId="simple" csTypeId="urn:microsoft.com/office/officeart/2005/8/colors/colorful2" csCatId="colorful" phldr="1"/>
      <dgm:spPr/>
    </dgm:pt>
    <dgm:pt modelId="{F58AD59C-6739-974F-BF7D-C8C2FAA26CC6}">
      <dgm:prSet phldrT="[Text]"/>
      <dgm:spPr/>
      <dgm:t>
        <a:bodyPr/>
        <a:lstStyle/>
        <a:p>
          <a:pPr algn="l"/>
          <a:r>
            <a:rPr lang="id-ID" dirty="0">
              <a:solidFill>
                <a:schemeClr val="tx1"/>
              </a:solidFill>
            </a:rPr>
            <a:t>Proposal diusulkan oleh Badan Hukum Nirlaba Penyelenggara Perguruan Tinggi</a:t>
          </a:r>
          <a:endParaRPr lang="en-US" dirty="0">
            <a:solidFill>
              <a:schemeClr val="tx1"/>
            </a:solidFill>
          </a:endParaRPr>
        </a:p>
      </dgm:t>
    </dgm:pt>
    <dgm:pt modelId="{CE707ED6-FB9A-F647-B321-143148C127D9}" type="parTrans" cxnId="{EB3F620D-10C1-A64A-B85B-FCA9B1D49D86}">
      <dgm:prSet/>
      <dgm:spPr/>
      <dgm:t>
        <a:bodyPr/>
        <a:lstStyle/>
        <a:p>
          <a:pPr algn="l"/>
          <a:endParaRPr lang="en-US">
            <a:solidFill>
              <a:schemeClr val="tx1"/>
            </a:solidFill>
          </a:endParaRPr>
        </a:p>
      </dgm:t>
    </dgm:pt>
    <dgm:pt modelId="{B44B83FC-1D51-6E43-A863-7CB2AA82B123}" type="sibTrans" cxnId="{EB3F620D-10C1-A64A-B85B-FCA9B1D49D86}">
      <dgm:prSet/>
      <dgm:spPr/>
      <dgm:t>
        <a:bodyPr/>
        <a:lstStyle/>
        <a:p>
          <a:pPr algn="l"/>
          <a:endParaRPr lang="en-US">
            <a:solidFill>
              <a:schemeClr val="tx1"/>
            </a:solidFill>
          </a:endParaRPr>
        </a:p>
      </dgm:t>
    </dgm:pt>
    <dgm:pt modelId="{D9F36E25-83B8-D648-824F-D5C316519AFB}">
      <dgm:prSet phldrT="[Text]"/>
      <dgm:spPr/>
      <dgm:t>
        <a:bodyPr/>
        <a:lstStyle/>
        <a:p>
          <a:pPr algn="l"/>
          <a:r>
            <a:rPr lang="id-ID" dirty="0">
              <a:solidFill>
                <a:schemeClr val="tx1"/>
              </a:solidFill>
            </a:rPr>
            <a:t>Setiap proposal berisi usulan untuk </a:t>
          </a:r>
          <a:r>
            <a:rPr lang="id-ID" b="1" dirty="0">
              <a:solidFill>
                <a:schemeClr val="tx1"/>
              </a:solidFill>
            </a:rPr>
            <a:t>1 PTS </a:t>
          </a:r>
          <a:r>
            <a:rPr lang="id-ID" dirty="0">
              <a:solidFill>
                <a:schemeClr val="tx1"/>
              </a:solidFill>
            </a:rPr>
            <a:t>yang berada di bawah Badan Hukum Nirlaba Penyelenggara Perguruan Tinggi</a:t>
          </a:r>
          <a:endParaRPr lang="en-US" dirty="0">
            <a:solidFill>
              <a:schemeClr val="tx1"/>
            </a:solidFill>
          </a:endParaRPr>
        </a:p>
      </dgm:t>
    </dgm:pt>
    <dgm:pt modelId="{707ADD44-1057-1C4B-8E68-F169CC349245}" type="parTrans" cxnId="{6B8A7C90-533D-9346-B578-E828649DDFD7}">
      <dgm:prSet/>
      <dgm:spPr/>
      <dgm:t>
        <a:bodyPr/>
        <a:lstStyle/>
        <a:p>
          <a:pPr algn="l"/>
          <a:endParaRPr lang="en-US">
            <a:solidFill>
              <a:schemeClr val="tx1"/>
            </a:solidFill>
          </a:endParaRPr>
        </a:p>
      </dgm:t>
    </dgm:pt>
    <dgm:pt modelId="{2921E239-449A-8642-BBC5-D99097286842}" type="sibTrans" cxnId="{6B8A7C90-533D-9346-B578-E828649DDFD7}">
      <dgm:prSet/>
      <dgm:spPr/>
      <dgm:t>
        <a:bodyPr/>
        <a:lstStyle/>
        <a:p>
          <a:pPr algn="l"/>
          <a:endParaRPr lang="en-US">
            <a:solidFill>
              <a:schemeClr val="tx1"/>
            </a:solidFill>
          </a:endParaRPr>
        </a:p>
      </dgm:t>
    </dgm:pt>
    <dgm:pt modelId="{A4BDE5FF-5CF2-3246-B118-BFB5822D5C86}">
      <dgm:prSet phldrT="[Text]"/>
      <dgm:spPr/>
      <dgm:t>
        <a:bodyPr/>
        <a:lstStyle/>
        <a:p>
          <a:pPr algn="l"/>
          <a:r>
            <a:rPr lang="id-ID" dirty="0">
              <a:solidFill>
                <a:schemeClr val="tx1"/>
              </a:solidFill>
            </a:rPr>
            <a:t>Proposal disampaikan secara </a:t>
          </a:r>
          <a:r>
            <a:rPr lang="id-ID" i="1" dirty="0">
              <a:solidFill>
                <a:schemeClr val="tx1"/>
              </a:solidFill>
            </a:rPr>
            <a:t>on line </a:t>
          </a:r>
          <a:r>
            <a:rPr lang="id-ID" dirty="0">
              <a:solidFill>
                <a:schemeClr val="tx1"/>
              </a:solidFill>
            </a:rPr>
            <a:t>oleh Badan Hukum Nirlaba Penyelenggara Perguruan Tinggi melalui </a:t>
          </a:r>
          <a:r>
            <a:rPr lang="id-ID" i="1" dirty="0">
              <a:solidFill>
                <a:schemeClr val="tx1"/>
              </a:solidFill>
            </a:rPr>
            <a:t>website </a:t>
          </a:r>
          <a:r>
            <a:rPr lang="id-ID" u="sng" dirty="0">
              <a:solidFill>
                <a:schemeClr val="tx1"/>
              </a:solidFill>
              <a:hlinkClick xmlns:r="http://schemas.openxmlformats.org/officeDocument/2006/relationships" r:id="rId1"/>
            </a:rPr>
            <a:t>http://pppts.</a:t>
          </a:r>
          <a:r>
            <a:rPr lang="en-US" u="sng" dirty="0">
              <a:solidFill>
                <a:schemeClr val="tx1"/>
              </a:solidFill>
              <a:hlinkClick xmlns:r="http://schemas.openxmlformats.org/officeDocument/2006/relationships" r:id="rId1"/>
            </a:rPr>
            <a:t>ristek</a:t>
          </a:r>
          <a:r>
            <a:rPr lang="id-ID" u="sng" dirty="0">
              <a:solidFill>
                <a:schemeClr val="tx1"/>
              </a:solidFill>
              <a:hlinkClick xmlns:r="http://schemas.openxmlformats.org/officeDocument/2006/relationships" r:id="rId1"/>
            </a:rPr>
            <a:t>dikti.go.id</a:t>
          </a:r>
          <a:r>
            <a:rPr lang="id-ID" u="sng" dirty="0">
              <a:solidFill>
                <a:schemeClr val="tx1"/>
              </a:solidFill>
            </a:rPr>
            <a:t> </a:t>
          </a:r>
          <a:endParaRPr lang="en-US" dirty="0">
            <a:solidFill>
              <a:schemeClr val="tx1"/>
            </a:solidFill>
          </a:endParaRPr>
        </a:p>
      </dgm:t>
    </dgm:pt>
    <dgm:pt modelId="{4479A809-36E9-4E4E-A23C-5DD7D4B9B251}" type="parTrans" cxnId="{B356754A-12B6-B942-A534-9B54B142B54E}">
      <dgm:prSet/>
      <dgm:spPr/>
      <dgm:t>
        <a:bodyPr/>
        <a:lstStyle/>
        <a:p>
          <a:pPr algn="l"/>
          <a:endParaRPr lang="en-US">
            <a:solidFill>
              <a:schemeClr val="tx1"/>
            </a:solidFill>
          </a:endParaRPr>
        </a:p>
      </dgm:t>
    </dgm:pt>
    <dgm:pt modelId="{3BFBF646-900F-B140-A018-45653820BE85}" type="sibTrans" cxnId="{B356754A-12B6-B942-A534-9B54B142B54E}">
      <dgm:prSet/>
      <dgm:spPr/>
      <dgm:t>
        <a:bodyPr/>
        <a:lstStyle/>
        <a:p>
          <a:pPr algn="l"/>
          <a:endParaRPr lang="en-US">
            <a:solidFill>
              <a:schemeClr val="tx1"/>
            </a:solidFill>
          </a:endParaRPr>
        </a:p>
      </dgm:t>
    </dgm:pt>
    <dgm:pt modelId="{9906CA22-2E7B-4248-8D03-85452312EC26}" type="pres">
      <dgm:prSet presAssocID="{2C674C12-70A6-FC48-B15F-DDEBEF4FEB45}" presName="linearFlow" presStyleCnt="0">
        <dgm:presLayoutVars>
          <dgm:dir/>
          <dgm:resizeHandles val="exact"/>
        </dgm:presLayoutVars>
      </dgm:prSet>
      <dgm:spPr/>
    </dgm:pt>
    <dgm:pt modelId="{D628F3DD-FAFD-F04A-A429-A98DB4AAFC15}" type="pres">
      <dgm:prSet presAssocID="{F58AD59C-6739-974F-BF7D-C8C2FAA26CC6}" presName="composite" presStyleCnt="0"/>
      <dgm:spPr/>
    </dgm:pt>
    <dgm:pt modelId="{FEB44AA1-C530-3742-9D8D-332AA8258E99}" type="pres">
      <dgm:prSet presAssocID="{F58AD59C-6739-974F-BF7D-C8C2FAA26CC6}" presName="imgShp" presStyleLbl="fgImgPlace1" presStyleIdx="0" presStyleCnt="3"/>
      <dgm:spPr/>
    </dgm:pt>
    <dgm:pt modelId="{F52FE170-CEEF-0541-8664-A87C373467CD}" type="pres">
      <dgm:prSet presAssocID="{F58AD59C-6739-974F-BF7D-C8C2FAA26CC6}" presName="txShp" presStyleLbl="node1" presStyleIdx="0" presStyleCnt="3">
        <dgm:presLayoutVars>
          <dgm:bulletEnabled val="1"/>
        </dgm:presLayoutVars>
      </dgm:prSet>
      <dgm:spPr/>
    </dgm:pt>
    <dgm:pt modelId="{0A233FEE-E0E6-BC46-B19B-B752D797F85D}" type="pres">
      <dgm:prSet presAssocID="{B44B83FC-1D51-6E43-A863-7CB2AA82B123}" presName="spacing" presStyleCnt="0"/>
      <dgm:spPr/>
    </dgm:pt>
    <dgm:pt modelId="{9BB0AF1F-F856-DE44-98A5-26377DB5C475}" type="pres">
      <dgm:prSet presAssocID="{D9F36E25-83B8-D648-824F-D5C316519AFB}" presName="composite" presStyleCnt="0"/>
      <dgm:spPr/>
    </dgm:pt>
    <dgm:pt modelId="{A9594E3B-431E-9641-BF3D-1B1CEA5F9741}" type="pres">
      <dgm:prSet presAssocID="{D9F36E25-83B8-D648-824F-D5C316519AFB}" presName="imgShp" presStyleLbl="fgImgPlace1" presStyleIdx="1" presStyleCnt="3"/>
      <dgm:spPr/>
    </dgm:pt>
    <dgm:pt modelId="{55E62451-A06C-4F4F-925A-81E61F100DBD}" type="pres">
      <dgm:prSet presAssocID="{D9F36E25-83B8-D648-824F-D5C316519AFB}" presName="txShp" presStyleLbl="node1" presStyleIdx="1" presStyleCnt="3">
        <dgm:presLayoutVars>
          <dgm:bulletEnabled val="1"/>
        </dgm:presLayoutVars>
      </dgm:prSet>
      <dgm:spPr/>
    </dgm:pt>
    <dgm:pt modelId="{1990F2AE-0979-9144-8BEB-A52527FBA4EB}" type="pres">
      <dgm:prSet presAssocID="{2921E239-449A-8642-BBC5-D99097286842}" presName="spacing" presStyleCnt="0"/>
      <dgm:spPr/>
    </dgm:pt>
    <dgm:pt modelId="{AFBFF56E-860A-B048-BB0D-56A01FEA9A55}" type="pres">
      <dgm:prSet presAssocID="{A4BDE5FF-5CF2-3246-B118-BFB5822D5C86}" presName="composite" presStyleCnt="0"/>
      <dgm:spPr/>
    </dgm:pt>
    <dgm:pt modelId="{AFAB8FEF-BB58-E247-9F9A-6C14FC48888D}" type="pres">
      <dgm:prSet presAssocID="{A4BDE5FF-5CF2-3246-B118-BFB5822D5C86}" presName="imgShp" presStyleLbl="fgImgPlace1" presStyleIdx="2" presStyleCnt="3"/>
      <dgm:spPr/>
    </dgm:pt>
    <dgm:pt modelId="{B5BBDBD0-150B-DE4C-B577-5EFDF19D0CD0}" type="pres">
      <dgm:prSet presAssocID="{A4BDE5FF-5CF2-3246-B118-BFB5822D5C86}" presName="txShp" presStyleLbl="node1" presStyleIdx="2" presStyleCnt="3">
        <dgm:presLayoutVars>
          <dgm:bulletEnabled val="1"/>
        </dgm:presLayoutVars>
      </dgm:prSet>
      <dgm:spPr/>
    </dgm:pt>
  </dgm:ptLst>
  <dgm:cxnLst>
    <dgm:cxn modelId="{EB3F620D-10C1-A64A-B85B-FCA9B1D49D86}" srcId="{2C674C12-70A6-FC48-B15F-DDEBEF4FEB45}" destId="{F58AD59C-6739-974F-BF7D-C8C2FAA26CC6}" srcOrd="0" destOrd="0" parTransId="{CE707ED6-FB9A-F647-B321-143148C127D9}" sibTransId="{B44B83FC-1D51-6E43-A863-7CB2AA82B123}"/>
    <dgm:cxn modelId="{4682CF13-CD20-5F45-8DDD-A479D66D0D8A}" type="presOf" srcId="{A4BDE5FF-5CF2-3246-B118-BFB5822D5C86}" destId="{B5BBDBD0-150B-DE4C-B577-5EFDF19D0CD0}" srcOrd="0" destOrd="0" presId="urn:microsoft.com/office/officeart/2005/8/layout/vList3"/>
    <dgm:cxn modelId="{A22EC918-E034-354B-B953-A802A354EE9B}" type="presOf" srcId="{2C674C12-70A6-FC48-B15F-DDEBEF4FEB45}" destId="{9906CA22-2E7B-4248-8D03-85452312EC26}" srcOrd="0" destOrd="0" presId="urn:microsoft.com/office/officeart/2005/8/layout/vList3"/>
    <dgm:cxn modelId="{B356754A-12B6-B942-A534-9B54B142B54E}" srcId="{2C674C12-70A6-FC48-B15F-DDEBEF4FEB45}" destId="{A4BDE5FF-5CF2-3246-B118-BFB5822D5C86}" srcOrd="2" destOrd="0" parTransId="{4479A809-36E9-4E4E-A23C-5DD7D4B9B251}" sibTransId="{3BFBF646-900F-B140-A018-45653820BE85}"/>
    <dgm:cxn modelId="{6B8A7C90-533D-9346-B578-E828649DDFD7}" srcId="{2C674C12-70A6-FC48-B15F-DDEBEF4FEB45}" destId="{D9F36E25-83B8-D648-824F-D5C316519AFB}" srcOrd="1" destOrd="0" parTransId="{707ADD44-1057-1C4B-8E68-F169CC349245}" sibTransId="{2921E239-449A-8642-BBC5-D99097286842}"/>
    <dgm:cxn modelId="{4A3D64BD-60BB-9B40-83CB-E3918D0C4D06}" type="presOf" srcId="{F58AD59C-6739-974F-BF7D-C8C2FAA26CC6}" destId="{F52FE170-CEEF-0541-8664-A87C373467CD}" srcOrd="0" destOrd="0" presId="urn:microsoft.com/office/officeart/2005/8/layout/vList3"/>
    <dgm:cxn modelId="{6C1491CC-2A23-0C4B-A4B7-9E0FB14D126C}" type="presOf" srcId="{D9F36E25-83B8-D648-824F-D5C316519AFB}" destId="{55E62451-A06C-4F4F-925A-81E61F100DBD}" srcOrd="0" destOrd="0" presId="urn:microsoft.com/office/officeart/2005/8/layout/vList3"/>
    <dgm:cxn modelId="{97DC75CD-C942-104B-A976-D55A58E331FB}" type="presParOf" srcId="{9906CA22-2E7B-4248-8D03-85452312EC26}" destId="{D628F3DD-FAFD-F04A-A429-A98DB4AAFC15}" srcOrd="0" destOrd="0" presId="urn:microsoft.com/office/officeart/2005/8/layout/vList3"/>
    <dgm:cxn modelId="{622B891E-4F73-EE45-BBC2-98C3269F1CCA}" type="presParOf" srcId="{D628F3DD-FAFD-F04A-A429-A98DB4AAFC15}" destId="{FEB44AA1-C530-3742-9D8D-332AA8258E99}" srcOrd="0" destOrd="0" presId="urn:microsoft.com/office/officeart/2005/8/layout/vList3"/>
    <dgm:cxn modelId="{E617BC47-9842-BC4D-970C-DAC42278EF0E}" type="presParOf" srcId="{D628F3DD-FAFD-F04A-A429-A98DB4AAFC15}" destId="{F52FE170-CEEF-0541-8664-A87C373467CD}" srcOrd="1" destOrd="0" presId="urn:microsoft.com/office/officeart/2005/8/layout/vList3"/>
    <dgm:cxn modelId="{30B67597-7863-7B4C-92EB-F02776CC482B}" type="presParOf" srcId="{9906CA22-2E7B-4248-8D03-85452312EC26}" destId="{0A233FEE-E0E6-BC46-B19B-B752D797F85D}" srcOrd="1" destOrd="0" presId="urn:microsoft.com/office/officeart/2005/8/layout/vList3"/>
    <dgm:cxn modelId="{4510AFEC-FC0E-254C-86F1-1AC43DCAA72D}" type="presParOf" srcId="{9906CA22-2E7B-4248-8D03-85452312EC26}" destId="{9BB0AF1F-F856-DE44-98A5-26377DB5C475}" srcOrd="2" destOrd="0" presId="urn:microsoft.com/office/officeart/2005/8/layout/vList3"/>
    <dgm:cxn modelId="{72C46C43-C2EF-C044-BB19-C6816B5C5EE3}" type="presParOf" srcId="{9BB0AF1F-F856-DE44-98A5-26377DB5C475}" destId="{A9594E3B-431E-9641-BF3D-1B1CEA5F9741}" srcOrd="0" destOrd="0" presId="urn:microsoft.com/office/officeart/2005/8/layout/vList3"/>
    <dgm:cxn modelId="{F2345AF0-D9B1-044E-BCB8-4F5812FD5B10}" type="presParOf" srcId="{9BB0AF1F-F856-DE44-98A5-26377DB5C475}" destId="{55E62451-A06C-4F4F-925A-81E61F100DBD}" srcOrd="1" destOrd="0" presId="urn:microsoft.com/office/officeart/2005/8/layout/vList3"/>
    <dgm:cxn modelId="{E60DBB7A-5CBB-3C43-9C92-A7769396F9BE}" type="presParOf" srcId="{9906CA22-2E7B-4248-8D03-85452312EC26}" destId="{1990F2AE-0979-9144-8BEB-A52527FBA4EB}" srcOrd="3" destOrd="0" presId="urn:microsoft.com/office/officeart/2005/8/layout/vList3"/>
    <dgm:cxn modelId="{39A38442-46F7-F74C-B212-591A70C629EB}" type="presParOf" srcId="{9906CA22-2E7B-4248-8D03-85452312EC26}" destId="{AFBFF56E-860A-B048-BB0D-56A01FEA9A55}" srcOrd="4" destOrd="0" presId="urn:microsoft.com/office/officeart/2005/8/layout/vList3"/>
    <dgm:cxn modelId="{11A8A625-A622-804D-B99C-F880ABDDF6E0}" type="presParOf" srcId="{AFBFF56E-860A-B048-BB0D-56A01FEA9A55}" destId="{AFAB8FEF-BB58-E247-9F9A-6C14FC48888D}" srcOrd="0" destOrd="0" presId="urn:microsoft.com/office/officeart/2005/8/layout/vList3"/>
    <dgm:cxn modelId="{B10C2F38-C8F1-3C47-ADFB-206DAC30179B}" type="presParOf" srcId="{AFBFF56E-860A-B048-BB0D-56A01FEA9A55}" destId="{B5BBDBD0-150B-DE4C-B577-5EFDF19D0CD0}"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2A0B720-64DD-2942-B5DE-DA41F0113DC5}" type="doc">
      <dgm:prSet loTypeId="urn:microsoft.com/office/officeart/2005/8/layout/chevron2" loCatId="" qsTypeId="urn:microsoft.com/office/officeart/2005/8/quickstyle/simple4" qsCatId="simple" csTypeId="urn:microsoft.com/office/officeart/2005/8/colors/colorful4" csCatId="colorful" phldr="1"/>
      <dgm:spPr/>
      <dgm:t>
        <a:bodyPr/>
        <a:lstStyle/>
        <a:p>
          <a:endParaRPr lang="en-US"/>
        </a:p>
      </dgm:t>
    </dgm:pt>
    <dgm:pt modelId="{D524534A-9D9C-3549-9540-7C2843597D90}">
      <dgm:prSet phldrT="[Text]" custT="1"/>
      <dgm:spPr/>
      <dgm:t>
        <a:bodyPr/>
        <a:lstStyle/>
        <a:p>
          <a:r>
            <a:rPr lang="en-US" sz="3600" b="1" dirty="0"/>
            <a:t>1</a:t>
          </a:r>
        </a:p>
      </dgm:t>
    </dgm:pt>
    <dgm:pt modelId="{C7A6CE23-A0AF-8F49-BD4E-07A0BB863957}" type="parTrans" cxnId="{4D127828-0EE7-C74F-9DB0-A1CE89729C70}">
      <dgm:prSet/>
      <dgm:spPr/>
      <dgm:t>
        <a:bodyPr/>
        <a:lstStyle/>
        <a:p>
          <a:endParaRPr lang="en-US"/>
        </a:p>
      </dgm:t>
    </dgm:pt>
    <dgm:pt modelId="{9D8AE715-4606-2B41-B84D-013FDD8F4DBC}" type="sibTrans" cxnId="{4D127828-0EE7-C74F-9DB0-A1CE89729C70}">
      <dgm:prSet/>
      <dgm:spPr/>
      <dgm:t>
        <a:bodyPr/>
        <a:lstStyle/>
        <a:p>
          <a:endParaRPr lang="en-US"/>
        </a:p>
      </dgm:t>
    </dgm:pt>
    <dgm:pt modelId="{3A8A5F43-96B2-2344-BA18-E17F29C5C8C6}">
      <dgm:prSet phldrT="[Text]"/>
      <dgm:spPr/>
      <dgm:t>
        <a:bodyPr/>
        <a:lstStyle/>
        <a:p>
          <a:r>
            <a:rPr lang="id-ID" dirty="0"/>
            <a:t>Seleksi Administratif dilakukan oleh Direktorat Pembinaan Kelembagaan Perguruan Tinggi, </a:t>
          </a:r>
          <a:endParaRPr lang="en-US" dirty="0"/>
        </a:p>
      </dgm:t>
    </dgm:pt>
    <dgm:pt modelId="{20205A4C-2E8F-6547-8A9B-0CA6DABF1CB1}" type="parTrans" cxnId="{2BE2A2EB-BB80-0049-BD06-0284B4F48CA0}">
      <dgm:prSet/>
      <dgm:spPr/>
      <dgm:t>
        <a:bodyPr/>
        <a:lstStyle/>
        <a:p>
          <a:endParaRPr lang="en-US"/>
        </a:p>
      </dgm:t>
    </dgm:pt>
    <dgm:pt modelId="{E5D45364-0FE8-8846-B19A-E9FA87AE299C}" type="sibTrans" cxnId="{2BE2A2EB-BB80-0049-BD06-0284B4F48CA0}">
      <dgm:prSet/>
      <dgm:spPr/>
      <dgm:t>
        <a:bodyPr/>
        <a:lstStyle/>
        <a:p>
          <a:endParaRPr lang="en-US"/>
        </a:p>
      </dgm:t>
    </dgm:pt>
    <dgm:pt modelId="{F5BB04E7-2720-D146-B819-CAE2BF72905D}">
      <dgm:prSet phldrT="[Text]" custT="1"/>
      <dgm:spPr/>
      <dgm:t>
        <a:bodyPr/>
        <a:lstStyle/>
        <a:p>
          <a:r>
            <a:rPr lang="en-US" sz="3600" b="1" dirty="0"/>
            <a:t>2</a:t>
          </a:r>
        </a:p>
      </dgm:t>
    </dgm:pt>
    <dgm:pt modelId="{B93837C7-BE6B-1846-BA93-B3F726E2A338}" type="parTrans" cxnId="{3963DAE3-9E6D-6848-948E-712FD47DE7DE}">
      <dgm:prSet/>
      <dgm:spPr/>
      <dgm:t>
        <a:bodyPr/>
        <a:lstStyle/>
        <a:p>
          <a:endParaRPr lang="en-US"/>
        </a:p>
      </dgm:t>
    </dgm:pt>
    <dgm:pt modelId="{B69F88FA-771B-BD40-91F1-4BE5A226DAFB}" type="sibTrans" cxnId="{3963DAE3-9E6D-6848-948E-712FD47DE7DE}">
      <dgm:prSet/>
      <dgm:spPr/>
      <dgm:t>
        <a:bodyPr/>
        <a:lstStyle/>
        <a:p>
          <a:endParaRPr lang="en-US"/>
        </a:p>
      </dgm:t>
    </dgm:pt>
    <dgm:pt modelId="{75D5310C-B771-1148-9B06-FD18ED12E291}">
      <dgm:prSet phldrT="[Text]"/>
      <dgm:spPr/>
      <dgm:t>
        <a:bodyPr/>
        <a:lstStyle/>
        <a:p>
          <a:r>
            <a:rPr lang="id-ID" dirty="0"/>
            <a:t>Seleksi Substantif dilakukan oleh </a:t>
          </a:r>
          <a:r>
            <a:rPr lang="id-ID" i="1" dirty="0"/>
            <a:t>reviewer</a:t>
          </a:r>
          <a:r>
            <a:rPr lang="id-ID" dirty="0"/>
            <a:t> independen</a:t>
          </a:r>
          <a:endParaRPr lang="en-US" dirty="0"/>
        </a:p>
      </dgm:t>
    </dgm:pt>
    <dgm:pt modelId="{3BB5F363-2730-0947-82E5-20E4108E4353}" type="parTrans" cxnId="{63C445DA-5DBC-AD4B-B200-0415F6504E69}">
      <dgm:prSet/>
      <dgm:spPr/>
      <dgm:t>
        <a:bodyPr/>
        <a:lstStyle/>
        <a:p>
          <a:endParaRPr lang="en-US"/>
        </a:p>
      </dgm:t>
    </dgm:pt>
    <dgm:pt modelId="{2FD321CD-B604-8641-AE5A-1FC885B2A513}" type="sibTrans" cxnId="{63C445DA-5DBC-AD4B-B200-0415F6504E69}">
      <dgm:prSet/>
      <dgm:spPr/>
      <dgm:t>
        <a:bodyPr/>
        <a:lstStyle/>
        <a:p>
          <a:endParaRPr lang="en-US"/>
        </a:p>
      </dgm:t>
    </dgm:pt>
    <dgm:pt modelId="{EF664EA3-3F2A-5242-8C69-5C6E98D5DAF5}">
      <dgm:prSet phldrT="[Text]" custT="1"/>
      <dgm:spPr/>
      <dgm:t>
        <a:bodyPr/>
        <a:lstStyle/>
        <a:p>
          <a:r>
            <a:rPr lang="en-US" sz="3600" b="1" dirty="0"/>
            <a:t>3</a:t>
          </a:r>
        </a:p>
      </dgm:t>
    </dgm:pt>
    <dgm:pt modelId="{465FAEE9-D000-EA46-A869-B2BD58FF597E}" type="parTrans" cxnId="{C39BCEA4-C870-F44B-B8DD-FE7596043DB5}">
      <dgm:prSet/>
      <dgm:spPr/>
      <dgm:t>
        <a:bodyPr/>
        <a:lstStyle/>
        <a:p>
          <a:endParaRPr lang="en-US"/>
        </a:p>
      </dgm:t>
    </dgm:pt>
    <dgm:pt modelId="{EA152173-4EE8-154B-B1A5-4AC456B3B9FB}" type="sibTrans" cxnId="{C39BCEA4-C870-F44B-B8DD-FE7596043DB5}">
      <dgm:prSet/>
      <dgm:spPr/>
      <dgm:t>
        <a:bodyPr/>
        <a:lstStyle/>
        <a:p>
          <a:endParaRPr lang="en-US"/>
        </a:p>
      </dgm:t>
    </dgm:pt>
    <dgm:pt modelId="{059A1A93-AF2E-CD43-B264-9D0E13326449}">
      <dgm:prSet phldrT="[Text]"/>
      <dgm:spPr/>
      <dgm:t>
        <a:bodyPr/>
        <a:lstStyle/>
        <a:p>
          <a:r>
            <a:rPr lang="id-ID" dirty="0"/>
            <a:t>Presentasi untuk evaluasi kelayakan program, finalisasi program dan anggaran</a:t>
          </a:r>
          <a:endParaRPr lang="en-US" dirty="0"/>
        </a:p>
      </dgm:t>
    </dgm:pt>
    <dgm:pt modelId="{021103D7-EF22-3A4F-9751-7A28B5B16806}" type="parTrans" cxnId="{784D3787-D792-754B-BEC6-A582C960A96B}">
      <dgm:prSet/>
      <dgm:spPr/>
      <dgm:t>
        <a:bodyPr/>
        <a:lstStyle/>
        <a:p>
          <a:endParaRPr lang="en-US"/>
        </a:p>
      </dgm:t>
    </dgm:pt>
    <dgm:pt modelId="{A16BD3D6-3A05-2C4E-AFCC-C46D960B9204}" type="sibTrans" cxnId="{784D3787-D792-754B-BEC6-A582C960A96B}">
      <dgm:prSet/>
      <dgm:spPr/>
      <dgm:t>
        <a:bodyPr/>
        <a:lstStyle/>
        <a:p>
          <a:endParaRPr lang="en-US"/>
        </a:p>
      </dgm:t>
    </dgm:pt>
    <dgm:pt modelId="{E088F491-12C9-5A4B-81D7-C5ADBA31C4C2}" type="pres">
      <dgm:prSet presAssocID="{92A0B720-64DD-2942-B5DE-DA41F0113DC5}" presName="linearFlow" presStyleCnt="0">
        <dgm:presLayoutVars>
          <dgm:dir/>
          <dgm:animLvl val="lvl"/>
          <dgm:resizeHandles val="exact"/>
        </dgm:presLayoutVars>
      </dgm:prSet>
      <dgm:spPr/>
    </dgm:pt>
    <dgm:pt modelId="{54CCBD16-C98D-7D45-965E-5295CB81721C}" type="pres">
      <dgm:prSet presAssocID="{D524534A-9D9C-3549-9540-7C2843597D90}" presName="composite" presStyleCnt="0"/>
      <dgm:spPr/>
    </dgm:pt>
    <dgm:pt modelId="{63A286C3-8047-5544-A9DB-8CF03EE7C2B0}" type="pres">
      <dgm:prSet presAssocID="{D524534A-9D9C-3549-9540-7C2843597D90}" presName="parentText" presStyleLbl="alignNode1" presStyleIdx="0" presStyleCnt="3">
        <dgm:presLayoutVars>
          <dgm:chMax val="1"/>
          <dgm:bulletEnabled val="1"/>
        </dgm:presLayoutVars>
      </dgm:prSet>
      <dgm:spPr/>
    </dgm:pt>
    <dgm:pt modelId="{79EFF4C1-07EB-434D-85A1-AFC3687010C1}" type="pres">
      <dgm:prSet presAssocID="{D524534A-9D9C-3549-9540-7C2843597D90}" presName="descendantText" presStyleLbl="alignAcc1" presStyleIdx="0" presStyleCnt="3">
        <dgm:presLayoutVars>
          <dgm:bulletEnabled val="1"/>
        </dgm:presLayoutVars>
      </dgm:prSet>
      <dgm:spPr/>
    </dgm:pt>
    <dgm:pt modelId="{00AD3B3E-CAA7-F348-89E1-C984FB2F2524}" type="pres">
      <dgm:prSet presAssocID="{9D8AE715-4606-2B41-B84D-013FDD8F4DBC}" presName="sp" presStyleCnt="0"/>
      <dgm:spPr/>
    </dgm:pt>
    <dgm:pt modelId="{643B20CC-B834-FC4E-B214-A15D8C1C1CF0}" type="pres">
      <dgm:prSet presAssocID="{F5BB04E7-2720-D146-B819-CAE2BF72905D}" presName="composite" presStyleCnt="0"/>
      <dgm:spPr/>
    </dgm:pt>
    <dgm:pt modelId="{4D9648AA-C832-884A-BF43-77AF5E9167E6}" type="pres">
      <dgm:prSet presAssocID="{F5BB04E7-2720-D146-B819-CAE2BF72905D}" presName="parentText" presStyleLbl="alignNode1" presStyleIdx="1" presStyleCnt="3">
        <dgm:presLayoutVars>
          <dgm:chMax val="1"/>
          <dgm:bulletEnabled val="1"/>
        </dgm:presLayoutVars>
      </dgm:prSet>
      <dgm:spPr/>
    </dgm:pt>
    <dgm:pt modelId="{F7742E00-2C88-2046-823B-4FACE6F8D58C}" type="pres">
      <dgm:prSet presAssocID="{F5BB04E7-2720-D146-B819-CAE2BF72905D}" presName="descendantText" presStyleLbl="alignAcc1" presStyleIdx="1" presStyleCnt="3">
        <dgm:presLayoutVars>
          <dgm:bulletEnabled val="1"/>
        </dgm:presLayoutVars>
      </dgm:prSet>
      <dgm:spPr/>
    </dgm:pt>
    <dgm:pt modelId="{F2FE273B-8F5A-BB4B-97AD-E756D2F556DA}" type="pres">
      <dgm:prSet presAssocID="{B69F88FA-771B-BD40-91F1-4BE5A226DAFB}" presName="sp" presStyleCnt="0"/>
      <dgm:spPr/>
    </dgm:pt>
    <dgm:pt modelId="{1138CA0C-B19F-2B42-B0CD-F20326FE0821}" type="pres">
      <dgm:prSet presAssocID="{EF664EA3-3F2A-5242-8C69-5C6E98D5DAF5}" presName="composite" presStyleCnt="0"/>
      <dgm:spPr/>
    </dgm:pt>
    <dgm:pt modelId="{757E5D57-B56A-814C-8EF4-20C4B374B07D}" type="pres">
      <dgm:prSet presAssocID="{EF664EA3-3F2A-5242-8C69-5C6E98D5DAF5}" presName="parentText" presStyleLbl="alignNode1" presStyleIdx="2" presStyleCnt="3">
        <dgm:presLayoutVars>
          <dgm:chMax val="1"/>
          <dgm:bulletEnabled val="1"/>
        </dgm:presLayoutVars>
      </dgm:prSet>
      <dgm:spPr/>
    </dgm:pt>
    <dgm:pt modelId="{9AC12F48-E2BD-6449-BB1F-5F2042352793}" type="pres">
      <dgm:prSet presAssocID="{EF664EA3-3F2A-5242-8C69-5C6E98D5DAF5}" presName="descendantText" presStyleLbl="alignAcc1" presStyleIdx="2" presStyleCnt="3">
        <dgm:presLayoutVars>
          <dgm:bulletEnabled val="1"/>
        </dgm:presLayoutVars>
      </dgm:prSet>
      <dgm:spPr/>
    </dgm:pt>
  </dgm:ptLst>
  <dgm:cxnLst>
    <dgm:cxn modelId="{D0364107-DA43-C949-A35B-B776FF7EA022}" type="presOf" srcId="{75D5310C-B771-1148-9B06-FD18ED12E291}" destId="{F7742E00-2C88-2046-823B-4FACE6F8D58C}" srcOrd="0" destOrd="0" presId="urn:microsoft.com/office/officeart/2005/8/layout/chevron2"/>
    <dgm:cxn modelId="{E3AB6D0A-959A-5441-8F93-8687C98D7046}" type="presOf" srcId="{EF664EA3-3F2A-5242-8C69-5C6E98D5DAF5}" destId="{757E5D57-B56A-814C-8EF4-20C4B374B07D}" srcOrd="0" destOrd="0" presId="urn:microsoft.com/office/officeart/2005/8/layout/chevron2"/>
    <dgm:cxn modelId="{E98F740B-97C8-4B44-A1B6-928E12684CE9}" type="presOf" srcId="{059A1A93-AF2E-CD43-B264-9D0E13326449}" destId="{9AC12F48-E2BD-6449-BB1F-5F2042352793}" srcOrd="0" destOrd="0" presId="urn:microsoft.com/office/officeart/2005/8/layout/chevron2"/>
    <dgm:cxn modelId="{4D127828-0EE7-C74F-9DB0-A1CE89729C70}" srcId="{92A0B720-64DD-2942-B5DE-DA41F0113DC5}" destId="{D524534A-9D9C-3549-9540-7C2843597D90}" srcOrd="0" destOrd="0" parTransId="{C7A6CE23-A0AF-8F49-BD4E-07A0BB863957}" sibTransId="{9D8AE715-4606-2B41-B84D-013FDD8F4DBC}"/>
    <dgm:cxn modelId="{DE8BC379-BB41-C444-89FC-A6DA7AAF47C9}" type="presOf" srcId="{F5BB04E7-2720-D146-B819-CAE2BF72905D}" destId="{4D9648AA-C832-884A-BF43-77AF5E9167E6}" srcOrd="0" destOrd="0" presId="urn:microsoft.com/office/officeart/2005/8/layout/chevron2"/>
    <dgm:cxn modelId="{784D3787-D792-754B-BEC6-A582C960A96B}" srcId="{EF664EA3-3F2A-5242-8C69-5C6E98D5DAF5}" destId="{059A1A93-AF2E-CD43-B264-9D0E13326449}" srcOrd="0" destOrd="0" parTransId="{021103D7-EF22-3A4F-9751-7A28B5B16806}" sibTransId="{A16BD3D6-3A05-2C4E-AFCC-C46D960B9204}"/>
    <dgm:cxn modelId="{6700A298-7484-4645-97D2-A388EF2C2A6C}" type="presOf" srcId="{D524534A-9D9C-3549-9540-7C2843597D90}" destId="{63A286C3-8047-5544-A9DB-8CF03EE7C2B0}" srcOrd="0" destOrd="0" presId="urn:microsoft.com/office/officeart/2005/8/layout/chevron2"/>
    <dgm:cxn modelId="{C39BCEA4-C870-F44B-B8DD-FE7596043DB5}" srcId="{92A0B720-64DD-2942-B5DE-DA41F0113DC5}" destId="{EF664EA3-3F2A-5242-8C69-5C6E98D5DAF5}" srcOrd="2" destOrd="0" parTransId="{465FAEE9-D000-EA46-A869-B2BD58FF597E}" sibTransId="{EA152173-4EE8-154B-B1A5-4AC456B3B9FB}"/>
    <dgm:cxn modelId="{FE01B2BA-6985-E344-9249-CAEA78DAB921}" type="presOf" srcId="{3A8A5F43-96B2-2344-BA18-E17F29C5C8C6}" destId="{79EFF4C1-07EB-434D-85A1-AFC3687010C1}" srcOrd="0" destOrd="0" presId="urn:microsoft.com/office/officeart/2005/8/layout/chevron2"/>
    <dgm:cxn modelId="{AFDC70C9-8D42-5144-BDAD-4A6940238A3D}" type="presOf" srcId="{92A0B720-64DD-2942-B5DE-DA41F0113DC5}" destId="{E088F491-12C9-5A4B-81D7-C5ADBA31C4C2}" srcOrd="0" destOrd="0" presId="urn:microsoft.com/office/officeart/2005/8/layout/chevron2"/>
    <dgm:cxn modelId="{63C445DA-5DBC-AD4B-B200-0415F6504E69}" srcId="{F5BB04E7-2720-D146-B819-CAE2BF72905D}" destId="{75D5310C-B771-1148-9B06-FD18ED12E291}" srcOrd="0" destOrd="0" parTransId="{3BB5F363-2730-0947-82E5-20E4108E4353}" sibTransId="{2FD321CD-B604-8641-AE5A-1FC885B2A513}"/>
    <dgm:cxn modelId="{3963DAE3-9E6D-6848-948E-712FD47DE7DE}" srcId="{92A0B720-64DD-2942-B5DE-DA41F0113DC5}" destId="{F5BB04E7-2720-D146-B819-CAE2BF72905D}" srcOrd="1" destOrd="0" parTransId="{B93837C7-BE6B-1846-BA93-B3F726E2A338}" sibTransId="{B69F88FA-771B-BD40-91F1-4BE5A226DAFB}"/>
    <dgm:cxn modelId="{2BE2A2EB-BB80-0049-BD06-0284B4F48CA0}" srcId="{D524534A-9D9C-3549-9540-7C2843597D90}" destId="{3A8A5F43-96B2-2344-BA18-E17F29C5C8C6}" srcOrd="0" destOrd="0" parTransId="{20205A4C-2E8F-6547-8A9B-0CA6DABF1CB1}" sibTransId="{E5D45364-0FE8-8846-B19A-E9FA87AE299C}"/>
    <dgm:cxn modelId="{F1DAEF61-3C40-0F42-94FD-4384159ABD14}" type="presParOf" srcId="{E088F491-12C9-5A4B-81D7-C5ADBA31C4C2}" destId="{54CCBD16-C98D-7D45-965E-5295CB81721C}" srcOrd="0" destOrd="0" presId="urn:microsoft.com/office/officeart/2005/8/layout/chevron2"/>
    <dgm:cxn modelId="{965A2951-6EBE-CB40-A943-123600576F48}" type="presParOf" srcId="{54CCBD16-C98D-7D45-965E-5295CB81721C}" destId="{63A286C3-8047-5544-A9DB-8CF03EE7C2B0}" srcOrd="0" destOrd="0" presId="urn:microsoft.com/office/officeart/2005/8/layout/chevron2"/>
    <dgm:cxn modelId="{F73E5B41-E5B1-A54F-B6E6-F8ABE41FD32A}" type="presParOf" srcId="{54CCBD16-C98D-7D45-965E-5295CB81721C}" destId="{79EFF4C1-07EB-434D-85A1-AFC3687010C1}" srcOrd="1" destOrd="0" presId="urn:microsoft.com/office/officeart/2005/8/layout/chevron2"/>
    <dgm:cxn modelId="{0EB23532-325A-3F42-896C-D7F19FDBB234}" type="presParOf" srcId="{E088F491-12C9-5A4B-81D7-C5ADBA31C4C2}" destId="{00AD3B3E-CAA7-F348-89E1-C984FB2F2524}" srcOrd="1" destOrd="0" presId="urn:microsoft.com/office/officeart/2005/8/layout/chevron2"/>
    <dgm:cxn modelId="{727272DF-16D4-604E-90E2-42DEF00E4211}" type="presParOf" srcId="{E088F491-12C9-5A4B-81D7-C5ADBA31C4C2}" destId="{643B20CC-B834-FC4E-B214-A15D8C1C1CF0}" srcOrd="2" destOrd="0" presId="urn:microsoft.com/office/officeart/2005/8/layout/chevron2"/>
    <dgm:cxn modelId="{129B2100-78E1-7247-97BE-E55B00DAA851}" type="presParOf" srcId="{643B20CC-B834-FC4E-B214-A15D8C1C1CF0}" destId="{4D9648AA-C832-884A-BF43-77AF5E9167E6}" srcOrd="0" destOrd="0" presId="urn:microsoft.com/office/officeart/2005/8/layout/chevron2"/>
    <dgm:cxn modelId="{99B5753B-8B5F-254E-9699-DE4315C57D35}" type="presParOf" srcId="{643B20CC-B834-FC4E-B214-A15D8C1C1CF0}" destId="{F7742E00-2C88-2046-823B-4FACE6F8D58C}" srcOrd="1" destOrd="0" presId="urn:microsoft.com/office/officeart/2005/8/layout/chevron2"/>
    <dgm:cxn modelId="{BF901BD7-1CB4-6443-AFA3-545CA682BBB4}" type="presParOf" srcId="{E088F491-12C9-5A4B-81D7-C5ADBA31C4C2}" destId="{F2FE273B-8F5A-BB4B-97AD-E756D2F556DA}" srcOrd="3" destOrd="0" presId="urn:microsoft.com/office/officeart/2005/8/layout/chevron2"/>
    <dgm:cxn modelId="{CF037F21-85D4-2B42-BDF1-E4AE71498A85}" type="presParOf" srcId="{E088F491-12C9-5A4B-81D7-C5ADBA31C4C2}" destId="{1138CA0C-B19F-2B42-B0CD-F20326FE0821}" srcOrd="4" destOrd="0" presId="urn:microsoft.com/office/officeart/2005/8/layout/chevron2"/>
    <dgm:cxn modelId="{09C91562-95D8-BD42-AD4A-A021B00AFA47}" type="presParOf" srcId="{1138CA0C-B19F-2B42-B0CD-F20326FE0821}" destId="{757E5D57-B56A-814C-8EF4-20C4B374B07D}" srcOrd="0" destOrd="0" presId="urn:microsoft.com/office/officeart/2005/8/layout/chevron2"/>
    <dgm:cxn modelId="{98B7F907-A493-D94C-8F87-8AB0E1CCE148}" type="presParOf" srcId="{1138CA0C-B19F-2B42-B0CD-F20326FE0821}" destId="{9AC12F48-E2BD-6449-BB1F-5F204235279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EF69860-D254-0842-BDFD-D5D1C9A4DA1D}" type="doc">
      <dgm:prSet loTypeId="urn:microsoft.com/office/officeart/2005/8/layout/pyramid2" loCatId="" qsTypeId="urn:microsoft.com/office/officeart/2005/8/quickstyle/simple1" qsCatId="simple" csTypeId="urn:microsoft.com/office/officeart/2005/8/colors/accent1_2" csCatId="accent1" phldr="1"/>
      <dgm:spPr/>
    </dgm:pt>
    <dgm:pt modelId="{4958F749-E931-3846-A884-DA9C487F4E2A}">
      <dgm:prSet phldrT="[Text]" custT="1"/>
      <dgm:spPr>
        <a:ln w="38100">
          <a:solidFill>
            <a:srgbClr val="00B050"/>
          </a:solidFill>
        </a:ln>
      </dgm:spPr>
      <dgm:t>
        <a:bodyPr/>
        <a:lstStyle/>
        <a:p>
          <a:r>
            <a:rPr lang="en-US" sz="2800" dirty="0" err="1"/>
            <a:t>Kelengkapan</a:t>
          </a:r>
          <a:r>
            <a:rPr lang="en-US" sz="2800" dirty="0"/>
            <a:t> </a:t>
          </a:r>
          <a:r>
            <a:rPr lang="en-US" sz="2800" dirty="0" err="1"/>
            <a:t>Profil</a:t>
          </a:r>
          <a:r>
            <a:rPr lang="en-US" sz="2800" dirty="0"/>
            <a:t> </a:t>
          </a:r>
          <a:r>
            <a:rPr lang="en-US" sz="2800" dirty="0" err="1"/>
            <a:t>Perguruan</a:t>
          </a:r>
          <a:r>
            <a:rPr lang="en-US" sz="2800" dirty="0"/>
            <a:t> Tinggi (30%)</a:t>
          </a:r>
        </a:p>
      </dgm:t>
    </dgm:pt>
    <dgm:pt modelId="{FF7793AC-59A6-604B-A936-AEB936D0FF4B}" type="parTrans" cxnId="{731C03CC-4BA5-8549-A1B4-3CD172EEA5A1}">
      <dgm:prSet/>
      <dgm:spPr/>
      <dgm:t>
        <a:bodyPr/>
        <a:lstStyle/>
        <a:p>
          <a:endParaRPr lang="en-US"/>
        </a:p>
      </dgm:t>
    </dgm:pt>
    <dgm:pt modelId="{041B2FA5-B897-C04A-87BD-144A4D0624CB}" type="sibTrans" cxnId="{731C03CC-4BA5-8549-A1B4-3CD172EEA5A1}">
      <dgm:prSet/>
      <dgm:spPr/>
      <dgm:t>
        <a:bodyPr/>
        <a:lstStyle/>
        <a:p>
          <a:endParaRPr lang="en-US"/>
        </a:p>
      </dgm:t>
    </dgm:pt>
    <dgm:pt modelId="{46FEAE1F-3938-4D4D-9910-377D47DB210C}">
      <dgm:prSet phldrT="[Text]" custT="1"/>
      <dgm:spPr>
        <a:ln w="38100">
          <a:solidFill>
            <a:schemeClr val="accent5">
              <a:lumMod val="60000"/>
              <a:lumOff val="40000"/>
            </a:schemeClr>
          </a:solidFill>
        </a:ln>
      </dgm:spPr>
      <dgm:t>
        <a:bodyPr/>
        <a:lstStyle/>
        <a:p>
          <a:r>
            <a:rPr lang="en-US" sz="2800" dirty="0" err="1"/>
            <a:t>Rencana</a:t>
          </a:r>
          <a:r>
            <a:rPr lang="en-US" sz="2800" dirty="0"/>
            <a:t> </a:t>
          </a:r>
          <a:r>
            <a:rPr lang="en-US" sz="2800" dirty="0" err="1"/>
            <a:t>Pengembangan</a:t>
          </a:r>
          <a:r>
            <a:rPr lang="en-US" sz="2800" dirty="0"/>
            <a:t> </a:t>
          </a:r>
          <a:r>
            <a:rPr lang="en-US" sz="2800" dirty="0" err="1"/>
            <a:t>Strategis</a:t>
          </a:r>
          <a:r>
            <a:rPr lang="en-US" sz="2800" dirty="0"/>
            <a:t> </a:t>
          </a:r>
          <a:r>
            <a:rPr lang="en-US" sz="2800" dirty="0" err="1"/>
            <a:t>Perguruan</a:t>
          </a:r>
          <a:r>
            <a:rPr lang="en-US" sz="2800" dirty="0"/>
            <a:t> Tinggi (20%)</a:t>
          </a:r>
        </a:p>
      </dgm:t>
    </dgm:pt>
    <dgm:pt modelId="{08E18E39-33DA-0C47-BD78-40A7AF4E7AC5}" type="parTrans" cxnId="{155D0DC1-41F0-9B41-B436-1D9C72417ED0}">
      <dgm:prSet/>
      <dgm:spPr/>
      <dgm:t>
        <a:bodyPr/>
        <a:lstStyle/>
        <a:p>
          <a:endParaRPr lang="en-US"/>
        </a:p>
      </dgm:t>
    </dgm:pt>
    <dgm:pt modelId="{27A6E144-3BB3-B946-83B9-AD4E1BB520F1}" type="sibTrans" cxnId="{155D0DC1-41F0-9B41-B436-1D9C72417ED0}">
      <dgm:prSet/>
      <dgm:spPr/>
      <dgm:t>
        <a:bodyPr/>
        <a:lstStyle/>
        <a:p>
          <a:endParaRPr lang="en-US"/>
        </a:p>
      </dgm:t>
    </dgm:pt>
    <dgm:pt modelId="{1D33F16B-A098-6A40-B8F9-27D6F2EBB1AA}">
      <dgm:prSet phldrT="[Text]" custT="1"/>
      <dgm:spPr>
        <a:ln w="38100">
          <a:solidFill>
            <a:schemeClr val="accent5">
              <a:lumMod val="75000"/>
            </a:schemeClr>
          </a:solidFill>
        </a:ln>
      </dgm:spPr>
      <dgm:t>
        <a:bodyPr/>
        <a:lstStyle/>
        <a:p>
          <a:r>
            <a:rPr lang="en-US" sz="2800" dirty="0"/>
            <a:t>Program </a:t>
          </a:r>
          <a:r>
            <a:rPr lang="en-US" sz="2800" dirty="0" err="1"/>
            <a:t>Peningkatan</a:t>
          </a:r>
          <a:r>
            <a:rPr lang="en-US" sz="2800" dirty="0"/>
            <a:t> </a:t>
          </a:r>
          <a:r>
            <a:rPr lang="en-US" sz="2800" dirty="0" err="1"/>
            <a:t>Kualitas</a:t>
          </a:r>
          <a:r>
            <a:rPr lang="en-US" sz="2800" dirty="0"/>
            <a:t> Pendidikan (50%)</a:t>
          </a:r>
        </a:p>
      </dgm:t>
    </dgm:pt>
    <dgm:pt modelId="{8B24597A-B369-4F42-A199-B132D37F2B10}" type="parTrans" cxnId="{2B5C81D1-6398-8643-BA11-53EDFFA56EF4}">
      <dgm:prSet/>
      <dgm:spPr/>
      <dgm:t>
        <a:bodyPr/>
        <a:lstStyle/>
        <a:p>
          <a:endParaRPr lang="en-US"/>
        </a:p>
      </dgm:t>
    </dgm:pt>
    <dgm:pt modelId="{5ADF46B1-3DF7-E447-9962-BCEA77BE1DE6}" type="sibTrans" cxnId="{2B5C81D1-6398-8643-BA11-53EDFFA56EF4}">
      <dgm:prSet/>
      <dgm:spPr/>
      <dgm:t>
        <a:bodyPr/>
        <a:lstStyle/>
        <a:p>
          <a:endParaRPr lang="en-US"/>
        </a:p>
      </dgm:t>
    </dgm:pt>
    <dgm:pt modelId="{295F21A0-D977-9944-B8AD-FCA1A46D0735}" type="pres">
      <dgm:prSet presAssocID="{EEF69860-D254-0842-BDFD-D5D1C9A4DA1D}" presName="compositeShape" presStyleCnt="0">
        <dgm:presLayoutVars>
          <dgm:dir/>
          <dgm:resizeHandles/>
        </dgm:presLayoutVars>
      </dgm:prSet>
      <dgm:spPr/>
    </dgm:pt>
    <dgm:pt modelId="{25BE5D2F-F80D-EE42-AA83-FE41D1E11E07}" type="pres">
      <dgm:prSet presAssocID="{EEF69860-D254-0842-BDFD-D5D1C9A4DA1D}" presName="pyramid" presStyleLbl="node1" presStyleIdx="0" presStyleCnt="1" custLinFactNeighborX="-9013"/>
      <dgm:spPr/>
    </dgm:pt>
    <dgm:pt modelId="{2194A522-E888-364E-9008-B25498E7E124}" type="pres">
      <dgm:prSet presAssocID="{EEF69860-D254-0842-BDFD-D5D1C9A4DA1D}" presName="theList" presStyleCnt="0"/>
      <dgm:spPr/>
    </dgm:pt>
    <dgm:pt modelId="{8F53965C-57EB-AC46-8657-67AE38161860}" type="pres">
      <dgm:prSet presAssocID="{4958F749-E931-3846-A884-DA9C487F4E2A}" presName="aNode" presStyleLbl="fgAcc1" presStyleIdx="0" presStyleCnt="3" custScaleX="146921">
        <dgm:presLayoutVars>
          <dgm:bulletEnabled val="1"/>
        </dgm:presLayoutVars>
      </dgm:prSet>
      <dgm:spPr/>
    </dgm:pt>
    <dgm:pt modelId="{D98A0016-33C1-5D4B-9A23-8D8E3D7CCE0C}" type="pres">
      <dgm:prSet presAssocID="{4958F749-E931-3846-A884-DA9C487F4E2A}" presName="aSpace" presStyleCnt="0"/>
      <dgm:spPr/>
    </dgm:pt>
    <dgm:pt modelId="{F8DFAA99-5890-CC4B-B8B9-2E1D077CB03E}" type="pres">
      <dgm:prSet presAssocID="{46FEAE1F-3938-4D4D-9910-377D47DB210C}" presName="aNode" presStyleLbl="fgAcc1" presStyleIdx="1" presStyleCnt="3" custScaleX="148488">
        <dgm:presLayoutVars>
          <dgm:bulletEnabled val="1"/>
        </dgm:presLayoutVars>
      </dgm:prSet>
      <dgm:spPr/>
    </dgm:pt>
    <dgm:pt modelId="{3AAE5469-9CEC-8D42-B411-3268908909A5}" type="pres">
      <dgm:prSet presAssocID="{46FEAE1F-3938-4D4D-9910-377D47DB210C}" presName="aSpace" presStyleCnt="0"/>
      <dgm:spPr/>
    </dgm:pt>
    <dgm:pt modelId="{D657B2ED-BADF-B646-A671-082C9C9273CB}" type="pres">
      <dgm:prSet presAssocID="{1D33F16B-A098-6A40-B8F9-27D6F2EBB1AA}" presName="aNode" presStyleLbl="fgAcc1" presStyleIdx="2" presStyleCnt="3" custScaleX="147663">
        <dgm:presLayoutVars>
          <dgm:bulletEnabled val="1"/>
        </dgm:presLayoutVars>
      </dgm:prSet>
      <dgm:spPr/>
    </dgm:pt>
    <dgm:pt modelId="{21860897-9DB0-2942-95D9-2EEB29CE606C}" type="pres">
      <dgm:prSet presAssocID="{1D33F16B-A098-6A40-B8F9-27D6F2EBB1AA}" presName="aSpace" presStyleCnt="0"/>
      <dgm:spPr/>
    </dgm:pt>
  </dgm:ptLst>
  <dgm:cxnLst>
    <dgm:cxn modelId="{F3A81113-9C72-7D46-AE06-A32534D94272}" type="presOf" srcId="{1D33F16B-A098-6A40-B8F9-27D6F2EBB1AA}" destId="{D657B2ED-BADF-B646-A671-082C9C9273CB}" srcOrd="0" destOrd="0" presId="urn:microsoft.com/office/officeart/2005/8/layout/pyramid2"/>
    <dgm:cxn modelId="{8F9AAF2F-E979-984C-9F75-FE97769E28CB}" type="presOf" srcId="{4958F749-E931-3846-A884-DA9C487F4E2A}" destId="{8F53965C-57EB-AC46-8657-67AE38161860}" srcOrd="0" destOrd="0" presId="urn:microsoft.com/office/officeart/2005/8/layout/pyramid2"/>
    <dgm:cxn modelId="{F9CBB5B1-7F55-404A-9126-B797E7772AD9}" type="presOf" srcId="{46FEAE1F-3938-4D4D-9910-377D47DB210C}" destId="{F8DFAA99-5890-CC4B-B8B9-2E1D077CB03E}" srcOrd="0" destOrd="0" presId="urn:microsoft.com/office/officeart/2005/8/layout/pyramid2"/>
    <dgm:cxn modelId="{155D0DC1-41F0-9B41-B436-1D9C72417ED0}" srcId="{EEF69860-D254-0842-BDFD-D5D1C9A4DA1D}" destId="{46FEAE1F-3938-4D4D-9910-377D47DB210C}" srcOrd="1" destOrd="0" parTransId="{08E18E39-33DA-0C47-BD78-40A7AF4E7AC5}" sibTransId="{27A6E144-3BB3-B946-83B9-AD4E1BB520F1}"/>
    <dgm:cxn modelId="{731C03CC-4BA5-8549-A1B4-3CD172EEA5A1}" srcId="{EEF69860-D254-0842-BDFD-D5D1C9A4DA1D}" destId="{4958F749-E931-3846-A884-DA9C487F4E2A}" srcOrd="0" destOrd="0" parTransId="{FF7793AC-59A6-604B-A936-AEB936D0FF4B}" sibTransId="{041B2FA5-B897-C04A-87BD-144A4D0624CB}"/>
    <dgm:cxn modelId="{7F7DEECE-7BDE-874F-8544-16E76F601E35}" type="presOf" srcId="{EEF69860-D254-0842-BDFD-D5D1C9A4DA1D}" destId="{295F21A0-D977-9944-B8AD-FCA1A46D0735}" srcOrd="0" destOrd="0" presId="urn:microsoft.com/office/officeart/2005/8/layout/pyramid2"/>
    <dgm:cxn modelId="{2B5C81D1-6398-8643-BA11-53EDFFA56EF4}" srcId="{EEF69860-D254-0842-BDFD-D5D1C9A4DA1D}" destId="{1D33F16B-A098-6A40-B8F9-27D6F2EBB1AA}" srcOrd="2" destOrd="0" parTransId="{8B24597A-B369-4F42-A199-B132D37F2B10}" sibTransId="{5ADF46B1-3DF7-E447-9962-BCEA77BE1DE6}"/>
    <dgm:cxn modelId="{7E111176-CAEB-9849-8265-F287FA0903CA}" type="presParOf" srcId="{295F21A0-D977-9944-B8AD-FCA1A46D0735}" destId="{25BE5D2F-F80D-EE42-AA83-FE41D1E11E07}" srcOrd="0" destOrd="0" presId="urn:microsoft.com/office/officeart/2005/8/layout/pyramid2"/>
    <dgm:cxn modelId="{3E9E459C-1F02-F84D-9450-B3CB262AE393}" type="presParOf" srcId="{295F21A0-D977-9944-B8AD-FCA1A46D0735}" destId="{2194A522-E888-364E-9008-B25498E7E124}" srcOrd="1" destOrd="0" presId="urn:microsoft.com/office/officeart/2005/8/layout/pyramid2"/>
    <dgm:cxn modelId="{43C41EE7-6ABC-DA45-A2B3-F3610D6A0D43}" type="presParOf" srcId="{2194A522-E888-364E-9008-B25498E7E124}" destId="{8F53965C-57EB-AC46-8657-67AE38161860}" srcOrd="0" destOrd="0" presId="urn:microsoft.com/office/officeart/2005/8/layout/pyramid2"/>
    <dgm:cxn modelId="{3F8CF08A-E5BC-BE42-A427-0296F2F5B260}" type="presParOf" srcId="{2194A522-E888-364E-9008-B25498E7E124}" destId="{D98A0016-33C1-5D4B-9A23-8D8E3D7CCE0C}" srcOrd="1" destOrd="0" presId="urn:microsoft.com/office/officeart/2005/8/layout/pyramid2"/>
    <dgm:cxn modelId="{03BDED25-5755-B945-AB4E-D745FD1E2274}" type="presParOf" srcId="{2194A522-E888-364E-9008-B25498E7E124}" destId="{F8DFAA99-5890-CC4B-B8B9-2E1D077CB03E}" srcOrd="2" destOrd="0" presId="urn:microsoft.com/office/officeart/2005/8/layout/pyramid2"/>
    <dgm:cxn modelId="{A8173450-7BFD-D549-AF21-B1EFAA39A8FF}" type="presParOf" srcId="{2194A522-E888-364E-9008-B25498E7E124}" destId="{3AAE5469-9CEC-8D42-B411-3268908909A5}" srcOrd="3" destOrd="0" presId="urn:microsoft.com/office/officeart/2005/8/layout/pyramid2"/>
    <dgm:cxn modelId="{AC43B28E-7668-0B44-A649-671017690CB7}" type="presParOf" srcId="{2194A522-E888-364E-9008-B25498E7E124}" destId="{D657B2ED-BADF-B646-A671-082C9C9273CB}" srcOrd="4" destOrd="0" presId="urn:microsoft.com/office/officeart/2005/8/layout/pyramid2"/>
    <dgm:cxn modelId="{81A1E667-D578-7B4A-A06A-433123104A26}" type="presParOf" srcId="{2194A522-E888-364E-9008-B25498E7E124}" destId="{21860897-9DB0-2942-95D9-2EEB29CE606C}"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43369C9-9BF8-AB4D-92B8-D4F333898E23}" type="doc">
      <dgm:prSet loTypeId="urn:microsoft.com/office/officeart/2005/8/layout/matrix1" loCatId="" qsTypeId="urn:microsoft.com/office/officeart/2005/8/quickstyle/simple1" qsCatId="simple" csTypeId="urn:microsoft.com/office/officeart/2005/8/colors/accent1_2" csCatId="accent1" phldr="1"/>
      <dgm:spPr/>
      <dgm:t>
        <a:bodyPr/>
        <a:lstStyle/>
        <a:p>
          <a:endParaRPr lang="en-US"/>
        </a:p>
      </dgm:t>
    </dgm:pt>
    <dgm:pt modelId="{ADB2544A-43C9-FA49-9689-8EB356D770F2}">
      <dgm:prSet phldrT="[Text]" custT="1"/>
      <dgm:spPr>
        <a:solidFill>
          <a:schemeClr val="accent1">
            <a:lumMod val="60000"/>
            <a:lumOff val="40000"/>
          </a:schemeClr>
        </a:solidFill>
      </dgm:spPr>
      <dgm:t>
        <a:bodyPr/>
        <a:lstStyle/>
        <a:p>
          <a:r>
            <a:rPr lang="en-US" sz="3200" b="1" dirty="0" err="1">
              <a:solidFill>
                <a:schemeClr val="tx1"/>
              </a:solidFill>
            </a:rPr>
            <a:t>Penilaian</a:t>
          </a:r>
          <a:r>
            <a:rPr lang="en-US" sz="3200" b="1" dirty="0">
              <a:solidFill>
                <a:schemeClr val="tx1"/>
              </a:solidFill>
            </a:rPr>
            <a:t> </a:t>
          </a:r>
          <a:r>
            <a:rPr lang="en-US" sz="3200" b="1" dirty="0" err="1">
              <a:solidFill>
                <a:schemeClr val="tx1"/>
              </a:solidFill>
            </a:rPr>
            <a:t>Kelengkapan</a:t>
          </a:r>
          <a:r>
            <a:rPr lang="en-US" sz="3200" b="1" dirty="0">
              <a:solidFill>
                <a:schemeClr val="tx1"/>
              </a:solidFill>
            </a:rPr>
            <a:t> </a:t>
          </a:r>
          <a:r>
            <a:rPr lang="en-US" sz="3200" b="1" dirty="0" err="1">
              <a:solidFill>
                <a:schemeClr val="tx1"/>
              </a:solidFill>
            </a:rPr>
            <a:t>Profil</a:t>
          </a:r>
          <a:r>
            <a:rPr lang="en-US" sz="3200" b="1" dirty="0">
              <a:solidFill>
                <a:schemeClr val="tx1"/>
              </a:solidFill>
            </a:rPr>
            <a:t> </a:t>
          </a:r>
          <a:r>
            <a:rPr lang="en-US" sz="3200" b="1" dirty="0" err="1">
              <a:solidFill>
                <a:schemeClr val="tx1"/>
              </a:solidFill>
            </a:rPr>
            <a:t>Perguruan</a:t>
          </a:r>
          <a:r>
            <a:rPr lang="en-US" sz="3200" b="1" dirty="0">
              <a:solidFill>
                <a:schemeClr val="tx1"/>
              </a:solidFill>
            </a:rPr>
            <a:t> Tinggi (30%)</a:t>
          </a:r>
        </a:p>
      </dgm:t>
    </dgm:pt>
    <dgm:pt modelId="{451B7429-64C1-F04C-A28D-4DD989811E9D}" type="parTrans" cxnId="{278F1C07-AE40-024F-9651-7F53C24BCB28}">
      <dgm:prSet/>
      <dgm:spPr/>
      <dgm:t>
        <a:bodyPr/>
        <a:lstStyle/>
        <a:p>
          <a:endParaRPr lang="en-US" sz="2400">
            <a:solidFill>
              <a:schemeClr val="tx1"/>
            </a:solidFill>
          </a:endParaRPr>
        </a:p>
      </dgm:t>
    </dgm:pt>
    <dgm:pt modelId="{4D9F2342-F51F-F44E-B81B-B2EE9F662BD3}" type="sibTrans" cxnId="{278F1C07-AE40-024F-9651-7F53C24BCB28}">
      <dgm:prSet/>
      <dgm:spPr/>
      <dgm:t>
        <a:bodyPr/>
        <a:lstStyle/>
        <a:p>
          <a:endParaRPr lang="en-US" sz="2400">
            <a:solidFill>
              <a:schemeClr val="tx1"/>
            </a:solidFill>
          </a:endParaRPr>
        </a:p>
      </dgm:t>
    </dgm:pt>
    <dgm:pt modelId="{F193B51C-6759-9A44-ACA7-DE8C1189F126}">
      <dgm:prSet phldrT="[Text]" custT="1"/>
      <dgm:spPr/>
      <dgm:t>
        <a:bodyPr/>
        <a:lstStyle/>
        <a:p>
          <a:pPr algn="l"/>
          <a:r>
            <a:rPr lang="en-US" sz="2400" dirty="0" err="1">
              <a:solidFill>
                <a:schemeClr val="tx1"/>
              </a:solidFill>
            </a:rPr>
            <a:t>Kelengkapan</a:t>
          </a:r>
          <a:r>
            <a:rPr lang="en-US" sz="2400" dirty="0">
              <a:solidFill>
                <a:schemeClr val="tx1"/>
              </a:solidFill>
            </a:rPr>
            <a:t> data </a:t>
          </a:r>
          <a:r>
            <a:rPr lang="en-US" sz="2400" dirty="0" err="1">
              <a:solidFill>
                <a:schemeClr val="tx1"/>
              </a:solidFill>
            </a:rPr>
            <a:t>profil</a:t>
          </a:r>
          <a:r>
            <a:rPr lang="en-US" sz="2400" dirty="0">
              <a:solidFill>
                <a:schemeClr val="tx1"/>
              </a:solidFill>
            </a:rPr>
            <a:t> </a:t>
          </a:r>
          <a:r>
            <a:rPr lang="en-US" sz="2400" dirty="0" err="1">
              <a:solidFill>
                <a:schemeClr val="tx1"/>
              </a:solidFill>
            </a:rPr>
            <a:t>perguruan</a:t>
          </a:r>
          <a:r>
            <a:rPr lang="en-US" sz="2400" dirty="0">
              <a:solidFill>
                <a:schemeClr val="tx1"/>
              </a:solidFill>
            </a:rPr>
            <a:t> </a:t>
          </a:r>
          <a:r>
            <a:rPr lang="en-US" sz="2400" dirty="0" err="1">
              <a:solidFill>
                <a:schemeClr val="tx1"/>
              </a:solidFill>
            </a:rPr>
            <a:t>tinggi</a:t>
          </a:r>
          <a:r>
            <a:rPr lang="en-US" sz="2400" dirty="0">
              <a:solidFill>
                <a:schemeClr val="tx1"/>
              </a:solidFill>
            </a:rPr>
            <a:t> </a:t>
          </a:r>
          <a:r>
            <a:rPr lang="en-US" sz="2400" dirty="0" err="1">
              <a:solidFill>
                <a:schemeClr val="tx1"/>
              </a:solidFill>
            </a:rPr>
            <a:t>mencakup</a:t>
          </a:r>
          <a:r>
            <a:rPr lang="en-US" sz="2400" dirty="0">
              <a:solidFill>
                <a:schemeClr val="tx1"/>
              </a:solidFill>
            </a:rPr>
            <a:t> </a:t>
          </a:r>
          <a:r>
            <a:rPr lang="en-US" sz="2400" dirty="0" err="1">
              <a:solidFill>
                <a:schemeClr val="tx1"/>
              </a:solidFill>
            </a:rPr>
            <a:t>antara</a:t>
          </a:r>
          <a:r>
            <a:rPr lang="en-US" sz="2400" dirty="0">
              <a:solidFill>
                <a:schemeClr val="tx1"/>
              </a:solidFill>
            </a:rPr>
            <a:t> lain </a:t>
          </a:r>
          <a:r>
            <a:rPr lang="id-ID" sz="2400" dirty="0">
              <a:solidFill>
                <a:schemeClr val="tx1"/>
              </a:solidFill>
            </a:rPr>
            <a:t>profil mahasiswa, profil lulusan, profil SDM, profil sarana dan prasarana</a:t>
          </a:r>
          <a:endParaRPr lang="en-US" sz="2400" dirty="0">
            <a:solidFill>
              <a:schemeClr val="tx1"/>
            </a:solidFill>
          </a:endParaRPr>
        </a:p>
      </dgm:t>
    </dgm:pt>
    <dgm:pt modelId="{D3DC646D-BC8A-994C-BD42-25543F3D963F}" type="parTrans" cxnId="{3175E724-DB1D-0748-9B65-063CF1075AAA}">
      <dgm:prSet/>
      <dgm:spPr/>
      <dgm:t>
        <a:bodyPr/>
        <a:lstStyle/>
        <a:p>
          <a:endParaRPr lang="en-US" sz="2400">
            <a:solidFill>
              <a:schemeClr val="tx1"/>
            </a:solidFill>
          </a:endParaRPr>
        </a:p>
      </dgm:t>
    </dgm:pt>
    <dgm:pt modelId="{B546A092-D39F-3243-8F82-F8CEEC14DFD0}" type="sibTrans" cxnId="{3175E724-DB1D-0748-9B65-063CF1075AAA}">
      <dgm:prSet/>
      <dgm:spPr/>
      <dgm:t>
        <a:bodyPr/>
        <a:lstStyle/>
        <a:p>
          <a:endParaRPr lang="en-US" sz="2400">
            <a:solidFill>
              <a:schemeClr val="tx1"/>
            </a:solidFill>
          </a:endParaRPr>
        </a:p>
      </dgm:t>
    </dgm:pt>
    <dgm:pt modelId="{311FB553-739B-7D48-AA1A-31C058310089}">
      <dgm:prSet phldrT="[Text]" custT="1"/>
      <dgm:spPr/>
      <dgm:t>
        <a:bodyPr/>
        <a:lstStyle/>
        <a:p>
          <a:pPr algn="l"/>
          <a:r>
            <a:rPr lang="en-US" sz="2400" dirty="0">
              <a:solidFill>
                <a:schemeClr val="tx1"/>
              </a:solidFill>
            </a:rPr>
            <a:t>A</a:t>
          </a:r>
          <a:r>
            <a:rPr lang="id-ID" sz="2400" dirty="0" err="1">
              <a:solidFill>
                <a:schemeClr val="tx1"/>
              </a:solidFill>
            </a:rPr>
            <a:t>nalisis</a:t>
          </a:r>
          <a:r>
            <a:rPr lang="id-ID" sz="2400" dirty="0">
              <a:solidFill>
                <a:schemeClr val="tx1"/>
              </a:solidFill>
            </a:rPr>
            <a:t> </a:t>
          </a:r>
          <a:r>
            <a:rPr lang="en-US" sz="2400" dirty="0">
              <a:solidFill>
                <a:schemeClr val="tx1"/>
              </a:solidFill>
            </a:rPr>
            <a:t>data </a:t>
          </a:r>
          <a:r>
            <a:rPr lang="en-US" sz="2400" dirty="0" err="1">
              <a:solidFill>
                <a:schemeClr val="tx1"/>
              </a:solidFill>
            </a:rPr>
            <a:t>untuk</a:t>
          </a:r>
          <a:r>
            <a:rPr lang="en-US" sz="2400" dirty="0">
              <a:solidFill>
                <a:schemeClr val="tx1"/>
              </a:solidFill>
            </a:rPr>
            <a:t> </a:t>
          </a:r>
          <a:r>
            <a:rPr lang="en-US" sz="2400" dirty="0" err="1">
              <a:solidFill>
                <a:schemeClr val="tx1"/>
              </a:solidFill>
            </a:rPr>
            <a:t>mengidentifikasi</a:t>
          </a:r>
          <a:r>
            <a:rPr lang="en-US" sz="2400" dirty="0">
              <a:solidFill>
                <a:schemeClr val="tx1"/>
              </a:solidFill>
            </a:rPr>
            <a:t> </a:t>
          </a:r>
          <a:r>
            <a:rPr lang="en-US" sz="2400" dirty="0" err="1">
              <a:solidFill>
                <a:schemeClr val="tx1"/>
              </a:solidFill>
            </a:rPr>
            <a:t>permasalahan</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kebutuhan</a:t>
          </a:r>
          <a:r>
            <a:rPr lang="en-US" sz="2400" dirty="0">
              <a:solidFill>
                <a:schemeClr val="tx1"/>
              </a:solidFill>
            </a:rPr>
            <a:t> </a:t>
          </a:r>
          <a:r>
            <a:rPr lang="en-US" sz="2400" dirty="0" err="1">
              <a:solidFill>
                <a:schemeClr val="tx1"/>
              </a:solidFill>
            </a:rPr>
            <a:t>institusi</a:t>
          </a:r>
          <a:r>
            <a:rPr lang="en-US" sz="2400" dirty="0">
              <a:solidFill>
                <a:schemeClr val="tx1"/>
              </a:solidFill>
            </a:rPr>
            <a:t> </a:t>
          </a:r>
          <a:r>
            <a:rPr lang="en-US" sz="2400" dirty="0" err="1">
              <a:solidFill>
                <a:schemeClr val="tx1"/>
              </a:solidFill>
            </a:rPr>
            <a:t>dalam</a:t>
          </a:r>
          <a:r>
            <a:rPr lang="en-US" sz="2400" dirty="0">
              <a:solidFill>
                <a:schemeClr val="tx1"/>
              </a:solidFill>
            </a:rPr>
            <a:t> </a:t>
          </a:r>
          <a:r>
            <a:rPr lang="en-US" sz="2400" dirty="0" err="1">
              <a:solidFill>
                <a:schemeClr val="tx1"/>
              </a:solidFill>
            </a:rPr>
            <a:t>peningkatan</a:t>
          </a:r>
          <a:r>
            <a:rPr lang="en-US" sz="2400" dirty="0">
              <a:solidFill>
                <a:schemeClr val="tx1"/>
              </a:solidFill>
            </a:rPr>
            <a:t> </a:t>
          </a:r>
          <a:r>
            <a:rPr lang="en-US" sz="2400" dirty="0" err="1">
              <a:solidFill>
                <a:schemeClr val="tx1"/>
              </a:solidFill>
            </a:rPr>
            <a:t>mutu</a:t>
          </a:r>
          <a:r>
            <a:rPr lang="en-US" sz="2400" dirty="0">
              <a:solidFill>
                <a:schemeClr val="tx1"/>
              </a:solidFill>
            </a:rPr>
            <a:t> </a:t>
          </a:r>
          <a:r>
            <a:rPr lang="en-US" sz="2400" dirty="0" err="1">
              <a:solidFill>
                <a:schemeClr val="tx1"/>
              </a:solidFill>
            </a:rPr>
            <a:t>pembelajaran</a:t>
          </a:r>
          <a:r>
            <a:rPr lang="en-US" sz="2400" dirty="0">
              <a:solidFill>
                <a:schemeClr val="tx1"/>
              </a:solidFill>
            </a:rPr>
            <a:t> </a:t>
          </a:r>
          <a:r>
            <a:rPr lang="en-US" sz="2400" dirty="0" err="1">
              <a:solidFill>
                <a:schemeClr val="tx1"/>
              </a:solidFill>
            </a:rPr>
            <a:t>berdasarkan</a:t>
          </a:r>
          <a:r>
            <a:rPr lang="en-US" sz="2400" dirty="0">
              <a:solidFill>
                <a:schemeClr val="tx1"/>
              </a:solidFill>
            </a:rPr>
            <a:t> </a:t>
          </a:r>
          <a:r>
            <a:rPr lang="en-US" sz="2400" dirty="0" err="1">
              <a:solidFill>
                <a:schemeClr val="tx1"/>
              </a:solidFill>
            </a:rPr>
            <a:t>rencana</a:t>
          </a:r>
          <a:r>
            <a:rPr lang="en-US" sz="2400" dirty="0">
              <a:solidFill>
                <a:schemeClr val="tx1"/>
              </a:solidFill>
            </a:rPr>
            <a:t> </a:t>
          </a:r>
          <a:r>
            <a:rPr lang="en-US" sz="2400" dirty="0" err="1">
              <a:solidFill>
                <a:schemeClr val="tx1"/>
              </a:solidFill>
            </a:rPr>
            <a:t>pengembangan</a:t>
          </a:r>
          <a:r>
            <a:rPr lang="en-US" sz="2400" dirty="0">
              <a:solidFill>
                <a:schemeClr val="tx1"/>
              </a:solidFill>
            </a:rPr>
            <a:t> PTS</a:t>
          </a:r>
        </a:p>
      </dgm:t>
    </dgm:pt>
    <dgm:pt modelId="{DD396EE8-2B3C-3540-8D3D-F2DC1A8430F0}" type="parTrans" cxnId="{EAA6B9C5-25EC-D24E-B861-6CDC3BCD9874}">
      <dgm:prSet/>
      <dgm:spPr/>
      <dgm:t>
        <a:bodyPr/>
        <a:lstStyle/>
        <a:p>
          <a:endParaRPr lang="en-US" sz="2400">
            <a:solidFill>
              <a:schemeClr val="tx1"/>
            </a:solidFill>
          </a:endParaRPr>
        </a:p>
      </dgm:t>
    </dgm:pt>
    <dgm:pt modelId="{00F0394C-BF4E-CD4E-9076-7B597380E57F}" type="sibTrans" cxnId="{EAA6B9C5-25EC-D24E-B861-6CDC3BCD9874}">
      <dgm:prSet/>
      <dgm:spPr/>
      <dgm:t>
        <a:bodyPr/>
        <a:lstStyle/>
        <a:p>
          <a:endParaRPr lang="en-US" sz="2400">
            <a:solidFill>
              <a:schemeClr val="tx1"/>
            </a:solidFill>
          </a:endParaRPr>
        </a:p>
      </dgm:t>
    </dgm:pt>
    <dgm:pt modelId="{BB5EAD94-9084-B34E-9FE5-311FF9546262}">
      <dgm:prSet phldrT="[Text]" custT="1"/>
      <dgm:spPr/>
      <dgm:t>
        <a:bodyPr/>
        <a:lstStyle/>
        <a:p>
          <a:pPr algn="l"/>
          <a:r>
            <a:rPr lang="en-US" sz="2400" dirty="0" err="1">
              <a:solidFill>
                <a:schemeClr val="tx1"/>
              </a:solidFill>
            </a:rPr>
            <a:t>Kemampuan</a:t>
          </a:r>
          <a:r>
            <a:rPr lang="en-US" sz="2400" dirty="0">
              <a:solidFill>
                <a:schemeClr val="tx1"/>
              </a:solidFill>
            </a:rPr>
            <a:t> PT </a:t>
          </a:r>
          <a:r>
            <a:rPr lang="en-US" sz="2400" dirty="0" err="1">
              <a:solidFill>
                <a:schemeClr val="tx1"/>
              </a:solidFill>
            </a:rPr>
            <a:t>dalam</a:t>
          </a:r>
          <a:r>
            <a:rPr lang="en-US" sz="2400" dirty="0">
              <a:solidFill>
                <a:schemeClr val="tx1"/>
              </a:solidFill>
            </a:rPr>
            <a:t> </a:t>
          </a:r>
          <a:r>
            <a:rPr lang="en-US" sz="2400" dirty="0" err="1">
              <a:solidFill>
                <a:schemeClr val="tx1"/>
              </a:solidFill>
            </a:rPr>
            <a:t>mengelola</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memanfaatkan</a:t>
          </a:r>
          <a:r>
            <a:rPr lang="en-US" sz="2400" dirty="0">
              <a:solidFill>
                <a:schemeClr val="tx1"/>
              </a:solidFill>
            </a:rPr>
            <a:t> </a:t>
          </a:r>
          <a:r>
            <a:rPr lang="en-US" sz="2400" dirty="0" err="1">
              <a:solidFill>
                <a:schemeClr val="tx1"/>
              </a:solidFill>
            </a:rPr>
            <a:t>hasil</a:t>
          </a:r>
          <a:r>
            <a:rPr lang="en-US" sz="2400" dirty="0">
              <a:solidFill>
                <a:schemeClr val="tx1"/>
              </a:solidFill>
            </a:rPr>
            <a:t> </a:t>
          </a:r>
          <a:r>
            <a:rPr lang="en-US" sz="2400" dirty="0" err="1">
              <a:solidFill>
                <a:schemeClr val="tx1"/>
              </a:solidFill>
            </a:rPr>
            <a:t>investasi</a:t>
          </a:r>
          <a:r>
            <a:rPr lang="en-US" sz="2400" dirty="0">
              <a:solidFill>
                <a:schemeClr val="tx1"/>
              </a:solidFill>
            </a:rPr>
            <a:t> </a:t>
          </a:r>
          <a:r>
            <a:rPr lang="en-US" sz="2400" dirty="0" err="1">
              <a:solidFill>
                <a:schemeClr val="tx1"/>
              </a:solidFill>
            </a:rPr>
            <a:t>dari</a:t>
          </a:r>
          <a:r>
            <a:rPr lang="en-US" sz="2400" dirty="0">
              <a:solidFill>
                <a:schemeClr val="tx1"/>
              </a:solidFill>
            </a:rPr>
            <a:t> program </a:t>
          </a:r>
          <a:r>
            <a:rPr lang="en-US" sz="2400" dirty="0" err="1">
              <a:solidFill>
                <a:schemeClr val="tx1"/>
              </a:solidFill>
            </a:rPr>
            <a:t>bantuan</a:t>
          </a:r>
          <a:r>
            <a:rPr lang="en-US" sz="2400" dirty="0">
              <a:solidFill>
                <a:schemeClr val="tx1"/>
              </a:solidFill>
            </a:rPr>
            <a:t> </a:t>
          </a:r>
          <a:r>
            <a:rPr lang="en-US" sz="2400" dirty="0" err="1">
              <a:solidFill>
                <a:schemeClr val="tx1"/>
              </a:solidFill>
            </a:rPr>
            <a:t>pengembangan</a:t>
          </a:r>
          <a:r>
            <a:rPr lang="en-US" sz="2400" dirty="0">
              <a:solidFill>
                <a:schemeClr val="tx1"/>
              </a:solidFill>
            </a:rPr>
            <a:t> </a:t>
          </a:r>
          <a:r>
            <a:rPr lang="en-US" sz="2400" dirty="0" err="1">
              <a:solidFill>
                <a:schemeClr val="tx1"/>
              </a:solidFill>
            </a:rPr>
            <a:t>institusi</a:t>
          </a:r>
          <a:r>
            <a:rPr lang="en-US" sz="2400" dirty="0">
              <a:solidFill>
                <a:schemeClr val="tx1"/>
              </a:solidFill>
            </a:rPr>
            <a:t> </a:t>
          </a:r>
          <a:r>
            <a:rPr lang="id-ID" sz="2400" dirty="0">
              <a:solidFill>
                <a:schemeClr val="tx1"/>
              </a:solidFill>
            </a:rPr>
            <a:t>(PHP-PTS/ PP-PTS) </a:t>
          </a:r>
          <a:r>
            <a:rPr lang="en-US" sz="2400" dirty="0">
              <a:solidFill>
                <a:schemeClr val="tx1"/>
              </a:solidFill>
            </a:rPr>
            <a:t>yang </a:t>
          </a:r>
          <a:r>
            <a:rPr lang="en-US" sz="2400" dirty="0" err="1">
              <a:solidFill>
                <a:schemeClr val="tx1"/>
              </a:solidFill>
            </a:rPr>
            <a:t>pernah</a:t>
          </a:r>
          <a:r>
            <a:rPr lang="en-US" sz="2400" dirty="0">
              <a:solidFill>
                <a:schemeClr val="tx1"/>
              </a:solidFill>
            </a:rPr>
            <a:t> </a:t>
          </a:r>
          <a:r>
            <a:rPr lang="en-US" sz="2400" dirty="0" err="1">
              <a:solidFill>
                <a:schemeClr val="tx1"/>
              </a:solidFill>
            </a:rPr>
            <a:t>diterima</a:t>
          </a:r>
          <a:endParaRPr lang="en-US" sz="2400" dirty="0">
            <a:solidFill>
              <a:schemeClr val="tx1"/>
            </a:solidFill>
          </a:endParaRPr>
        </a:p>
      </dgm:t>
    </dgm:pt>
    <dgm:pt modelId="{94D35D03-E2BF-3344-9DEC-BC12421D3964}" type="parTrans" cxnId="{0E0BC597-F308-B647-BDEA-2676A1B1128E}">
      <dgm:prSet/>
      <dgm:spPr/>
      <dgm:t>
        <a:bodyPr/>
        <a:lstStyle/>
        <a:p>
          <a:endParaRPr lang="en-US" sz="2400">
            <a:solidFill>
              <a:schemeClr val="tx1"/>
            </a:solidFill>
          </a:endParaRPr>
        </a:p>
      </dgm:t>
    </dgm:pt>
    <dgm:pt modelId="{D380AD3C-774B-C94B-B256-67E3A52A3B0E}" type="sibTrans" cxnId="{0E0BC597-F308-B647-BDEA-2676A1B1128E}">
      <dgm:prSet/>
      <dgm:spPr/>
      <dgm:t>
        <a:bodyPr/>
        <a:lstStyle/>
        <a:p>
          <a:endParaRPr lang="en-US" sz="2400">
            <a:solidFill>
              <a:schemeClr val="tx1"/>
            </a:solidFill>
          </a:endParaRPr>
        </a:p>
      </dgm:t>
    </dgm:pt>
    <dgm:pt modelId="{0601ED35-5C7A-BA42-B160-C7A6EBB3FBF5}">
      <dgm:prSet phldrT="[Text]" custT="1"/>
      <dgm:spPr/>
      <dgm:t>
        <a:bodyPr/>
        <a:lstStyle/>
        <a:p>
          <a:pPr algn="l"/>
          <a:r>
            <a:rPr lang="en-US" sz="2400" b="1" dirty="0">
              <a:solidFill>
                <a:schemeClr val="tx1"/>
              </a:solidFill>
            </a:rPr>
            <a:t>A</a:t>
          </a:r>
          <a:r>
            <a:rPr lang="id-ID" sz="2400" b="1" dirty="0" err="1">
              <a:solidFill>
                <a:schemeClr val="tx1"/>
              </a:solidFill>
            </a:rPr>
            <a:t>nalisis</a:t>
          </a:r>
          <a:r>
            <a:rPr lang="id-ID" sz="2400" b="1" dirty="0">
              <a:solidFill>
                <a:schemeClr val="tx1"/>
              </a:solidFill>
            </a:rPr>
            <a:t> penetapan program studi yang diusulkan </a:t>
          </a:r>
          <a:r>
            <a:rPr lang="id-ID" sz="2400" dirty="0">
              <a:solidFill>
                <a:schemeClr val="tx1"/>
              </a:solidFill>
            </a:rPr>
            <a:t>dari perspektif badan hukum nirlaba penyelenggara perguruan tinggi</a:t>
          </a:r>
          <a:endParaRPr lang="en-US" sz="2400" dirty="0">
            <a:solidFill>
              <a:schemeClr val="tx1"/>
            </a:solidFill>
          </a:endParaRPr>
        </a:p>
      </dgm:t>
    </dgm:pt>
    <dgm:pt modelId="{743EBDDB-597D-D64E-92F0-2DCA1F53AF2F}" type="parTrans" cxnId="{10E82AAB-5C48-CE4A-987D-F12E2253A99F}">
      <dgm:prSet/>
      <dgm:spPr/>
      <dgm:t>
        <a:bodyPr/>
        <a:lstStyle/>
        <a:p>
          <a:endParaRPr lang="en-US" sz="2400">
            <a:solidFill>
              <a:schemeClr val="tx1"/>
            </a:solidFill>
          </a:endParaRPr>
        </a:p>
      </dgm:t>
    </dgm:pt>
    <dgm:pt modelId="{CA7FE2E7-20B8-4745-8B65-37CC4DC0AC4E}" type="sibTrans" cxnId="{10E82AAB-5C48-CE4A-987D-F12E2253A99F}">
      <dgm:prSet/>
      <dgm:spPr/>
      <dgm:t>
        <a:bodyPr/>
        <a:lstStyle/>
        <a:p>
          <a:endParaRPr lang="en-US" sz="2400">
            <a:solidFill>
              <a:schemeClr val="tx1"/>
            </a:solidFill>
          </a:endParaRPr>
        </a:p>
      </dgm:t>
    </dgm:pt>
    <dgm:pt modelId="{F47FEF61-3510-154F-AB40-D4D9F22C84A4}" type="pres">
      <dgm:prSet presAssocID="{D43369C9-9BF8-AB4D-92B8-D4F333898E23}" presName="diagram" presStyleCnt="0">
        <dgm:presLayoutVars>
          <dgm:chMax val="1"/>
          <dgm:dir/>
          <dgm:animLvl val="ctr"/>
          <dgm:resizeHandles val="exact"/>
        </dgm:presLayoutVars>
      </dgm:prSet>
      <dgm:spPr/>
    </dgm:pt>
    <dgm:pt modelId="{325F6450-A1B0-5348-ADCC-6ACC03018E44}" type="pres">
      <dgm:prSet presAssocID="{D43369C9-9BF8-AB4D-92B8-D4F333898E23}" presName="matrix" presStyleCnt="0"/>
      <dgm:spPr/>
    </dgm:pt>
    <dgm:pt modelId="{2F437447-076E-2747-851E-F7A138CBB18A}" type="pres">
      <dgm:prSet presAssocID="{D43369C9-9BF8-AB4D-92B8-D4F333898E23}" presName="tile1" presStyleLbl="node1" presStyleIdx="0" presStyleCnt="4"/>
      <dgm:spPr/>
    </dgm:pt>
    <dgm:pt modelId="{3F2A54C8-1526-654B-8EA2-10744CE9E2A1}" type="pres">
      <dgm:prSet presAssocID="{D43369C9-9BF8-AB4D-92B8-D4F333898E23}" presName="tile1text" presStyleLbl="node1" presStyleIdx="0" presStyleCnt="4">
        <dgm:presLayoutVars>
          <dgm:chMax val="0"/>
          <dgm:chPref val="0"/>
          <dgm:bulletEnabled val="1"/>
        </dgm:presLayoutVars>
      </dgm:prSet>
      <dgm:spPr/>
    </dgm:pt>
    <dgm:pt modelId="{941B8B1F-5366-2A47-BA94-BF7E9BCB5E69}" type="pres">
      <dgm:prSet presAssocID="{D43369C9-9BF8-AB4D-92B8-D4F333898E23}" presName="tile2" presStyleLbl="node1" presStyleIdx="1" presStyleCnt="4"/>
      <dgm:spPr/>
    </dgm:pt>
    <dgm:pt modelId="{AB9180D7-59D8-3D45-A986-5F81066D39A5}" type="pres">
      <dgm:prSet presAssocID="{D43369C9-9BF8-AB4D-92B8-D4F333898E23}" presName="tile2text" presStyleLbl="node1" presStyleIdx="1" presStyleCnt="4">
        <dgm:presLayoutVars>
          <dgm:chMax val="0"/>
          <dgm:chPref val="0"/>
          <dgm:bulletEnabled val="1"/>
        </dgm:presLayoutVars>
      </dgm:prSet>
      <dgm:spPr/>
    </dgm:pt>
    <dgm:pt modelId="{C7546BED-7AD4-2843-8138-9A6D0354A290}" type="pres">
      <dgm:prSet presAssocID="{D43369C9-9BF8-AB4D-92B8-D4F333898E23}" presName="tile3" presStyleLbl="node1" presStyleIdx="2" presStyleCnt="4"/>
      <dgm:spPr/>
    </dgm:pt>
    <dgm:pt modelId="{8B39B9C3-55D5-EC4B-8AFE-BB3666406448}" type="pres">
      <dgm:prSet presAssocID="{D43369C9-9BF8-AB4D-92B8-D4F333898E23}" presName="tile3text" presStyleLbl="node1" presStyleIdx="2" presStyleCnt="4">
        <dgm:presLayoutVars>
          <dgm:chMax val="0"/>
          <dgm:chPref val="0"/>
          <dgm:bulletEnabled val="1"/>
        </dgm:presLayoutVars>
      </dgm:prSet>
      <dgm:spPr/>
    </dgm:pt>
    <dgm:pt modelId="{EC858672-12D9-6740-BD7A-F6294FD26F55}" type="pres">
      <dgm:prSet presAssocID="{D43369C9-9BF8-AB4D-92B8-D4F333898E23}" presName="tile4" presStyleLbl="node1" presStyleIdx="3" presStyleCnt="4"/>
      <dgm:spPr/>
    </dgm:pt>
    <dgm:pt modelId="{42BF7DDD-6ACA-2E43-9344-9328D6D07D6B}" type="pres">
      <dgm:prSet presAssocID="{D43369C9-9BF8-AB4D-92B8-D4F333898E23}" presName="tile4text" presStyleLbl="node1" presStyleIdx="3" presStyleCnt="4">
        <dgm:presLayoutVars>
          <dgm:chMax val="0"/>
          <dgm:chPref val="0"/>
          <dgm:bulletEnabled val="1"/>
        </dgm:presLayoutVars>
      </dgm:prSet>
      <dgm:spPr/>
    </dgm:pt>
    <dgm:pt modelId="{AAFD0A69-ABA3-6C41-8957-CB34E6577F3A}" type="pres">
      <dgm:prSet presAssocID="{D43369C9-9BF8-AB4D-92B8-D4F333898E23}" presName="centerTile" presStyleLbl="fgShp" presStyleIdx="0" presStyleCnt="1" custScaleX="148449" custScaleY="122743">
        <dgm:presLayoutVars>
          <dgm:chMax val="0"/>
          <dgm:chPref val="0"/>
        </dgm:presLayoutVars>
      </dgm:prSet>
      <dgm:spPr/>
    </dgm:pt>
  </dgm:ptLst>
  <dgm:cxnLst>
    <dgm:cxn modelId="{278F1C07-AE40-024F-9651-7F53C24BCB28}" srcId="{D43369C9-9BF8-AB4D-92B8-D4F333898E23}" destId="{ADB2544A-43C9-FA49-9689-8EB356D770F2}" srcOrd="0" destOrd="0" parTransId="{451B7429-64C1-F04C-A28D-4DD989811E9D}" sibTransId="{4D9F2342-F51F-F44E-B81B-B2EE9F662BD3}"/>
    <dgm:cxn modelId="{3175E724-DB1D-0748-9B65-063CF1075AAA}" srcId="{ADB2544A-43C9-FA49-9689-8EB356D770F2}" destId="{F193B51C-6759-9A44-ACA7-DE8C1189F126}" srcOrd="0" destOrd="0" parTransId="{D3DC646D-BC8A-994C-BD42-25543F3D963F}" sibTransId="{B546A092-D39F-3243-8F82-F8CEEC14DFD0}"/>
    <dgm:cxn modelId="{D7A27636-398A-E54D-AADF-2876D9C0A3CF}" type="presOf" srcId="{F193B51C-6759-9A44-ACA7-DE8C1189F126}" destId="{2F437447-076E-2747-851E-F7A138CBB18A}" srcOrd="0" destOrd="0" presId="urn:microsoft.com/office/officeart/2005/8/layout/matrix1"/>
    <dgm:cxn modelId="{9B22A35C-6854-CD4C-8A45-EE19439D9B95}" type="presOf" srcId="{D43369C9-9BF8-AB4D-92B8-D4F333898E23}" destId="{F47FEF61-3510-154F-AB40-D4D9F22C84A4}" srcOrd="0" destOrd="0" presId="urn:microsoft.com/office/officeart/2005/8/layout/matrix1"/>
    <dgm:cxn modelId="{6BD98571-D30A-EE4B-9A23-448297083CE8}" type="presOf" srcId="{311FB553-739B-7D48-AA1A-31C058310089}" destId="{AB9180D7-59D8-3D45-A986-5F81066D39A5}" srcOrd="1" destOrd="0" presId="urn:microsoft.com/office/officeart/2005/8/layout/matrix1"/>
    <dgm:cxn modelId="{7B20A77D-8F43-F44B-B58C-0D509A12F178}" type="presOf" srcId="{BB5EAD94-9084-B34E-9FE5-311FF9546262}" destId="{C7546BED-7AD4-2843-8138-9A6D0354A290}" srcOrd="0" destOrd="0" presId="urn:microsoft.com/office/officeart/2005/8/layout/matrix1"/>
    <dgm:cxn modelId="{9408358F-75BA-9C47-9A80-9DDCDD628BC7}" type="presOf" srcId="{0601ED35-5C7A-BA42-B160-C7A6EBB3FBF5}" destId="{42BF7DDD-6ACA-2E43-9344-9328D6D07D6B}" srcOrd="1" destOrd="0" presId="urn:microsoft.com/office/officeart/2005/8/layout/matrix1"/>
    <dgm:cxn modelId="{0E0BC597-F308-B647-BDEA-2676A1B1128E}" srcId="{ADB2544A-43C9-FA49-9689-8EB356D770F2}" destId="{BB5EAD94-9084-B34E-9FE5-311FF9546262}" srcOrd="2" destOrd="0" parTransId="{94D35D03-E2BF-3344-9DEC-BC12421D3964}" sibTransId="{D380AD3C-774B-C94B-B256-67E3A52A3B0E}"/>
    <dgm:cxn modelId="{0502C2A5-EFF5-6640-93B9-EA13C7E3BA96}" type="presOf" srcId="{311FB553-739B-7D48-AA1A-31C058310089}" destId="{941B8B1F-5366-2A47-BA94-BF7E9BCB5E69}" srcOrd="0" destOrd="0" presId="urn:microsoft.com/office/officeart/2005/8/layout/matrix1"/>
    <dgm:cxn modelId="{10E82AAB-5C48-CE4A-987D-F12E2253A99F}" srcId="{ADB2544A-43C9-FA49-9689-8EB356D770F2}" destId="{0601ED35-5C7A-BA42-B160-C7A6EBB3FBF5}" srcOrd="3" destOrd="0" parTransId="{743EBDDB-597D-D64E-92F0-2DCA1F53AF2F}" sibTransId="{CA7FE2E7-20B8-4745-8B65-37CC4DC0AC4E}"/>
    <dgm:cxn modelId="{9D3FD1B8-7676-4940-9A89-2D7E80C32DD9}" type="presOf" srcId="{0601ED35-5C7A-BA42-B160-C7A6EBB3FBF5}" destId="{EC858672-12D9-6740-BD7A-F6294FD26F55}" srcOrd="0" destOrd="0" presId="urn:microsoft.com/office/officeart/2005/8/layout/matrix1"/>
    <dgm:cxn modelId="{94B39ABE-5118-6645-8525-636DB11234B1}" type="presOf" srcId="{BB5EAD94-9084-B34E-9FE5-311FF9546262}" destId="{8B39B9C3-55D5-EC4B-8AFE-BB3666406448}" srcOrd="1" destOrd="0" presId="urn:microsoft.com/office/officeart/2005/8/layout/matrix1"/>
    <dgm:cxn modelId="{EAA6B9C5-25EC-D24E-B861-6CDC3BCD9874}" srcId="{ADB2544A-43C9-FA49-9689-8EB356D770F2}" destId="{311FB553-739B-7D48-AA1A-31C058310089}" srcOrd="1" destOrd="0" parTransId="{DD396EE8-2B3C-3540-8D3D-F2DC1A8430F0}" sibTransId="{00F0394C-BF4E-CD4E-9076-7B597380E57F}"/>
    <dgm:cxn modelId="{2D7205D3-8315-F646-A2B7-792DB1BAD0F8}" type="presOf" srcId="{F193B51C-6759-9A44-ACA7-DE8C1189F126}" destId="{3F2A54C8-1526-654B-8EA2-10744CE9E2A1}" srcOrd="1" destOrd="0" presId="urn:microsoft.com/office/officeart/2005/8/layout/matrix1"/>
    <dgm:cxn modelId="{4F48D4E5-C518-E640-87CE-3FE333BEC9EE}" type="presOf" srcId="{ADB2544A-43C9-FA49-9689-8EB356D770F2}" destId="{AAFD0A69-ABA3-6C41-8957-CB34E6577F3A}" srcOrd="0" destOrd="0" presId="urn:microsoft.com/office/officeart/2005/8/layout/matrix1"/>
    <dgm:cxn modelId="{50007D4E-ACE4-8A4C-B2C9-75ED0DC71DF9}" type="presParOf" srcId="{F47FEF61-3510-154F-AB40-D4D9F22C84A4}" destId="{325F6450-A1B0-5348-ADCC-6ACC03018E44}" srcOrd="0" destOrd="0" presId="urn:microsoft.com/office/officeart/2005/8/layout/matrix1"/>
    <dgm:cxn modelId="{7A7CB3BC-B5CA-F344-899F-F868A923D958}" type="presParOf" srcId="{325F6450-A1B0-5348-ADCC-6ACC03018E44}" destId="{2F437447-076E-2747-851E-F7A138CBB18A}" srcOrd="0" destOrd="0" presId="urn:microsoft.com/office/officeart/2005/8/layout/matrix1"/>
    <dgm:cxn modelId="{D12B024C-87E1-F249-AE54-AD8C85AA2F52}" type="presParOf" srcId="{325F6450-A1B0-5348-ADCC-6ACC03018E44}" destId="{3F2A54C8-1526-654B-8EA2-10744CE9E2A1}" srcOrd="1" destOrd="0" presId="urn:microsoft.com/office/officeart/2005/8/layout/matrix1"/>
    <dgm:cxn modelId="{AC85FBDE-9BB9-5C4A-A4E7-DAE3EDB879D0}" type="presParOf" srcId="{325F6450-A1B0-5348-ADCC-6ACC03018E44}" destId="{941B8B1F-5366-2A47-BA94-BF7E9BCB5E69}" srcOrd="2" destOrd="0" presId="urn:microsoft.com/office/officeart/2005/8/layout/matrix1"/>
    <dgm:cxn modelId="{A450CBCE-2038-774D-B98F-6BAD8DD7FF6A}" type="presParOf" srcId="{325F6450-A1B0-5348-ADCC-6ACC03018E44}" destId="{AB9180D7-59D8-3D45-A986-5F81066D39A5}" srcOrd="3" destOrd="0" presId="urn:microsoft.com/office/officeart/2005/8/layout/matrix1"/>
    <dgm:cxn modelId="{1FEFC60E-C2EF-BE4B-B34F-CB518A6B5C16}" type="presParOf" srcId="{325F6450-A1B0-5348-ADCC-6ACC03018E44}" destId="{C7546BED-7AD4-2843-8138-9A6D0354A290}" srcOrd="4" destOrd="0" presId="urn:microsoft.com/office/officeart/2005/8/layout/matrix1"/>
    <dgm:cxn modelId="{B221B925-1A14-BF4A-AB27-C87F4C95B4E0}" type="presParOf" srcId="{325F6450-A1B0-5348-ADCC-6ACC03018E44}" destId="{8B39B9C3-55D5-EC4B-8AFE-BB3666406448}" srcOrd="5" destOrd="0" presId="urn:microsoft.com/office/officeart/2005/8/layout/matrix1"/>
    <dgm:cxn modelId="{FB6E1AE0-FC49-7145-B607-BBEAD291DDC1}" type="presParOf" srcId="{325F6450-A1B0-5348-ADCC-6ACC03018E44}" destId="{EC858672-12D9-6740-BD7A-F6294FD26F55}" srcOrd="6" destOrd="0" presId="urn:microsoft.com/office/officeart/2005/8/layout/matrix1"/>
    <dgm:cxn modelId="{DA407A49-8B47-B248-9626-1C0CA29B96BE}" type="presParOf" srcId="{325F6450-A1B0-5348-ADCC-6ACC03018E44}" destId="{42BF7DDD-6ACA-2E43-9344-9328D6D07D6B}" srcOrd="7" destOrd="0" presId="urn:microsoft.com/office/officeart/2005/8/layout/matrix1"/>
    <dgm:cxn modelId="{B1984C64-63A1-2C4D-A94C-70276A4F4113}" type="presParOf" srcId="{F47FEF61-3510-154F-AB40-D4D9F22C84A4}" destId="{AAFD0A69-ABA3-6C41-8957-CB34E6577F3A}"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EEEB1B-0CE3-7B49-8F7A-C3603AA17945}">
      <dsp:nvSpPr>
        <dsp:cNvPr id="0" name=""/>
        <dsp:cNvSpPr/>
      </dsp:nvSpPr>
      <dsp:spPr>
        <a:xfrm>
          <a:off x="2190836" y="169048"/>
          <a:ext cx="4481705" cy="4329157"/>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3.169 PT</a:t>
          </a:r>
        </a:p>
        <a:p>
          <a:pPr marL="0" lvl="0" indent="0" algn="ctr" defTabSz="1600200">
            <a:lnSpc>
              <a:spcPct val="90000"/>
            </a:lnSpc>
            <a:spcBef>
              <a:spcPct val="0"/>
            </a:spcBef>
            <a:spcAft>
              <a:spcPct val="35000"/>
            </a:spcAft>
            <a:buNone/>
          </a:pPr>
          <a:r>
            <a:rPr lang="en-US" sz="2400" kern="1200" dirty="0" err="1"/>
            <a:t>Universitas</a:t>
          </a:r>
          <a:r>
            <a:rPr lang="en-US" sz="2400" kern="1200" dirty="0"/>
            <a:t>, </a:t>
          </a:r>
          <a:r>
            <a:rPr lang="en-US" sz="2400" kern="1200" dirty="0" err="1"/>
            <a:t>Institut</a:t>
          </a:r>
          <a:r>
            <a:rPr lang="en-US" sz="2400" kern="1200" dirty="0"/>
            <a:t>, </a:t>
          </a:r>
          <a:r>
            <a:rPr lang="en-US" sz="2400" kern="1200" dirty="0" err="1"/>
            <a:t>Sekolah</a:t>
          </a:r>
          <a:r>
            <a:rPr lang="en-US" sz="2400" kern="1200" dirty="0"/>
            <a:t> Tinggi, </a:t>
          </a:r>
          <a:r>
            <a:rPr lang="en-US" sz="2400" kern="1200" dirty="0" err="1"/>
            <a:t>Politeknik</a:t>
          </a:r>
          <a:r>
            <a:rPr lang="en-US" sz="2400" kern="1200" dirty="0"/>
            <a:t>, </a:t>
          </a:r>
          <a:r>
            <a:rPr lang="en-US" sz="2400" kern="1200" dirty="0" err="1"/>
            <a:t>dan</a:t>
          </a:r>
          <a:r>
            <a:rPr lang="en-US" sz="2400" kern="1200" dirty="0"/>
            <a:t> </a:t>
          </a:r>
          <a:r>
            <a:rPr lang="en-US" sz="2400" kern="1200" dirty="0" err="1"/>
            <a:t>Akademi</a:t>
          </a:r>
          <a:endParaRPr lang="en-US" sz="2400" b="1" kern="1200" dirty="0"/>
        </a:p>
      </dsp:txBody>
      <dsp:txXfrm>
        <a:off x="2847167" y="803038"/>
        <a:ext cx="3169043" cy="3061177"/>
      </dsp:txXfrm>
    </dsp:sp>
    <dsp:sp modelId="{D5C0D775-4378-724C-B49A-38760FF0E5B4}">
      <dsp:nvSpPr>
        <dsp:cNvPr id="0" name=""/>
        <dsp:cNvSpPr/>
      </dsp:nvSpPr>
      <dsp:spPr>
        <a:xfrm>
          <a:off x="4716805" y="132225"/>
          <a:ext cx="448571" cy="448765"/>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57365B-0230-6C44-82C9-ADAC8F39B702}">
      <dsp:nvSpPr>
        <dsp:cNvPr id="0" name=""/>
        <dsp:cNvSpPr/>
      </dsp:nvSpPr>
      <dsp:spPr>
        <a:xfrm>
          <a:off x="3654964" y="4051380"/>
          <a:ext cx="325256" cy="325260"/>
        </a:xfrm>
        <a:prstGeom prst="ellipse">
          <a:avLst/>
        </a:prstGeom>
        <a:solidFill>
          <a:schemeClr val="accent4">
            <a:hueOff val="-799839"/>
            <a:satOff val="376"/>
            <a:lumOff val="14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7442C8-6F44-4D41-B51A-067BEDA35CC5}">
      <dsp:nvSpPr>
        <dsp:cNvPr id="0" name=""/>
        <dsp:cNvSpPr/>
      </dsp:nvSpPr>
      <dsp:spPr>
        <a:xfrm>
          <a:off x="6708895" y="1953685"/>
          <a:ext cx="325256" cy="325260"/>
        </a:xfrm>
        <a:prstGeom prst="ellipse">
          <a:avLst/>
        </a:prstGeom>
        <a:solidFill>
          <a:schemeClr val="accent4">
            <a:hueOff val="-1599678"/>
            <a:satOff val="751"/>
            <a:lumOff val="2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FDDCAD-6246-FA48-A644-C0C4C1875B6F}">
      <dsp:nvSpPr>
        <dsp:cNvPr id="0" name=""/>
        <dsp:cNvSpPr/>
      </dsp:nvSpPr>
      <dsp:spPr>
        <a:xfrm>
          <a:off x="5154618" y="4397382"/>
          <a:ext cx="448571" cy="448765"/>
        </a:xfrm>
        <a:prstGeom prst="ellipse">
          <a:avLst/>
        </a:prstGeom>
        <a:solidFill>
          <a:schemeClr val="accent4">
            <a:hueOff val="-2399518"/>
            <a:satOff val="1127"/>
            <a:lumOff val="42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470DFA-AE0A-5E4C-B5F6-218BEA3C0C8C}">
      <dsp:nvSpPr>
        <dsp:cNvPr id="0" name=""/>
        <dsp:cNvSpPr/>
      </dsp:nvSpPr>
      <dsp:spPr>
        <a:xfrm>
          <a:off x="3746003" y="770019"/>
          <a:ext cx="325256" cy="325260"/>
        </a:xfrm>
        <a:prstGeom prst="ellipse">
          <a:avLst/>
        </a:prstGeom>
        <a:solidFill>
          <a:schemeClr val="accent4">
            <a:hueOff val="-3199357"/>
            <a:satOff val="1503"/>
            <a:lumOff val="56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F9BE55-B71A-C344-AA70-C07C0696B10F}">
      <dsp:nvSpPr>
        <dsp:cNvPr id="0" name=""/>
        <dsp:cNvSpPr/>
      </dsp:nvSpPr>
      <dsp:spPr>
        <a:xfrm>
          <a:off x="2722233" y="2630604"/>
          <a:ext cx="325256" cy="325260"/>
        </a:xfrm>
        <a:prstGeom prst="ellipse">
          <a:avLst/>
        </a:prstGeom>
        <a:solidFill>
          <a:schemeClr val="accent4">
            <a:hueOff val="-3999196"/>
            <a:satOff val="1879"/>
            <a:lumOff val="70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99DE68-874C-C44D-B66E-FB6D83045DFF}">
      <dsp:nvSpPr>
        <dsp:cNvPr id="0" name=""/>
        <dsp:cNvSpPr/>
      </dsp:nvSpPr>
      <dsp:spPr>
        <a:xfrm>
          <a:off x="852563" y="899674"/>
          <a:ext cx="1640349" cy="1639973"/>
        </a:xfrm>
        <a:prstGeom prst="ellipse">
          <a:avLst/>
        </a:prstGeom>
        <a:solidFill>
          <a:schemeClr val="accent4">
            <a:hueOff val="-4799035"/>
            <a:satOff val="2254"/>
            <a:lumOff val="84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b="1" kern="1200" dirty="0">
              <a:latin typeface="Century Gothic" panose="020B0502020202020204" pitchFamily="34" charset="0"/>
            </a:rPr>
            <a:t>PTN</a:t>
          </a:r>
        </a:p>
      </dsp:txBody>
      <dsp:txXfrm>
        <a:off x="1092787" y="1139842"/>
        <a:ext cx="1159901" cy="1159637"/>
      </dsp:txXfrm>
    </dsp:sp>
    <dsp:sp modelId="{F6F3A6F2-F7B3-5147-8CA2-085DB76C7E8F}">
      <dsp:nvSpPr>
        <dsp:cNvPr id="0" name=""/>
        <dsp:cNvSpPr/>
      </dsp:nvSpPr>
      <dsp:spPr>
        <a:xfrm>
          <a:off x="4263268" y="784160"/>
          <a:ext cx="448571" cy="448765"/>
        </a:xfrm>
        <a:prstGeom prst="ellipse">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8DEB5E-FD8A-374B-9EC0-6A5EE1466AEB}">
      <dsp:nvSpPr>
        <dsp:cNvPr id="0" name=""/>
        <dsp:cNvSpPr/>
      </dsp:nvSpPr>
      <dsp:spPr>
        <a:xfrm>
          <a:off x="1176447" y="3039392"/>
          <a:ext cx="1073825" cy="1062807"/>
        </a:xfrm>
        <a:prstGeom prst="ellipse">
          <a:avLst/>
        </a:prstGeom>
        <a:solidFill>
          <a:schemeClr val="accent4">
            <a:hueOff val="-6398714"/>
            <a:satOff val="3006"/>
            <a:lumOff val="111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CFEC09-C5AF-BC4C-8E0E-3C227BFAC482}">
      <dsp:nvSpPr>
        <dsp:cNvPr id="0" name=""/>
        <dsp:cNvSpPr/>
      </dsp:nvSpPr>
      <dsp:spPr>
        <a:xfrm>
          <a:off x="5892934" y="-82222"/>
          <a:ext cx="2831965" cy="2810685"/>
        </a:xfrm>
        <a:prstGeom prst="ellipse">
          <a:avLst/>
        </a:prstGeom>
        <a:solidFill>
          <a:schemeClr val="accent4">
            <a:hueOff val="-7198553"/>
            <a:satOff val="3381"/>
            <a:lumOff val="12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b="1" kern="1200" dirty="0">
              <a:latin typeface="Century Gothic" panose="020B0502020202020204" pitchFamily="34" charset="0"/>
            </a:rPr>
            <a:t>PTS</a:t>
          </a:r>
        </a:p>
      </dsp:txBody>
      <dsp:txXfrm>
        <a:off x="6307666" y="329393"/>
        <a:ext cx="2002501" cy="1987455"/>
      </dsp:txXfrm>
    </dsp:sp>
    <dsp:sp modelId="{D9C6DC73-12CB-274F-98EE-C5F0816CBEA3}">
      <dsp:nvSpPr>
        <dsp:cNvPr id="0" name=""/>
        <dsp:cNvSpPr/>
      </dsp:nvSpPr>
      <dsp:spPr>
        <a:xfrm>
          <a:off x="6131214" y="1404984"/>
          <a:ext cx="448571" cy="448765"/>
        </a:xfrm>
        <a:prstGeom prst="ellipse">
          <a:avLst/>
        </a:prstGeom>
        <a:solidFill>
          <a:schemeClr val="accent4">
            <a:hueOff val="-7998392"/>
            <a:satOff val="3757"/>
            <a:lumOff val="139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E4E9D5-E9EA-4F4A-A242-25A78075CBFE}">
      <dsp:nvSpPr>
        <dsp:cNvPr id="0" name=""/>
        <dsp:cNvSpPr/>
      </dsp:nvSpPr>
      <dsp:spPr>
        <a:xfrm>
          <a:off x="999121" y="4130574"/>
          <a:ext cx="325256" cy="325260"/>
        </a:xfrm>
        <a:prstGeom prst="ellipse">
          <a:avLst/>
        </a:prstGeom>
        <a:solidFill>
          <a:schemeClr val="accent4">
            <a:hueOff val="-8798232"/>
            <a:satOff val="4133"/>
            <a:lumOff val="15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08E4CD-DC0F-324F-8462-9426FA5F4677}">
      <dsp:nvSpPr>
        <dsp:cNvPr id="0" name=""/>
        <dsp:cNvSpPr/>
      </dsp:nvSpPr>
      <dsp:spPr>
        <a:xfrm>
          <a:off x="4240094" y="3667667"/>
          <a:ext cx="325256" cy="325260"/>
        </a:xfrm>
        <a:prstGeom prst="ellipse">
          <a:avLst/>
        </a:prstGeom>
        <a:solidFill>
          <a:schemeClr val="accent4">
            <a:hueOff val="-9598071"/>
            <a:satOff val="4509"/>
            <a:lumOff val="16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E9B7BC-B154-744E-AA18-F162CB2B8512}">
      <dsp:nvSpPr>
        <dsp:cNvPr id="0" name=""/>
        <dsp:cNvSpPr/>
      </dsp:nvSpPr>
      <dsp:spPr>
        <a:xfrm>
          <a:off x="8393003" y="2747293"/>
          <a:ext cx="2122596" cy="2197876"/>
        </a:xfrm>
        <a:prstGeom prst="ellipse">
          <a:avLst/>
        </a:prstGeom>
        <a:solidFill>
          <a:schemeClr val="accent4">
            <a:hueOff val="-10397910"/>
            <a:satOff val="4884"/>
            <a:lumOff val="181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11113" lvl="0" indent="0" algn="ctr" defTabSz="889000">
            <a:lnSpc>
              <a:spcPct val="90000"/>
            </a:lnSpc>
            <a:spcBef>
              <a:spcPct val="0"/>
            </a:spcBef>
            <a:spcAft>
              <a:spcPct val="35000"/>
            </a:spcAft>
            <a:buNone/>
            <a:tabLst/>
          </a:pPr>
          <a:r>
            <a:rPr lang="en-US" sz="2000" b="1" kern="1200" dirty="0" err="1">
              <a:latin typeface="Century Gothic" panose="020B0502020202020204" pitchFamily="34" charset="0"/>
            </a:rPr>
            <a:t>Peningkat</a:t>
          </a:r>
          <a:r>
            <a:rPr lang="en-US" sz="2000" b="1" kern="1200" dirty="0">
              <a:latin typeface="Century Gothic" panose="020B0502020202020204" pitchFamily="34" charset="0"/>
            </a:rPr>
            <a:t>-an </a:t>
          </a:r>
          <a:r>
            <a:rPr lang="en-US" sz="2000" b="1" kern="1200" dirty="0" err="1">
              <a:latin typeface="Century Gothic" panose="020B0502020202020204" pitchFamily="34" charset="0"/>
            </a:rPr>
            <a:t>Kinerja</a:t>
          </a:r>
          <a:endParaRPr lang="en-US" sz="2000" b="1" kern="1200" dirty="0">
            <a:latin typeface="Century Gothic" panose="020B0502020202020204" pitchFamily="34" charset="0"/>
          </a:endParaRPr>
        </a:p>
      </dsp:txBody>
      <dsp:txXfrm>
        <a:off x="8703850" y="3069164"/>
        <a:ext cx="1500902" cy="1554134"/>
      </dsp:txXfrm>
    </dsp:sp>
    <dsp:sp modelId="{1776BA2F-6534-F142-98E7-B4034F672663}">
      <dsp:nvSpPr>
        <dsp:cNvPr id="0" name=""/>
        <dsp:cNvSpPr/>
      </dsp:nvSpPr>
      <dsp:spPr>
        <a:xfrm>
          <a:off x="7172364" y="3050143"/>
          <a:ext cx="325256" cy="325260"/>
        </a:xfrm>
        <a:prstGeom prst="ellipse">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859646-0FB6-F24C-86FF-4632068FEC7F}">
      <dsp:nvSpPr>
        <dsp:cNvPr id="0" name=""/>
        <dsp:cNvSpPr/>
      </dsp:nvSpPr>
      <dsp:spPr>
        <a:xfrm>
          <a:off x="-5966966" y="-913316"/>
          <a:ext cx="7105214" cy="7105214"/>
        </a:xfrm>
        <a:prstGeom prst="blockArc">
          <a:avLst>
            <a:gd name="adj1" fmla="val 18900000"/>
            <a:gd name="adj2" fmla="val 2700000"/>
            <a:gd name="adj3" fmla="val 304"/>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5E679D-FE68-CF49-9288-53E739E960E7}">
      <dsp:nvSpPr>
        <dsp:cNvPr id="0" name=""/>
        <dsp:cNvSpPr/>
      </dsp:nvSpPr>
      <dsp:spPr>
        <a:xfrm>
          <a:off x="732667" y="344976"/>
          <a:ext cx="9710088" cy="142147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7975" tIns="81280" rIns="81280" bIns="81280" numCol="1" spcCol="1270" anchor="ctr" anchorCtr="0">
          <a:noAutofit/>
        </a:bodyPr>
        <a:lstStyle/>
        <a:p>
          <a:pPr marL="0" lvl="0" indent="0" algn="l" defTabSz="1422400">
            <a:lnSpc>
              <a:spcPct val="90000"/>
            </a:lnSpc>
            <a:spcBef>
              <a:spcPct val="0"/>
            </a:spcBef>
            <a:spcAft>
              <a:spcPct val="35000"/>
            </a:spcAft>
            <a:buNone/>
          </a:pPr>
          <a:r>
            <a:rPr lang="id-ID" sz="3200" kern="1200" dirty="0">
              <a:solidFill>
                <a:schemeClr val="tx1"/>
              </a:solidFill>
            </a:rPr>
            <a:t>Kelengkapan dan kejelasan arah pengembangan institusi yang dinyatakan dalam pernyataan visi, misi dan tujuan institusi, program strategis</a:t>
          </a:r>
          <a:endParaRPr lang="en-US" sz="3200" kern="1200" dirty="0">
            <a:solidFill>
              <a:schemeClr val="tx1"/>
            </a:solidFill>
          </a:endParaRPr>
        </a:p>
      </dsp:txBody>
      <dsp:txXfrm>
        <a:off x="732667" y="344976"/>
        <a:ext cx="9710088" cy="1421479"/>
      </dsp:txXfrm>
    </dsp:sp>
    <dsp:sp modelId="{48589178-7D67-5843-A666-F31D6722F96E}">
      <dsp:nvSpPr>
        <dsp:cNvPr id="0" name=""/>
        <dsp:cNvSpPr/>
      </dsp:nvSpPr>
      <dsp:spPr>
        <a:xfrm>
          <a:off x="72844" y="395893"/>
          <a:ext cx="1319645" cy="1319645"/>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A38A991-6F6D-FE44-8E2D-0C2E058DAD3C}">
      <dsp:nvSpPr>
        <dsp:cNvPr id="0" name=""/>
        <dsp:cNvSpPr/>
      </dsp:nvSpPr>
      <dsp:spPr>
        <a:xfrm>
          <a:off x="1116420" y="1932710"/>
          <a:ext cx="9326335" cy="1413160"/>
        </a:xfrm>
        <a:prstGeom prst="rect">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7975" tIns="81280" rIns="81280" bIns="81280" numCol="1" spcCol="1270" anchor="ctr" anchorCtr="0">
          <a:noAutofit/>
        </a:bodyPr>
        <a:lstStyle/>
        <a:p>
          <a:pPr marL="0" lvl="0" indent="0" algn="l" defTabSz="1422400">
            <a:lnSpc>
              <a:spcPct val="90000"/>
            </a:lnSpc>
            <a:spcBef>
              <a:spcPct val="0"/>
            </a:spcBef>
            <a:spcAft>
              <a:spcPct val="35000"/>
            </a:spcAft>
            <a:buNone/>
          </a:pPr>
          <a:r>
            <a:rPr lang="id-ID" sz="3200" kern="1200" dirty="0">
              <a:solidFill>
                <a:schemeClr val="tx1"/>
              </a:solidFill>
            </a:rPr>
            <a:t>Indikator yang akan dicapai sesuai program strategis </a:t>
          </a:r>
          <a:endParaRPr lang="en-US" sz="3200" kern="1200" dirty="0">
            <a:solidFill>
              <a:schemeClr val="tx1"/>
            </a:solidFill>
          </a:endParaRPr>
        </a:p>
      </dsp:txBody>
      <dsp:txXfrm>
        <a:off x="1116420" y="1932710"/>
        <a:ext cx="9326335" cy="1413160"/>
      </dsp:txXfrm>
    </dsp:sp>
    <dsp:sp modelId="{13CD0330-F944-B94A-9F1F-F3A6DA226120}">
      <dsp:nvSpPr>
        <dsp:cNvPr id="0" name=""/>
        <dsp:cNvSpPr/>
      </dsp:nvSpPr>
      <dsp:spPr>
        <a:xfrm>
          <a:off x="456597" y="1979468"/>
          <a:ext cx="1319645" cy="1319645"/>
        </a:xfrm>
        <a:prstGeom prst="ellipse">
          <a:avLst/>
        </a:prstGeom>
        <a:solidFill>
          <a:schemeClr val="lt1">
            <a:hueOff val="0"/>
            <a:satOff val="0"/>
            <a:lumOff val="0"/>
            <a:alphaOff val="0"/>
          </a:schemeClr>
        </a:solidFill>
        <a:ln w="12700" cap="flat" cmpd="sng" algn="ctr">
          <a:solidFill>
            <a:schemeClr val="accent4">
              <a:hueOff val="-5598875"/>
              <a:satOff val="2630"/>
              <a:lumOff val="98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5F317FF-4BCC-9747-9A31-3BF7C277A00B}">
      <dsp:nvSpPr>
        <dsp:cNvPr id="0" name=""/>
        <dsp:cNvSpPr/>
      </dsp:nvSpPr>
      <dsp:spPr>
        <a:xfrm>
          <a:off x="732667" y="3520439"/>
          <a:ext cx="9710088" cy="1404852"/>
        </a:xfrm>
        <a:prstGeom prst="rect">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7975" tIns="81280" rIns="81280" bIns="81280" numCol="1" spcCol="1270" anchor="ctr" anchorCtr="0">
          <a:noAutofit/>
        </a:bodyPr>
        <a:lstStyle/>
        <a:p>
          <a:pPr marL="0" lvl="0" indent="0" algn="l" defTabSz="1422400">
            <a:lnSpc>
              <a:spcPct val="90000"/>
            </a:lnSpc>
            <a:spcBef>
              <a:spcPct val="0"/>
            </a:spcBef>
            <a:spcAft>
              <a:spcPct val="35000"/>
            </a:spcAft>
            <a:buNone/>
          </a:pPr>
          <a:r>
            <a:rPr lang="id-ID" sz="3200" kern="1200" dirty="0">
              <a:solidFill>
                <a:schemeClr val="tx1"/>
              </a:solidFill>
            </a:rPr>
            <a:t>Evaluasi </a:t>
          </a:r>
          <a:r>
            <a:rPr lang="id-ID" sz="3200" kern="1200" dirty="0" err="1">
              <a:solidFill>
                <a:schemeClr val="tx1"/>
              </a:solidFill>
            </a:rPr>
            <a:t>ketercapaian</a:t>
          </a:r>
          <a:r>
            <a:rPr lang="id-ID" sz="3200" kern="1200" dirty="0">
              <a:solidFill>
                <a:schemeClr val="tx1"/>
              </a:solidFill>
            </a:rPr>
            <a:t> Renstra</a:t>
          </a:r>
          <a:endParaRPr lang="en-US" sz="3200" kern="1200" dirty="0">
            <a:solidFill>
              <a:schemeClr val="tx1"/>
            </a:solidFill>
          </a:endParaRPr>
        </a:p>
      </dsp:txBody>
      <dsp:txXfrm>
        <a:off x="732667" y="3520439"/>
        <a:ext cx="9710088" cy="1404852"/>
      </dsp:txXfrm>
    </dsp:sp>
    <dsp:sp modelId="{338B6039-646A-A34F-83E0-D067F23E1C04}">
      <dsp:nvSpPr>
        <dsp:cNvPr id="0" name=""/>
        <dsp:cNvSpPr/>
      </dsp:nvSpPr>
      <dsp:spPr>
        <a:xfrm>
          <a:off x="72844" y="3563042"/>
          <a:ext cx="1319645" cy="1319645"/>
        </a:xfrm>
        <a:prstGeom prst="ellipse">
          <a:avLst/>
        </a:prstGeom>
        <a:solidFill>
          <a:schemeClr val="lt1">
            <a:hueOff val="0"/>
            <a:satOff val="0"/>
            <a:lumOff val="0"/>
            <a:alphaOff val="0"/>
          </a:schemeClr>
        </a:solidFill>
        <a:ln w="12700" cap="flat" cmpd="sng" algn="ctr">
          <a:solidFill>
            <a:schemeClr val="accent4">
              <a:hueOff val="-11197749"/>
              <a:satOff val="5260"/>
              <a:lumOff val="1959"/>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4B887A-C0DC-E744-B4B7-24F1FC5A98B5}">
      <dsp:nvSpPr>
        <dsp:cNvPr id="0" name=""/>
        <dsp:cNvSpPr/>
      </dsp:nvSpPr>
      <dsp:spPr>
        <a:xfrm rot="5400000">
          <a:off x="-186462" y="320836"/>
          <a:ext cx="1243080" cy="870156"/>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5400000">
        <a:off x="0" y="569452"/>
        <a:ext cx="870156" cy="372924"/>
      </dsp:txXfrm>
    </dsp:sp>
    <dsp:sp modelId="{AB46903B-17EB-E244-840B-D857A4B17921}">
      <dsp:nvSpPr>
        <dsp:cNvPr id="0" name=""/>
        <dsp:cNvSpPr/>
      </dsp:nvSpPr>
      <dsp:spPr>
        <a:xfrm rot="5400000">
          <a:off x="5393697" y="-4519873"/>
          <a:ext cx="1069415" cy="10116498"/>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id-ID" sz="2800" kern="1200" dirty="0"/>
            <a:t>keterkaitan program pengembangan dengan program strategis</a:t>
          </a:r>
          <a:endParaRPr lang="en-US" sz="2800" kern="1200" dirty="0"/>
        </a:p>
      </dsp:txBody>
      <dsp:txXfrm rot="-5400000">
        <a:off x="870156" y="55873"/>
        <a:ext cx="10064293" cy="965005"/>
      </dsp:txXfrm>
    </dsp:sp>
    <dsp:sp modelId="{D3E9D342-66E7-1D4C-867A-84B8E8FEE759}">
      <dsp:nvSpPr>
        <dsp:cNvPr id="0" name=""/>
        <dsp:cNvSpPr/>
      </dsp:nvSpPr>
      <dsp:spPr>
        <a:xfrm rot="5400000">
          <a:off x="-186462" y="1570715"/>
          <a:ext cx="1243080" cy="870156"/>
        </a:xfrm>
        <a:prstGeom prst="chevron">
          <a:avLst/>
        </a:prstGeom>
        <a:solidFill>
          <a:schemeClr val="accent4">
            <a:hueOff val="-3732583"/>
            <a:satOff val="1753"/>
            <a:lumOff val="653"/>
            <a:alphaOff val="0"/>
          </a:schemeClr>
        </a:solidFill>
        <a:ln w="12700" cap="flat" cmpd="sng" algn="ctr">
          <a:solidFill>
            <a:schemeClr val="accent4">
              <a:hueOff val="-3732583"/>
              <a:satOff val="1753"/>
              <a:lumOff val="6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5400000">
        <a:off x="0" y="1819331"/>
        <a:ext cx="870156" cy="372924"/>
      </dsp:txXfrm>
    </dsp:sp>
    <dsp:sp modelId="{C8E03E7D-BBB7-B14E-80BC-2384FDFC6366}">
      <dsp:nvSpPr>
        <dsp:cNvPr id="0" name=""/>
        <dsp:cNvSpPr/>
      </dsp:nvSpPr>
      <dsp:spPr>
        <a:xfrm rot="5400000">
          <a:off x="5386821" y="-3269994"/>
          <a:ext cx="1083167" cy="10116498"/>
        </a:xfrm>
        <a:prstGeom prst="round2SameRect">
          <a:avLst/>
        </a:prstGeom>
        <a:solidFill>
          <a:schemeClr val="lt1">
            <a:alpha val="90000"/>
            <a:hueOff val="0"/>
            <a:satOff val="0"/>
            <a:lumOff val="0"/>
            <a:alphaOff val="0"/>
          </a:schemeClr>
        </a:solidFill>
        <a:ln w="12700" cap="flat" cmpd="sng" algn="ctr">
          <a:solidFill>
            <a:schemeClr val="accent4">
              <a:hueOff val="-3732583"/>
              <a:satOff val="1753"/>
              <a:lumOff val="65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id-ID" sz="2400" kern="1200" dirty="0"/>
            <a:t>keterkaitan program pengembangan dengan </a:t>
          </a:r>
          <a:r>
            <a:rPr lang="en-US" sz="2400" kern="1200" dirty="0" err="1"/>
            <a:t>kebutuhan</a:t>
          </a:r>
          <a:r>
            <a:rPr lang="en-US" sz="2400" kern="1200" dirty="0"/>
            <a:t> </a:t>
          </a:r>
          <a:r>
            <a:rPr lang="en-US" sz="2400" kern="1200" dirty="0" err="1"/>
            <a:t>institusi</a:t>
          </a:r>
          <a:r>
            <a:rPr lang="en-US" sz="2400" kern="1200" dirty="0"/>
            <a:t> </a:t>
          </a:r>
          <a:r>
            <a:rPr lang="en-US" sz="2400" kern="1200" dirty="0" err="1"/>
            <a:t>untuk</a:t>
          </a:r>
          <a:r>
            <a:rPr lang="en-US" sz="2400" kern="1200" dirty="0"/>
            <a:t> </a:t>
          </a:r>
          <a:r>
            <a:rPr lang="en-US" sz="2400" kern="1200" dirty="0" err="1"/>
            <a:t>mendukung</a:t>
          </a:r>
          <a:r>
            <a:rPr lang="en-US" sz="2400" kern="1200" dirty="0"/>
            <a:t> </a:t>
          </a:r>
          <a:r>
            <a:rPr lang="en-US" sz="2400" b="1" kern="1200" dirty="0" err="1"/>
            <a:t>peningkatan</a:t>
          </a:r>
          <a:r>
            <a:rPr lang="en-US" sz="2400" b="1" kern="1200" dirty="0"/>
            <a:t> </a:t>
          </a:r>
          <a:r>
            <a:rPr lang="en-US" sz="2400" b="1" kern="1200" dirty="0" err="1"/>
            <a:t>mutu</a:t>
          </a:r>
          <a:r>
            <a:rPr lang="en-US" sz="2400" b="1" kern="1200" dirty="0"/>
            <a:t> program </a:t>
          </a:r>
          <a:r>
            <a:rPr lang="en-US" sz="2400" b="1" kern="1200" dirty="0" err="1"/>
            <a:t>studi</a:t>
          </a:r>
          <a:r>
            <a:rPr lang="en-US" sz="2400" b="1" kern="1200" dirty="0"/>
            <a:t> yang </a:t>
          </a:r>
          <a:r>
            <a:rPr lang="en-US" sz="2400" b="1" kern="1200" dirty="0" err="1"/>
            <a:t>dipilih</a:t>
          </a:r>
          <a:endParaRPr lang="en-US" sz="2400" b="1" kern="1200" dirty="0"/>
        </a:p>
      </dsp:txBody>
      <dsp:txXfrm rot="-5400000">
        <a:off x="870156" y="1299547"/>
        <a:ext cx="10063622" cy="977415"/>
      </dsp:txXfrm>
    </dsp:sp>
    <dsp:sp modelId="{4AEB56F9-FDB9-6349-8B46-7879286D80CB}">
      <dsp:nvSpPr>
        <dsp:cNvPr id="0" name=""/>
        <dsp:cNvSpPr/>
      </dsp:nvSpPr>
      <dsp:spPr>
        <a:xfrm rot="5400000">
          <a:off x="-186462" y="2781593"/>
          <a:ext cx="1243080" cy="870156"/>
        </a:xfrm>
        <a:prstGeom prst="chevron">
          <a:avLst/>
        </a:prstGeom>
        <a:solidFill>
          <a:schemeClr val="accent4">
            <a:hueOff val="-7465166"/>
            <a:satOff val="3507"/>
            <a:lumOff val="1306"/>
            <a:alphaOff val="0"/>
          </a:schemeClr>
        </a:solidFill>
        <a:ln w="12700" cap="flat" cmpd="sng" algn="ctr">
          <a:solidFill>
            <a:schemeClr val="accent4">
              <a:hueOff val="-7465166"/>
              <a:satOff val="3507"/>
              <a:lumOff val="13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rot="-5400000">
        <a:off x="0" y="3030209"/>
        <a:ext cx="870156" cy="372924"/>
      </dsp:txXfrm>
    </dsp:sp>
    <dsp:sp modelId="{FE3DF7AE-9F57-1041-8C33-8C5757955905}">
      <dsp:nvSpPr>
        <dsp:cNvPr id="0" name=""/>
        <dsp:cNvSpPr/>
      </dsp:nvSpPr>
      <dsp:spPr>
        <a:xfrm rot="5400000">
          <a:off x="5425824" y="-2059116"/>
          <a:ext cx="1005163" cy="10116498"/>
        </a:xfrm>
        <a:prstGeom prst="round2SameRect">
          <a:avLst/>
        </a:prstGeom>
        <a:solidFill>
          <a:schemeClr val="lt1">
            <a:alpha val="90000"/>
            <a:hueOff val="0"/>
            <a:satOff val="0"/>
            <a:lumOff val="0"/>
            <a:alphaOff val="0"/>
          </a:schemeClr>
        </a:solidFill>
        <a:ln w="12700" cap="flat" cmpd="sng" algn="ctr">
          <a:solidFill>
            <a:schemeClr val="accent4">
              <a:hueOff val="-7465166"/>
              <a:satOff val="3507"/>
              <a:lumOff val="13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id-ID" sz="2800" kern="1200" dirty="0"/>
            <a:t>target indikator yang akan dicapai</a:t>
          </a:r>
          <a:endParaRPr lang="en-US" sz="2800" kern="1200" dirty="0"/>
        </a:p>
      </dsp:txBody>
      <dsp:txXfrm rot="-5400000">
        <a:off x="870157" y="2545619"/>
        <a:ext cx="10067430" cy="907027"/>
      </dsp:txXfrm>
    </dsp:sp>
    <dsp:sp modelId="{4B91A74F-D5F6-CE47-8B79-AEE7C9DB9186}">
      <dsp:nvSpPr>
        <dsp:cNvPr id="0" name=""/>
        <dsp:cNvSpPr/>
      </dsp:nvSpPr>
      <dsp:spPr>
        <a:xfrm rot="5400000">
          <a:off x="-186462" y="4031258"/>
          <a:ext cx="1243080" cy="870156"/>
        </a:xfrm>
        <a:prstGeom prst="chevron">
          <a:avLst/>
        </a:prstGeom>
        <a:solidFill>
          <a:schemeClr val="accent4">
            <a:hueOff val="-11197749"/>
            <a:satOff val="5260"/>
            <a:lumOff val="1959"/>
            <a:alphaOff val="0"/>
          </a:schemeClr>
        </a:solidFill>
        <a:ln w="12700" cap="flat" cmpd="sng" algn="ctr">
          <a:solidFill>
            <a:schemeClr val="accent4">
              <a:hueOff val="-11197749"/>
              <a:satOff val="5260"/>
              <a:lumOff val="19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5400000">
        <a:off x="0" y="4279874"/>
        <a:ext cx="870156" cy="372924"/>
      </dsp:txXfrm>
    </dsp:sp>
    <dsp:sp modelId="{4EA5AB65-2B84-BB47-A81D-FA9FC627BE92}">
      <dsp:nvSpPr>
        <dsp:cNvPr id="0" name=""/>
        <dsp:cNvSpPr/>
      </dsp:nvSpPr>
      <dsp:spPr>
        <a:xfrm rot="5400000">
          <a:off x="5387036" y="-809451"/>
          <a:ext cx="1082739" cy="10116498"/>
        </a:xfrm>
        <a:prstGeom prst="round2SameRect">
          <a:avLst/>
        </a:prstGeom>
        <a:solidFill>
          <a:schemeClr val="lt1">
            <a:alpha val="90000"/>
            <a:hueOff val="0"/>
            <a:satOff val="0"/>
            <a:lumOff val="0"/>
            <a:alphaOff val="0"/>
          </a:schemeClr>
        </a:solidFill>
        <a:ln w="12700" cap="flat" cmpd="sng" algn="ctr">
          <a:solidFill>
            <a:schemeClr val="accent4">
              <a:hueOff val="-11197749"/>
              <a:satOff val="5260"/>
              <a:lumOff val="195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id-ID" sz="2400" kern="1200" dirty="0"/>
            <a:t>kesesuaian antara </a:t>
          </a:r>
          <a:r>
            <a:rPr lang="id-ID" sz="2400" b="1" kern="1200" dirty="0"/>
            <a:t>program pengembangan dengan usulan pengadaan</a:t>
          </a:r>
          <a:r>
            <a:rPr lang="id-ID" sz="2400" kern="1200" dirty="0"/>
            <a:t>, </a:t>
          </a:r>
          <a:r>
            <a:rPr lang="id-ID" sz="2400" b="1" kern="1200" dirty="0"/>
            <a:t>kesesuaian jenis dan kelengkapan </a:t>
          </a:r>
          <a:r>
            <a:rPr lang="id-ID" sz="2400" b="1" kern="1200" dirty="0" err="1"/>
            <a:t>spesifisikasi</a:t>
          </a:r>
          <a:r>
            <a:rPr lang="id-ID" sz="2400" b="1" kern="1200" dirty="0"/>
            <a:t> </a:t>
          </a:r>
          <a:r>
            <a:rPr lang="id-ID" sz="2400" kern="1200" dirty="0"/>
            <a:t>usulan </a:t>
          </a:r>
          <a:r>
            <a:rPr lang="id-ID" sz="2400" kern="1200" dirty="0" err="1"/>
            <a:t>peng</a:t>
          </a:r>
          <a:r>
            <a:rPr lang="en-US" sz="2400" kern="1200" dirty="0"/>
            <a:t>a</a:t>
          </a:r>
          <a:r>
            <a:rPr lang="id-ID" sz="2400" kern="1200" dirty="0" err="1"/>
            <a:t>daan</a:t>
          </a:r>
          <a:r>
            <a:rPr lang="id-ID" sz="2400" kern="1200" dirty="0"/>
            <a:t> barang dan pembangunan gedung dengan </a:t>
          </a:r>
          <a:r>
            <a:rPr lang="id-ID" sz="2400" b="1" kern="1200" dirty="0"/>
            <a:t>Panduan</a:t>
          </a:r>
          <a:r>
            <a:rPr lang="id-ID" sz="2400" kern="1200" dirty="0"/>
            <a:t> </a:t>
          </a:r>
          <a:endParaRPr lang="en-US" sz="2400" kern="1200" dirty="0"/>
        </a:p>
      </dsp:txBody>
      <dsp:txXfrm rot="-5400000">
        <a:off x="870157" y="3760283"/>
        <a:ext cx="10063643" cy="97702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90295E-48B9-044B-8954-33875E5422FE}">
      <dsp:nvSpPr>
        <dsp:cNvPr id="0" name=""/>
        <dsp:cNvSpPr/>
      </dsp:nvSpPr>
      <dsp:spPr>
        <a:xfrm rot="10459808">
          <a:off x="610053" y="604814"/>
          <a:ext cx="1896587" cy="1322633"/>
        </a:xfrm>
        <a:prstGeom prst="swooshArrow">
          <a:avLst>
            <a:gd name="adj1" fmla="val 16310"/>
            <a:gd name="adj2" fmla="val 3137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B3566BF-FE82-AE41-AC00-29116A93BC7B}">
      <dsp:nvSpPr>
        <dsp:cNvPr id="0" name=""/>
        <dsp:cNvSpPr/>
      </dsp:nvSpPr>
      <dsp:spPr>
        <a:xfrm>
          <a:off x="2" y="1906378"/>
          <a:ext cx="2416706" cy="351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marL="0" lvl="0" indent="0" algn="ctr" defTabSz="1066800">
            <a:lnSpc>
              <a:spcPct val="90000"/>
            </a:lnSpc>
            <a:spcBef>
              <a:spcPct val="0"/>
            </a:spcBef>
            <a:spcAft>
              <a:spcPct val="35000"/>
            </a:spcAft>
            <a:buNone/>
          </a:pPr>
          <a:endParaRPr lang="en-US" sz="2400" b="1" kern="1200" dirty="0"/>
        </a:p>
      </dsp:txBody>
      <dsp:txXfrm>
        <a:off x="2" y="1906378"/>
        <a:ext cx="2416706" cy="3515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90295E-48B9-044B-8954-33875E5422FE}">
      <dsp:nvSpPr>
        <dsp:cNvPr id="0" name=""/>
        <dsp:cNvSpPr/>
      </dsp:nvSpPr>
      <dsp:spPr>
        <a:xfrm rot="4396374">
          <a:off x="720727" y="437187"/>
          <a:ext cx="1896587" cy="1322633"/>
        </a:xfrm>
        <a:prstGeom prst="swooshArrow">
          <a:avLst>
            <a:gd name="adj1" fmla="val 16310"/>
            <a:gd name="adj2" fmla="val 3137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B3566BF-FE82-AE41-AC00-29116A93BC7B}">
      <dsp:nvSpPr>
        <dsp:cNvPr id="0" name=""/>
        <dsp:cNvSpPr/>
      </dsp:nvSpPr>
      <dsp:spPr>
        <a:xfrm>
          <a:off x="2" y="1906378"/>
          <a:ext cx="2416706" cy="351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marL="0" lvl="0" indent="0" algn="ctr" defTabSz="1066800">
            <a:lnSpc>
              <a:spcPct val="90000"/>
            </a:lnSpc>
            <a:spcBef>
              <a:spcPct val="0"/>
            </a:spcBef>
            <a:spcAft>
              <a:spcPct val="35000"/>
            </a:spcAft>
            <a:buNone/>
          </a:pPr>
          <a:endParaRPr lang="en-US" sz="2400" b="1" kern="1200" dirty="0"/>
        </a:p>
      </dsp:txBody>
      <dsp:txXfrm>
        <a:off x="2" y="1906378"/>
        <a:ext cx="2416706" cy="3515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802A7-FBB4-4524-8960-5B3BA6100D46}">
      <dsp:nvSpPr>
        <dsp:cNvPr id="0" name=""/>
        <dsp:cNvSpPr/>
      </dsp:nvSpPr>
      <dsp:spPr>
        <a:xfrm rot="5400000">
          <a:off x="6382782" y="-2052786"/>
          <a:ext cx="2765067" cy="7308533"/>
        </a:xfrm>
        <a:prstGeom prst="round2SameRect">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id-ID" sz="2400" b="1" kern="1200" dirty="0"/>
            <a:t>PP-PTS Tahun 20</a:t>
          </a:r>
          <a:r>
            <a:rPr lang="en-US" sz="2400" b="1" kern="1200" dirty="0"/>
            <a:t>20 </a:t>
          </a:r>
          <a:r>
            <a:rPr lang="id-ID" sz="2400" kern="1200" dirty="0"/>
            <a:t>merupakan program bantuan pengembangan institusi yang ditujukan untuk </a:t>
          </a:r>
          <a:r>
            <a:rPr lang="id-ID" sz="2400" b="1" kern="1200" dirty="0">
              <a:solidFill>
                <a:srgbClr val="002060"/>
              </a:solidFill>
            </a:rPr>
            <a:t>meningkatkan mutu pembelajaran </a:t>
          </a:r>
          <a:r>
            <a:rPr lang="en-US" sz="2400" kern="1200" dirty="0" err="1"/>
            <a:t>melalui</a:t>
          </a:r>
          <a:r>
            <a:rPr lang="en-US" sz="2400" kern="1200" dirty="0"/>
            <a:t> </a:t>
          </a:r>
          <a:r>
            <a:rPr lang="en-US" sz="2400" kern="1200" dirty="0" err="1"/>
            <a:t>bantuan</a:t>
          </a:r>
          <a:r>
            <a:rPr lang="en-US" sz="2400" kern="1200" dirty="0"/>
            <a:t> </a:t>
          </a:r>
          <a:r>
            <a:rPr lang="en-US" sz="2400" kern="1200" dirty="0" err="1"/>
            <a:t>sarana</a:t>
          </a:r>
          <a:r>
            <a:rPr lang="en-US" sz="2400" kern="1200" dirty="0"/>
            <a:t> Pendidikan </a:t>
          </a:r>
          <a:r>
            <a:rPr lang="en-US" sz="2400" kern="1200" dirty="0" err="1"/>
            <a:t>dan</a:t>
          </a:r>
          <a:r>
            <a:rPr lang="en-US" sz="2400" kern="1200" dirty="0"/>
            <a:t>/</a:t>
          </a:r>
          <a:r>
            <a:rPr lang="en-US" sz="2400" kern="1200" dirty="0" err="1"/>
            <a:t>atau</a:t>
          </a:r>
          <a:r>
            <a:rPr lang="en-US" sz="2400" kern="1200" dirty="0"/>
            <a:t> </a:t>
          </a:r>
          <a:r>
            <a:rPr lang="en-US" sz="2400" kern="1200" dirty="0" err="1"/>
            <a:t>pembangunan</a:t>
          </a:r>
          <a:r>
            <a:rPr lang="en-US" sz="2400" kern="1200" dirty="0"/>
            <a:t> Gedung </a:t>
          </a:r>
          <a:r>
            <a:rPr lang="en-US" sz="2400" kern="1200" dirty="0" err="1"/>
            <a:t>kuliah</a:t>
          </a:r>
          <a:r>
            <a:rPr lang="en-US" sz="2400" kern="1200" dirty="0"/>
            <a:t> </a:t>
          </a:r>
          <a:r>
            <a:rPr lang="en-US" sz="2400" kern="1200" dirty="0" err="1"/>
            <a:t>dan</a:t>
          </a:r>
          <a:r>
            <a:rPr lang="en-US" sz="2400" kern="1200" dirty="0"/>
            <a:t>/</a:t>
          </a:r>
          <a:r>
            <a:rPr lang="en-US" sz="2400" kern="1200" dirty="0" err="1"/>
            <a:t>atau</a:t>
          </a:r>
          <a:r>
            <a:rPr lang="en-US" sz="2400" kern="1200" dirty="0"/>
            <a:t> </a:t>
          </a:r>
          <a:r>
            <a:rPr lang="en-US" sz="2400" kern="1200" dirty="0" err="1"/>
            <a:t>laboratorium</a:t>
          </a:r>
          <a:r>
            <a:rPr lang="en-US" sz="2400" kern="1200" dirty="0"/>
            <a:t> </a:t>
          </a:r>
          <a:r>
            <a:rPr lang="en-US" sz="2400" kern="1200" dirty="0" err="1"/>
            <a:t>untuk</a:t>
          </a:r>
          <a:r>
            <a:rPr lang="id-ID" sz="2400" kern="1200" dirty="0"/>
            <a:t> perbaikan proses pembelajaran, sehingga dapat meningkatkan kinerja </a:t>
          </a:r>
          <a:r>
            <a:rPr lang="en-US" sz="2400" kern="1200" dirty="0"/>
            <a:t>PTS.</a:t>
          </a:r>
        </a:p>
      </dsp:txBody>
      <dsp:txXfrm rot="-5400000">
        <a:off x="4111050" y="353925"/>
        <a:ext cx="7173554" cy="2495109"/>
      </dsp:txXfrm>
    </dsp:sp>
    <dsp:sp modelId="{EB1F0693-A271-4562-ABAB-6722C11FFF75}">
      <dsp:nvSpPr>
        <dsp:cNvPr id="0" name=""/>
        <dsp:cNvSpPr/>
      </dsp:nvSpPr>
      <dsp:spPr>
        <a:xfrm>
          <a:off x="0" y="41204"/>
          <a:ext cx="4111049" cy="320280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err="1"/>
            <a:t>Tujuan</a:t>
          </a:r>
          <a:endParaRPr lang="en-US" sz="6500" kern="1200" dirty="0"/>
        </a:p>
      </dsp:txBody>
      <dsp:txXfrm>
        <a:off x="156348" y="197552"/>
        <a:ext cx="3798353" cy="2890104"/>
      </dsp:txXfrm>
    </dsp:sp>
    <dsp:sp modelId="{1718745A-E7D3-4749-914F-66BC9AF02911}">
      <dsp:nvSpPr>
        <dsp:cNvPr id="0" name=""/>
        <dsp:cNvSpPr/>
      </dsp:nvSpPr>
      <dsp:spPr>
        <a:xfrm rot="5400000">
          <a:off x="6278499" y="1310154"/>
          <a:ext cx="2973633" cy="7308533"/>
        </a:xfrm>
        <a:prstGeom prst="round2SameRect">
          <a:avLst/>
        </a:prstGeom>
        <a:solidFill>
          <a:schemeClr val="accent3">
            <a:tint val="40000"/>
            <a:alpha val="90000"/>
            <a:hueOff val="1071953"/>
            <a:satOff val="-19592"/>
            <a:lumOff val="-2493"/>
            <a:alphaOff val="0"/>
          </a:schemeClr>
        </a:solidFill>
        <a:ln w="6350" cap="flat" cmpd="sng" algn="ctr">
          <a:solidFill>
            <a:schemeClr val="accent3">
              <a:tint val="40000"/>
              <a:alpha val="90000"/>
              <a:hueOff val="1071953"/>
              <a:satOff val="-19592"/>
              <a:lumOff val="-2493"/>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id-ID" sz="2000" kern="1200" dirty="0"/>
            <a:t>PTS </a:t>
          </a:r>
          <a:r>
            <a:rPr lang="id-ID" sz="2000" kern="1200" dirty="0" err="1"/>
            <a:t>dibawah</a:t>
          </a:r>
          <a:r>
            <a:rPr lang="id-ID" sz="2000" kern="1200" dirty="0"/>
            <a:t> binaan Kementerian Pendidikan dan Kebudayaan yang memenuhi persyaratan yang ditentukan oleh Kementerian Pendidikan dan Kebudayaan. </a:t>
          </a:r>
          <a:endParaRPr lang="en-US" sz="2000" kern="1200" dirty="0"/>
        </a:p>
        <a:p>
          <a:pPr marL="228600" lvl="1" indent="-228600" algn="l" defTabSz="889000">
            <a:lnSpc>
              <a:spcPct val="90000"/>
            </a:lnSpc>
            <a:spcBef>
              <a:spcPct val="0"/>
            </a:spcBef>
            <a:spcAft>
              <a:spcPct val="15000"/>
            </a:spcAft>
            <a:buChar char="•"/>
          </a:pPr>
          <a:r>
            <a:rPr lang="id-ID" sz="2000" kern="1200" dirty="0"/>
            <a:t>PTS yang dapat menerima bantuan ini adalah PTS yang berada pada kluster 4 atau 5 sesuai </a:t>
          </a:r>
          <a:r>
            <a:rPr lang="en-US" sz="2000" b="1" kern="1200" dirty="0" err="1">
              <a:solidFill>
                <a:srgbClr val="FF0000"/>
              </a:solidFill>
            </a:rPr>
            <a:t>Kepmen</a:t>
          </a:r>
          <a:r>
            <a:rPr lang="en-US" sz="2000" b="1" kern="1200" dirty="0">
              <a:solidFill>
                <a:srgbClr val="FF0000"/>
              </a:solidFill>
            </a:rPr>
            <a:t> No 213/M/KPT/2019 </a:t>
          </a:r>
          <a:r>
            <a:rPr lang="en-US" sz="2000" b="1" kern="1200" dirty="0" err="1">
              <a:solidFill>
                <a:srgbClr val="FF0000"/>
              </a:solidFill>
            </a:rPr>
            <a:t>tentang</a:t>
          </a:r>
          <a:r>
            <a:rPr lang="en-US" sz="2000" b="1" kern="1200" dirty="0">
              <a:solidFill>
                <a:srgbClr val="FF0000"/>
              </a:solidFill>
            </a:rPr>
            <a:t> </a:t>
          </a:r>
          <a:r>
            <a:rPr lang="en-US" sz="2000" b="1" kern="1200" dirty="0" err="1">
              <a:solidFill>
                <a:srgbClr val="FF0000"/>
              </a:solidFill>
            </a:rPr>
            <a:t>Klurterisasi</a:t>
          </a:r>
          <a:r>
            <a:rPr lang="en-US" sz="2000" b="1" kern="1200" dirty="0">
              <a:solidFill>
                <a:srgbClr val="FF0000"/>
              </a:solidFill>
            </a:rPr>
            <a:t> </a:t>
          </a:r>
          <a:r>
            <a:rPr lang="en-US" sz="2000" b="1" kern="1200" dirty="0" err="1">
              <a:solidFill>
                <a:srgbClr val="FF0000"/>
              </a:solidFill>
            </a:rPr>
            <a:t>dan</a:t>
          </a:r>
          <a:r>
            <a:rPr lang="en-US" sz="2000" b="1" kern="1200" dirty="0">
              <a:solidFill>
                <a:srgbClr val="FF0000"/>
              </a:solidFill>
            </a:rPr>
            <a:t> </a:t>
          </a:r>
          <a:r>
            <a:rPr lang="en-US" sz="2000" b="1" kern="1200" dirty="0" err="1">
              <a:solidFill>
                <a:srgbClr val="FF0000"/>
              </a:solidFill>
            </a:rPr>
            <a:t>Pemeringkatan</a:t>
          </a:r>
          <a:r>
            <a:rPr lang="en-US" sz="2000" b="1" kern="1200" dirty="0">
              <a:solidFill>
                <a:srgbClr val="FF0000"/>
              </a:solidFill>
            </a:rPr>
            <a:t> PT </a:t>
          </a:r>
          <a:r>
            <a:rPr lang="en-US" sz="2000" b="1" kern="1200" dirty="0" err="1">
              <a:solidFill>
                <a:srgbClr val="FF0000"/>
              </a:solidFill>
            </a:rPr>
            <a:t>Tahun</a:t>
          </a:r>
          <a:r>
            <a:rPr lang="en-US" sz="2000" b="1" kern="1200" dirty="0">
              <a:solidFill>
                <a:srgbClr val="FF0000"/>
              </a:solidFill>
            </a:rPr>
            <a:t> 2019</a:t>
          </a:r>
          <a:r>
            <a:rPr lang="id-ID" sz="2000" kern="1200" dirty="0"/>
            <a:t>, dan </a:t>
          </a:r>
          <a:r>
            <a:rPr lang="en-US" sz="2000" kern="1200" dirty="0" err="1"/>
            <a:t>perguruan</a:t>
          </a:r>
          <a:r>
            <a:rPr lang="en-US" sz="2000" kern="1200" dirty="0"/>
            <a:t> </a:t>
          </a:r>
          <a:r>
            <a:rPr lang="en-US" sz="2000" kern="1200" dirty="0" err="1"/>
            <a:t>tinggi</a:t>
          </a:r>
          <a:r>
            <a:rPr lang="en-US" sz="2000" kern="1200" dirty="0"/>
            <a:t> </a:t>
          </a:r>
          <a:r>
            <a:rPr lang="en-US" sz="2000" kern="1200" dirty="0" err="1"/>
            <a:t>swasta</a:t>
          </a:r>
          <a:r>
            <a:rPr lang="en-US" sz="2000" kern="1200" dirty="0"/>
            <a:t> yang </a:t>
          </a:r>
          <a:r>
            <a:rPr lang="en-US" sz="2000" kern="1200" dirty="0" err="1"/>
            <a:t>terdata</a:t>
          </a:r>
          <a:r>
            <a:rPr lang="en-US" sz="2000" kern="1200" dirty="0"/>
            <a:t> </a:t>
          </a:r>
          <a:r>
            <a:rPr lang="en-US" sz="2000" kern="1200" dirty="0" err="1"/>
            <a:t>pada</a:t>
          </a:r>
          <a:r>
            <a:rPr lang="en-US" sz="2000" kern="1200" dirty="0"/>
            <a:t> PD-</a:t>
          </a:r>
          <a:r>
            <a:rPr lang="en-US" sz="2000" kern="1200" dirty="0" err="1"/>
            <a:t>Dikti</a:t>
          </a:r>
          <a:r>
            <a:rPr lang="en-US" sz="2000" kern="1200" dirty="0"/>
            <a:t> </a:t>
          </a:r>
          <a:r>
            <a:rPr lang="en-US" sz="2000" kern="1200" dirty="0" err="1"/>
            <a:t>dan</a:t>
          </a:r>
          <a:r>
            <a:rPr lang="en-US" sz="2000" kern="1200" dirty="0"/>
            <a:t> </a:t>
          </a:r>
          <a:r>
            <a:rPr lang="en-US" sz="2000" kern="1200" dirty="0" err="1"/>
            <a:t>belum</a:t>
          </a:r>
          <a:r>
            <a:rPr lang="en-US" sz="2000" kern="1200" dirty="0"/>
            <a:t> </a:t>
          </a:r>
          <a:r>
            <a:rPr lang="en-US" sz="2000" kern="1200" dirty="0" err="1"/>
            <a:t>dikelompokkan</a:t>
          </a:r>
          <a:r>
            <a:rPr lang="en-US" sz="2000" kern="1200" dirty="0"/>
            <a:t> </a:t>
          </a:r>
          <a:r>
            <a:rPr lang="en-US" sz="2000" kern="1200" dirty="0" err="1"/>
            <a:t>dalam</a:t>
          </a:r>
          <a:r>
            <a:rPr lang="en-US" sz="2000" kern="1200" dirty="0"/>
            <a:t> </a:t>
          </a:r>
          <a:r>
            <a:rPr lang="en-US" sz="2000" kern="1200" dirty="0" err="1"/>
            <a:t>kluster</a:t>
          </a:r>
          <a:r>
            <a:rPr lang="en-US" sz="2000" kern="1200" dirty="0"/>
            <a:t>.</a:t>
          </a:r>
        </a:p>
      </dsp:txBody>
      <dsp:txXfrm rot="-5400000">
        <a:off x="4111050" y="3622765"/>
        <a:ext cx="7163372" cy="2683311"/>
      </dsp:txXfrm>
    </dsp:sp>
    <dsp:sp modelId="{FD09CA7D-BC0D-4030-80A8-E565B8DA6599}">
      <dsp:nvSpPr>
        <dsp:cNvPr id="0" name=""/>
        <dsp:cNvSpPr/>
      </dsp:nvSpPr>
      <dsp:spPr>
        <a:xfrm>
          <a:off x="0" y="3363020"/>
          <a:ext cx="4111049" cy="3202800"/>
        </a:xfrm>
        <a:prstGeom prst="roundRect">
          <a:avLst/>
        </a:prstGeom>
        <a:gradFill rotWithShape="0">
          <a:gsLst>
            <a:gs pos="0">
              <a:schemeClr val="accent3">
                <a:hueOff val="757279"/>
                <a:satOff val="9903"/>
                <a:lumOff val="-12156"/>
                <a:alphaOff val="0"/>
                <a:satMod val="103000"/>
                <a:lumMod val="102000"/>
                <a:tint val="94000"/>
              </a:schemeClr>
            </a:gs>
            <a:gs pos="50000">
              <a:schemeClr val="accent3">
                <a:hueOff val="757279"/>
                <a:satOff val="9903"/>
                <a:lumOff val="-12156"/>
                <a:alphaOff val="0"/>
                <a:satMod val="110000"/>
                <a:lumMod val="100000"/>
                <a:shade val="100000"/>
              </a:schemeClr>
            </a:gs>
            <a:gs pos="100000">
              <a:schemeClr val="accent3">
                <a:hueOff val="757279"/>
                <a:satOff val="9903"/>
                <a:lumOff val="-12156"/>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err="1"/>
            <a:t>Sasaran</a:t>
          </a:r>
          <a:endParaRPr lang="en-US" sz="6500" kern="1200" dirty="0"/>
        </a:p>
      </dsp:txBody>
      <dsp:txXfrm>
        <a:off x="156348" y="3519368"/>
        <a:ext cx="3798353" cy="28901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6B075F-620A-2640-9AA1-0B38F461240A}">
      <dsp:nvSpPr>
        <dsp:cNvPr id="0" name=""/>
        <dsp:cNvSpPr/>
      </dsp:nvSpPr>
      <dsp:spPr>
        <a:xfrm rot="5400000">
          <a:off x="5950746" y="-2091330"/>
          <a:ext cx="2399722" cy="6729984"/>
        </a:xfrm>
        <a:prstGeom prst="round2Same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id-ID" sz="2900" kern="1200" dirty="0"/>
            <a:t>Peralatan laboratorium dasar bersama: Laboratorium Dasar IPA, Laboratorium Kesehatan Dasar, Laboratorium Teknik Dasar, Laboratorium </a:t>
          </a:r>
          <a:r>
            <a:rPr lang="id-ID" sz="2900" i="1" kern="1200" dirty="0"/>
            <a:t>Microteaching</a:t>
          </a:r>
          <a:r>
            <a:rPr lang="id-ID" sz="2900" kern="1200" dirty="0"/>
            <a:t>, dan Laboratorium Bahasa. </a:t>
          </a:r>
          <a:endParaRPr lang="en-US" sz="2900" kern="1200" dirty="0"/>
        </a:p>
      </dsp:txBody>
      <dsp:txXfrm rot="-5400000">
        <a:off x="3785616" y="190945"/>
        <a:ext cx="6612839" cy="2165432"/>
      </dsp:txXfrm>
    </dsp:sp>
    <dsp:sp modelId="{DCE4927D-B3CA-994F-A1D4-6CC7837B9E81}">
      <dsp:nvSpPr>
        <dsp:cNvPr id="0" name=""/>
        <dsp:cNvSpPr/>
      </dsp:nvSpPr>
      <dsp:spPr>
        <a:xfrm>
          <a:off x="0" y="63"/>
          <a:ext cx="3785616" cy="2547195"/>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err="1">
              <a:latin typeface="Arial"/>
              <a:cs typeface="Arial"/>
            </a:rPr>
            <a:t>Peralatan</a:t>
          </a:r>
          <a:r>
            <a:rPr lang="en-US" sz="3200" kern="1200" dirty="0">
              <a:latin typeface="Arial"/>
              <a:cs typeface="Arial"/>
            </a:rPr>
            <a:t> </a:t>
          </a:r>
          <a:r>
            <a:rPr lang="en-US" sz="3200" kern="1200" dirty="0" err="1">
              <a:latin typeface="Arial"/>
              <a:cs typeface="Arial"/>
            </a:rPr>
            <a:t>Laboratorium</a:t>
          </a:r>
          <a:r>
            <a:rPr lang="en-US" sz="3200" kern="1200" dirty="0">
              <a:latin typeface="Arial"/>
              <a:cs typeface="Arial"/>
            </a:rPr>
            <a:t> </a:t>
          </a:r>
          <a:r>
            <a:rPr lang="en-US" sz="3200" kern="1200" dirty="0" err="1">
              <a:latin typeface="Arial"/>
              <a:cs typeface="Arial"/>
            </a:rPr>
            <a:t>Dasar</a:t>
          </a:r>
          <a:endParaRPr lang="en-US" sz="3200" kern="1200" dirty="0"/>
        </a:p>
      </dsp:txBody>
      <dsp:txXfrm>
        <a:off x="124344" y="124407"/>
        <a:ext cx="3536928" cy="2298507"/>
      </dsp:txXfrm>
    </dsp:sp>
    <dsp:sp modelId="{4B14D271-17C8-E54F-802A-384302438E1A}">
      <dsp:nvSpPr>
        <dsp:cNvPr id="0" name=""/>
        <dsp:cNvSpPr/>
      </dsp:nvSpPr>
      <dsp:spPr>
        <a:xfrm rot="5400000">
          <a:off x="6131729" y="583224"/>
          <a:ext cx="2037756" cy="6729984"/>
        </a:xfrm>
        <a:prstGeom prst="round2SameRect">
          <a:avLst/>
        </a:prstGeom>
        <a:solidFill>
          <a:schemeClr val="accent2">
            <a:tint val="40000"/>
            <a:alpha val="90000"/>
            <a:hueOff val="6276057"/>
            <a:satOff val="9776"/>
            <a:lumOff val="560"/>
            <a:alphaOff val="0"/>
          </a:schemeClr>
        </a:solidFill>
        <a:ln w="6350" cap="flat" cmpd="sng" algn="ctr">
          <a:solidFill>
            <a:schemeClr val="accent2">
              <a:tint val="40000"/>
              <a:alpha val="90000"/>
              <a:hueOff val="6276057"/>
              <a:satOff val="9776"/>
              <a:lumOff val="56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44600">
            <a:lnSpc>
              <a:spcPct val="90000"/>
            </a:lnSpc>
            <a:spcBef>
              <a:spcPct val="0"/>
            </a:spcBef>
            <a:spcAft>
              <a:spcPct val="15000"/>
            </a:spcAft>
            <a:buChar char="•"/>
          </a:pPr>
          <a:r>
            <a:rPr lang="id-ID" sz="2800" kern="1200" dirty="0"/>
            <a:t>relevan dengan peningkatan mutu proses belajar mengajar</a:t>
          </a:r>
          <a:endParaRPr lang="en-US" sz="2800" kern="1200" dirty="0"/>
        </a:p>
      </dsp:txBody>
      <dsp:txXfrm rot="-5400000">
        <a:off x="3785616" y="3028813"/>
        <a:ext cx="6630509" cy="1838806"/>
      </dsp:txXfrm>
    </dsp:sp>
    <dsp:sp modelId="{257EEE69-E1F0-434B-B283-7A9760C2083E}">
      <dsp:nvSpPr>
        <dsp:cNvPr id="0" name=""/>
        <dsp:cNvSpPr/>
      </dsp:nvSpPr>
      <dsp:spPr>
        <a:xfrm>
          <a:off x="0" y="2674618"/>
          <a:ext cx="3785616" cy="2547195"/>
        </a:xfrm>
        <a:prstGeom prst="roundRect">
          <a:avLst/>
        </a:prstGeom>
        <a:gradFill rotWithShape="0">
          <a:gsLst>
            <a:gs pos="0">
              <a:schemeClr val="accent2">
                <a:hueOff val="6366461"/>
                <a:satOff val="10800"/>
                <a:lumOff val="-392"/>
                <a:alphaOff val="0"/>
                <a:satMod val="103000"/>
                <a:lumMod val="102000"/>
                <a:tint val="94000"/>
              </a:schemeClr>
            </a:gs>
            <a:gs pos="50000">
              <a:schemeClr val="accent2">
                <a:hueOff val="6366461"/>
                <a:satOff val="10800"/>
                <a:lumOff val="-392"/>
                <a:alphaOff val="0"/>
                <a:satMod val="110000"/>
                <a:lumMod val="100000"/>
                <a:shade val="100000"/>
              </a:schemeClr>
            </a:gs>
            <a:gs pos="100000">
              <a:schemeClr val="accent2">
                <a:hueOff val="6366461"/>
                <a:satOff val="10800"/>
                <a:lumOff val="-39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err="1">
              <a:latin typeface="Arial"/>
              <a:cs typeface="Arial"/>
            </a:rPr>
            <a:t>Peralatan</a:t>
          </a:r>
          <a:r>
            <a:rPr lang="en-US" sz="3200" kern="1200" dirty="0">
              <a:latin typeface="Arial"/>
              <a:cs typeface="Arial"/>
            </a:rPr>
            <a:t> </a:t>
          </a:r>
          <a:r>
            <a:rPr lang="en-US" sz="3200" kern="1200" dirty="0" err="1">
              <a:latin typeface="Arial"/>
              <a:cs typeface="Arial"/>
            </a:rPr>
            <a:t>Teknologi</a:t>
          </a:r>
          <a:r>
            <a:rPr lang="en-US" sz="3200" kern="1200" dirty="0">
              <a:latin typeface="Arial"/>
              <a:cs typeface="Arial"/>
            </a:rPr>
            <a:t> </a:t>
          </a:r>
          <a:r>
            <a:rPr lang="en-US" sz="3200" kern="1200" dirty="0" err="1">
              <a:latin typeface="Arial"/>
              <a:cs typeface="Arial"/>
            </a:rPr>
            <a:t>Informasi</a:t>
          </a:r>
          <a:r>
            <a:rPr lang="en-US" sz="3200" kern="1200" dirty="0">
              <a:latin typeface="Arial"/>
              <a:cs typeface="Arial"/>
            </a:rPr>
            <a:t> </a:t>
          </a:r>
          <a:r>
            <a:rPr lang="en-US" sz="3200" kern="1200" dirty="0" err="1">
              <a:latin typeface="Arial"/>
              <a:cs typeface="Arial"/>
            </a:rPr>
            <a:t>dan</a:t>
          </a:r>
          <a:r>
            <a:rPr lang="en-US" sz="3200" kern="1200" dirty="0">
              <a:latin typeface="Arial"/>
              <a:cs typeface="Arial"/>
            </a:rPr>
            <a:t> </a:t>
          </a:r>
          <a:r>
            <a:rPr lang="en-US" sz="3200" kern="1200" dirty="0" err="1">
              <a:latin typeface="Arial"/>
              <a:cs typeface="Arial"/>
            </a:rPr>
            <a:t>Desain</a:t>
          </a:r>
          <a:r>
            <a:rPr lang="en-US" sz="3200" kern="1200" dirty="0">
              <a:latin typeface="Arial"/>
              <a:cs typeface="Arial"/>
            </a:rPr>
            <a:t> </a:t>
          </a:r>
          <a:r>
            <a:rPr lang="en-US" sz="3200" kern="1200" dirty="0" err="1">
              <a:latin typeface="Arial"/>
              <a:cs typeface="Arial"/>
            </a:rPr>
            <a:t>Komunikasi</a:t>
          </a:r>
          <a:endParaRPr lang="en-US" sz="3200" kern="1200" dirty="0"/>
        </a:p>
      </dsp:txBody>
      <dsp:txXfrm>
        <a:off x="124344" y="2798962"/>
        <a:ext cx="3536928" cy="22985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DC00EE-6327-9E43-BFDB-BA2A4CC1AAD7}">
      <dsp:nvSpPr>
        <dsp:cNvPr id="0" name=""/>
        <dsp:cNvSpPr/>
      </dsp:nvSpPr>
      <dsp:spPr>
        <a:xfrm rot="5400000">
          <a:off x="-156271" y="260888"/>
          <a:ext cx="1041809" cy="729266"/>
        </a:xfrm>
        <a:prstGeom prst="chevron">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rot="-5400000">
        <a:off x="1" y="469249"/>
        <a:ext cx="729266" cy="312543"/>
      </dsp:txXfrm>
    </dsp:sp>
    <dsp:sp modelId="{B267197A-45C8-0043-A1D3-3726C56B8A23}">
      <dsp:nvSpPr>
        <dsp:cNvPr id="0" name=""/>
        <dsp:cNvSpPr/>
      </dsp:nvSpPr>
      <dsp:spPr>
        <a:xfrm rot="5400000">
          <a:off x="5645825" y="-4913776"/>
          <a:ext cx="880843" cy="10713961"/>
        </a:xfrm>
        <a:prstGeom prst="round2Same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id-ID" sz="2800" kern="1200" dirty="0"/>
            <a:t>Membiayai kegiatan lain selain pembangunan gedung yang disetujui</a:t>
          </a:r>
          <a:endParaRPr lang="en-US" sz="2800" kern="1200" dirty="0"/>
        </a:p>
      </dsp:txBody>
      <dsp:txXfrm rot="-5400000">
        <a:off x="729267" y="45781"/>
        <a:ext cx="10670962" cy="794845"/>
      </dsp:txXfrm>
    </dsp:sp>
    <dsp:sp modelId="{D27F9EE9-12C2-784C-9195-D2C11642C133}">
      <dsp:nvSpPr>
        <dsp:cNvPr id="0" name=""/>
        <dsp:cNvSpPr/>
      </dsp:nvSpPr>
      <dsp:spPr>
        <a:xfrm rot="5400000">
          <a:off x="-156271" y="1191511"/>
          <a:ext cx="1041809" cy="729266"/>
        </a:xfrm>
        <a:prstGeom prst="chevron">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rot="-5400000">
        <a:off x="1" y="1399872"/>
        <a:ext cx="729266" cy="312543"/>
      </dsp:txXfrm>
    </dsp:sp>
    <dsp:sp modelId="{718876EF-2D54-424D-929E-9256760A811E}">
      <dsp:nvSpPr>
        <dsp:cNvPr id="0" name=""/>
        <dsp:cNvSpPr/>
      </dsp:nvSpPr>
      <dsp:spPr>
        <a:xfrm rot="5400000">
          <a:off x="5747659" y="-3983152"/>
          <a:ext cx="677175" cy="10713961"/>
        </a:xfrm>
        <a:prstGeom prst="round2Same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id-ID" sz="2800" kern="1200" dirty="0"/>
            <a:t>Dipinjamkan kepada siapapun dengan alasan apapun</a:t>
          </a:r>
          <a:endParaRPr lang="en-US" sz="2800" kern="1200" dirty="0"/>
        </a:p>
      </dsp:txBody>
      <dsp:txXfrm rot="-5400000">
        <a:off x="729267" y="1068297"/>
        <a:ext cx="10680904" cy="611061"/>
      </dsp:txXfrm>
    </dsp:sp>
    <dsp:sp modelId="{4947CDB3-02F2-B94B-9771-1490CE0C2652}">
      <dsp:nvSpPr>
        <dsp:cNvPr id="0" name=""/>
        <dsp:cNvSpPr/>
      </dsp:nvSpPr>
      <dsp:spPr>
        <a:xfrm rot="5400000">
          <a:off x="-156271" y="2235188"/>
          <a:ext cx="1041809" cy="729266"/>
        </a:xfrm>
        <a:prstGeom prst="chevron">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rot="-5400000">
        <a:off x="1" y="2443549"/>
        <a:ext cx="729266" cy="312543"/>
      </dsp:txXfrm>
    </dsp:sp>
    <dsp:sp modelId="{EEE01A08-D231-6143-A5D9-CCC2B625E4DD}">
      <dsp:nvSpPr>
        <dsp:cNvPr id="0" name=""/>
        <dsp:cNvSpPr/>
      </dsp:nvSpPr>
      <dsp:spPr>
        <a:xfrm rot="5400000">
          <a:off x="5634604" y="-2939475"/>
          <a:ext cx="903285" cy="10713961"/>
        </a:xfrm>
        <a:prstGeom prst="round2Same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id-ID" sz="2800" kern="1200" dirty="0"/>
            <a:t>Disimpan di bank dalam jangka waktu tertentu dengan tujuan memperoleh keuntungan</a:t>
          </a:r>
          <a:endParaRPr lang="en-US" sz="2800" kern="1200" dirty="0"/>
        </a:p>
      </dsp:txBody>
      <dsp:txXfrm rot="-5400000">
        <a:off x="729267" y="2009957"/>
        <a:ext cx="10669866" cy="815095"/>
      </dsp:txXfrm>
    </dsp:sp>
    <dsp:sp modelId="{7E823F0E-5266-004A-AB05-719C5E4E5A72}">
      <dsp:nvSpPr>
        <dsp:cNvPr id="0" name=""/>
        <dsp:cNvSpPr/>
      </dsp:nvSpPr>
      <dsp:spPr>
        <a:xfrm rot="5400000">
          <a:off x="-413171" y="3830710"/>
          <a:ext cx="1555608" cy="729266"/>
        </a:xfrm>
        <a:prstGeom prst="chevron">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rot="-5400000">
        <a:off x="0" y="3782172"/>
        <a:ext cx="729266" cy="826342"/>
      </dsp:txXfrm>
    </dsp:sp>
    <dsp:sp modelId="{0CAC259D-D855-234D-B5D6-A5924CE513C9}">
      <dsp:nvSpPr>
        <dsp:cNvPr id="0" name=""/>
        <dsp:cNvSpPr/>
      </dsp:nvSpPr>
      <dsp:spPr>
        <a:xfrm rot="5400000">
          <a:off x="5082760" y="-1343953"/>
          <a:ext cx="2006973" cy="10713961"/>
        </a:xfrm>
        <a:prstGeom prst="round2Same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endParaRPr lang="en-US" sz="2800" kern="1200"/>
        </a:p>
        <a:p>
          <a:pPr marL="285750" lvl="1" indent="-285750" algn="l" defTabSz="1244600">
            <a:lnSpc>
              <a:spcPct val="90000"/>
            </a:lnSpc>
            <a:spcBef>
              <a:spcPct val="0"/>
            </a:spcBef>
            <a:spcAft>
              <a:spcPts val="0"/>
            </a:spcAft>
            <a:buChar char="•"/>
          </a:pPr>
          <a:r>
            <a:rPr lang="id-ID" sz="2800" kern="1200" dirty="0"/>
            <a:t>Memberikan sumbangan, uang tanda terima kasih, uang balas jasa, uang komisi, dan sejenisnya kepada pihak manapun, baik di tingkat kementerian maupun aparat pemerintah Provinsi, Kabupaten/Kota, dan masyarakat lainnya</a:t>
          </a:r>
          <a:endParaRPr lang="en-US" sz="2800" kern="1200" dirty="0"/>
        </a:p>
      </dsp:txBody>
      <dsp:txXfrm rot="-5400000">
        <a:off x="729266" y="3107513"/>
        <a:ext cx="10615989" cy="18110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2FE170-CEEF-0541-8664-A87C373467CD}">
      <dsp:nvSpPr>
        <dsp:cNvPr id="0" name=""/>
        <dsp:cNvSpPr/>
      </dsp:nvSpPr>
      <dsp:spPr>
        <a:xfrm rot="10800000">
          <a:off x="2564148" y="3598"/>
          <a:ext cx="8679746" cy="1511588"/>
        </a:xfrm>
        <a:prstGeom prst="homePlat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66568" tIns="114300" rIns="213360" bIns="114300" numCol="1" spcCol="1270" anchor="ctr" anchorCtr="0">
          <a:noAutofit/>
        </a:bodyPr>
        <a:lstStyle/>
        <a:p>
          <a:pPr marL="0" lvl="0" indent="0" algn="l" defTabSz="1333500">
            <a:lnSpc>
              <a:spcPct val="90000"/>
            </a:lnSpc>
            <a:spcBef>
              <a:spcPct val="0"/>
            </a:spcBef>
            <a:spcAft>
              <a:spcPct val="35000"/>
            </a:spcAft>
            <a:buNone/>
          </a:pPr>
          <a:r>
            <a:rPr lang="id-ID" sz="3000" kern="1200" dirty="0">
              <a:solidFill>
                <a:schemeClr val="tx1"/>
              </a:solidFill>
            </a:rPr>
            <a:t>Proposal diusulkan oleh Badan Hukum Nirlaba Penyelenggara Perguruan Tinggi</a:t>
          </a:r>
          <a:endParaRPr lang="en-US" sz="3000" kern="1200" dirty="0">
            <a:solidFill>
              <a:schemeClr val="tx1"/>
            </a:solidFill>
          </a:endParaRPr>
        </a:p>
      </dsp:txBody>
      <dsp:txXfrm rot="10800000">
        <a:off x="2942045" y="3598"/>
        <a:ext cx="8301849" cy="1511588"/>
      </dsp:txXfrm>
    </dsp:sp>
    <dsp:sp modelId="{FEB44AA1-C530-3742-9D8D-332AA8258E99}">
      <dsp:nvSpPr>
        <dsp:cNvPr id="0" name=""/>
        <dsp:cNvSpPr/>
      </dsp:nvSpPr>
      <dsp:spPr>
        <a:xfrm>
          <a:off x="1808354" y="3598"/>
          <a:ext cx="1511588" cy="1511588"/>
        </a:xfrm>
        <a:prstGeom prst="ellipse">
          <a:avLst/>
        </a:prstGeom>
        <a:solidFill>
          <a:schemeClr val="accent2">
            <a:tint val="5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55E62451-A06C-4F4F-925A-81E61F100DBD}">
      <dsp:nvSpPr>
        <dsp:cNvPr id="0" name=""/>
        <dsp:cNvSpPr/>
      </dsp:nvSpPr>
      <dsp:spPr>
        <a:xfrm rot="10800000">
          <a:off x="2564148" y="1966406"/>
          <a:ext cx="8679746" cy="1511588"/>
        </a:xfrm>
        <a:prstGeom prst="homePlate">
          <a:avLst/>
        </a:prstGeom>
        <a:gradFill rotWithShape="0">
          <a:gsLst>
            <a:gs pos="0">
              <a:schemeClr val="accent2">
                <a:hueOff val="3183231"/>
                <a:satOff val="5400"/>
                <a:lumOff val="-196"/>
                <a:alphaOff val="0"/>
                <a:satMod val="103000"/>
                <a:lumMod val="102000"/>
                <a:tint val="94000"/>
              </a:schemeClr>
            </a:gs>
            <a:gs pos="50000">
              <a:schemeClr val="accent2">
                <a:hueOff val="3183231"/>
                <a:satOff val="5400"/>
                <a:lumOff val="-196"/>
                <a:alphaOff val="0"/>
                <a:satMod val="110000"/>
                <a:lumMod val="100000"/>
                <a:shade val="100000"/>
              </a:schemeClr>
            </a:gs>
            <a:gs pos="100000">
              <a:schemeClr val="accent2">
                <a:hueOff val="3183231"/>
                <a:satOff val="5400"/>
                <a:lumOff val="-19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66568" tIns="114300" rIns="213360" bIns="114300" numCol="1" spcCol="1270" anchor="ctr" anchorCtr="0">
          <a:noAutofit/>
        </a:bodyPr>
        <a:lstStyle/>
        <a:p>
          <a:pPr marL="0" lvl="0" indent="0" algn="l" defTabSz="1333500">
            <a:lnSpc>
              <a:spcPct val="90000"/>
            </a:lnSpc>
            <a:spcBef>
              <a:spcPct val="0"/>
            </a:spcBef>
            <a:spcAft>
              <a:spcPct val="35000"/>
            </a:spcAft>
            <a:buNone/>
          </a:pPr>
          <a:r>
            <a:rPr lang="id-ID" sz="3000" kern="1200" dirty="0">
              <a:solidFill>
                <a:schemeClr val="tx1"/>
              </a:solidFill>
            </a:rPr>
            <a:t>Setiap proposal berisi usulan untuk </a:t>
          </a:r>
          <a:r>
            <a:rPr lang="id-ID" sz="3000" b="1" kern="1200" dirty="0">
              <a:solidFill>
                <a:schemeClr val="tx1"/>
              </a:solidFill>
            </a:rPr>
            <a:t>1 PTS </a:t>
          </a:r>
          <a:r>
            <a:rPr lang="id-ID" sz="3000" kern="1200" dirty="0">
              <a:solidFill>
                <a:schemeClr val="tx1"/>
              </a:solidFill>
            </a:rPr>
            <a:t>yang berada di bawah Badan Hukum Nirlaba Penyelenggara Perguruan Tinggi</a:t>
          </a:r>
          <a:endParaRPr lang="en-US" sz="3000" kern="1200" dirty="0">
            <a:solidFill>
              <a:schemeClr val="tx1"/>
            </a:solidFill>
          </a:endParaRPr>
        </a:p>
      </dsp:txBody>
      <dsp:txXfrm rot="10800000">
        <a:off x="2942045" y="1966406"/>
        <a:ext cx="8301849" cy="1511588"/>
      </dsp:txXfrm>
    </dsp:sp>
    <dsp:sp modelId="{A9594E3B-431E-9641-BF3D-1B1CEA5F9741}">
      <dsp:nvSpPr>
        <dsp:cNvPr id="0" name=""/>
        <dsp:cNvSpPr/>
      </dsp:nvSpPr>
      <dsp:spPr>
        <a:xfrm>
          <a:off x="1808354" y="1966406"/>
          <a:ext cx="1511588" cy="1511588"/>
        </a:xfrm>
        <a:prstGeom prst="ellipse">
          <a:avLst/>
        </a:prstGeom>
        <a:solidFill>
          <a:schemeClr val="accent2">
            <a:tint val="50000"/>
            <a:hueOff val="3138511"/>
            <a:satOff val="4932"/>
            <a:lumOff val="349"/>
            <a:alphaOff val="0"/>
          </a:schemeClr>
        </a:solidFill>
        <a:ln>
          <a:noFill/>
        </a:ln>
        <a:effectLst/>
      </dsp:spPr>
      <dsp:style>
        <a:lnRef idx="0">
          <a:scrgbClr r="0" g="0" b="0"/>
        </a:lnRef>
        <a:fillRef idx="1">
          <a:scrgbClr r="0" g="0" b="0"/>
        </a:fillRef>
        <a:effectRef idx="2">
          <a:scrgbClr r="0" g="0" b="0"/>
        </a:effectRef>
        <a:fontRef idx="minor"/>
      </dsp:style>
    </dsp:sp>
    <dsp:sp modelId="{B5BBDBD0-150B-DE4C-B577-5EFDF19D0CD0}">
      <dsp:nvSpPr>
        <dsp:cNvPr id="0" name=""/>
        <dsp:cNvSpPr/>
      </dsp:nvSpPr>
      <dsp:spPr>
        <a:xfrm rot="10800000">
          <a:off x="2564148" y="3929215"/>
          <a:ext cx="8679746" cy="1511588"/>
        </a:xfrm>
        <a:prstGeom prst="homePlate">
          <a:avLst/>
        </a:prstGeom>
        <a:gradFill rotWithShape="0">
          <a:gsLst>
            <a:gs pos="0">
              <a:schemeClr val="accent2">
                <a:hueOff val="6366461"/>
                <a:satOff val="10800"/>
                <a:lumOff val="-392"/>
                <a:alphaOff val="0"/>
                <a:satMod val="103000"/>
                <a:lumMod val="102000"/>
                <a:tint val="94000"/>
              </a:schemeClr>
            </a:gs>
            <a:gs pos="50000">
              <a:schemeClr val="accent2">
                <a:hueOff val="6366461"/>
                <a:satOff val="10800"/>
                <a:lumOff val="-392"/>
                <a:alphaOff val="0"/>
                <a:satMod val="110000"/>
                <a:lumMod val="100000"/>
                <a:shade val="100000"/>
              </a:schemeClr>
            </a:gs>
            <a:gs pos="100000">
              <a:schemeClr val="accent2">
                <a:hueOff val="6366461"/>
                <a:satOff val="10800"/>
                <a:lumOff val="-39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66568" tIns="114300" rIns="213360" bIns="114300" numCol="1" spcCol="1270" anchor="ctr" anchorCtr="0">
          <a:noAutofit/>
        </a:bodyPr>
        <a:lstStyle/>
        <a:p>
          <a:pPr marL="0" lvl="0" indent="0" algn="l" defTabSz="1333500">
            <a:lnSpc>
              <a:spcPct val="90000"/>
            </a:lnSpc>
            <a:spcBef>
              <a:spcPct val="0"/>
            </a:spcBef>
            <a:spcAft>
              <a:spcPct val="35000"/>
            </a:spcAft>
            <a:buNone/>
          </a:pPr>
          <a:r>
            <a:rPr lang="id-ID" sz="3000" kern="1200" dirty="0">
              <a:solidFill>
                <a:schemeClr val="tx1"/>
              </a:solidFill>
            </a:rPr>
            <a:t>Proposal disampaikan secara </a:t>
          </a:r>
          <a:r>
            <a:rPr lang="id-ID" sz="3000" i="1" kern="1200" dirty="0">
              <a:solidFill>
                <a:schemeClr val="tx1"/>
              </a:solidFill>
            </a:rPr>
            <a:t>on line </a:t>
          </a:r>
          <a:r>
            <a:rPr lang="id-ID" sz="3000" kern="1200" dirty="0">
              <a:solidFill>
                <a:schemeClr val="tx1"/>
              </a:solidFill>
            </a:rPr>
            <a:t>oleh Badan Hukum Nirlaba Penyelenggara Perguruan Tinggi melalui </a:t>
          </a:r>
          <a:r>
            <a:rPr lang="id-ID" sz="3000" i="1" kern="1200" dirty="0">
              <a:solidFill>
                <a:schemeClr val="tx1"/>
              </a:solidFill>
            </a:rPr>
            <a:t>website </a:t>
          </a:r>
          <a:r>
            <a:rPr lang="id-ID" sz="3000" u="sng" kern="1200" dirty="0">
              <a:solidFill>
                <a:schemeClr val="tx1"/>
              </a:solidFill>
              <a:hlinkClick xmlns:r="http://schemas.openxmlformats.org/officeDocument/2006/relationships" r:id="rId1"/>
            </a:rPr>
            <a:t>http://pppts.</a:t>
          </a:r>
          <a:r>
            <a:rPr lang="en-US" sz="3000" u="sng" kern="1200" dirty="0">
              <a:solidFill>
                <a:schemeClr val="tx1"/>
              </a:solidFill>
              <a:hlinkClick xmlns:r="http://schemas.openxmlformats.org/officeDocument/2006/relationships" r:id="rId1"/>
            </a:rPr>
            <a:t>ristek</a:t>
          </a:r>
          <a:r>
            <a:rPr lang="id-ID" sz="3000" u="sng" kern="1200" dirty="0">
              <a:solidFill>
                <a:schemeClr val="tx1"/>
              </a:solidFill>
              <a:hlinkClick xmlns:r="http://schemas.openxmlformats.org/officeDocument/2006/relationships" r:id="rId1"/>
            </a:rPr>
            <a:t>dikti.go.id</a:t>
          </a:r>
          <a:r>
            <a:rPr lang="id-ID" sz="3000" u="sng" kern="1200" dirty="0">
              <a:solidFill>
                <a:schemeClr val="tx1"/>
              </a:solidFill>
            </a:rPr>
            <a:t> </a:t>
          </a:r>
          <a:endParaRPr lang="en-US" sz="3000" kern="1200" dirty="0">
            <a:solidFill>
              <a:schemeClr val="tx1"/>
            </a:solidFill>
          </a:endParaRPr>
        </a:p>
      </dsp:txBody>
      <dsp:txXfrm rot="10800000">
        <a:off x="2942045" y="3929215"/>
        <a:ext cx="8301849" cy="1511588"/>
      </dsp:txXfrm>
    </dsp:sp>
    <dsp:sp modelId="{AFAB8FEF-BB58-E247-9F9A-6C14FC48888D}">
      <dsp:nvSpPr>
        <dsp:cNvPr id="0" name=""/>
        <dsp:cNvSpPr/>
      </dsp:nvSpPr>
      <dsp:spPr>
        <a:xfrm>
          <a:off x="1808354" y="3929215"/>
          <a:ext cx="1511588" cy="1511588"/>
        </a:xfrm>
        <a:prstGeom prst="ellipse">
          <a:avLst/>
        </a:prstGeom>
        <a:solidFill>
          <a:schemeClr val="accent2">
            <a:tint val="50000"/>
            <a:hueOff val="6277022"/>
            <a:satOff val="9864"/>
            <a:lumOff val="698"/>
            <a:alphaOff val="0"/>
          </a:schemeClr>
        </a:solidFill>
        <a:ln>
          <a:noFill/>
        </a:ln>
        <a:effectLst/>
      </dsp:spPr>
      <dsp:style>
        <a:lnRef idx="0">
          <a:scrgbClr r="0" g="0" b="0"/>
        </a:lnRef>
        <a:fillRef idx="1">
          <a:scrgbClr r="0" g="0" b="0"/>
        </a:fillRef>
        <a:effectRef idx="2">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A286C3-8047-5544-A9DB-8CF03EE7C2B0}">
      <dsp:nvSpPr>
        <dsp:cNvPr id="0" name=""/>
        <dsp:cNvSpPr/>
      </dsp:nvSpPr>
      <dsp:spPr>
        <a:xfrm rot="5400000">
          <a:off x="-277167" y="278568"/>
          <a:ext cx="1847784" cy="1293449"/>
        </a:xfrm>
        <a:prstGeom prst="chevron">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b="1" kern="1200" dirty="0"/>
            <a:t>1</a:t>
          </a:r>
        </a:p>
      </dsp:txBody>
      <dsp:txXfrm rot="-5400000">
        <a:off x="1" y="648126"/>
        <a:ext cx="1293449" cy="554335"/>
      </dsp:txXfrm>
    </dsp:sp>
    <dsp:sp modelId="{79EFF4C1-07EB-434D-85A1-AFC3687010C1}">
      <dsp:nvSpPr>
        <dsp:cNvPr id="0" name=""/>
        <dsp:cNvSpPr/>
      </dsp:nvSpPr>
      <dsp:spPr>
        <a:xfrm rot="5400000">
          <a:off x="5303994" y="-4009144"/>
          <a:ext cx="1201059" cy="9222150"/>
        </a:xfrm>
        <a:prstGeom prst="round2Same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a:lnSpc>
              <a:spcPct val="90000"/>
            </a:lnSpc>
            <a:spcBef>
              <a:spcPct val="0"/>
            </a:spcBef>
            <a:spcAft>
              <a:spcPct val="15000"/>
            </a:spcAft>
            <a:buChar char="•"/>
          </a:pPr>
          <a:r>
            <a:rPr lang="id-ID" sz="3600" kern="1200" dirty="0"/>
            <a:t>Seleksi Administratif dilakukan oleh Direktorat Pembinaan Kelembagaan Perguruan Tinggi, </a:t>
          </a:r>
          <a:endParaRPr lang="en-US" sz="3600" kern="1200" dirty="0"/>
        </a:p>
      </dsp:txBody>
      <dsp:txXfrm rot="-5400000">
        <a:off x="1293449" y="60032"/>
        <a:ext cx="9163519" cy="1083797"/>
      </dsp:txXfrm>
    </dsp:sp>
    <dsp:sp modelId="{4D9648AA-C832-884A-BF43-77AF5E9167E6}">
      <dsp:nvSpPr>
        <dsp:cNvPr id="0" name=""/>
        <dsp:cNvSpPr/>
      </dsp:nvSpPr>
      <dsp:spPr>
        <a:xfrm rot="5400000">
          <a:off x="-277167" y="1934627"/>
          <a:ext cx="1847784" cy="1293449"/>
        </a:xfrm>
        <a:prstGeom prst="chevron">
          <a:avLst/>
        </a:prstGeom>
        <a:gradFill rotWithShape="0">
          <a:gsLst>
            <a:gs pos="0">
              <a:schemeClr val="accent4">
                <a:hueOff val="-5598875"/>
                <a:satOff val="2630"/>
                <a:lumOff val="980"/>
                <a:alphaOff val="0"/>
                <a:satMod val="103000"/>
                <a:lumMod val="102000"/>
                <a:tint val="94000"/>
              </a:schemeClr>
            </a:gs>
            <a:gs pos="50000">
              <a:schemeClr val="accent4">
                <a:hueOff val="-5598875"/>
                <a:satOff val="2630"/>
                <a:lumOff val="980"/>
                <a:alphaOff val="0"/>
                <a:satMod val="110000"/>
                <a:lumMod val="100000"/>
                <a:shade val="100000"/>
              </a:schemeClr>
            </a:gs>
            <a:gs pos="100000">
              <a:schemeClr val="accent4">
                <a:hueOff val="-5598875"/>
                <a:satOff val="2630"/>
                <a:lumOff val="980"/>
                <a:alphaOff val="0"/>
                <a:lumMod val="99000"/>
                <a:satMod val="120000"/>
                <a:shade val="78000"/>
              </a:schemeClr>
            </a:gs>
          </a:gsLst>
          <a:lin ang="5400000" scaled="0"/>
        </a:gradFill>
        <a:ln w="6350" cap="flat" cmpd="sng" algn="ctr">
          <a:solidFill>
            <a:schemeClr val="accent4">
              <a:hueOff val="-5598875"/>
              <a:satOff val="2630"/>
              <a:lumOff val="98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b="1" kern="1200" dirty="0"/>
            <a:t>2</a:t>
          </a:r>
        </a:p>
      </dsp:txBody>
      <dsp:txXfrm rot="-5400000">
        <a:off x="1" y="2304185"/>
        <a:ext cx="1293449" cy="554335"/>
      </dsp:txXfrm>
    </dsp:sp>
    <dsp:sp modelId="{F7742E00-2C88-2046-823B-4FACE6F8D58C}">
      <dsp:nvSpPr>
        <dsp:cNvPr id="0" name=""/>
        <dsp:cNvSpPr/>
      </dsp:nvSpPr>
      <dsp:spPr>
        <a:xfrm rot="5400000">
          <a:off x="5303994" y="-2353085"/>
          <a:ext cx="1201059" cy="9222150"/>
        </a:xfrm>
        <a:prstGeom prst="round2SameRect">
          <a:avLst/>
        </a:prstGeom>
        <a:solidFill>
          <a:schemeClr val="lt1">
            <a:alpha val="90000"/>
            <a:hueOff val="0"/>
            <a:satOff val="0"/>
            <a:lumOff val="0"/>
            <a:alphaOff val="0"/>
          </a:schemeClr>
        </a:solidFill>
        <a:ln w="6350" cap="flat" cmpd="sng" algn="ctr">
          <a:solidFill>
            <a:schemeClr val="accent4">
              <a:hueOff val="-5598875"/>
              <a:satOff val="2630"/>
              <a:lumOff val="98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a:lnSpc>
              <a:spcPct val="90000"/>
            </a:lnSpc>
            <a:spcBef>
              <a:spcPct val="0"/>
            </a:spcBef>
            <a:spcAft>
              <a:spcPct val="15000"/>
            </a:spcAft>
            <a:buChar char="•"/>
          </a:pPr>
          <a:r>
            <a:rPr lang="id-ID" sz="3600" kern="1200" dirty="0"/>
            <a:t>Seleksi Substantif dilakukan oleh </a:t>
          </a:r>
          <a:r>
            <a:rPr lang="id-ID" sz="3600" i="1" kern="1200" dirty="0"/>
            <a:t>reviewer</a:t>
          </a:r>
          <a:r>
            <a:rPr lang="id-ID" sz="3600" kern="1200" dirty="0"/>
            <a:t> independen</a:t>
          </a:r>
          <a:endParaRPr lang="en-US" sz="3600" kern="1200" dirty="0"/>
        </a:p>
      </dsp:txBody>
      <dsp:txXfrm rot="-5400000">
        <a:off x="1293449" y="1716091"/>
        <a:ext cx="9163519" cy="1083797"/>
      </dsp:txXfrm>
    </dsp:sp>
    <dsp:sp modelId="{757E5D57-B56A-814C-8EF4-20C4B374B07D}">
      <dsp:nvSpPr>
        <dsp:cNvPr id="0" name=""/>
        <dsp:cNvSpPr/>
      </dsp:nvSpPr>
      <dsp:spPr>
        <a:xfrm rot="5400000">
          <a:off x="-277167" y="3590687"/>
          <a:ext cx="1847784" cy="1293449"/>
        </a:xfrm>
        <a:prstGeom prst="chevron">
          <a:avLst/>
        </a:prstGeom>
        <a:gradFill rotWithShape="0">
          <a:gsLst>
            <a:gs pos="0">
              <a:schemeClr val="accent4">
                <a:hueOff val="-11197749"/>
                <a:satOff val="5260"/>
                <a:lumOff val="1959"/>
                <a:alphaOff val="0"/>
                <a:satMod val="103000"/>
                <a:lumMod val="102000"/>
                <a:tint val="94000"/>
              </a:schemeClr>
            </a:gs>
            <a:gs pos="50000">
              <a:schemeClr val="accent4">
                <a:hueOff val="-11197749"/>
                <a:satOff val="5260"/>
                <a:lumOff val="1959"/>
                <a:alphaOff val="0"/>
                <a:satMod val="110000"/>
                <a:lumMod val="100000"/>
                <a:shade val="100000"/>
              </a:schemeClr>
            </a:gs>
            <a:gs pos="100000">
              <a:schemeClr val="accent4">
                <a:hueOff val="-11197749"/>
                <a:satOff val="5260"/>
                <a:lumOff val="1959"/>
                <a:alphaOff val="0"/>
                <a:lumMod val="99000"/>
                <a:satMod val="120000"/>
                <a:shade val="78000"/>
              </a:schemeClr>
            </a:gs>
          </a:gsLst>
          <a:lin ang="5400000" scaled="0"/>
        </a:gradFill>
        <a:ln w="6350" cap="flat" cmpd="sng" algn="ctr">
          <a:solidFill>
            <a:schemeClr val="accent4">
              <a:hueOff val="-11197749"/>
              <a:satOff val="5260"/>
              <a:lumOff val="1959"/>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b="1" kern="1200" dirty="0"/>
            <a:t>3</a:t>
          </a:r>
        </a:p>
      </dsp:txBody>
      <dsp:txXfrm rot="-5400000">
        <a:off x="1" y="3960245"/>
        <a:ext cx="1293449" cy="554335"/>
      </dsp:txXfrm>
    </dsp:sp>
    <dsp:sp modelId="{9AC12F48-E2BD-6449-BB1F-5F2042352793}">
      <dsp:nvSpPr>
        <dsp:cNvPr id="0" name=""/>
        <dsp:cNvSpPr/>
      </dsp:nvSpPr>
      <dsp:spPr>
        <a:xfrm rot="5400000">
          <a:off x="5303994" y="-697025"/>
          <a:ext cx="1201059" cy="9222150"/>
        </a:xfrm>
        <a:prstGeom prst="round2SameRect">
          <a:avLst/>
        </a:prstGeom>
        <a:solidFill>
          <a:schemeClr val="lt1">
            <a:alpha val="90000"/>
            <a:hueOff val="0"/>
            <a:satOff val="0"/>
            <a:lumOff val="0"/>
            <a:alphaOff val="0"/>
          </a:schemeClr>
        </a:solidFill>
        <a:ln w="6350" cap="flat" cmpd="sng" algn="ctr">
          <a:solidFill>
            <a:schemeClr val="accent4">
              <a:hueOff val="-11197749"/>
              <a:satOff val="5260"/>
              <a:lumOff val="1959"/>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a:lnSpc>
              <a:spcPct val="90000"/>
            </a:lnSpc>
            <a:spcBef>
              <a:spcPct val="0"/>
            </a:spcBef>
            <a:spcAft>
              <a:spcPct val="15000"/>
            </a:spcAft>
            <a:buChar char="•"/>
          </a:pPr>
          <a:r>
            <a:rPr lang="id-ID" sz="3600" kern="1200" dirty="0"/>
            <a:t>Presentasi untuk evaluasi kelayakan program, finalisasi program dan anggaran</a:t>
          </a:r>
          <a:endParaRPr lang="en-US" sz="3600" kern="1200" dirty="0"/>
        </a:p>
      </dsp:txBody>
      <dsp:txXfrm rot="-5400000">
        <a:off x="1293449" y="3372151"/>
        <a:ext cx="9163519" cy="108379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BE5D2F-F80D-EE42-AA83-FE41D1E11E07}">
      <dsp:nvSpPr>
        <dsp:cNvPr id="0" name=""/>
        <dsp:cNvSpPr/>
      </dsp:nvSpPr>
      <dsp:spPr>
        <a:xfrm>
          <a:off x="1383069" y="0"/>
          <a:ext cx="5324908" cy="5324908"/>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53965C-57EB-AC46-8657-67AE38161860}">
      <dsp:nvSpPr>
        <dsp:cNvPr id="0" name=""/>
        <dsp:cNvSpPr/>
      </dsp:nvSpPr>
      <dsp:spPr>
        <a:xfrm>
          <a:off x="3713444" y="535350"/>
          <a:ext cx="5085215" cy="1260505"/>
        </a:xfrm>
        <a:prstGeom prst="roundRect">
          <a:avLst/>
        </a:prstGeom>
        <a:solidFill>
          <a:schemeClr val="lt1">
            <a:alpha val="90000"/>
            <a:hueOff val="0"/>
            <a:satOff val="0"/>
            <a:lumOff val="0"/>
            <a:alphaOff val="0"/>
          </a:schemeClr>
        </a:solidFill>
        <a:ln w="381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err="1"/>
            <a:t>Kelengkapan</a:t>
          </a:r>
          <a:r>
            <a:rPr lang="en-US" sz="2800" kern="1200" dirty="0"/>
            <a:t> </a:t>
          </a:r>
          <a:r>
            <a:rPr lang="en-US" sz="2800" kern="1200" dirty="0" err="1"/>
            <a:t>Profil</a:t>
          </a:r>
          <a:r>
            <a:rPr lang="en-US" sz="2800" kern="1200" dirty="0"/>
            <a:t> </a:t>
          </a:r>
          <a:r>
            <a:rPr lang="en-US" sz="2800" kern="1200" dirty="0" err="1"/>
            <a:t>Perguruan</a:t>
          </a:r>
          <a:r>
            <a:rPr lang="en-US" sz="2800" kern="1200" dirty="0"/>
            <a:t> Tinggi (30%)</a:t>
          </a:r>
        </a:p>
      </dsp:txBody>
      <dsp:txXfrm>
        <a:off x="3774977" y="596883"/>
        <a:ext cx="4962149" cy="1137439"/>
      </dsp:txXfrm>
    </dsp:sp>
    <dsp:sp modelId="{F8DFAA99-5890-CC4B-B8B9-2E1D077CB03E}">
      <dsp:nvSpPr>
        <dsp:cNvPr id="0" name=""/>
        <dsp:cNvSpPr/>
      </dsp:nvSpPr>
      <dsp:spPr>
        <a:xfrm>
          <a:off x="3686326" y="1953419"/>
          <a:ext cx="5139452" cy="1260505"/>
        </a:xfrm>
        <a:prstGeom prst="roundRect">
          <a:avLst/>
        </a:prstGeom>
        <a:solidFill>
          <a:schemeClr val="lt1">
            <a:alpha val="90000"/>
            <a:hueOff val="0"/>
            <a:satOff val="0"/>
            <a:lumOff val="0"/>
            <a:alphaOff val="0"/>
          </a:schemeClr>
        </a:solidFill>
        <a:ln w="38100" cap="flat" cmpd="sng" algn="ctr">
          <a:solidFill>
            <a:schemeClr val="accent5">
              <a:lumMod val="60000"/>
              <a:lumOff val="4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err="1"/>
            <a:t>Rencana</a:t>
          </a:r>
          <a:r>
            <a:rPr lang="en-US" sz="2800" kern="1200" dirty="0"/>
            <a:t> </a:t>
          </a:r>
          <a:r>
            <a:rPr lang="en-US" sz="2800" kern="1200" dirty="0" err="1"/>
            <a:t>Pengembangan</a:t>
          </a:r>
          <a:r>
            <a:rPr lang="en-US" sz="2800" kern="1200" dirty="0"/>
            <a:t> </a:t>
          </a:r>
          <a:r>
            <a:rPr lang="en-US" sz="2800" kern="1200" dirty="0" err="1"/>
            <a:t>Strategis</a:t>
          </a:r>
          <a:r>
            <a:rPr lang="en-US" sz="2800" kern="1200" dirty="0"/>
            <a:t> </a:t>
          </a:r>
          <a:r>
            <a:rPr lang="en-US" sz="2800" kern="1200" dirty="0" err="1"/>
            <a:t>Perguruan</a:t>
          </a:r>
          <a:r>
            <a:rPr lang="en-US" sz="2800" kern="1200" dirty="0"/>
            <a:t> Tinggi (20%)</a:t>
          </a:r>
        </a:p>
      </dsp:txBody>
      <dsp:txXfrm>
        <a:off x="3747859" y="2014952"/>
        <a:ext cx="5016386" cy="1137439"/>
      </dsp:txXfrm>
    </dsp:sp>
    <dsp:sp modelId="{D657B2ED-BADF-B646-A671-082C9C9273CB}">
      <dsp:nvSpPr>
        <dsp:cNvPr id="0" name=""/>
        <dsp:cNvSpPr/>
      </dsp:nvSpPr>
      <dsp:spPr>
        <a:xfrm>
          <a:off x="3700603" y="3371488"/>
          <a:ext cx="5110897" cy="1260505"/>
        </a:xfrm>
        <a:prstGeom prst="roundRect">
          <a:avLst/>
        </a:prstGeom>
        <a:solidFill>
          <a:schemeClr val="lt1">
            <a:alpha val="90000"/>
            <a:hueOff val="0"/>
            <a:satOff val="0"/>
            <a:lumOff val="0"/>
            <a:alphaOff val="0"/>
          </a:schemeClr>
        </a:solidFill>
        <a:ln w="38100" cap="flat" cmpd="sng" algn="ctr">
          <a:solidFill>
            <a:schemeClr val="accent5">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Program </a:t>
          </a:r>
          <a:r>
            <a:rPr lang="en-US" sz="2800" kern="1200" dirty="0" err="1"/>
            <a:t>Peningkatan</a:t>
          </a:r>
          <a:r>
            <a:rPr lang="en-US" sz="2800" kern="1200" dirty="0"/>
            <a:t> </a:t>
          </a:r>
          <a:r>
            <a:rPr lang="en-US" sz="2800" kern="1200" dirty="0" err="1"/>
            <a:t>Kualitas</a:t>
          </a:r>
          <a:r>
            <a:rPr lang="en-US" sz="2800" kern="1200" dirty="0"/>
            <a:t> Pendidikan (50%)</a:t>
          </a:r>
        </a:p>
      </dsp:txBody>
      <dsp:txXfrm>
        <a:off x="3762136" y="3433021"/>
        <a:ext cx="4987831" cy="113743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437447-076E-2747-851E-F7A138CBB18A}">
      <dsp:nvSpPr>
        <dsp:cNvPr id="0" name=""/>
        <dsp:cNvSpPr/>
      </dsp:nvSpPr>
      <dsp:spPr>
        <a:xfrm rot="16200000">
          <a:off x="1363482" y="-1363482"/>
          <a:ext cx="2818318" cy="5545282"/>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l" defTabSz="1066800">
            <a:lnSpc>
              <a:spcPct val="90000"/>
            </a:lnSpc>
            <a:spcBef>
              <a:spcPct val="0"/>
            </a:spcBef>
            <a:spcAft>
              <a:spcPct val="35000"/>
            </a:spcAft>
            <a:buNone/>
          </a:pPr>
          <a:r>
            <a:rPr lang="en-US" sz="2400" kern="1200" dirty="0" err="1">
              <a:solidFill>
                <a:schemeClr val="tx1"/>
              </a:solidFill>
            </a:rPr>
            <a:t>Kelengkapan</a:t>
          </a:r>
          <a:r>
            <a:rPr lang="en-US" sz="2400" kern="1200" dirty="0">
              <a:solidFill>
                <a:schemeClr val="tx1"/>
              </a:solidFill>
            </a:rPr>
            <a:t> data </a:t>
          </a:r>
          <a:r>
            <a:rPr lang="en-US" sz="2400" kern="1200" dirty="0" err="1">
              <a:solidFill>
                <a:schemeClr val="tx1"/>
              </a:solidFill>
            </a:rPr>
            <a:t>profil</a:t>
          </a:r>
          <a:r>
            <a:rPr lang="en-US" sz="2400" kern="1200" dirty="0">
              <a:solidFill>
                <a:schemeClr val="tx1"/>
              </a:solidFill>
            </a:rPr>
            <a:t> </a:t>
          </a:r>
          <a:r>
            <a:rPr lang="en-US" sz="2400" kern="1200" dirty="0" err="1">
              <a:solidFill>
                <a:schemeClr val="tx1"/>
              </a:solidFill>
            </a:rPr>
            <a:t>perguruan</a:t>
          </a:r>
          <a:r>
            <a:rPr lang="en-US" sz="2400" kern="1200" dirty="0">
              <a:solidFill>
                <a:schemeClr val="tx1"/>
              </a:solidFill>
            </a:rPr>
            <a:t> </a:t>
          </a:r>
          <a:r>
            <a:rPr lang="en-US" sz="2400" kern="1200" dirty="0" err="1">
              <a:solidFill>
                <a:schemeClr val="tx1"/>
              </a:solidFill>
            </a:rPr>
            <a:t>tinggi</a:t>
          </a:r>
          <a:r>
            <a:rPr lang="en-US" sz="2400" kern="1200" dirty="0">
              <a:solidFill>
                <a:schemeClr val="tx1"/>
              </a:solidFill>
            </a:rPr>
            <a:t> </a:t>
          </a:r>
          <a:r>
            <a:rPr lang="en-US" sz="2400" kern="1200" dirty="0" err="1">
              <a:solidFill>
                <a:schemeClr val="tx1"/>
              </a:solidFill>
            </a:rPr>
            <a:t>mencakup</a:t>
          </a:r>
          <a:r>
            <a:rPr lang="en-US" sz="2400" kern="1200" dirty="0">
              <a:solidFill>
                <a:schemeClr val="tx1"/>
              </a:solidFill>
            </a:rPr>
            <a:t> </a:t>
          </a:r>
          <a:r>
            <a:rPr lang="en-US" sz="2400" kern="1200" dirty="0" err="1">
              <a:solidFill>
                <a:schemeClr val="tx1"/>
              </a:solidFill>
            </a:rPr>
            <a:t>antara</a:t>
          </a:r>
          <a:r>
            <a:rPr lang="en-US" sz="2400" kern="1200" dirty="0">
              <a:solidFill>
                <a:schemeClr val="tx1"/>
              </a:solidFill>
            </a:rPr>
            <a:t> lain </a:t>
          </a:r>
          <a:r>
            <a:rPr lang="id-ID" sz="2400" kern="1200" dirty="0">
              <a:solidFill>
                <a:schemeClr val="tx1"/>
              </a:solidFill>
            </a:rPr>
            <a:t>profil mahasiswa, profil lulusan, profil SDM, profil sarana dan prasarana</a:t>
          </a:r>
          <a:endParaRPr lang="en-US" sz="2400" kern="1200" dirty="0">
            <a:solidFill>
              <a:schemeClr val="tx1"/>
            </a:solidFill>
          </a:endParaRPr>
        </a:p>
      </dsp:txBody>
      <dsp:txXfrm rot="5400000">
        <a:off x="-1" y="1"/>
        <a:ext cx="5545282" cy="2113738"/>
      </dsp:txXfrm>
    </dsp:sp>
    <dsp:sp modelId="{941B8B1F-5366-2A47-BA94-BF7E9BCB5E69}">
      <dsp:nvSpPr>
        <dsp:cNvPr id="0" name=""/>
        <dsp:cNvSpPr/>
      </dsp:nvSpPr>
      <dsp:spPr>
        <a:xfrm>
          <a:off x="5545282" y="0"/>
          <a:ext cx="5545282" cy="2818318"/>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A</a:t>
          </a:r>
          <a:r>
            <a:rPr lang="id-ID" sz="2400" kern="1200" dirty="0" err="1">
              <a:solidFill>
                <a:schemeClr val="tx1"/>
              </a:solidFill>
            </a:rPr>
            <a:t>nalisis</a:t>
          </a:r>
          <a:r>
            <a:rPr lang="id-ID" sz="2400" kern="1200" dirty="0">
              <a:solidFill>
                <a:schemeClr val="tx1"/>
              </a:solidFill>
            </a:rPr>
            <a:t> </a:t>
          </a:r>
          <a:r>
            <a:rPr lang="en-US" sz="2400" kern="1200" dirty="0">
              <a:solidFill>
                <a:schemeClr val="tx1"/>
              </a:solidFill>
            </a:rPr>
            <a:t>data </a:t>
          </a:r>
          <a:r>
            <a:rPr lang="en-US" sz="2400" kern="1200" dirty="0" err="1">
              <a:solidFill>
                <a:schemeClr val="tx1"/>
              </a:solidFill>
            </a:rPr>
            <a:t>untuk</a:t>
          </a:r>
          <a:r>
            <a:rPr lang="en-US" sz="2400" kern="1200" dirty="0">
              <a:solidFill>
                <a:schemeClr val="tx1"/>
              </a:solidFill>
            </a:rPr>
            <a:t> </a:t>
          </a:r>
          <a:r>
            <a:rPr lang="en-US" sz="2400" kern="1200" dirty="0" err="1">
              <a:solidFill>
                <a:schemeClr val="tx1"/>
              </a:solidFill>
            </a:rPr>
            <a:t>mengidentifikasi</a:t>
          </a:r>
          <a:r>
            <a:rPr lang="en-US" sz="2400" kern="1200" dirty="0">
              <a:solidFill>
                <a:schemeClr val="tx1"/>
              </a:solidFill>
            </a:rPr>
            <a:t> </a:t>
          </a:r>
          <a:r>
            <a:rPr lang="en-US" sz="2400" kern="1200" dirty="0" err="1">
              <a:solidFill>
                <a:schemeClr val="tx1"/>
              </a:solidFill>
            </a:rPr>
            <a:t>permasalahan</a:t>
          </a:r>
          <a:r>
            <a:rPr lang="en-US" sz="2400" kern="1200" dirty="0">
              <a:solidFill>
                <a:schemeClr val="tx1"/>
              </a:solidFill>
            </a:rPr>
            <a:t> </a:t>
          </a:r>
          <a:r>
            <a:rPr lang="en-US" sz="2400" kern="1200" dirty="0" err="1">
              <a:solidFill>
                <a:schemeClr val="tx1"/>
              </a:solidFill>
            </a:rPr>
            <a:t>dan</a:t>
          </a:r>
          <a:r>
            <a:rPr lang="en-US" sz="2400" kern="1200" dirty="0">
              <a:solidFill>
                <a:schemeClr val="tx1"/>
              </a:solidFill>
            </a:rPr>
            <a:t> </a:t>
          </a:r>
          <a:r>
            <a:rPr lang="en-US" sz="2400" kern="1200" dirty="0" err="1">
              <a:solidFill>
                <a:schemeClr val="tx1"/>
              </a:solidFill>
            </a:rPr>
            <a:t>kebutuhan</a:t>
          </a:r>
          <a:r>
            <a:rPr lang="en-US" sz="2400" kern="1200" dirty="0">
              <a:solidFill>
                <a:schemeClr val="tx1"/>
              </a:solidFill>
            </a:rPr>
            <a:t> </a:t>
          </a:r>
          <a:r>
            <a:rPr lang="en-US" sz="2400" kern="1200" dirty="0" err="1">
              <a:solidFill>
                <a:schemeClr val="tx1"/>
              </a:solidFill>
            </a:rPr>
            <a:t>institusi</a:t>
          </a:r>
          <a:r>
            <a:rPr lang="en-US" sz="2400" kern="1200" dirty="0">
              <a:solidFill>
                <a:schemeClr val="tx1"/>
              </a:solidFill>
            </a:rPr>
            <a:t> </a:t>
          </a:r>
          <a:r>
            <a:rPr lang="en-US" sz="2400" kern="1200" dirty="0" err="1">
              <a:solidFill>
                <a:schemeClr val="tx1"/>
              </a:solidFill>
            </a:rPr>
            <a:t>dalam</a:t>
          </a:r>
          <a:r>
            <a:rPr lang="en-US" sz="2400" kern="1200" dirty="0">
              <a:solidFill>
                <a:schemeClr val="tx1"/>
              </a:solidFill>
            </a:rPr>
            <a:t> </a:t>
          </a:r>
          <a:r>
            <a:rPr lang="en-US" sz="2400" kern="1200" dirty="0" err="1">
              <a:solidFill>
                <a:schemeClr val="tx1"/>
              </a:solidFill>
            </a:rPr>
            <a:t>peningkatan</a:t>
          </a:r>
          <a:r>
            <a:rPr lang="en-US" sz="2400" kern="1200" dirty="0">
              <a:solidFill>
                <a:schemeClr val="tx1"/>
              </a:solidFill>
            </a:rPr>
            <a:t> </a:t>
          </a:r>
          <a:r>
            <a:rPr lang="en-US" sz="2400" kern="1200" dirty="0" err="1">
              <a:solidFill>
                <a:schemeClr val="tx1"/>
              </a:solidFill>
            </a:rPr>
            <a:t>mutu</a:t>
          </a:r>
          <a:r>
            <a:rPr lang="en-US" sz="2400" kern="1200" dirty="0">
              <a:solidFill>
                <a:schemeClr val="tx1"/>
              </a:solidFill>
            </a:rPr>
            <a:t> </a:t>
          </a:r>
          <a:r>
            <a:rPr lang="en-US" sz="2400" kern="1200" dirty="0" err="1">
              <a:solidFill>
                <a:schemeClr val="tx1"/>
              </a:solidFill>
            </a:rPr>
            <a:t>pembelajaran</a:t>
          </a:r>
          <a:r>
            <a:rPr lang="en-US" sz="2400" kern="1200" dirty="0">
              <a:solidFill>
                <a:schemeClr val="tx1"/>
              </a:solidFill>
            </a:rPr>
            <a:t> </a:t>
          </a:r>
          <a:r>
            <a:rPr lang="en-US" sz="2400" kern="1200" dirty="0" err="1">
              <a:solidFill>
                <a:schemeClr val="tx1"/>
              </a:solidFill>
            </a:rPr>
            <a:t>berdasarkan</a:t>
          </a:r>
          <a:r>
            <a:rPr lang="en-US" sz="2400" kern="1200" dirty="0">
              <a:solidFill>
                <a:schemeClr val="tx1"/>
              </a:solidFill>
            </a:rPr>
            <a:t> </a:t>
          </a:r>
          <a:r>
            <a:rPr lang="en-US" sz="2400" kern="1200" dirty="0" err="1">
              <a:solidFill>
                <a:schemeClr val="tx1"/>
              </a:solidFill>
            </a:rPr>
            <a:t>rencana</a:t>
          </a:r>
          <a:r>
            <a:rPr lang="en-US" sz="2400" kern="1200" dirty="0">
              <a:solidFill>
                <a:schemeClr val="tx1"/>
              </a:solidFill>
            </a:rPr>
            <a:t> </a:t>
          </a:r>
          <a:r>
            <a:rPr lang="en-US" sz="2400" kern="1200" dirty="0" err="1">
              <a:solidFill>
                <a:schemeClr val="tx1"/>
              </a:solidFill>
            </a:rPr>
            <a:t>pengembangan</a:t>
          </a:r>
          <a:r>
            <a:rPr lang="en-US" sz="2400" kern="1200" dirty="0">
              <a:solidFill>
                <a:schemeClr val="tx1"/>
              </a:solidFill>
            </a:rPr>
            <a:t> PTS</a:t>
          </a:r>
        </a:p>
      </dsp:txBody>
      <dsp:txXfrm>
        <a:off x="5545282" y="0"/>
        <a:ext cx="5545282" cy="2113738"/>
      </dsp:txXfrm>
    </dsp:sp>
    <dsp:sp modelId="{C7546BED-7AD4-2843-8138-9A6D0354A290}">
      <dsp:nvSpPr>
        <dsp:cNvPr id="0" name=""/>
        <dsp:cNvSpPr/>
      </dsp:nvSpPr>
      <dsp:spPr>
        <a:xfrm rot="10800000">
          <a:off x="0" y="2818318"/>
          <a:ext cx="5545282" cy="2818318"/>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l" defTabSz="1066800">
            <a:lnSpc>
              <a:spcPct val="90000"/>
            </a:lnSpc>
            <a:spcBef>
              <a:spcPct val="0"/>
            </a:spcBef>
            <a:spcAft>
              <a:spcPct val="35000"/>
            </a:spcAft>
            <a:buNone/>
          </a:pPr>
          <a:r>
            <a:rPr lang="en-US" sz="2400" kern="1200" dirty="0" err="1">
              <a:solidFill>
                <a:schemeClr val="tx1"/>
              </a:solidFill>
            </a:rPr>
            <a:t>Kemampuan</a:t>
          </a:r>
          <a:r>
            <a:rPr lang="en-US" sz="2400" kern="1200" dirty="0">
              <a:solidFill>
                <a:schemeClr val="tx1"/>
              </a:solidFill>
            </a:rPr>
            <a:t> PT </a:t>
          </a:r>
          <a:r>
            <a:rPr lang="en-US" sz="2400" kern="1200" dirty="0" err="1">
              <a:solidFill>
                <a:schemeClr val="tx1"/>
              </a:solidFill>
            </a:rPr>
            <a:t>dalam</a:t>
          </a:r>
          <a:r>
            <a:rPr lang="en-US" sz="2400" kern="1200" dirty="0">
              <a:solidFill>
                <a:schemeClr val="tx1"/>
              </a:solidFill>
            </a:rPr>
            <a:t> </a:t>
          </a:r>
          <a:r>
            <a:rPr lang="en-US" sz="2400" kern="1200" dirty="0" err="1">
              <a:solidFill>
                <a:schemeClr val="tx1"/>
              </a:solidFill>
            </a:rPr>
            <a:t>mengelola</a:t>
          </a:r>
          <a:r>
            <a:rPr lang="en-US" sz="2400" kern="1200" dirty="0">
              <a:solidFill>
                <a:schemeClr val="tx1"/>
              </a:solidFill>
            </a:rPr>
            <a:t> </a:t>
          </a:r>
          <a:r>
            <a:rPr lang="en-US" sz="2400" kern="1200" dirty="0" err="1">
              <a:solidFill>
                <a:schemeClr val="tx1"/>
              </a:solidFill>
            </a:rPr>
            <a:t>dan</a:t>
          </a:r>
          <a:r>
            <a:rPr lang="en-US" sz="2400" kern="1200" dirty="0">
              <a:solidFill>
                <a:schemeClr val="tx1"/>
              </a:solidFill>
            </a:rPr>
            <a:t> </a:t>
          </a:r>
          <a:r>
            <a:rPr lang="en-US" sz="2400" kern="1200" dirty="0" err="1">
              <a:solidFill>
                <a:schemeClr val="tx1"/>
              </a:solidFill>
            </a:rPr>
            <a:t>memanfaatkan</a:t>
          </a:r>
          <a:r>
            <a:rPr lang="en-US" sz="2400" kern="1200" dirty="0">
              <a:solidFill>
                <a:schemeClr val="tx1"/>
              </a:solidFill>
            </a:rPr>
            <a:t> </a:t>
          </a:r>
          <a:r>
            <a:rPr lang="en-US" sz="2400" kern="1200" dirty="0" err="1">
              <a:solidFill>
                <a:schemeClr val="tx1"/>
              </a:solidFill>
            </a:rPr>
            <a:t>hasil</a:t>
          </a:r>
          <a:r>
            <a:rPr lang="en-US" sz="2400" kern="1200" dirty="0">
              <a:solidFill>
                <a:schemeClr val="tx1"/>
              </a:solidFill>
            </a:rPr>
            <a:t> </a:t>
          </a:r>
          <a:r>
            <a:rPr lang="en-US" sz="2400" kern="1200" dirty="0" err="1">
              <a:solidFill>
                <a:schemeClr val="tx1"/>
              </a:solidFill>
            </a:rPr>
            <a:t>investasi</a:t>
          </a:r>
          <a:r>
            <a:rPr lang="en-US" sz="2400" kern="1200" dirty="0">
              <a:solidFill>
                <a:schemeClr val="tx1"/>
              </a:solidFill>
            </a:rPr>
            <a:t> </a:t>
          </a:r>
          <a:r>
            <a:rPr lang="en-US" sz="2400" kern="1200" dirty="0" err="1">
              <a:solidFill>
                <a:schemeClr val="tx1"/>
              </a:solidFill>
            </a:rPr>
            <a:t>dari</a:t>
          </a:r>
          <a:r>
            <a:rPr lang="en-US" sz="2400" kern="1200" dirty="0">
              <a:solidFill>
                <a:schemeClr val="tx1"/>
              </a:solidFill>
            </a:rPr>
            <a:t> program </a:t>
          </a:r>
          <a:r>
            <a:rPr lang="en-US" sz="2400" kern="1200" dirty="0" err="1">
              <a:solidFill>
                <a:schemeClr val="tx1"/>
              </a:solidFill>
            </a:rPr>
            <a:t>bantuan</a:t>
          </a:r>
          <a:r>
            <a:rPr lang="en-US" sz="2400" kern="1200" dirty="0">
              <a:solidFill>
                <a:schemeClr val="tx1"/>
              </a:solidFill>
            </a:rPr>
            <a:t> </a:t>
          </a:r>
          <a:r>
            <a:rPr lang="en-US" sz="2400" kern="1200" dirty="0" err="1">
              <a:solidFill>
                <a:schemeClr val="tx1"/>
              </a:solidFill>
            </a:rPr>
            <a:t>pengembangan</a:t>
          </a:r>
          <a:r>
            <a:rPr lang="en-US" sz="2400" kern="1200" dirty="0">
              <a:solidFill>
                <a:schemeClr val="tx1"/>
              </a:solidFill>
            </a:rPr>
            <a:t> </a:t>
          </a:r>
          <a:r>
            <a:rPr lang="en-US" sz="2400" kern="1200" dirty="0" err="1">
              <a:solidFill>
                <a:schemeClr val="tx1"/>
              </a:solidFill>
            </a:rPr>
            <a:t>institusi</a:t>
          </a:r>
          <a:r>
            <a:rPr lang="en-US" sz="2400" kern="1200" dirty="0">
              <a:solidFill>
                <a:schemeClr val="tx1"/>
              </a:solidFill>
            </a:rPr>
            <a:t> </a:t>
          </a:r>
          <a:r>
            <a:rPr lang="id-ID" sz="2400" kern="1200" dirty="0">
              <a:solidFill>
                <a:schemeClr val="tx1"/>
              </a:solidFill>
            </a:rPr>
            <a:t>(PHP-PTS/ PP-PTS) </a:t>
          </a:r>
          <a:r>
            <a:rPr lang="en-US" sz="2400" kern="1200" dirty="0">
              <a:solidFill>
                <a:schemeClr val="tx1"/>
              </a:solidFill>
            </a:rPr>
            <a:t>yang </a:t>
          </a:r>
          <a:r>
            <a:rPr lang="en-US" sz="2400" kern="1200" dirty="0" err="1">
              <a:solidFill>
                <a:schemeClr val="tx1"/>
              </a:solidFill>
            </a:rPr>
            <a:t>pernah</a:t>
          </a:r>
          <a:r>
            <a:rPr lang="en-US" sz="2400" kern="1200" dirty="0">
              <a:solidFill>
                <a:schemeClr val="tx1"/>
              </a:solidFill>
            </a:rPr>
            <a:t> </a:t>
          </a:r>
          <a:r>
            <a:rPr lang="en-US" sz="2400" kern="1200" dirty="0" err="1">
              <a:solidFill>
                <a:schemeClr val="tx1"/>
              </a:solidFill>
            </a:rPr>
            <a:t>diterima</a:t>
          </a:r>
          <a:endParaRPr lang="en-US" sz="2400" kern="1200" dirty="0">
            <a:solidFill>
              <a:schemeClr val="tx1"/>
            </a:solidFill>
          </a:endParaRPr>
        </a:p>
      </dsp:txBody>
      <dsp:txXfrm rot="10800000">
        <a:off x="0" y="3522897"/>
        <a:ext cx="5545282" cy="2113738"/>
      </dsp:txXfrm>
    </dsp:sp>
    <dsp:sp modelId="{EC858672-12D9-6740-BD7A-F6294FD26F55}">
      <dsp:nvSpPr>
        <dsp:cNvPr id="0" name=""/>
        <dsp:cNvSpPr/>
      </dsp:nvSpPr>
      <dsp:spPr>
        <a:xfrm rot="5400000">
          <a:off x="6908764" y="1454836"/>
          <a:ext cx="2818318" cy="5545282"/>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rPr>
            <a:t>A</a:t>
          </a:r>
          <a:r>
            <a:rPr lang="id-ID" sz="2400" b="1" kern="1200" dirty="0" err="1">
              <a:solidFill>
                <a:schemeClr val="tx1"/>
              </a:solidFill>
            </a:rPr>
            <a:t>nalisis</a:t>
          </a:r>
          <a:r>
            <a:rPr lang="id-ID" sz="2400" b="1" kern="1200" dirty="0">
              <a:solidFill>
                <a:schemeClr val="tx1"/>
              </a:solidFill>
            </a:rPr>
            <a:t> penetapan program studi yang diusulkan </a:t>
          </a:r>
          <a:r>
            <a:rPr lang="id-ID" sz="2400" kern="1200" dirty="0">
              <a:solidFill>
                <a:schemeClr val="tx1"/>
              </a:solidFill>
            </a:rPr>
            <a:t>dari perspektif badan hukum nirlaba penyelenggara perguruan tinggi</a:t>
          </a:r>
          <a:endParaRPr lang="en-US" sz="2400" kern="1200" dirty="0">
            <a:solidFill>
              <a:schemeClr val="tx1"/>
            </a:solidFill>
          </a:endParaRPr>
        </a:p>
      </dsp:txBody>
      <dsp:txXfrm rot="-5400000">
        <a:off x="5545281" y="3522897"/>
        <a:ext cx="5545282" cy="2113738"/>
      </dsp:txXfrm>
    </dsp:sp>
    <dsp:sp modelId="{AAFD0A69-ABA3-6C41-8957-CB34E6577F3A}">
      <dsp:nvSpPr>
        <dsp:cNvPr id="0" name=""/>
        <dsp:cNvSpPr/>
      </dsp:nvSpPr>
      <dsp:spPr>
        <a:xfrm>
          <a:off x="3075707" y="1953495"/>
          <a:ext cx="4939149" cy="1729644"/>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err="1">
              <a:solidFill>
                <a:schemeClr val="tx1"/>
              </a:solidFill>
            </a:rPr>
            <a:t>Penilaian</a:t>
          </a:r>
          <a:r>
            <a:rPr lang="en-US" sz="3200" b="1" kern="1200" dirty="0">
              <a:solidFill>
                <a:schemeClr val="tx1"/>
              </a:solidFill>
            </a:rPr>
            <a:t> </a:t>
          </a:r>
          <a:r>
            <a:rPr lang="en-US" sz="3200" b="1" kern="1200" dirty="0" err="1">
              <a:solidFill>
                <a:schemeClr val="tx1"/>
              </a:solidFill>
            </a:rPr>
            <a:t>Kelengkapan</a:t>
          </a:r>
          <a:r>
            <a:rPr lang="en-US" sz="3200" b="1" kern="1200" dirty="0">
              <a:solidFill>
                <a:schemeClr val="tx1"/>
              </a:solidFill>
            </a:rPr>
            <a:t> </a:t>
          </a:r>
          <a:r>
            <a:rPr lang="en-US" sz="3200" b="1" kern="1200" dirty="0" err="1">
              <a:solidFill>
                <a:schemeClr val="tx1"/>
              </a:solidFill>
            </a:rPr>
            <a:t>Profil</a:t>
          </a:r>
          <a:r>
            <a:rPr lang="en-US" sz="3200" b="1" kern="1200" dirty="0">
              <a:solidFill>
                <a:schemeClr val="tx1"/>
              </a:solidFill>
            </a:rPr>
            <a:t> </a:t>
          </a:r>
          <a:r>
            <a:rPr lang="en-US" sz="3200" b="1" kern="1200" dirty="0" err="1">
              <a:solidFill>
                <a:schemeClr val="tx1"/>
              </a:solidFill>
            </a:rPr>
            <a:t>Perguruan</a:t>
          </a:r>
          <a:r>
            <a:rPr lang="en-US" sz="3200" b="1" kern="1200" dirty="0">
              <a:solidFill>
                <a:schemeClr val="tx1"/>
              </a:solidFill>
            </a:rPr>
            <a:t> Tinggi (30%)</a:t>
          </a:r>
        </a:p>
      </dsp:txBody>
      <dsp:txXfrm>
        <a:off x="3160141" y="2037929"/>
        <a:ext cx="4770281" cy="1560776"/>
      </dsp:txXfrm>
    </dsp:sp>
  </dsp:spTree>
</dsp:drawing>
</file>

<file path=ppt/diagrams/layout1.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mn-ea"/>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fld id="{B16596D7-5729-4553-9054-9FC961B024A1}" type="datetimeFigureOut">
              <a:rPr lang="en-US"/>
              <a:pPr/>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mn-ea"/>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546667BD-BEFF-4E60-AF3B-23CF641903B6}" type="slidenum">
              <a:rPr lang="en-US"/>
              <a:pPr/>
              <a:t>‹#›</a:t>
            </a:fld>
            <a:endParaRPr lang="en-US"/>
          </a:p>
        </p:txBody>
      </p:sp>
    </p:spTree>
    <p:extLst>
      <p:ext uri="{BB962C8B-B14F-4D97-AF65-F5344CB8AC3E}">
        <p14:creationId xmlns:p14="http://schemas.microsoft.com/office/powerpoint/2010/main" val="2899165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a:p>
        </p:txBody>
      </p:sp>
      <p:sp>
        <p:nvSpPr>
          <p:cNvPr id="15363" name="Slide Number Placeholder 3"/>
          <p:cNvSpPr>
            <a:spLocks noGrp="1"/>
          </p:cNvSpPr>
          <p:nvPr>
            <p:ph type="sldNum" sz="quarter" idx="5"/>
          </p:nvPr>
        </p:nvSpPr>
        <p:spPr bwMode="auto">
          <a:noFill/>
          <a:ln>
            <a:miter lim="800000"/>
            <a:headEnd/>
            <a:tailEnd/>
          </a:ln>
        </p:spPr>
        <p:txBody>
          <a:bodyPr/>
          <a:lstStyle/>
          <a:p>
            <a:fld id="{EAEADAF5-6104-4153-96B0-B09BAA3EA103}"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a:p>
        </p:txBody>
      </p:sp>
      <p:sp>
        <p:nvSpPr>
          <p:cNvPr id="47107" name="Slide Number Placeholder 3"/>
          <p:cNvSpPr>
            <a:spLocks noGrp="1"/>
          </p:cNvSpPr>
          <p:nvPr>
            <p:ph type="sldNum" sz="quarter" idx="5"/>
          </p:nvPr>
        </p:nvSpPr>
        <p:spPr bwMode="auto">
          <a:noFill/>
          <a:ln>
            <a:miter lim="800000"/>
            <a:headEnd/>
            <a:tailEnd/>
          </a:ln>
        </p:spPr>
        <p:txBody>
          <a:bodyPr/>
          <a:lstStyle/>
          <a:p>
            <a:fld id="{2558F0CF-64A0-4FFE-8B63-8EAD74981C4E}" type="slidenum">
              <a:rPr lang="en-US"/>
              <a:pPr/>
              <a:t>23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a:p>
        </p:txBody>
      </p:sp>
      <p:sp>
        <p:nvSpPr>
          <p:cNvPr id="49155" name="Slide Number Placeholder 3"/>
          <p:cNvSpPr>
            <a:spLocks noGrp="1"/>
          </p:cNvSpPr>
          <p:nvPr>
            <p:ph type="sldNum" sz="quarter" idx="5"/>
          </p:nvPr>
        </p:nvSpPr>
        <p:spPr bwMode="auto">
          <a:noFill/>
          <a:ln>
            <a:miter lim="800000"/>
            <a:headEnd/>
            <a:tailEnd/>
          </a:ln>
        </p:spPr>
        <p:txBody>
          <a:bodyPr/>
          <a:lstStyle/>
          <a:p>
            <a:fld id="{F6587B12-7FAE-4A38-A129-FE3B51DCB673}" type="slidenum">
              <a:rPr lang="en-US"/>
              <a:pPr/>
              <a:t>24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a:p>
        </p:txBody>
      </p:sp>
      <p:sp>
        <p:nvSpPr>
          <p:cNvPr id="55299" name="Slide Number Placeholder 3"/>
          <p:cNvSpPr>
            <a:spLocks noGrp="1"/>
          </p:cNvSpPr>
          <p:nvPr>
            <p:ph type="sldNum" sz="quarter" idx="5"/>
          </p:nvPr>
        </p:nvSpPr>
        <p:spPr bwMode="auto">
          <a:noFill/>
          <a:ln>
            <a:miter lim="800000"/>
            <a:headEnd/>
            <a:tailEnd/>
          </a:ln>
        </p:spPr>
        <p:txBody>
          <a:bodyPr/>
          <a:lstStyle/>
          <a:p>
            <a:fld id="{66D620EB-7E6C-4E10-A57A-3856A2D5180F}" type="slidenum">
              <a:rPr lang="en-US"/>
              <a:pPr/>
              <a:t>27</a:t>
            </a:fld>
            <a:endParaRPr lang="en-US"/>
          </a:p>
        </p:txBody>
      </p:sp>
    </p:spTree>
    <p:extLst>
      <p:ext uri="{BB962C8B-B14F-4D97-AF65-F5344CB8AC3E}">
        <p14:creationId xmlns:p14="http://schemas.microsoft.com/office/powerpoint/2010/main" val="33880728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a:p>
        </p:txBody>
      </p:sp>
      <p:sp>
        <p:nvSpPr>
          <p:cNvPr id="53251" name="Slide Number Placeholder 3"/>
          <p:cNvSpPr>
            <a:spLocks noGrp="1"/>
          </p:cNvSpPr>
          <p:nvPr>
            <p:ph type="sldNum" sz="quarter" idx="5"/>
          </p:nvPr>
        </p:nvSpPr>
        <p:spPr bwMode="auto">
          <a:noFill/>
          <a:ln>
            <a:miter lim="800000"/>
            <a:headEnd/>
            <a:tailEnd/>
          </a:ln>
        </p:spPr>
        <p:txBody>
          <a:bodyPr/>
          <a:lstStyle/>
          <a:p>
            <a:fld id="{48A262F9-2449-41DA-A688-2CE16CF702B5}" type="slidenum">
              <a:rPr lang="en-US"/>
              <a:pPr/>
              <a:t>28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a:p>
        </p:txBody>
      </p:sp>
      <p:sp>
        <p:nvSpPr>
          <p:cNvPr id="67587" name="Slide Number Placeholder 3"/>
          <p:cNvSpPr>
            <a:spLocks noGrp="1"/>
          </p:cNvSpPr>
          <p:nvPr>
            <p:ph type="sldNum" sz="quarter" idx="5"/>
          </p:nvPr>
        </p:nvSpPr>
        <p:spPr bwMode="auto">
          <a:noFill/>
          <a:ln>
            <a:miter lim="800000"/>
            <a:headEnd/>
            <a:tailEnd/>
          </a:ln>
        </p:spPr>
        <p:txBody>
          <a:bodyPr/>
          <a:lstStyle/>
          <a:p>
            <a:fld id="{D15626FE-DA20-4A79-880E-A1864E8A4F33}" type="slidenum">
              <a:rPr lang="en-US"/>
              <a:pPr/>
              <a:t>33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a:p>
        </p:txBody>
      </p:sp>
      <p:sp>
        <p:nvSpPr>
          <p:cNvPr id="59395" name="Slide Number Placeholder 3"/>
          <p:cNvSpPr>
            <a:spLocks noGrp="1"/>
          </p:cNvSpPr>
          <p:nvPr>
            <p:ph type="sldNum" sz="quarter" idx="5"/>
          </p:nvPr>
        </p:nvSpPr>
        <p:spPr bwMode="auto">
          <a:noFill/>
          <a:ln>
            <a:miter lim="800000"/>
            <a:headEnd/>
            <a:tailEnd/>
          </a:ln>
        </p:spPr>
        <p:txBody>
          <a:bodyPr/>
          <a:lstStyle/>
          <a:p>
            <a:fld id="{DE08E4F0-EAC7-4C46-BA46-7C455C857B97}" type="slidenum">
              <a:rPr lang="en-US"/>
              <a:pPr/>
              <a:t>34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a:p>
        </p:txBody>
      </p:sp>
      <p:sp>
        <p:nvSpPr>
          <p:cNvPr id="61443" name="Slide Number Placeholder 3"/>
          <p:cNvSpPr>
            <a:spLocks noGrp="1"/>
          </p:cNvSpPr>
          <p:nvPr>
            <p:ph type="sldNum" sz="quarter" idx="5"/>
          </p:nvPr>
        </p:nvSpPr>
        <p:spPr bwMode="auto">
          <a:noFill/>
          <a:ln>
            <a:miter lim="800000"/>
            <a:headEnd/>
            <a:tailEnd/>
          </a:ln>
        </p:spPr>
        <p:txBody>
          <a:bodyPr/>
          <a:lstStyle/>
          <a:p>
            <a:fld id="{1BD276E7-1B7C-469F-A004-EA073D845EC5}" type="slidenum">
              <a:rPr lang="en-US"/>
              <a:pPr/>
              <a:t>35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a:p>
        </p:txBody>
      </p:sp>
      <p:sp>
        <p:nvSpPr>
          <p:cNvPr id="65539" name="Slide Number Placeholder 3"/>
          <p:cNvSpPr>
            <a:spLocks noGrp="1"/>
          </p:cNvSpPr>
          <p:nvPr>
            <p:ph type="sldNum" sz="quarter" idx="5"/>
          </p:nvPr>
        </p:nvSpPr>
        <p:spPr bwMode="auto">
          <a:noFill/>
          <a:ln>
            <a:miter lim="800000"/>
            <a:headEnd/>
            <a:tailEnd/>
          </a:ln>
        </p:spPr>
        <p:txBody>
          <a:bodyPr/>
          <a:lstStyle/>
          <a:p>
            <a:fld id="{790F20E0-4DAC-4DED-A4C1-62F8BC2371F5}" type="slidenum">
              <a:rPr lang="en-US"/>
              <a:pPr/>
              <a:t>36</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noTextEdi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a:p>
        </p:txBody>
      </p:sp>
      <p:sp>
        <p:nvSpPr>
          <p:cNvPr id="70659" name="Slide Number Placeholder 3"/>
          <p:cNvSpPr>
            <a:spLocks noGrp="1"/>
          </p:cNvSpPr>
          <p:nvPr>
            <p:ph type="sldNum" sz="quarter" idx="5"/>
          </p:nvPr>
        </p:nvSpPr>
        <p:spPr bwMode="auto">
          <a:noFill/>
          <a:ln>
            <a:miter lim="800000"/>
            <a:headEnd/>
            <a:tailEnd/>
          </a:ln>
        </p:spPr>
        <p:txBody>
          <a:bodyPr/>
          <a:lstStyle/>
          <a:p>
            <a:fld id="{DDC2879B-3D1A-41F7-BD8A-691099DC2525}" type="slidenum">
              <a:rPr lang="en-US"/>
              <a:pPr/>
              <a:t>37</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noTextEdi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a:p>
        </p:txBody>
      </p:sp>
      <p:sp>
        <p:nvSpPr>
          <p:cNvPr id="74755" name="Slide Number Placeholder 3"/>
          <p:cNvSpPr>
            <a:spLocks noGrp="1"/>
          </p:cNvSpPr>
          <p:nvPr>
            <p:ph type="sldNum" sz="quarter" idx="5"/>
          </p:nvPr>
        </p:nvSpPr>
        <p:spPr bwMode="auto">
          <a:noFill/>
          <a:ln>
            <a:miter lim="800000"/>
            <a:headEnd/>
            <a:tailEnd/>
          </a:ln>
        </p:spPr>
        <p:txBody>
          <a:bodyPr/>
          <a:lstStyle/>
          <a:p>
            <a:fld id="{171677AE-1BAB-4A0D-9AE0-9E68D581EAB1}" type="slidenum">
              <a:rPr lang="en-US"/>
              <a:pPr/>
              <a:t>41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a:p>
        </p:txBody>
      </p:sp>
      <p:sp>
        <p:nvSpPr>
          <p:cNvPr id="17411" name="Slide Number Placeholder 3"/>
          <p:cNvSpPr>
            <a:spLocks noGrp="1"/>
          </p:cNvSpPr>
          <p:nvPr>
            <p:ph type="sldNum" sz="quarter" idx="5"/>
          </p:nvPr>
        </p:nvSpPr>
        <p:spPr bwMode="auto">
          <a:noFill/>
          <a:ln>
            <a:miter lim="800000"/>
            <a:headEnd/>
            <a:tailEnd/>
          </a:ln>
        </p:spPr>
        <p:txBody>
          <a:bodyPr/>
          <a:lstStyle/>
          <a:p>
            <a:fld id="{36A33E17-5125-4D23-9BA2-D6B579659006}" type="slidenum">
              <a:rPr lang="en-US"/>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a:p>
        </p:txBody>
      </p:sp>
      <p:sp>
        <p:nvSpPr>
          <p:cNvPr id="19459" name="Slide Number Placeholder 3"/>
          <p:cNvSpPr>
            <a:spLocks noGrp="1"/>
          </p:cNvSpPr>
          <p:nvPr>
            <p:ph type="sldNum" sz="quarter" idx="5"/>
          </p:nvPr>
        </p:nvSpPr>
        <p:spPr bwMode="auto">
          <a:noFill/>
          <a:ln>
            <a:miter lim="800000"/>
            <a:headEnd/>
            <a:tailEnd/>
          </a:ln>
        </p:spPr>
        <p:txBody>
          <a:bodyPr/>
          <a:lstStyle/>
          <a:p>
            <a:fld id="{3038F3CF-5FB0-43B9-9893-B3921B2B3A8E}" type="slidenum">
              <a:rPr lang="en-US"/>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a:p>
        </p:txBody>
      </p:sp>
      <p:sp>
        <p:nvSpPr>
          <p:cNvPr id="21507" name="Slide Number Placeholder 3"/>
          <p:cNvSpPr>
            <a:spLocks noGrp="1"/>
          </p:cNvSpPr>
          <p:nvPr>
            <p:ph type="sldNum" sz="quarter" idx="5"/>
          </p:nvPr>
        </p:nvSpPr>
        <p:spPr bwMode="auto">
          <a:noFill/>
          <a:ln>
            <a:miter lim="800000"/>
            <a:headEnd/>
            <a:tailEnd/>
          </a:ln>
        </p:spPr>
        <p:txBody>
          <a:bodyPr/>
          <a:lstStyle/>
          <a:p>
            <a:fld id="{62226175-D26A-478F-AB80-5A29C044555E}" type="slidenum">
              <a:rPr lang="en-US"/>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a:p>
        </p:txBody>
      </p:sp>
      <p:sp>
        <p:nvSpPr>
          <p:cNvPr id="21507" name="Slide Number Placeholder 3"/>
          <p:cNvSpPr>
            <a:spLocks noGrp="1"/>
          </p:cNvSpPr>
          <p:nvPr>
            <p:ph type="sldNum" sz="quarter" idx="5"/>
          </p:nvPr>
        </p:nvSpPr>
        <p:spPr bwMode="auto">
          <a:noFill/>
          <a:ln>
            <a:miter lim="800000"/>
            <a:headEnd/>
            <a:tailEnd/>
          </a:ln>
        </p:spPr>
        <p:txBody>
          <a:bodyPr/>
          <a:lstStyle/>
          <a:p>
            <a:fld id="{62226175-D26A-478F-AB80-5A29C044555E}" type="slidenum">
              <a:rPr lang="en-US"/>
              <a:pPr/>
              <a:t>6</a:t>
            </a:fld>
            <a:endParaRPr lang="en-US"/>
          </a:p>
        </p:txBody>
      </p:sp>
    </p:spTree>
    <p:extLst>
      <p:ext uri="{BB962C8B-B14F-4D97-AF65-F5344CB8AC3E}">
        <p14:creationId xmlns:p14="http://schemas.microsoft.com/office/powerpoint/2010/main" val="1850577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a:p>
        </p:txBody>
      </p:sp>
      <p:sp>
        <p:nvSpPr>
          <p:cNvPr id="23555" name="Slide Number Placeholder 3"/>
          <p:cNvSpPr>
            <a:spLocks noGrp="1"/>
          </p:cNvSpPr>
          <p:nvPr>
            <p:ph type="sldNum" sz="quarter" idx="5"/>
          </p:nvPr>
        </p:nvSpPr>
        <p:spPr bwMode="auto">
          <a:noFill/>
          <a:ln>
            <a:miter lim="800000"/>
            <a:headEnd/>
            <a:tailEnd/>
          </a:ln>
        </p:spPr>
        <p:txBody>
          <a:bodyPr/>
          <a:lstStyle/>
          <a:p>
            <a:fld id="{02EDA035-9C0C-4784-B303-C9647FA1B6CB}" type="slidenum">
              <a:rPr lang="en-US"/>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a:p>
        </p:txBody>
      </p:sp>
      <p:sp>
        <p:nvSpPr>
          <p:cNvPr id="32771" name="Slide Number Placeholder 3"/>
          <p:cNvSpPr>
            <a:spLocks noGrp="1"/>
          </p:cNvSpPr>
          <p:nvPr>
            <p:ph type="sldNum" sz="quarter" idx="5"/>
          </p:nvPr>
        </p:nvSpPr>
        <p:spPr bwMode="auto">
          <a:noFill/>
          <a:ln>
            <a:miter lim="800000"/>
            <a:headEnd/>
            <a:tailEnd/>
          </a:ln>
        </p:spPr>
        <p:txBody>
          <a:bodyPr/>
          <a:lstStyle/>
          <a:p>
            <a:fld id="{4B8A1DA7-9495-47A9-A7FF-E03BCA56D31B}" type="slidenum">
              <a:rPr lang="en-US"/>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a:p>
        </p:txBody>
      </p:sp>
      <p:sp>
        <p:nvSpPr>
          <p:cNvPr id="32771" name="Slide Number Placeholder 3"/>
          <p:cNvSpPr>
            <a:spLocks noGrp="1"/>
          </p:cNvSpPr>
          <p:nvPr>
            <p:ph type="sldNum" sz="quarter" idx="5"/>
          </p:nvPr>
        </p:nvSpPr>
        <p:spPr bwMode="auto">
          <a:noFill/>
          <a:ln>
            <a:miter lim="800000"/>
            <a:headEnd/>
            <a:tailEnd/>
          </a:ln>
        </p:spPr>
        <p:txBody>
          <a:bodyPr/>
          <a:lstStyle/>
          <a:p>
            <a:fld id="{4B8A1DA7-9495-47A9-A7FF-E03BCA56D31B}" type="slidenum">
              <a:rPr lang="en-US"/>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a:p>
        </p:txBody>
      </p:sp>
      <p:sp>
        <p:nvSpPr>
          <p:cNvPr id="39939" name="Slide Number Placeholder 3"/>
          <p:cNvSpPr>
            <a:spLocks noGrp="1"/>
          </p:cNvSpPr>
          <p:nvPr>
            <p:ph type="sldNum" sz="quarter" idx="5"/>
          </p:nvPr>
        </p:nvSpPr>
        <p:spPr bwMode="auto">
          <a:noFill/>
          <a:ln>
            <a:miter lim="800000"/>
            <a:headEnd/>
            <a:tailEnd/>
          </a:ln>
        </p:spPr>
        <p:txBody>
          <a:bodyPr/>
          <a:lstStyle/>
          <a:p>
            <a:fld id="{F1F58743-94B8-4CDE-9B67-EB28BA8349BE}" type="slidenum">
              <a:rPr lang="en-US"/>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file:////var/folders/7z/_1zdb0mn79l18h_rshd_6ccr0000gn/T/com.microsoft.Word/WebArchiveCopyPasteTempFiles/kemendikbud.pn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file:////var/folders/7z/_1zdb0mn79l18h_rshd_6ccr0000gn/T/com.microsoft.Word/WebArchiveCopyPasteTempFiles/kemendikbud.pn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file:////var/folders/7z/_1zdb0mn79l18h_rshd_6ccr0000gn/T/com.microsoft.Word/WebArchiveCopyPasteTempFiles/kemendikbud.pn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557543-2CB5-4103-9884-FAEF8FDDBD44}" type="datetimeFigureOut">
              <a:rPr lang="en-US" smtClean="0"/>
              <a:pPr/>
              <a:t>11/20/19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r>
              <a:rPr lang="en-US"/>
              <a:t>Draft</a:t>
            </a:r>
            <a:endParaRPr lang="en-US" dirty="0"/>
          </a:p>
        </p:txBody>
      </p:sp>
    </p:spTree>
    <p:extLst>
      <p:ext uri="{BB962C8B-B14F-4D97-AF65-F5344CB8AC3E}">
        <p14:creationId xmlns:p14="http://schemas.microsoft.com/office/powerpoint/2010/main" val="908647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F76DD4-5FDC-48C8-A861-426F448EBE29}" type="datetimeFigureOut">
              <a:rPr lang="en-US" smtClean="0"/>
              <a:pPr/>
              <a:t>11/20/19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FD1F83D-766C-4559-8EEA-093932CC7F94}" type="slidenum">
              <a:rPr lang="en-US" smtClean="0"/>
              <a:pPr/>
              <a:t>‹#›</a:t>
            </a:fld>
            <a:endParaRPr lang="en-US"/>
          </a:p>
        </p:txBody>
      </p:sp>
    </p:spTree>
    <p:extLst>
      <p:ext uri="{BB962C8B-B14F-4D97-AF65-F5344CB8AC3E}">
        <p14:creationId xmlns:p14="http://schemas.microsoft.com/office/powerpoint/2010/main" val="3020206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3D844D-38B5-4420-B587-697F291B6007}" type="datetimeFigureOut">
              <a:rPr lang="en-US" smtClean="0"/>
              <a:pPr/>
              <a:t>11/20/19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B38D357-22AE-49D7-81F5-C5CF8C71B9D2}" type="slidenum">
              <a:rPr lang="en-US" smtClean="0"/>
              <a:pPr/>
              <a:t>‹#›</a:t>
            </a:fld>
            <a:endParaRPr lang="en-US"/>
          </a:p>
        </p:txBody>
      </p:sp>
    </p:spTree>
    <p:extLst>
      <p:ext uri="{BB962C8B-B14F-4D97-AF65-F5344CB8AC3E}">
        <p14:creationId xmlns:p14="http://schemas.microsoft.com/office/powerpoint/2010/main" val="1668329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3C9EE6-2005-41C0-A703-5AB321BB53BE}" type="datetimeFigureOut">
              <a:rPr lang="en-US" smtClean="0"/>
              <a:pPr/>
              <a:t>11/20/19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BB2865D-9914-4E3B-853F-267D7FA460E9}" type="slidenum">
              <a:rPr lang="en-US" smtClean="0"/>
              <a:pPr/>
              <a:t>‹#›</a:t>
            </a:fld>
            <a:endParaRPr lang="en-US"/>
          </a:p>
        </p:txBody>
      </p:sp>
      <p:sp>
        <p:nvSpPr>
          <p:cNvPr id="7" name="Rectangle 6">
            <a:extLst>
              <a:ext uri="{FF2B5EF4-FFF2-40B4-BE49-F238E27FC236}">
                <a16:creationId xmlns:a16="http://schemas.microsoft.com/office/drawing/2014/main" id="{2B99365F-8EBC-A54B-B186-B628CBCA71E5}"/>
              </a:ext>
            </a:extLst>
          </p:cNvPr>
          <p:cNvSpPr/>
          <p:nvPr userDrawn="1"/>
        </p:nvSpPr>
        <p:spPr>
          <a:xfrm>
            <a:off x="165100" y="0"/>
            <a:ext cx="152400" cy="5334000"/>
          </a:xfrm>
          <a:prstGeom prst="rect">
            <a:avLst/>
          </a:prstGeom>
          <a:ln>
            <a:noFill/>
          </a:ln>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solidFill>
                <a:srgbClr val="000000"/>
              </a:solidFill>
              <a:cs typeface="Arial" pitchFamily="34" charset="0"/>
            </a:endParaRPr>
          </a:p>
        </p:txBody>
      </p:sp>
      <p:sp>
        <p:nvSpPr>
          <p:cNvPr id="8" name="Rectangle 7">
            <a:extLst>
              <a:ext uri="{FF2B5EF4-FFF2-40B4-BE49-F238E27FC236}">
                <a16:creationId xmlns:a16="http://schemas.microsoft.com/office/drawing/2014/main" id="{BEA46F74-7811-DF49-908C-56B500247A9E}"/>
              </a:ext>
            </a:extLst>
          </p:cNvPr>
          <p:cNvSpPr/>
          <p:nvPr userDrawn="1"/>
        </p:nvSpPr>
        <p:spPr>
          <a:xfrm>
            <a:off x="0" y="0"/>
            <a:ext cx="152400" cy="5975350"/>
          </a:xfrm>
          <a:prstGeom prst="rect">
            <a:avLst/>
          </a:prstGeom>
          <a:ln/>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solidFill>
                <a:srgbClr val="000000"/>
              </a:solidFill>
              <a:cs typeface="Arial" pitchFamily="34" charset="0"/>
            </a:endParaRPr>
          </a:p>
        </p:txBody>
      </p:sp>
      <p:pic>
        <p:nvPicPr>
          <p:cNvPr id="9" name="Picture 162" descr="/var/folders/7z/_1zdb0mn79l18h_rshd_6ccr0000gn/T/com.microsoft.Word/WebArchiveCopyPasteTempFiles/kemendikbud.png">
            <a:extLst>
              <a:ext uri="{FF2B5EF4-FFF2-40B4-BE49-F238E27FC236}">
                <a16:creationId xmlns:a16="http://schemas.microsoft.com/office/drawing/2014/main" id="{9065A7FB-D7DA-0D42-9C24-D81A9BF33866}"/>
              </a:ext>
            </a:extLst>
          </p:cNvPr>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l="27753" t="19850" r="27635" b="19994"/>
          <a:stretch>
            <a:fillRect/>
          </a:stretch>
        </p:blipFill>
        <p:spPr bwMode="auto">
          <a:xfrm>
            <a:off x="11165471" y="185738"/>
            <a:ext cx="779456" cy="784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195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A1D9FC-E122-40F3-813E-44D45A0013A7}" type="datetimeFigureOut">
              <a:rPr lang="en-US" smtClean="0"/>
              <a:pPr/>
              <a:t>11/20/19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ACD7330-5C3E-49F5-BF21-91FA193BD7EE}" type="slidenum">
              <a:rPr lang="en-US" smtClean="0"/>
              <a:pPr/>
              <a:t>‹#›</a:t>
            </a:fld>
            <a:endParaRPr lang="en-US"/>
          </a:p>
        </p:txBody>
      </p:sp>
    </p:spTree>
    <p:extLst>
      <p:ext uri="{BB962C8B-B14F-4D97-AF65-F5344CB8AC3E}">
        <p14:creationId xmlns:p14="http://schemas.microsoft.com/office/powerpoint/2010/main" val="173665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21C176-F74C-4EFF-841C-C879440950D7}" type="datetimeFigureOut">
              <a:rPr lang="en-US" smtClean="0"/>
              <a:pPr/>
              <a:t>11/20/19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29790C94-A40A-43EF-B569-062255465014}" type="slidenum">
              <a:rPr lang="en-US" smtClean="0"/>
              <a:pPr/>
              <a:t>‹#›</a:t>
            </a:fld>
            <a:endParaRPr lang="en-US"/>
          </a:p>
        </p:txBody>
      </p:sp>
    </p:spTree>
    <p:extLst>
      <p:ext uri="{BB962C8B-B14F-4D97-AF65-F5344CB8AC3E}">
        <p14:creationId xmlns:p14="http://schemas.microsoft.com/office/powerpoint/2010/main" val="646063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D124B9-1BAD-4FB2-82D6-88476E90A984}" type="datetimeFigureOut">
              <a:rPr lang="en-US" smtClean="0"/>
              <a:pPr/>
              <a:t>11/20/19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A6583086-BB09-40A5-B89D-070710C869C5}" type="slidenum">
              <a:rPr lang="en-US" smtClean="0"/>
              <a:pPr/>
              <a:t>‹#›</a:t>
            </a:fld>
            <a:endParaRPr lang="en-US"/>
          </a:p>
        </p:txBody>
      </p:sp>
    </p:spTree>
    <p:extLst>
      <p:ext uri="{BB962C8B-B14F-4D97-AF65-F5344CB8AC3E}">
        <p14:creationId xmlns:p14="http://schemas.microsoft.com/office/powerpoint/2010/main" val="4139678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387C81-8254-485B-9A65-10CE40537C70}" type="datetimeFigureOut">
              <a:rPr lang="en-US" smtClean="0"/>
              <a:pPr/>
              <a:t>11/20/19</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A0588134-4D74-4DEC-A5BA-C2C4E5AE40E2}" type="slidenum">
              <a:rPr lang="en-US" smtClean="0"/>
              <a:pPr/>
              <a:t>‹#›</a:t>
            </a:fld>
            <a:endParaRPr lang="en-US"/>
          </a:p>
        </p:txBody>
      </p:sp>
      <p:pic>
        <p:nvPicPr>
          <p:cNvPr id="6" name="Picture 162" descr="/var/folders/7z/_1zdb0mn79l18h_rshd_6ccr0000gn/T/com.microsoft.Word/WebArchiveCopyPasteTempFiles/kemendikbud.png">
            <a:extLst>
              <a:ext uri="{FF2B5EF4-FFF2-40B4-BE49-F238E27FC236}">
                <a16:creationId xmlns:a16="http://schemas.microsoft.com/office/drawing/2014/main" id="{8243F48A-4B88-7D4E-A4B7-945B44213D90}"/>
              </a:ext>
            </a:extLst>
          </p:cNvPr>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l="27753" t="19850" r="27635" b="19994"/>
          <a:stretch>
            <a:fillRect/>
          </a:stretch>
        </p:blipFill>
        <p:spPr bwMode="auto">
          <a:xfrm>
            <a:off x="11353800" y="88350"/>
            <a:ext cx="795647" cy="80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2892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E2322-DB47-412A-8B94-92303AAB0DC0}" type="datetimeFigureOut">
              <a:rPr lang="en-US" smtClean="0"/>
              <a:pPr/>
              <a:t>11/20/19</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E2679A2C-0D04-4712-83EF-C1BE9FF17A85}" type="slidenum">
              <a:rPr lang="en-US" smtClean="0"/>
              <a:pPr/>
              <a:t>‹#›</a:t>
            </a:fld>
            <a:endParaRPr lang="en-US"/>
          </a:p>
        </p:txBody>
      </p:sp>
      <p:pic>
        <p:nvPicPr>
          <p:cNvPr id="5" name="Picture 162" descr="/var/folders/7z/_1zdb0mn79l18h_rshd_6ccr0000gn/T/com.microsoft.Word/WebArchiveCopyPasteTempFiles/kemendikbud.png">
            <a:extLst>
              <a:ext uri="{FF2B5EF4-FFF2-40B4-BE49-F238E27FC236}">
                <a16:creationId xmlns:a16="http://schemas.microsoft.com/office/drawing/2014/main" id="{02C914CD-0398-2342-BE71-C616D13FFEE2}"/>
              </a:ext>
            </a:extLst>
          </p:cNvPr>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l="27753" t="19850" r="27635" b="19994"/>
          <a:stretch>
            <a:fillRect/>
          </a:stretch>
        </p:blipFill>
        <p:spPr bwMode="auto">
          <a:xfrm>
            <a:off x="11353800" y="88350"/>
            <a:ext cx="795647" cy="80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8772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DD1131D-8F21-40DC-BB49-3B66B891EEB5}" type="datetimeFigureOut">
              <a:rPr lang="en-US" smtClean="0"/>
              <a:pPr/>
              <a:t>11/20/19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76B1965C-D4F7-4550-BB5F-9CA2946338AE}" type="slidenum">
              <a:rPr lang="en-US" smtClean="0"/>
              <a:pPr/>
              <a:t>‹#›</a:t>
            </a:fld>
            <a:endParaRPr lang="en-US"/>
          </a:p>
        </p:txBody>
      </p:sp>
    </p:spTree>
    <p:extLst>
      <p:ext uri="{BB962C8B-B14F-4D97-AF65-F5344CB8AC3E}">
        <p14:creationId xmlns:p14="http://schemas.microsoft.com/office/powerpoint/2010/main" val="150743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43BB555-0E85-4CBC-86BD-09860EDB6FD3}" type="datetimeFigureOut">
              <a:rPr lang="en-US" smtClean="0"/>
              <a:pPr/>
              <a:t>11/20/19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6CA259A9-3D34-4E3D-9EB9-2A05534D2210}" type="slidenum">
              <a:rPr lang="en-US" smtClean="0"/>
              <a:pPr/>
              <a:t>‹#›</a:t>
            </a:fld>
            <a:endParaRPr lang="en-US"/>
          </a:p>
        </p:txBody>
      </p:sp>
    </p:spTree>
    <p:extLst>
      <p:ext uri="{BB962C8B-B14F-4D97-AF65-F5344CB8AC3E}">
        <p14:creationId xmlns:p14="http://schemas.microsoft.com/office/powerpoint/2010/main" val="1751434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1E911-20FF-41D5-84DA-E40AA87D72EB}" type="datetimeFigureOut">
              <a:rPr lang="en-US" smtClean="0"/>
              <a:pPr/>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F84D3E-3F03-4411-954B-5425D1B01562}" type="slidenum">
              <a:rPr lang="en-US" smtClean="0"/>
              <a:pPr/>
              <a:t>‹#›</a:t>
            </a:fld>
            <a:endParaRPr lang="en-US"/>
          </a:p>
        </p:txBody>
      </p:sp>
    </p:spTree>
    <p:extLst>
      <p:ext uri="{BB962C8B-B14F-4D97-AF65-F5344CB8AC3E}">
        <p14:creationId xmlns:p14="http://schemas.microsoft.com/office/powerpoint/2010/main" val="3707216976"/>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file:////var/folders/7z/_1zdb0mn79l18h_rshd_6ccr0000gn/T/com.microsoft.Word/WebArchiveCopyPasteTempFiles/kemendikbud.pn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D4166248-62D4-F945-9FFB-B2F7B4C14BD5}"/>
              </a:ext>
            </a:extLst>
          </p:cNvPr>
          <p:cNvSpPr>
            <a:spLocks/>
          </p:cNvSpPr>
          <p:nvPr/>
        </p:nvSpPr>
        <p:spPr bwMode="auto">
          <a:xfrm>
            <a:off x="1594758" y="288758"/>
            <a:ext cx="9025116" cy="4733816"/>
          </a:xfrm>
          <a:custGeom>
            <a:avLst/>
            <a:gdLst>
              <a:gd name="T0" fmla="*/ 0 w 720"/>
              <a:gd name="T1" fmla="*/ 0 h 700"/>
              <a:gd name="T2" fmla="*/ 0 w 720"/>
              <a:gd name="T3" fmla="*/ 644 h 700"/>
              <a:gd name="T4" fmla="*/ 113 w 720"/>
              <a:gd name="T5" fmla="*/ 665 h 700"/>
              <a:gd name="T6" fmla="*/ 720 w 720"/>
              <a:gd name="T7" fmla="*/ 644 h 700"/>
              <a:gd name="T8" fmla="*/ 720 w 720"/>
              <a:gd name="T9" fmla="*/ 617 h 700"/>
              <a:gd name="T10" fmla="*/ 720 w 720"/>
              <a:gd name="T11" fmla="*/ 0 h 700"/>
              <a:gd name="T12" fmla="*/ 0 w 720"/>
              <a:gd name="T13" fmla="*/ 0 h 700"/>
            </a:gdLst>
            <a:ahLst/>
            <a:cxnLst>
              <a:cxn ang="0">
                <a:pos x="T0" y="T1"/>
              </a:cxn>
              <a:cxn ang="0">
                <a:pos x="T2" y="T3"/>
              </a:cxn>
              <a:cxn ang="0">
                <a:pos x="T4" y="T5"/>
              </a:cxn>
              <a:cxn ang="0">
                <a:pos x="T6" y="T7"/>
              </a:cxn>
              <a:cxn ang="0">
                <a:pos x="T8" y="T9"/>
              </a:cxn>
              <a:cxn ang="0">
                <a:pos x="T10" y="T11"/>
              </a:cxn>
              <a:cxn ang="0">
                <a:pos x="T12" y="T13"/>
              </a:cxn>
            </a:cxnLst>
            <a:rect l="0" t="0" r="r" b="b"/>
            <a:pathLst>
              <a:path w="720" h="700">
                <a:moveTo>
                  <a:pt x="0" y="0"/>
                </a:moveTo>
                <a:cubicBezTo>
                  <a:pt x="0" y="644"/>
                  <a:pt x="0" y="644"/>
                  <a:pt x="0" y="644"/>
                </a:cubicBezTo>
                <a:cubicBezTo>
                  <a:pt x="23" y="650"/>
                  <a:pt x="62" y="658"/>
                  <a:pt x="113" y="665"/>
                </a:cubicBezTo>
                <a:cubicBezTo>
                  <a:pt x="250" y="685"/>
                  <a:pt x="476" y="700"/>
                  <a:pt x="720" y="644"/>
                </a:cubicBezTo>
                <a:cubicBezTo>
                  <a:pt x="720" y="617"/>
                  <a:pt x="720" y="617"/>
                  <a:pt x="720" y="617"/>
                </a:cubicBezTo>
                <a:cubicBezTo>
                  <a:pt x="720" y="0"/>
                  <a:pt x="720" y="0"/>
                  <a:pt x="720" y="0"/>
                </a:cubicBezTo>
                <a:cubicBezTo>
                  <a:pt x="0" y="0"/>
                  <a:pt x="0" y="0"/>
                  <a:pt x="0" y="0"/>
                </a:cubicBezTo>
              </a:path>
            </a:pathLst>
          </a:custGeom>
          <a:solidFill>
            <a:schemeClr val="accent1">
              <a:lumMod val="40000"/>
              <a:lumOff val="60000"/>
            </a:schemeClr>
          </a:solidFill>
          <a:ln>
            <a:solidFill>
              <a:schemeClr val="tx1"/>
            </a:solidFill>
          </a:ln>
        </p:spPr>
        <p:style>
          <a:lnRef idx="0">
            <a:scrgbClr r="0" g="0" b="0"/>
          </a:lnRef>
          <a:fillRef idx="1003">
            <a:schemeClr val="dk2"/>
          </a:fillRef>
          <a:effectRef idx="0">
            <a:scrgbClr r="0" g="0" b="0"/>
          </a:effectRef>
          <a:fontRef idx="major"/>
        </p:style>
        <p:txBody>
          <a:bodyPr rot="0" vert="horz" wrap="square" lIns="914400" tIns="1097280" rIns="1097280" bIns="1097280" anchor="b" anchorCtr="0" upright="1">
            <a:noAutofit/>
          </a:bodyPr>
          <a:lstStyle/>
          <a:p>
            <a:pPr marL="288290" algn="ctr" hangingPunct="0">
              <a:spcBef>
                <a:spcPts val="9925"/>
              </a:spcBef>
              <a:spcAft>
                <a:spcPts val="0"/>
              </a:spcAft>
              <a:tabLst>
                <a:tab pos="4805045" algn="l"/>
              </a:tabLst>
            </a:pPr>
            <a:endParaRPr lang="en-ID" sz="2400" dirty="0">
              <a:effectLst/>
              <a:latin typeface="Palatino" pitchFamily="2" charset="77"/>
              <a:ea typeface="Times New Roman" panose="02020603050405020304" pitchFamily="18" charset="0"/>
              <a:cs typeface="Times New Roman" panose="02020603050405020304" pitchFamily="18" charset="0"/>
            </a:endParaRPr>
          </a:p>
        </p:txBody>
      </p:sp>
      <p:sp>
        <p:nvSpPr>
          <p:cNvPr id="14337" name="Title 1"/>
          <p:cNvSpPr>
            <a:spLocks noGrp="1"/>
          </p:cNvSpPr>
          <p:nvPr>
            <p:ph type="ctrTitle"/>
          </p:nvPr>
        </p:nvSpPr>
        <p:spPr>
          <a:xfrm>
            <a:off x="1594758" y="762050"/>
            <a:ext cx="9144000" cy="1852613"/>
          </a:xfrm>
        </p:spPr>
        <p:txBody>
          <a:bodyPr>
            <a:normAutofit fontScale="90000"/>
          </a:bodyPr>
          <a:lstStyle/>
          <a:p>
            <a:pPr eaLnBrk="1" hangingPunct="1"/>
            <a:r>
              <a:rPr lang="id-ID" sz="3600" b="1" dirty="0"/>
              <a:t>PROGRAM PEMBINAAN PTS</a:t>
            </a:r>
            <a:br>
              <a:rPr lang="id-ID" sz="3600" b="1" dirty="0"/>
            </a:br>
            <a:r>
              <a:rPr lang="id-ID" sz="3600" b="1" dirty="0"/>
              <a:t>PP-PTS </a:t>
            </a:r>
            <a:r>
              <a:rPr lang="en-US" sz="3600" b="1" dirty="0"/>
              <a:t>2020</a:t>
            </a:r>
            <a:br>
              <a:rPr lang="id-ID" sz="4300" b="1" dirty="0"/>
            </a:br>
            <a:r>
              <a:rPr lang="id-ID" sz="4300" b="1" dirty="0"/>
              <a:t>PANDUAN PENYUSUNAN PROPOSAL</a:t>
            </a:r>
            <a:br>
              <a:rPr lang="id-ID" sz="4300" b="1" dirty="0"/>
            </a:br>
            <a:r>
              <a:rPr lang="id-ID" sz="4300" b="1" dirty="0">
                <a:solidFill>
                  <a:srgbClr val="0000FF"/>
                </a:solidFill>
              </a:rPr>
              <a:t>SKEMA </a:t>
            </a:r>
            <a:r>
              <a:rPr lang="id-ID" sz="4300" b="1" dirty="0" err="1">
                <a:solidFill>
                  <a:srgbClr val="0000FF"/>
                </a:solidFill>
              </a:rPr>
              <a:t>A</a:t>
            </a:r>
            <a:endParaRPr lang="en-US" sz="4300" b="1" dirty="0">
              <a:solidFill>
                <a:srgbClr val="0000FF"/>
              </a:solidFill>
            </a:endParaRPr>
          </a:p>
        </p:txBody>
      </p:sp>
      <p:sp>
        <p:nvSpPr>
          <p:cNvPr id="14338" name="Subtitle 2"/>
          <p:cNvSpPr>
            <a:spLocks noGrp="1"/>
          </p:cNvSpPr>
          <p:nvPr>
            <p:ph type="subTitle" idx="1"/>
          </p:nvPr>
        </p:nvSpPr>
        <p:spPr>
          <a:xfrm>
            <a:off x="649357" y="5117359"/>
            <a:ext cx="10853530" cy="1382713"/>
          </a:xfrm>
        </p:spPr>
        <p:txBody>
          <a:bodyPr>
            <a:normAutofit lnSpcReduction="10000"/>
          </a:bodyPr>
          <a:lstStyle/>
          <a:p>
            <a:pPr eaLnBrk="1" hangingPunct="1">
              <a:lnSpc>
                <a:spcPct val="100000"/>
              </a:lnSpc>
              <a:spcBef>
                <a:spcPts val="0"/>
              </a:spcBef>
            </a:pPr>
            <a:r>
              <a:rPr lang="en-US" b="1" dirty="0" err="1">
                <a:latin typeface="Al Tarikh" pitchFamily="2" charset="-78"/>
                <a:cs typeface="Al Tarikh" pitchFamily="2" charset="-78"/>
              </a:rPr>
              <a:t>Direktorat</a:t>
            </a:r>
            <a:r>
              <a:rPr lang="en-US" b="1" dirty="0">
                <a:latin typeface="Al Tarikh" pitchFamily="2" charset="-78"/>
                <a:cs typeface="Al Tarikh" pitchFamily="2" charset="-78"/>
              </a:rPr>
              <a:t> </a:t>
            </a:r>
            <a:r>
              <a:rPr lang="en-US" b="1" dirty="0" err="1">
                <a:latin typeface="Al Tarikh" pitchFamily="2" charset="-78"/>
                <a:cs typeface="Al Tarikh" pitchFamily="2" charset="-78"/>
              </a:rPr>
              <a:t>Pembinaan</a:t>
            </a:r>
            <a:r>
              <a:rPr lang="en-US" b="1" dirty="0">
                <a:latin typeface="Al Tarikh" pitchFamily="2" charset="-78"/>
                <a:cs typeface="Al Tarikh" pitchFamily="2" charset="-78"/>
              </a:rPr>
              <a:t> </a:t>
            </a:r>
            <a:r>
              <a:rPr lang="en-US" b="1" dirty="0" err="1">
                <a:latin typeface="Al Tarikh" pitchFamily="2" charset="-78"/>
                <a:cs typeface="Al Tarikh" pitchFamily="2" charset="-78"/>
              </a:rPr>
              <a:t>Kelembagaan</a:t>
            </a:r>
            <a:r>
              <a:rPr lang="en-US" b="1" dirty="0">
                <a:latin typeface="Al Tarikh" pitchFamily="2" charset="-78"/>
                <a:cs typeface="Al Tarikh" pitchFamily="2" charset="-78"/>
              </a:rPr>
              <a:t> </a:t>
            </a:r>
            <a:r>
              <a:rPr lang="en-US" b="1" dirty="0" err="1">
                <a:latin typeface="Al Tarikh" pitchFamily="2" charset="-78"/>
                <a:cs typeface="Al Tarikh" pitchFamily="2" charset="-78"/>
              </a:rPr>
              <a:t>Perguruan</a:t>
            </a:r>
            <a:r>
              <a:rPr lang="en-US" b="1" dirty="0">
                <a:latin typeface="Al Tarikh" pitchFamily="2" charset="-78"/>
                <a:cs typeface="Al Tarikh" pitchFamily="2" charset="-78"/>
              </a:rPr>
              <a:t> </a:t>
            </a:r>
            <a:r>
              <a:rPr lang="en-US" b="1" dirty="0" err="1">
                <a:latin typeface="Al Tarikh" pitchFamily="2" charset="-78"/>
                <a:cs typeface="Al Tarikh" pitchFamily="2" charset="-78"/>
              </a:rPr>
              <a:t>Tinggi</a:t>
            </a:r>
            <a:endParaRPr lang="en-US" b="1" dirty="0">
              <a:latin typeface="Al Tarikh" pitchFamily="2" charset="-78"/>
              <a:cs typeface="Al Tarikh" pitchFamily="2" charset="-78"/>
            </a:endParaRPr>
          </a:p>
          <a:p>
            <a:pPr eaLnBrk="1" hangingPunct="1">
              <a:lnSpc>
                <a:spcPct val="100000"/>
              </a:lnSpc>
              <a:spcBef>
                <a:spcPts val="0"/>
              </a:spcBef>
            </a:pPr>
            <a:r>
              <a:rPr lang="en-US" sz="2200" b="1" dirty="0" err="1">
                <a:latin typeface="Al Tarikh" pitchFamily="2" charset="-78"/>
                <a:cs typeface="Al Tarikh" pitchFamily="2" charset="-78"/>
              </a:rPr>
              <a:t>Direktorat</a:t>
            </a:r>
            <a:r>
              <a:rPr lang="en-US" sz="2200" b="1" dirty="0">
                <a:latin typeface="Al Tarikh" pitchFamily="2" charset="-78"/>
                <a:cs typeface="Al Tarikh" pitchFamily="2" charset="-78"/>
              </a:rPr>
              <a:t> </a:t>
            </a:r>
            <a:r>
              <a:rPr lang="en-US" sz="2200" b="1" dirty="0" err="1">
                <a:latin typeface="Al Tarikh" pitchFamily="2" charset="-78"/>
                <a:cs typeface="Al Tarikh" pitchFamily="2" charset="-78"/>
              </a:rPr>
              <a:t>Jenderal</a:t>
            </a:r>
            <a:r>
              <a:rPr lang="en-US" sz="2200" b="1" dirty="0">
                <a:latin typeface="Al Tarikh" pitchFamily="2" charset="-78"/>
                <a:cs typeface="Al Tarikh" pitchFamily="2" charset="-78"/>
              </a:rPr>
              <a:t> </a:t>
            </a:r>
            <a:r>
              <a:rPr lang="en-US" sz="2200" b="1" dirty="0" err="1">
                <a:latin typeface="Al Tarikh" pitchFamily="2" charset="-78"/>
                <a:cs typeface="Al Tarikh" pitchFamily="2" charset="-78"/>
              </a:rPr>
              <a:t>Kelembagaan</a:t>
            </a:r>
            <a:r>
              <a:rPr lang="en-US" sz="2200" b="1" dirty="0">
                <a:latin typeface="Al Tarikh" pitchFamily="2" charset="-78"/>
                <a:cs typeface="Al Tarikh" pitchFamily="2" charset="-78"/>
              </a:rPr>
              <a:t> IPTEK </a:t>
            </a:r>
            <a:r>
              <a:rPr lang="en-US" sz="2200" b="1" dirty="0" err="1">
                <a:latin typeface="Al Tarikh" pitchFamily="2" charset="-78"/>
                <a:cs typeface="Al Tarikh" pitchFamily="2" charset="-78"/>
              </a:rPr>
              <a:t>dan</a:t>
            </a:r>
            <a:r>
              <a:rPr lang="en-US" sz="2200" b="1" dirty="0">
                <a:latin typeface="Al Tarikh" pitchFamily="2" charset="-78"/>
                <a:cs typeface="Al Tarikh" pitchFamily="2" charset="-78"/>
              </a:rPr>
              <a:t>  DIKTI</a:t>
            </a:r>
          </a:p>
          <a:p>
            <a:pPr eaLnBrk="1" hangingPunct="1">
              <a:lnSpc>
                <a:spcPct val="100000"/>
              </a:lnSpc>
              <a:spcBef>
                <a:spcPts val="0"/>
              </a:spcBef>
            </a:pPr>
            <a:r>
              <a:rPr lang="en-US" sz="2200" b="1" dirty="0">
                <a:latin typeface="Al Tarikh" pitchFamily="2" charset="-78"/>
                <a:cs typeface="Al Tarikh" pitchFamily="2" charset="-78"/>
              </a:rPr>
              <a:t>Kementerian Pendidikan </a:t>
            </a:r>
            <a:r>
              <a:rPr lang="en-US" sz="2200" b="1" dirty="0" err="1">
                <a:latin typeface="Al Tarikh" pitchFamily="2" charset="-78"/>
                <a:cs typeface="Al Tarikh" pitchFamily="2" charset="-78"/>
              </a:rPr>
              <a:t>dan</a:t>
            </a:r>
            <a:r>
              <a:rPr lang="en-US" sz="2200" b="1" dirty="0">
                <a:latin typeface="Al Tarikh" pitchFamily="2" charset="-78"/>
                <a:cs typeface="Al Tarikh" pitchFamily="2" charset="-78"/>
              </a:rPr>
              <a:t> </a:t>
            </a:r>
            <a:r>
              <a:rPr lang="en-US" sz="2200" b="1" dirty="0" err="1">
                <a:latin typeface="Al Tarikh" pitchFamily="2" charset="-78"/>
                <a:cs typeface="Al Tarikh" pitchFamily="2" charset="-78"/>
              </a:rPr>
              <a:t>Kebudayaan</a:t>
            </a:r>
            <a:endParaRPr lang="id-ID" sz="2200" b="1" dirty="0">
              <a:latin typeface="Al Tarikh" pitchFamily="2" charset="-78"/>
              <a:cs typeface="Al Tarikh" pitchFamily="2" charset="-78"/>
            </a:endParaRPr>
          </a:p>
          <a:p>
            <a:pPr eaLnBrk="1" hangingPunct="1">
              <a:lnSpc>
                <a:spcPct val="100000"/>
              </a:lnSpc>
              <a:spcBef>
                <a:spcPts val="0"/>
              </a:spcBef>
            </a:pPr>
            <a:r>
              <a:rPr lang="en-US" b="1" dirty="0">
                <a:latin typeface="Al Tarikh" pitchFamily="2" charset="-78"/>
                <a:cs typeface="Al Tarikh" pitchFamily="2" charset="-78"/>
              </a:rPr>
              <a:t>November 2019</a:t>
            </a:r>
          </a:p>
        </p:txBody>
      </p:sp>
      <p:sp>
        <p:nvSpPr>
          <p:cNvPr id="2" name="Rectangle 2">
            <a:extLst>
              <a:ext uri="{FF2B5EF4-FFF2-40B4-BE49-F238E27FC236}">
                <a16:creationId xmlns:a16="http://schemas.microsoft.com/office/drawing/2014/main" id="{0A43EF30-1656-8741-9EA9-8599143BDDF7}"/>
              </a:ext>
            </a:extLst>
          </p:cNvPr>
          <p:cNvSpPr>
            <a:spLocks noChangeArrowheads="1"/>
          </p:cNvSpPr>
          <p:nvPr/>
        </p:nvSpPr>
        <p:spPr bwMode="auto">
          <a:xfrm>
            <a:off x="5288692" y="270944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62" descr="/var/folders/7z/_1zdb0mn79l18h_rshd_6ccr0000gn/T/com.microsoft.Word/WebArchiveCopyPasteTempFiles/kemendikbud.png">
            <a:extLst>
              <a:ext uri="{FF2B5EF4-FFF2-40B4-BE49-F238E27FC236}">
                <a16:creationId xmlns:a16="http://schemas.microsoft.com/office/drawing/2014/main" id="{D8F88C7D-6DC6-004D-BDAE-FC9E03A0CFA9}"/>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l="27753" t="19850" r="27635" b="19994"/>
          <a:stretch>
            <a:fillRect/>
          </a:stretch>
        </p:blipFill>
        <p:spPr bwMode="auto">
          <a:xfrm>
            <a:off x="5288692" y="2576928"/>
            <a:ext cx="1803400" cy="1816100"/>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7">
            <a:extLst>
              <a:ext uri="{FF2B5EF4-FFF2-40B4-BE49-F238E27FC236}">
                <a16:creationId xmlns:a16="http://schemas.microsoft.com/office/drawing/2014/main" id="{0F25B3F8-B47F-2140-B929-538C4B4470FF}"/>
              </a:ext>
            </a:extLst>
          </p:cNvPr>
          <p:cNvSpPr>
            <a:spLocks/>
          </p:cNvSpPr>
          <p:nvPr/>
        </p:nvSpPr>
        <p:spPr bwMode="auto">
          <a:xfrm>
            <a:off x="2031424" y="3816627"/>
            <a:ext cx="8588450" cy="931528"/>
          </a:xfrm>
          <a:custGeom>
            <a:avLst/>
            <a:gdLst>
              <a:gd name="T0" fmla="*/ 607 w 607"/>
              <a:gd name="T1" fmla="*/ 0 h 66"/>
              <a:gd name="T2" fmla="*/ 176 w 607"/>
              <a:gd name="T3" fmla="*/ 57 h 66"/>
              <a:gd name="T4" fmla="*/ 0 w 607"/>
              <a:gd name="T5" fmla="*/ 48 h 66"/>
              <a:gd name="T6" fmla="*/ 251 w 607"/>
              <a:gd name="T7" fmla="*/ 66 h 66"/>
              <a:gd name="T8" fmla="*/ 607 w 607"/>
              <a:gd name="T9" fmla="*/ 27 h 66"/>
              <a:gd name="T10" fmla="*/ 607 w 607"/>
              <a:gd name="T11" fmla="*/ 0 h 66"/>
            </a:gdLst>
            <a:ahLst/>
            <a:cxnLst>
              <a:cxn ang="0">
                <a:pos x="T0" y="T1"/>
              </a:cxn>
              <a:cxn ang="0">
                <a:pos x="T2" y="T3"/>
              </a:cxn>
              <a:cxn ang="0">
                <a:pos x="T4" y="T5"/>
              </a:cxn>
              <a:cxn ang="0">
                <a:pos x="T6" y="T7"/>
              </a:cxn>
              <a:cxn ang="0">
                <a:pos x="T8" y="T9"/>
              </a:cxn>
              <a:cxn ang="0">
                <a:pos x="T10" y="T11"/>
              </a:cxn>
            </a:cxnLst>
            <a:rect l="0" t="0" r="r" b="b"/>
            <a:pathLst>
              <a:path w="607" h="66">
                <a:moveTo>
                  <a:pt x="607" y="0"/>
                </a:moveTo>
                <a:cubicBezTo>
                  <a:pt x="450" y="44"/>
                  <a:pt x="300" y="57"/>
                  <a:pt x="176" y="57"/>
                </a:cubicBezTo>
                <a:cubicBezTo>
                  <a:pt x="109" y="57"/>
                  <a:pt x="49" y="53"/>
                  <a:pt x="0" y="48"/>
                </a:cubicBezTo>
                <a:cubicBezTo>
                  <a:pt x="66" y="58"/>
                  <a:pt x="152" y="66"/>
                  <a:pt x="251" y="66"/>
                </a:cubicBezTo>
                <a:cubicBezTo>
                  <a:pt x="358" y="66"/>
                  <a:pt x="480" y="56"/>
                  <a:pt x="607" y="27"/>
                </a:cubicBezTo>
                <a:cubicBezTo>
                  <a:pt x="607" y="0"/>
                  <a:pt x="607" y="0"/>
                  <a:pt x="607" y="0"/>
                </a:cubicBezTo>
              </a:path>
            </a:pathLst>
          </a:custGeom>
          <a:solidFill>
            <a:schemeClr val="accent1">
              <a:lumMod val="75000"/>
            </a:schemeClr>
          </a:solidFill>
          <a:ln>
            <a:noFill/>
          </a:ln>
          <a:extLst/>
        </p:spPr>
        <p:txBody>
          <a:bodyPr rot="0" vert="horz" wrap="square" lIns="91440" tIns="45720" rIns="91440" bIns="45720" anchor="b" anchorCtr="0" upright="1">
            <a:no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b="1" dirty="0" err="1"/>
              <a:t>Peralatan</a:t>
            </a:r>
            <a:r>
              <a:rPr lang="en-US" b="1" dirty="0"/>
              <a:t> yang </a:t>
            </a:r>
            <a:r>
              <a:rPr lang="en-US" b="1" dirty="0" err="1"/>
              <a:t>dapat</a:t>
            </a:r>
            <a:r>
              <a:rPr lang="en-US" b="1" dirty="0"/>
              <a:t> </a:t>
            </a:r>
            <a:r>
              <a:rPr lang="en-US" b="1" dirty="0" err="1"/>
              <a:t>diusulkan</a:t>
            </a:r>
            <a:r>
              <a:rPr lang="en-US" b="1" dirty="0"/>
              <a:t>:</a:t>
            </a:r>
          </a:p>
        </p:txBody>
      </p:sp>
      <p:sp>
        <p:nvSpPr>
          <p:cNvPr id="3" name="Rounded Rectangle 2"/>
          <p:cNvSpPr/>
          <p:nvPr/>
        </p:nvSpPr>
        <p:spPr>
          <a:xfrm>
            <a:off x="947670" y="1499017"/>
            <a:ext cx="10406130" cy="460313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lgn="ctr">
              <a:buFont typeface="Arial" panose="020B0604020202020204" pitchFamily="34" charset="0"/>
              <a:buChar char="•"/>
            </a:pPr>
            <a:r>
              <a:rPr lang="en-US" sz="4000" b="1" dirty="0"/>
              <a:t>HANYA </a:t>
            </a:r>
            <a:r>
              <a:rPr lang="en-US" sz="4000" b="1" dirty="0" err="1"/>
              <a:t>mendukung</a:t>
            </a:r>
            <a:r>
              <a:rPr lang="en-US" sz="4000" b="1" dirty="0"/>
              <a:t> </a:t>
            </a:r>
            <a:r>
              <a:rPr lang="en-US" sz="4000" b="1" dirty="0" err="1"/>
              <a:t>pembelajaran</a:t>
            </a:r>
            <a:r>
              <a:rPr lang="en-US" sz="4000" b="1" dirty="0"/>
              <a:t> Program </a:t>
            </a:r>
            <a:r>
              <a:rPr lang="en-US" sz="4000" b="1" dirty="0" err="1"/>
              <a:t>Sarjana</a:t>
            </a:r>
            <a:r>
              <a:rPr lang="en-US" sz="4000" b="1" dirty="0"/>
              <a:t>, Diploma </a:t>
            </a:r>
            <a:r>
              <a:rPr lang="en-US" sz="4000" b="1" dirty="0" err="1"/>
              <a:t>Tiga</a:t>
            </a:r>
            <a:r>
              <a:rPr lang="en-US" sz="4000" b="1" dirty="0"/>
              <a:t>, </a:t>
            </a:r>
            <a:r>
              <a:rPr lang="en-US" sz="4000" b="1" dirty="0" err="1"/>
              <a:t>dan</a:t>
            </a:r>
            <a:r>
              <a:rPr lang="en-US" sz="4000" b="1" dirty="0"/>
              <a:t> </a:t>
            </a:r>
            <a:r>
              <a:rPr lang="en-US" sz="4000" b="1" dirty="0" err="1"/>
              <a:t>Sarjana</a:t>
            </a:r>
            <a:r>
              <a:rPr lang="en-US" sz="4000" b="1" dirty="0"/>
              <a:t> </a:t>
            </a:r>
            <a:r>
              <a:rPr lang="en-US" sz="4000" b="1" dirty="0" err="1"/>
              <a:t>Terapan</a:t>
            </a:r>
            <a:endParaRPr lang="en-US" sz="4000" b="1" dirty="0"/>
          </a:p>
          <a:p>
            <a:pPr marL="457200" lvl="0" indent="-457200" algn="ctr">
              <a:buFont typeface="Arial" panose="020B0604020202020204" pitchFamily="34" charset="0"/>
              <a:buChar char="•"/>
            </a:pPr>
            <a:r>
              <a:rPr lang="en-US" sz="4000" b="1" dirty="0"/>
              <a:t>BUKAN </a:t>
            </a:r>
            <a:r>
              <a:rPr lang="en-US" sz="4000" b="1" dirty="0" err="1"/>
              <a:t>untuk</a:t>
            </a:r>
            <a:r>
              <a:rPr lang="en-US" sz="4000" b="1" dirty="0"/>
              <a:t> PENELITIAN DOSEN</a:t>
            </a:r>
            <a:endParaRPr lang="en-US" sz="4000" dirty="0"/>
          </a:p>
          <a:p>
            <a:pPr algn="ctr"/>
            <a:endParaRPr lang="en-US" sz="4000" dirty="0"/>
          </a:p>
          <a:p>
            <a:pPr marL="457200" indent="-457200" algn="ctr">
              <a:buFont typeface="Arial" panose="020B0604020202020204" pitchFamily="34" charset="0"/>
              <a:buChar char="•"/>
            </a:pPr>
            <a:r>
              <a:rPr lang="en-US" sz="4000" b="1" dirty="0"/>
              <a:t>H</a:t>
            </a:r>
            <a:r>
              <a:rPr lang="id-ID" sz="4000" b="1" dirty="0"/>
              <a:t>anya barang yang disajikan pada Lampiran C pada panduan </a:t>
            </a:r>
            <a:endParaRPr lang="en-US" sz="40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C2F4CC3-2615-BE4D-A383-BB07661AB2D7}"/>
              </a:ext>
            </a:extLst>
          </p:cNvPr>
          <p:cNvSpPr/>
          <p:nvPr/>
        </p:nvSpPr>
        <p:spPr>
          <a:xfrm>
            <a:off x="641626" y="5307882"/>
            <a:ext cx="11263257" cy="134470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84138"/>
            <a:ext cx="10515600" cy="1325562"/>
          </a:xfrm>
        </p:spPr>
        <p:txBody>
          <a:bodyPr rtlCol="0">
            <a:normAutofit/>
          </a:bodyPr>
          <a:lstStyle/>
          <a:p>
            <a:pPr eaLnBrk="1" fontAlgn="auto" hangingPunct="1">
              <a:spcAft>
                <a:spcPts val="0"/>
              </a:spcAft>
              <a:defRPr/>
            </a:pPr>
            <a:r>
              <a:rPr lang="en-US" b="1" dirty="0">
                <a:ea typeface="+mj-ea"/>
                <a:cs typeface="+mj-cs"/>
              </a:rPr>
              <a:t>PE</a:t>
            </a:r>
            <a:r>
              <a:rPr lang="id-ID" b="1" dirty="0">
                <a:ea typeface="+mj-ea"/>
                <a:cs typeface="+mj-cs"/>
              </a:rPr>
              <a:t>MBANGUNAN GEDUNG BARU</a:t>
            </a:r>
            <a:endParaRPr lang="en-US" b="1" dirty="0">
              <a:ea typeface="+mj-ea"/>
              <a:cs typeface="+mj-cs"/>
            </a:endParaRPr>
          </a:p>
        </p:txBody>
      </p:sp>
      <p:sp>
        <p:nvSpPr>
          <p:cNvPr id="3" name="Content Placeholder 2"/>
          <p:cNvSpPr>
            <a:spLocks noGrp="1"/>
          </p:cNvSpPr>
          <p:nvPr>
            <p:ph idx="1"/>
          </p:nvPr>
        </p:nvSpPr>
        <p:spPr>
          <a:xfrm>
            <a:off x="698500" y="959124"/>
            <a:ext cx="11246987" cy="5653709"/>
          </a:xfrm>
        </p:spPr>
        <p:txBody>
          <a:bodyPr rtlCol="0">
            <a:noAutofit/>
          </a:bodyPr>
          <a:lstStyle/>
          <a:p>
            <a:pPr lvl="0"/>
            <a:r>
              <a:rPr lang="id-ID" dirty="0"/>
              <a:t>Dibangun di atas </a:t>
            </a:r>
            <a:r>
              <a:rPr lang="id-ID" b="1" dirty="0"/>
              <a:t>l</a:t>
            </a:r>
            <a:r>
              <a:rPr lang="en-US" b="1" dirty="0" err="1"/>
              <a:t>ahan</a:t>
            </a:r>
            <a:r>
              <a:rPr lang="en-US" b="1" dirty="0"/>
              <a:t> </a:t>
            </a:r>
            <a:r>
              <a:rPr lang="id-ID" b="1" dirty="0"/>
              <a:t>milik s</a:t>
            </a:r>
            <a:r>
              <a:rPr lang="en-US" b="1" dirty="0" err="1"/>
              <a:t>endiri</a:t>
            </a:r>
            <a:r>
              <a:rPr lang="en-US" b="1" dirty="0"/>
              <a:t> </a:t>
            </a:r>
            <a:r>
              <a:rPr lang="en-US" dirty="0"/>
              <a:t>(</a:t>
            </a:r>
            <a:r>
              <a:rPr lang="id-ID" dirty="0"/>
              <a:t>milik Badan Hukum Nirlaba Penyelenggara Perguruan Tinggi</a:t>
            </a:r>
            <a:r>
              <a:rPr lang="en-US" dirty="0"/>
              <a:t>) yang </a:t>
            </a:r>
            <a:r>
              <a:rPr lang="en-US" dirty="0" err="1"/>
              <a:t>telah</a:t>
            </a:r>
            <a:r>
              <a:rPr lang="en-US" dirty="0"/>
              <a:t> </a:t>
            </a:r>
            <a:r>
              <a:rPr lang="en-US" b="1" dirty="0" err="1">
                <a:solidFill>
                  <a:srgbClr val="FF0000"/>
                </a:solidFill>
              </a:rPr>
              <a:t>bersertifikat</a:t>
            </a:r>
            <a:r>
              <a:rPr lang="en-US" b="1" dirty="0">
                <a:solidFill>
                  <a:srgbClr val="FF0000"/>
                </a:solidFill>
              </a:rPr>
              <a:t> </a:t>
            </a:r>
            <a:r>
              <a:rPr lang="en-US" b="1" dirty="0" err="1">
                <a:solidFill>
                  <a:srgbClr val="FF0000"/>
                </a:solidFill>
              </a:rPr>
              <a:t>a.n</a:t>
            </a:r>
            <a:r>
              <a:rPr lang="en-US" b="1" dirty="0">
                <a:solidFill>
                  <a:srgbClr val="FF0000"/>
                </a:solidFill>
              </a:rPr>
              <a:t> </a:t>
            </a:r>
            <a:r>
              <a:rPr lang="en-US" b="1" dirty="0" err="1">
                <a:solidFill>
                  <a:srgbClr val="FF0000"/>
                </a:solidFill>
              </a:rPr>
              <a:t>Badan</a:t>
            </a:r>
            <a:r>
              <a:rPr lang="en-US" b="1" dirty="0">
                <a:solidFill>
                  <a:srgbClr val="FF0000"/>
                </a:solidFill>
              </a:rPr>
              <a:t> </a:t>
            </a:r>
            <a:r>
              <a:rPr lang="en-US" b="1" dirty="0" err="1">
                <a:solidFill>
                  <a:srgbClr val="FF0000"/>
                </a:solidFill>
              </a:rPr>
              <a:t>Hukum</a:t>
            </a:r>
            <a:r>
              <a:rPr lang="en-US" b="1" dirty="0">
                <a:solidFill>
                  <a:srgbClr val="FF0000"/>
                </a:solidFill>
              </a:rPr>
              <a:t> </a:t>
            </a:r>
            <a:r>
              <a:rPr lang="en-US" b="1" dirty="0" err="1">
                <a:solidFill>
                  <a:srgbClr val="FF0000"/>
                </a:solidFill>
              </a:rPr>
              <a:t>Penyelenggara</a:t>
            </a:r>
            <a:r>
              <a:rPr lang="en-US" dirty="0"/>
              <a:t> </a:t>
            </a:r>
            <a:r>
              <a:rPr lang="id-ID" dirty="0"/>
              <a:t>dan/atau </a:t>
            </a:r>
            <a:r>
              <a:rPr lang="id-ID" b="1" dirty="0">
                <a:solidFill>
                  <a:srgbClr val="FF0000"/>
                </a:solidFill>
              </a:rPr>
              <a:t>sedang proses balik nama ke Badan Hukum </a:t>
            </a:r>
            <a:r>
              <a:rPr lang="id-ID" b="1" dirty="0" err="1">
                <a:solidFill>
                  <a:srgbClr val="FF0000"/>
                </a:solidFill>
              </a:rPr>
              <a:t>Penyelenggaran</a:t>
            </a:r>
            <a:r>
              <a:rPr lang="id-ID" dirty="0"/>
              <a:t> yang dibuktikan dengan </a:t>
            </a:r>
            <a:r>
              <a:rPr lang="id-ID" b="1" dirty="0">
                <a:solidFill>
                  <a:srgbClr val="FF0000"/>
                </a:solidFill>
              </a:rPr>
              <a:t>Surat Keterangan dari BPN</a:t>
            </a:r>
          </a:p>
          <a:p>
            <a:pPr lvl="0"/>
            <a:r>
              <a:rPr lang="id-ID" dirty="0"/>
              <a:t>Pembangunan gedung baru hanya boleh untuk ruang kelas dan atau laboratorium pada PTS yang diusulkan; </a:t>
            </a:r>
            <a:endParaRPr lang="en-US" dirty="0"/>
          </a:p>
          <a:p>
            <a:pPr lvl="0"/>
            <a:r>
              <a:rPr lang="id-ID" dirty="0"/>
              <a:t>Harus d</a:t>
            </a:r>
            <a:r>
              <a:rPr lang="en-US" dirty="0" err="1"/>
              <a:t>ilengkapi</a:t>
            </a:r>
            <a:r>
              <a:rPr lang="en-US" dirty="0"/>
              <a:t> </a:t>
            </a:r>
            <a:r>
              <a:rPr lang="en-US" dirty="0" err="1"/>
              <a:t>dengan</a:t>
            </a:r>
            <a:r>
              <a:rPr lang="en-US" dirty="0"/>
              <a:t> </a:t>
            </a:r>
            <a:r>
              <a:rPr lang="en-US" dirty="0" err="1"/>
              <a:t>dokumen</a:t>
            </a:r>
            <a:r>
              <a:rPr lang="en-US" dirty="0"/>
              <a:t> </a:t>
            </a:r>
            <a:r>
              <a:rPr lang="en-US" dirty="0" err="1"/>
              <a:t>perencanaan</a:t>
            </a:r>
            <a:r>
              <a:rPr lang="en-US" dirty="0"/>
              <a:t>, </a:t>
            </a:r>
            <a:r>
              <a:rPr lang="en-US" dirty="0" err="1"/>
              <a:t>spesifikasi</a:t>
            </a:r>
            <a:r>
              <a:rPr lang="en-US" dirty="0"/>
              <a:t>, RAB </a:t>
            </a:r>
            <a:r>
              <a:rPr lang="en-US" dirty="0" err="1"/>
              <a:t>dan</a:t>
            </a:r>
            <a:r>
              <a:rPr lang="en-US" dirty="0"/>
              <a:t> </a:t>
            </a:r>
            <a:r>
              <a:rPr lang="en-US" dirty="0" err="1"/>
              <a:t>rencana</a:t>
            </a:r>
            <a:r>
              <a:rPr lang="en-US" dirty="0"/>
              <a:t> </a:t>
            </a:r>
            <a:r>
              <a:rPr lang="en-US" dirty="0" err="1"/>
              <a:t>jadwal</a:t>
            </a:r>
            <a:r>
              <a:rPr lang="en-US" dirty="0"/>
              <a:t> </a:t>
            </a:r>
            <a:r>
              <a:rPr lang="en-US" dirty="0" err="1"/>
              <a:t>pelaksanaan</a:t>
            </a:r>
            <a:r>
              <a:rPr lang="en-US" dirty="0"/>
              <a:t>.</a:t>
            </a:r>
            <a:endParaRPr lang="id-ID" dirty="0"/>
          </a:p>
          <a:p>
            <a:pPr lvl="0"/>
            <a:r>
              <a:rPr lang="id-ID" dirty="0"/>
              <a:t>Harus dilengkapi </a:t>
            </a:r>
            <a:r>
              <a:rPr lang="en-US" b="1" dirty="0" err="1"/>
              <a:t>Ijin</a:t>
            </a:r>
            <a:r>
              <a:rPr lang="en-US" b="1" dirty="0"/>
              <a:t> </a:t>
            </a:r>
            <a:r>
              <a:rPr lang="en-US" b="1" dirty="0" err="1"/>
              <a:t>Mendirikan</a:t>
            </a:r>
            <a:r>
              <a:rPr lang="en-US" b="1" dirty="0"/>
              <a:t> </a:t>
            </a:r>
            <a:r>
              <a:rPr lang="en-US" b="1" dirty="0" err="1"/>
              <a:t>Bangunan</a:t>
            </a:r>
            <a:r>
              <a:rPr lang="en-US" b="1" dirty="0"/>
              <a:t> (IMB) </a:t>
            </a:r>
            <a:endParaRPr lang="id-ID" b="1" dirty="0"/>
          </a:p>
          <a:p>
            <a:r>
              <a:rPr lang="id-ID" sz="3200" b="1" dirty="0">
                <a:solidFill>
                  <a:srgbClr val="FF0000"/>
                </a:solidFill>
              </a:rPr>
              <a:t>biayanya  penyusunan Dokumen Perencanaan dan pengurusan IMB </a:t>
            </a:r>
            <a:r>
              <a:rPr lang="en-US" sz="3200" b="1" dirty="0" err="1">
                <a:solidFill>
                  <a:srgbClr val="FF0000"/>
                </a:solidFill>
              </a:rPr>
              <a:t>dibebankan</a:t>
            </a:r>
            <a:r>
              <a:rPr lang="en-US" sz="3200" b="1" dirty="0">
                <a:solidFill>
                  <a:srgbClr val="FF0000"/>
                </a:solidFill>
              </a:rPr>
              <a:t> </a:t>
            </a:r>
            <a:r>
              <a:rPr lang="en-US" sz="3200" b="1" dirty="0" err="1">
                <a:solidFill>
                  <a:srgbClr val="FF0000"/>
                </a:solidFill>
              </a:rPr>
              <a:t>pada</a:t>
            </a:r>
            <a:r>
              <a:rPr lang="en-US" sz="3200" b="1" dirty="0">
                <a:solidFill>
                  <a:srgbClr val="FF0000"/>
                </a:solidFill>
              </a:rPr>
              <a:t> </a:t>
            </a:r>
            <a:r>
              <a:rPr lang="id-ID" sz="3200" b="1" dirty="0">
                <a:solidFill>
                  <a:srgbClr val="FF0000"/>
                </a:solidFill>
              </a:rPr>
              <a:t>Badan Hukum Nirlaba Penyelenggara Perguruan Tinggi</a:t>
            </a:r>
            <a:endParaRPr lang="en-US" sz="3200" b="1" dirty="0">
              <a:solidFill>
                <a:srgbClr val="FF0000"/>
              </a:solidFill>
            </a:endParaRPr>
          </a:p>
        </p:txBody>
      </p:sp>
      <p:sp>
        <p:nvSpPr>
          <p:cNvPr id="4" name="Rounded Rectangle 3">
            <a:extLst>
              <a:ext uri="{FF2B5EF4-FFF2-40B4-BE49-F238E27FC236}">
                <a16:creationId xmlns:a16="http://schemas.microsoft.com/office/drawing/2014/main" id="{7768F2F9-FF7C-074F-96AD-D04C83A34DEF}"/>
              </a:ext>
            </a:extLst>
          </p:cNvPr>
          <p:cNvSpPr/>
          <p:nvPr/>
        </p:nvSpPr>
        <p:spPr>
          <a:xfrm>
            <a:off x="698500" y="2945027"/>
            <a:ext cx="10795000" cy="99836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138"/>
            <a:ext cx="10515600" cy="1325562"/>
          </a:xfrm>
        </p:spPr>
        <p:txBody>
          <a:bodyPr rtlCol="0">
            <a:normAutofit/>
          </a:bodyPr>
          <a:lstStyle/>
          <a:p>
            <a:pPr eaLnBrk="1" fontAlgn="auto" hangingPunct="1">
              <a:spcAft>
                <a:spcPts val="0"/>
              </a:spcAft>
              <a:defRPr/>
            </a:pPr>
            <a:r>
              <a:rPr lang="en-US" b="1" dirty="0">
                <a:ea typeface="+mj-ea"/>
                <a:cs typeface="+mj-cs"/>
              </a:rPr>
              <a:t>PE</a:t>
            </a:r>
            <a:r>
              <a:rPr lang="id-ID" b="1" dirty="0">
                <a:ea typeface="+mj-ea"/>
                <a:cs typeface="+mj-cs"/>
              </a:rPr>
              <a:t>MBANGUNAN GEDUNG BARU</a:t>
            </a:r>
            <a:endParaRPr lang="en-US" b="1" dirty="0">
              <a:ea typeface="+mj-ea"/>
              <a:cs typeface="+mj-cs"/>
            </a:endParaRPr>
          </a:p>
        </p:txBody>
      </p:sp>
      <p:sp>
        <p:nvSpPr>
          <p:cNvPr id="3" name="Content Placeholder 2"/>
          <p:cNvSpPr>
            <a:spLocks noGrp="1"/>
          </p:cNvSpPr>
          <p:nvPr>
            <p:ph idx="1"/>
          </p:nvPr>
        </p:nvSpPr>
        <p:spPr>
          <a:xfrm>
            <a:off x="355600" y="1409700"/>
            <a:ext cx="10998200" cy="5060548"/>
          </a:xfrm>
        </p:spPr>
        <p:txBody>
          <a:bodyPr rtlCol="0">
            <a:normAutofit/>
          </a:bodyPr>
          <a:lstStyle/>
          <a:p>
            <a:pPr lvl="0"/>
            <a:r>
              <a:rPr lang="id-ID" sz="3200" dirty="0"/>
              <a:t>H</a:t>
            </a:r>
            <a:r>
              <a:rPr lang="en-US" sz="3200" dirty="0" err="1"/>
              <a:t>arus</a:t>
            </a:r>
            <a:r>
              <a:rPr lang="en-US" sz="3200" dirty="0"/>
              <a:t> </a:t>
            </a:r>
            <a:r>
              <a:rPr lang="en-US" sz="3200" dirty="0" err="1"/>
              <a:t>dibentuk</a:t>
            </a:r>
            <a:r>
              <a:rPr lang="en-US" sz="3200" dirty="0"/>
              <a:t> </a:t>
            </a:r>
            <a:r>
              <a:rPr lang="id-ID" sz="3200" dirty="0"/>
              <a:t>tim </a:t>
            </a:r>
            <a:r>
              <a:rPr lang="en-US" sz="3200" dirty="0" err="1"/>
              <a:t>pengelola</a:t>
            </a:r>
            <a:r>
              <a:rPr lang="id-ID" sz="3200" dirty="0"/>
              <a:t> pembangunan gedung baru</a:t>
            </a:r>
            <a:r>
              <a:rPr lang="en-US" sz="3200" dirty="0"/>
              <a:t> </a:t>
            </a:r>
            <a:r>
              <a:rPr lang="id-ID" sz="3200" dirty="0"/>
              <a:t>yang </a:t>
            </a:r>
            <a:r>
              <a:rPr lang="en-US" sz="3200" dirty="0" err="1"/>
              <a:t>terdiri</a:t>
            </a:r>
            <a:r>
              <a:rPr lang="en-US" sz="3200" dirty="0"/>
              <a:t> </a:t>
            </a:r>
            <a:r>
              <a:rPr lang="en-US" sz="3200" dirty="0" err="1"/>
              <a:t>dari</a:t>
            </a:r>
            <a:r>
              <a:rPr lang="en-US" sz="3200" dirty="0"/>
              <a:t> </a:t>
            </a:r>
            <a:r>
              <a:rPr lang="en-US" sz="3200" b="1" dirty="0" err="1"/>
              <a:t>sekurang-kurangnya</a:t>
            </a:r>
            <a:r>
              <a:rPr lang="en-US" sz="3200" dirty="0"/>
              <a:t> </a:t>
            </a:r>
            <a:r>
              <a:rPr lang="en-US" sz="3200" dirty="0" err="1"/>
              <a:t>personalia</a:t>
            </a:r>
            <a:r>
              <a:rPr lang="id-ID" sz="3200" dirty="0"/>
              <a:t>:</a:t>
            </a:r>
          </a:p>
          <a:p>
            <a:pPr lvl="1"/>
            <a:r>
              <a:rPr lang="en-US" sz="3200" dirty="0" err="1"/>
              <a:t>menguji</a:t>
            </a:r>
            <a:r>
              <a:rPr lang="en-US" sz="3200" dirty="0"/>
              <a:t> </a:t>
            </a:r>
            <a:r>
              <a:rPr lang="en-US" sz="3200" dirty="0" err="1"/>
              <a:t>tagihan</a:t>
            </a:r>
            <a:r>
              <a:rPr lang="en-US" sz="3200" dirty="0"/>
              <a:t>, </a:t>
            </a:r>
            <a:endParaRPr lang="id-ID" sz="3200" dirty="0"/>
          </a:p>
          <a:p>
            <a:pPr lvl="1"/>
            <a:r>
              <a:rPr lang="en-US" sz="3200" dirty="0" err="1"/>
              <a:t>memerintahkan</a:t>
            </a:r>
            <a:r>
              <a:rPr lang="en-US" sz="3200" dirty="0"/>
              <a:t> </a:t>
            </a:r>
            <a:r>
              <a:rPr lang="en-US" sz="3200" dirty="0" err="1"/>
              <a:t>pembayaran</a:t>
            </a:r>
            <a:r>
              <a:rPr lang="en-US" sz="3200" dirty="0"/>
              <a:t> </a:t>
            </a:r>
            <a:r>
              <a:rPr lang="en-US" sz="3200" dirty="0" err="1"/>
              <a:t>dan</a:t>
            </a:r>
            <a:r>
              <a:rPr lang="en-US" sz="3200" dirty="0"/>
              <a:t> </a:t>
            </a:r>
            <a:endParaRPr lang="id-ID" sz="3200" dirty="0"/>
          </a:p>
          <a:p>
            <a:pPr lvl="1"/>
            <a:r>
              <a:rPr lang="en-US" sz="3200" dirty="0" err="1"/>
              <a:t>melaksanakan</a:t>
            </a:r>
            <a:r>
              <a:rPr lang="en-US" sz="3200" dirty="0"/>
              <a:t> </a:t>
            </a:r>
            <a:r>
              <a:rPr lang="en-US" sz="3200" dirty="0" err="1"/>
              <a:t>pembayaran</a:t>
            </a:r>
            <a:r>
              <a:rPr lang="en-US" sz="3200" dirty="0"/>
              <a:t> </a:t>
            </a:r>
            <a:endParaRPr lang="id-ID" sz="3200" dirty="0"/>
          </a:p>
          <a:p>
            <a:r>
              <a:rPr lang="id-ID" sz="3200" dirty="0"/>
              <a:t>Tim pengelola </a:t>
            </a:r>
            <a:r>
              <a:rPr lang="en-US" sz="3200" dirty="0" err="1"/>
              <a:t>ditetapkan</a:t>
            </a:r>
            <a:r>
              <a:rPr lang="en-US" sz="3200" dirty="0"/>
              <a:t> </a:t>
            </a:r>
            <a:r>
              <a:rPr lang="en-US" sz="3200" dirty="0" err="1"/>
              <a:t>dalam</a:t>
            </a:r>
            <a:r>
              <a:rPr lang="en-US" sz="3200" dirty="0"/>
              <a:t> </a:t>
            </a:r>
            <a:r>
              <a:rPr lang="en-US" sz="3200" dirty="0" err="1"/>
              <a:t>Surat</a:t>
            </a:r>
            <a:r>
              <a:rPr lang="en-US" sz="3200" dirty="0"/>
              <a:t> </a:t>
            </a:r>
            <a:r>
              <a:rPr lang="en-US" sz="3200" dirty="0" err="1"/>
              <a:t>Keputusan</a:t>
            </a:r>
            <a:r>
              <a:rPr lang="en-US" sz="3200" dirty="0"/>
              <a:t> </a:t>
            </a:r>
            <a:r>
              <a:rPr lang="en-US" sz="3200" dirty="0" err="1"/>
              <a:t>Badan</a:t>
            </a:r>
            <a:r>
              <a:rPr lang="en-US" sz="3200" dirty="0"/>
              <a:t> </a:t>
            </a:r>
            <a:r>
              <a:rPr lang="en-US" sz="3200" dirty="0" err="1"/>
              <a:t>Hukum</a:t>
            </a:r>
            <a:r>
              <a:rPr lang="en-US" sz="3200" dirty="0"/>
              <a:t> </a:t>
            </a:r>
            <a:r>
              <a:rPr lang="en-US" sz="3200" dirty="0" err="1"/>
              <a:t>Nirlaba</a:t>
            </a:r>
            <a:r>
              <a:rPr lang="en-US" sz="3200" dirty="0"/>
              <a:t> </a:t>
            </a:r>
            <a:r>
              <a:rPr lang="en-US" sz="3200" dirty="0" err="1"/>
              <a:t>Penyelenggara</a:t>
            </a:r>
            <a:r>
              <a:rPr lang="en-US" sz="3200" dirty="0"/>
              <a:t> </a:t>
            </a:r>
            <a:r>
              <a:rPr lang="en-US" sz="3200" dirty="0" err="1"/>
              <a:t>Perguruan</a:t>
            </a:r>
            <a:r>
              <a:rPr lang="en-US" sz="3200" dirty="0"/>
              <a:t> </a:t>
            </a:r>
            <a:r>
              <a:rPr lang="en-US" sz="3200" dirty="0" err="1"/>
              <a:t>Tinggi</a:t>
            </a:r>
            <a:r>
              <a:rPr lang="en-US" sz="3200" dirty="0"/>
              <a:t> </a:t>
            </a:r>
            <a:r>
              <a:rPr lang="en-US" sz="3200" dirty="0" err="1"/>
              <a:t>Swasta</a:t>
            </a:r>
            <a:r>
              <a:rPr lang="en-US" sz="3200" dirty="0"/>
              <a:t>.</a:t>
            </a:r>
            <a:endParaRPr lang="id-ID"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2203"/>
            <a:ext cx="10515600" cy="1325563"/>
          </a:xfrm>
        </p:spPr>
        <p:txBody>
          <a:bodyPr/>
          <a:lstStyle/>
          <a:p>
            <a:r>
              <a:rPr lang="id-ID" b="1" dirty="0"/>
              <a:t>Dana bantuan pembangunan gedung tidak boleh digunakan untuk:</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92648370"/>
              </p:ext>
            </p:extLst>
          </p:nvPr>
        </p:nvGraphicFramePr>
        <p:xfrm>
          <a:off x="436419" y="1618468"/>
          <a:ext cx="11443228" cy="5019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5819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142" y="365125"/>
            <a:ext cx="10370657" cy="1325563"/>
          </a:xfrm>
        </p:spPr>
        <p:txBody>
          <a:bodyPr/>
          <a:lstStyle/>
          <a:p>
            <a:r>
              <a:rPr lang="id-ID" b="1" dirty="0"/>
              <a:t>PERSYARATAN BADAN PENYELENGGARA</a:t>
            </a:r>
            <a:endParaRPr lang="en-US" b="1" dirty="0"/>
          </a:p>
        </p:txBody>
      </p:sp>
      <p:sp>
        <p:nvSpPr>
          <p:cNvPr id="4" name="Rounded Rectangle 3"/>
          <p:cNvSpPr/>
          <p:nvPr/>
        </p:nvSpPr>
        <p:spPr>
          <a:xfrm>
            <a:off x="617807" y="1371600"/>
            <a:ext cx="11101326" cy="4872786"/>
          </a:xfrm>
          <a:prstGeom prst="roundRect">
            <a:avLst/>
          </a:prstGeom>
          <a:ln w="57150" cmpd="sng"/>
        </p:spPr>
        <p:style>
          <a:lnRef idx="2">
            <a:schemeClr val="accent5"/>
          </a:lnRef>
          <a:fillRef idx="1">
            <a:schemeClr val="lt1"/>
          </a:fillRef>
          <a:effectRef idx="0">
            <a:schemeClr val="accent5"/>
          </a:effectRef>
          <a:fontRef idx="minor">
            <a:schemeClr val="dk1"/>
          </a:fontRef>
        </p:style>
        <p:txBody>
          <a:bodyPr rtlCol="0" anchor="ctr"/>
          <a:lstStyle/>
          <a:p>
            <a:pPr marL="368300" indent="-349250" eaLnBrk="1" hangingPunct="1">
              <a:lnSpc>
                <a:spcPct val="80000"/>
              </a:lnSpc>
              <a:buFont typeface="Arial" panose="020B0604020202020204" pitchFamily="34" charset="0"/>
              <a:buChar char="•"/>
            </a:pPr>
            <a:r>
              <a:rPr lang="id-ID" sz="3200" dirty="0"/>
              <a:t>Badan Hukum Nirlaba Penyelenggara Perguruan Tinggi yang dapat mengajukan proposal PP-PTS adalah Badan Hukum Nirlaba Penyelenggara Perguruan Tinggi yang telah </a:t>
            </a:r>
            <a:r>
              <a:rPr lang="id-ID" sz="3200" b="1" dirty="0"/>
              <a:t>disahkan</a:t>
            </a:r>
            <a:r>
              <a:rPr lang="id-ID" sz="3200" dirty="0"/>
              <a:t> oleh Kementerian Hukum dan Hak Asasi Manusia</a:t>
            </a:r>
          </a:p>
          <a:p>
            <a:pPr marL="368300" lvl="1" indent="-349250">
              <a:buFont typeface="Arial" panose="020B0604020202020204" pitchFamily="34" charset="0"/>
              <a:buChar char="•"/>
            </a:pPr>
            <a:r>
              <a:rPr lang="id-ID" sz="3200" b="1" dirty="0">
                <a:solidFill>
                  <a:srgbClr val="FF0000"/>
                </a:solidFill>
              </a:rPr>
              <a:t>Tidak sedang dalam proses pengajuan perubahan perguruan tinggi dan perubahan badan hukum penyelenggara sesuai dengan </a:t>
            </a:r>
            <a:r>
              <a:rPr lang="en-US" sz="3200" dirty="0" err="1"/>
              <a:t>Permenristekdikti</a:t>
            </a:r>
            <a:r>
              <a:rPr lang="en-US" sz="3200" dirty="0"/>
              <a:t> no 51 </a:t>
            </a:r>
            <a:r>
              <a:rPr lang="en-US" sz="3200" dirty="0" err="1"/>
              <a:t>tahun</a:t>
            </a:r>
            <a:r>
              <a:rPr lang="en-US" sz="3200" dirty="0"/>
              <a:t> 2018, </a:t>
            </a:r>
            <a:r>
              <a:rPr lang="id-ID" sz="3200" b="1" dirty="0">
                <a:solidFill>
                  <a:srgbClr val="FF0000"/>
                </a:solidFill>
              </a:rPr>
              <a:t>sejak pengusulan PP-PTS sampai dengan 1 Juli 2020</a:t>
            </a:r>
            <a:r>
              <a:rPr lang="id-ID" sz="3200" dirty="0"/>
              <a:t>; </a:t>
            </a:r>
            <a:endParaRPr lang="en-US" sz="3200" dirty="0"/>
          </a:p>
          <a:p>
            <a:pPr marL="368300" lvl="1" indent="-349250">
              <a:buFont typeface="Arial" panose="020B0604020202020204" pitchFamily="34" charset="0"/>
              <a:buChar char="•"/>
            </a:pPr>
            <a:r>
              <a:rPr lang="id-ID" sz="3200" dirty="0"/>
              <a:t>Tidak sedang memiliki masalah internal dan tidak dalam sengketa hukum</a:t>
            </a:r>
            <a:r>
              <a:rPr lang="en-ID" sz="3200" dirty="0"/>
              <a:t> </a:t>
            </a:r>
            <a:endParaRPr lang="id-ID" sz="3200" dirty="0"/>
          </a:p>
        </p:txBody>
      </p:sp>
    </p:spTree>
    <p:extLst>
      <p:ext uri="{BB962C8B-B14F-4D97-AF65-F5344CB8AC3E}">
        <p14:creationId xmlns:p14="http://schemas.microsoft.com/office/powerpoint/2010/main" val="4163399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56114"/>
            <a:ext cx="10515600" cy="1325563"/>
          </a:xfrm>
        </p:spPr>
        <p:txBody>
          <a:bodyPr rtlCol="0">
            <a:normAutofit/>
          </a:bodyPr>
          <a:lstStyle/>
          <a:p>
            <a:pPr eaLnBrk="1" fontAlgn="auto" hangingPunct="1">
              <a:spcAft>
                <a:spcPts val="0"/>
              </a:spcAft>
              <a:defRPr/>
            </a:pPr>
            <a:r>
              <a:rPr lang="id-ID" sz="4800" b="1" dirty="0">
                <a:ea typeface="+mj-ea"/>
                <a:cs typeface="+mj-cs"/>
              </a:rPr>
              <a:t>PERSYARATAN PTS/</a:t>
            </a:r>
            <a:r>
              <a:rPr lang="id-ID" sz="4800" b="1" dirty="0" err="1">
                <a:ea typeface="+mj-ea"/>
                <a:cs typeface="+mj-cs"/>
              </a:rPr>
              <a:t>Prodi</a:t>
            </a:r>
            <a:r>
              <a:rPr lang="id-ID" sz="4800" b="1" dirty="0">
                <a:ea typeface="+mj-ea"/>
                <a:cs typeface="+mj-cs"/>
              </a:rPr>
              <a:t> Yang DIUSULKAN</a:t>
            </a:r>
          </a:p>
        </p:txBody>
      </p:sp>
      <p:sp>
        <p:nvSpPr>
          <p:cNvPr id="38914" name="Content Placeholder 2"/>
          <p:cNvSpPr>
            <a:spLocks noGrp="1"/>
          </p:cNvSpPr>
          <p:nvPr>
            <p:ph idx="1"/>
          </p:nvPr>
        </p:nvSpPr>
        <p:spPr>
          <a:xfrm>
            <a:off x="0" y="885476"/>
            <a:ext cx="12191999" cy="5805255"/>
          </a:xfrm>
        </p:spPr>
        <p:txBody>
          <a:bodyPr>
            <a:normAutofit/>
          </a:bodyPr>
          <a:lstStyle/>
          <a:p>
            <a:pPr lvl="1"/>
            <a:r>
              <a:rPr lang="id-ID" dirty="0"/>
              <a:t>Merupakan PT yang berada pada Kluster 4 atau 5 sesuai dengan </a:t>
            </a:r>
            <a:r>
              <a:rPr lang="en-US" b="1" dirty="0">
                <a:solidFill>
                  <a:srgbClr val="FF0000"/>
                </a:solidFill>
              </a:rPr>
              <a:t>Keputusan Menteri No 213/M/KPT/2019 </a:t>
            </a:r>
            <a:r>
              <a:rPr lang="en-US" b="1" dirty="0" err="1">
                <a:solidFill>
                  <a:srgbClr val="FF0000"/>
                </a:solidFill>
              </a:rPr>
              <a:t>tentang</a:t>
            </a:r>
            <a:r>
              <a:rPr lang="en-US" b="1" dirty="0">
                <a:solidFill>
                  <a:srgbClr val="FF0000"/>
                </a:solidFill>
              </a:rPr>
              <a:t> </a:t>
            </a:r>
            <a:r>
              <a:rPr lang="en-US" b="1" dirty="0" err="1">
                <a:solidFill>
                  <a:srgbClr val="FF0000"/>
                </a:solidFill>
              </a:rPr>
              <a:t>Klurterisasi</a:t>
            </a:r>
            <a:r>
              <a:rPr lang="en-US" b="1" dirty="0">
                <a:solidFill>
                  <a:srgbClr val="FF0000"/>
                </a:solidFill>
              </a:rPr>
              <a:t> </a:t>
            </a:r>
            <a:r>
              <a:rPr lang="en-US" b="1" dirty="0" err="1">
                <a:solidFill>
                  <a:srgbClr val="FF0000"/>
                </a:solidFill>
              </a:rPr>
              <a:t>dan</a:t>
            </a:r>
            <a:r>
              <a:rPr lang="en-US" b="1" dirty="0">
                <a:solidFill>
                  <a:srgbClr val="FF0000"/>
                </a:solidFill>
              </a:rPr>
              <a:t> </a:t>
            </a:r>
            <a:r>
              <a:rPr lang="en-US" b="1" dirty="0" err="1">
                <a:solidFill>
                  <a:srgbClr val="FF0000"/>
                </a:solidFill>
              </a:rPr>
              <a:t>Pemeringkatan</a:t>
            </a:r>
            <a:r>
              <a:rPr lang="en-US" b="1" dirty="0">
                <a:solidFill>
                  <a:srgbClr val="FF0000"/>
                </a:solidFill>
              </a:rPr>
              <a:t> PT </a:t>
            </a:r>
            <a:r>
              <a:rPr lang="en-US" b="1" dirty="0" err="1">
                <a:solidFill>
                  <a:srgbClr val="FF0000"/>
                </a:solidFill>
              </a:rPr>
              <a:t>Tahun</a:t>
            </a:r>
            <a:r>
              <a:rPr lang="en-US" b="1" dirty="0">
                <a:solidFill>
                  <a:srgbClr val="FF0000"/>
                </a:solidFill>
              </a:rPr>
              <a:t> 2019</a:t>
            </a:r>
            <a:r>
              <a:rPr lang="id-ID" dirty="0"/>
              <a:t>, dan </a:t>
            </a:r>
            <a:r>
              <a:rPr lang="en-US" dirty="0" err="1"/>
              <a:t>perguruan</a:t>
            </a:r>
            <a:r>
              <a:rPr lang="en-US" dirty="0"/>
              <a:t> </a:t>
            </a:r>
            <a:r>
              <a:rPr lang="en-US" dirty="0" err="1"/>
              <a:t>tinggi</a:t>
            </a:r>
            <a:r>
              <a:rPr lang="en-US" dirty="0"/>
              <a:t> </a:t>
            </a:r>
            <a:r>
              <a:rPr lang="en-US" dirty="0" err="1"/>
              <a:t>swasta</a:t>
            </a:r>
            <a:r>
              <a:rPr lang="en-US" dirty="0"/>
              <a:t> yang </a:t>
            </a:r>
            <a:r>
              <a:rPr lang="en-US" dirty="0" err="1"/>
              <a:t>terdata</a:t>
            </a:r>
            <a:r>
              <a:rPr lang="en-US" dirty="0"/>
              <a:t> </a:t>
            </a:r>
            <a:r>
              <a:rPr lang="en-US" dirty="0" err="1"/>
              <a:t>pada</a:t>
            </a:r>
            <a:r>
              <a:rPr lang="en-US" dirty="0"/>
              <a:t> PD-</a:t>
            </a:r>
            <a:r>
              <a:rPr lang="en-US" dirty="0" err="1"/>
              <a:t>Dikti</a:t>
            </a:r>
            <a:r>
              <a:rPr lang="en-US" dirty="0"/>
              <a:t> </a:t>
            </a:r>
            <a:r>
              <a:rPr lang="en-US" dirty="0" err="1"/>
              <a:t>dan</a:t>
            </a:r>
            <a:r>
              <a:rPr lang="en-US" dirty="0"/>
              <a:t> </a:t>
            </a:r>
            <a:r>
              <a:rPr lang="en-US" dirty="0" err="1"/>
              <a:t>belum</a:t>
            </a:r>
            <a:r>
              <a:rPr lang="en-US" dirty="0"/>
              <a:t> </a:t>
            </a:r>
            <a:r>
              <a:rPr lang="en-US" dirty="0" err="1"/>
              <a:t>dikelompokkan</a:t>
            </a:r>
            <a:r>
              <a:rPr lang="en-US" dirty="0"/>
              <a:t> </a:t>
            </a:r>
            <a:r>
              <a:rPr lang="en-US" dirty="0" err="1"/>
              <a:t>dalam</a:t>
            </a:r>
            <a:r>
              <a:rPr lang="en-US" dirty="0"/>
              <a:t> </a:t>
            </a:r>
            <a:r>
              <a:rPr lang="en-US" dirty="0" err="1"/>
              <a:t>kluster</a:t>
            </a:r>
            <a:r>
              <a:rPr lang="en-US" dirty="0"/>
              <a:t>.</a:t>
            </a:r>
            <a:endParaRPr lang="en-ID" dirty="0"/>
          </a:p>
          <a:p>
            <a:pPr lvl="1"/>
            <a:r>
              <a:rPr lang="id-ID" dirty="0"/>
              <a:t>Program studi yang dapat diusulkan adalah </a:t>
            </a:r>
            <a:r>
              <a:rPr lang="id-ID" b="1" dirty="0"/>
              <a:t>pendidikan</a:t>
            </a:r>
            <a:r>
              <a:rPr lang="en-US" b="1" dirty="0"/>
              <a:t> </a:t>
            </a:r>
            <a:r>
              <a:rPr lang="en-US" b="1" dirty="0" err="1"/>
              <a:t>akademik</a:t>
            </a:r>
            <a:r>
              <a:rPr lang="en-US" b="1" dirty="0"/>
              <a:t> </a:t>
            </a:r>
            <a:r>
              <a:rPr lang="id-ID" b="1" dirty="0"/>
              <a:t>program </a:t>
            </a:r>
            <a:r>
              <a:rPr lang="en-US" b="1" dirty="0" err="1"/>
              <a:t>sarjana</a:t>
            </a:r>
            <a:r>
              <a:rPr lang="en-US" b="1" dirty="0"/>
              <a:t> </a:t>
            </a:r>
            <a:r>
              <a:rPr lang="en-US" b="1" dirty="0" err="1"/>
              <a:t>dan</a:t>
            </a:r>
            <a:r>
              <a:rPr lang="en-US" b="1" dirty="0"/>
              <a:t> </a:t>
            </a:r>
            <a:r>
              <a:rPr lang="id-ID" b="1" dirty="0"/>
              <a:t>pendidikan </a:t>
            </a:r>
            <a:r>
              <a:rPr lang="en-US" b="1" dirty="0" err="1"/>
              <a:t>vokasi</a:t>
            </a:r>
            <a:r>
              <a:rPr lang="en-US" b="1" dirty="0"/>
              <a:t> program  diploma </a:t>
            </a:r>
            <a:r>
              <a:rPr lang="en-US" b="1" dirty="0" err="1"/>
              <a:t>tiga</a:t>
            </a:r>
            <a:r>
              <a:rPr lang="en-US" b="1" dirty="0"/>
              <a:t> </a:t>
            </a:r>
            <a:r>
              <a:rPr lang="en-US" b="1" dirty="0" err="1"/>
              <a:t>dan</a:t>
            </a:r>
            <a:r>
              <a:rPr lang="en-US" b="1" dirty="0"/>
              <a:t>/</a:t>
            </a:r>
            <a:r>
              <a:rPr lang="en-US" b="1" dirty="0" err="1"/>
              <a:t>atau</a:t>
            </a:r>
            <a:r>
              <a:rPr lang="en-US" b="1" dirty="0"/>
              <a:t> diploma </a:t>
            </a:r>
            <a:r>
              <a:rPr lang="en-US" b="1" dirty="0" err="1"/>
              <a:t>empat</a:t>
            </a:r>
            <a:r>
              <a:rPr lang="en-US" b="1" dirty="0"/>
              <a:t>/</a:t>
            </a:r>
            <a:r>
              <a:rPr lang="en-US" b="1" dirty="0" err="1"/>
              <a:t>sarjana</a:t>
            </a:r>
            <a:r>
              <a:rPr lang="en-US" b="1" dirty="0"/>
              <a:t> </a:t>
            </a:r>
            <a:r>
              <a:rPr lang="en-US" b="1" dirty="0" err="1"/>
              <a:t>terapan</a:t>
            </a:r>
            <a:r>
              <a:rPr lang="id-ID" dirty="0"/>
              <a:t>;</a:t>
            </a:r>
            <a:r>
              <a:rPr lang="en-ID" dirty="0">
                <a:effectLst/>
              </a:rPr>
              <a:t> </a:t>
            </a:r>
          </a:p>
          <a:p>
            <a:pPr lvl="1"/>
            <a:r>
              <a:rPr lang="id-ID" dirty="0"/>
              <a:t>Akreditasi program studi yang diusulkan </a:t>
            </a:r>
            <a:r>
              <a:rPr lang="en-US" dirty="0" err="1"/>
              <a:t>maksimum</a:t>
            </a:r>
            <a:r>
              <a:rPr lang="en-US" dirty="0"/>
              <a:t> B yang </a:t>
            </a:r>
            <a:r>
              <a:rPr lang="id-ID" dirty="0"/>
              <a:t>masih berlaku</a:t>
            </a:r>
            <a:r>
              <a:rPr lang="en-US" dirty="0"/>
              <a:t> </a:t>
            </a:r>
            <a:r>
              <a:rPr lang="en-US" dirty="0" err="1"/>
              <a:t>atau</a:t>
            </a:r>
            <a:r>
              <a:rPr lang="en-US" dirty="0"/>
              <a:t> </a:t>
            </a:r>
            <a:r>
              <a:rPr lang="en-US" dirty="0" err="1"/>
              <a:t>sedang</a:t>
            </a:r>
            <a:r>
              <a:rPr lang="en-US" dirty="0"/>
              <a:t> </a:t>
            </a:r>
            <a:r>
              <a:rPr lang="en-US" dirty="0" err="1"/>
              <a:t>dalam</a:t>
            </a:r>
            <a:r>
              <a:rPr lang="en-US" dirty="0"/>
              <a:t> proses </a:t>
            </a:r>
            <a:r>
              <a:rPr lang="en-US" dirty="0" err="1"/>
              <a:t>reakreditasi</a:t>
            </a:r>
            <a:r>
              <a:rPr lang="id-ID" dirty="0"/>
              <a:t>;</a:t>
            </a:r>
            <a:endParaRPr lang="en-US" dirty="0"/>
          </a:p>
          <a:p>
            <a:pPr lvl="1"/>
            <a:r>
              <a:rPr lang="id-ID" dirty="0"/>
              <a:t>Telah melakukan pelaporan data kegiatan belajar mengajar melalui Pangkalan Data Pendidikan Tinggi  dengan persentase 100% untuk </a:t>
            </a:r>
            <a:r>
              <a:rPr lang="id-ID" b="1" dirty="0">
                <a:solidFill>
                  <a:srgbClr val="FF0000"/>
                </a:solidFill>
              </a:rPr>
              <a:t>TA 2018-1 dan 2018-2</a:t>
            </a:r>
            <a:r>
              <a:rPr lang="id-ID" dirty="0">
                <a:solidFill>
                  <a:srgbClr val="FF0000"/>
                </a:solidFill>
              </a:rPr>
              <a:t>, </a:t>
            </a:r>
            <a:r>
              <a:rPr lang="id-ID" dirty="0"/>
              <a:t>kecuali bagi perguruan tinggi baru yang belum menyelenggarakan </a:t>
            </a:r>
            <a:r>
              <a:rPr lang="en-US" dirty="0" err="1"/>
              <a:t>pendidikan</a:t>
            </a:r>
            <a:r>
              <a:rPr lang="id-ID" dirty="0"/>
              <a:t> 1</a:t>
            </a:r>
            <a:r>
              <a:rPr lang="en-US" dirty="0"/>
              <a:t> (</a:t>
            </a:r>
            <a:r>
              <a:rPr lang="en-US" dirty="0" err="1"/>
              <a:t>satu</a:t>
            </a:r>
            <a:r>
              <a:rPr lang="en-US" dirty="0"/>
              <a:t>)</a:t>
            </a:r>
            <a:r>
              <a:rPr lang="id-ID" dirty="0"/>
              <a:t> tahun akademik penuh</a:t>
            </a:r>
            <a:r>
              <a:rPr lang="en-ID" dirty="0"/>
              <a:t> </a:t>
            </a:r>
            <a:r>
              <a:rPr lang="id-ID" dirty="0"/>
              <a:t>;</a:t>
            </a:r>
            <a:endParaRPr lang="en-US" dirty="0"/>
          </a:p>
          <a:p>
            <a:pPr lvl="1"/>
            <a:r>
              <a:rPr lang="id-ID" dirty="0"/>
              <a:t>Tidak sedang dikenakan sanksi oleh Direktorat Jenderal Kelembagaan Ilmu Pengetahuan dan Pendidikan Tinggi berdasarkan </a:t>
            </a:r>
            <a:r>
              <a:rPr lang="id-ID" dirty="0" err="1"/>
              <a:t>Permenristekdikti</a:t>
            </a:r>
            <a:r>
              <a:rPr lang="id-ID" dirty="0"/>
              <a:t> No. 51 tahun 2018.</a:t>
            </a:r>
            <a:endParaRPr lang="en-US" dirty="0"/>
          </a:p>
          <a:p>
            <a:pPr marL="234950" lvl="1"/>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2783-F9B5-564A-A5DF-FFCF9AD9B03C}"/>
              </a:ext>
            </a:extLst>
          </p:cNvPr>
          <p:cNvSpPr>
            <a:spLocks noGrp="1"/>
          </p:cNvSpPr>
          <p:nvPr>
            <p:ph type="title"/>
          </p:nvPr>
        </p:nvSpPr>
        <p:spPr>
          <a:xfrm>
            <a:off x="838199" y="157307"/>
            <a:ext cx="11139055" cy="1325563"/>
          </a:xfrm>
        </p:spPr>
        <p:txBody>
          <a:bodyPr/>
          <a:lstStyle/>
          <a:p>
            <a:r>
              <a:rPr lang="id-ID" b="1" dirty="0"/>
              <a:t>Ketentuan bagi Penerima PP-PTS tahun Anggaran 2020 </a:t>
            </a:r>
            <a:endParaRPr lang="en-US" b="1" dirty="0"/>
          </a:p>
        </p:txBody>
      </p:sp>
      <p:sp>
        <p:nvSpPr>
          <p:cNvPr id="3" name="Content Placeholder 2">
            <a:extLst>
              <a:ext uri="{FF2B5EF4-FFF2-40B4-BE49-F238E27FC236}">
                <a16:creationId xmlns:a16="http://schemas.microsoft.com/office/drawing/2014/main" id="{37C1B0CC-E755-7447-A017-8A431C60612D}"/>
              </a:ext>
            </a:extLst>
          </p:cNvPr>
          <p:cNvSpPr>
            <a:spLocks noGrp="1"/>
          </p:cNvSpPr>
          <p:nvPr>
            <p:ph idx="1"/>
          </p:nvPr>
        </p:nvSpPr>
        <p:spPr>
          <a:xfrm>
            <a:off x="838198" y="1482870"/>
            <a:ext cx="11139055" cy="5167312"/>
          </a:xfrm>
          <a:ln w="38100">
            <a:solidFill>
              <a:srgbClr val="0000FF"/>
            </a:solidFill>
          </a:ln>
        </p:spPr>
        <p:txBody>
          <a:bodyPr>
            <a:noAutofit/>
          </a:bodyPr>
          <a:lstStyle/>
          <a:p>
            <a:pPr lvl="0"/>
            <a:r>
              <a:rPr lang="id-ID" sz="3000" dirty="0"/>
              <a:t>Badan Hukum Nirlaba Penyelenggara </a:t>
            </a:r>
            <a:r>
              <a:rPr lang="id-ID" sz="3000" b="1" dirty="0"/>
              <a:t>tidak boleh mengajukan perubahan Perguruan Tinggi</a:t>
            </a:r>
            <a:r>
              <a:rPr lang="id-ID" sz="3000" dirty="0"/>
              <a:t> sesuai dengan </a:t>
            </a:r>
            <a:r>
              <a:rPr lang="en-US" sz="3000" dirty="0" err="1"/>
              <a:t>Permenristekdikti</a:t>
            </a:r>
            <a:r>
              <a:rPr lang="en-US" sz="3000" dirty="0"/>
              <a:t> no 51 </a:t>
            </a:r>
            <a:r>
              <a:rPr lang="en-US" sz="3000" dirty="0" err="1"/>
              <a:t>Tahun</a:t>
            </a:r>
            <a:r>
              <a:rPr lang="en-US" sz="3000" dirty="0"/>
              <a:t> 2018</a:t>
            </a:r>
            <a:r>
              <a:rPr lang="id-ID" sz="3000" dirty="0"/>
              <a:t> Pasal 17 </a:t>
            </a:r>
            <a:r>
              <a:rPr lang="en-US" sz="3000" dirty="0" err="1"/>
              <a:t>dengan</a:t>
            </a:r>
            <a:r>
              <a:rPr lang="en-US" sz="3000" dirty="0"/>
              <a:t> </a:t>
            </a:r>
            <a:r>
              <a:rPr lang="en-US" sz="3000" dirty="0" err="1"/>
              <a:t>ketentuan</a:t>
            </a:r>
            <a:r>
              <a:rPr lang="en-US" sz="3000" dirty="0"/>
              <a:t> </a:t>
            </a:r>
            <a:r>
              <a:rPr lang="en-US" sz="3000" dirty="0" err="1"/>
              <a:t>sebagai</a:t>
            </a:r>
            <a:r>
              <a:rPr lang="en-US" sz="3000" dirty="0"/>
              <a:t> </a:t>
            </a:r>
            <a:r>
              <a:rPr lang="en-US" sz="3000" dirty="0" err="1"/>
              <a:t>berikut</a:t>
            </a:r>
            <a:r>
              <a:rPr lang="id-ID" sz="3000" dirty="0"/>
              <a:t>:</a:t>
            </a:r>
            <a:endParaRPr lang="en-ID" sz="3000" dirty="0"/>
          </a:p>
          <a:p>
            <a:pPr lvl="1"/>
            <a:r>
              <a:rPr lang="en-US" sz="3000" b="1" dirty="0" err="1"/>
              <a:t>bagi</a:t>
            </a:r>
            <a:r>
              <a:rPr lang="en-US" sz="3000" b="1" dirty="0"/>
              <a:t> </a:t>
            </a:r>
            <a:r>
              <a:rPr lang="en-US" sz="3000" b="1" dirty="0" err="1"/>
              <a:t>penerima</a:t>
            </a:r>
            <a:r>
              <a:rPr lang="en-US" sz="3000" b="1" dirty="0"/>
              <a:t> </a:t>
            </a:r>
            <a:r>
              <a:rPr lang="en-US" sz="3000" b="1" dirty="0" err="1"/>
              <a:t>bantuan</a:t>
            </a:r>
            <a:r>
              <a:rPr lang="en-US" sz="3000" b="1" dirty="0"/>
              <a:t> </a:t>
            </a:r>
            <a:r>
              <a:rPr lang="en-US" sz="3000" b="1" dirty="0" err="1"/>
              <a:t>berupa</a:t>
            </a:r>
            <a:r>
              <a:rPr lang="en-US" sz="3000" b="1" dirty="0"/>
              <a:t> </a:t>
            </a:r>
            <a:r>
              <a:rPr lang="en-US" sz="3000" b="1" dirty="0" err="1"/>
              <a:t>barang</a:t>
            </a:r>
            <a:r>
              <a:rPr lang="en-US" sz="3000" b="1" dirty="0"/>
              <a:t>,</a:t>
            </a:r>
            <a:r>
              <a:rPr lang="en-US" sz="3000" dirty="0"/>
              <a:t> </a:t>
            </a:r>
            <a:r>
              <a:rPr lang="id-ID" sz="3000" dirty="0"/>
              <a:t>sampai dengan Berita Acara Serah Terima (BAST) Barang Milik Negara (BMN) dan Naskah Perjanjian Hibah di tandatangani oleh kedua belah pihak </a:t>
            </a:r>
            <a:r>
              <a:rPr lang="en-US" sz="3000" dirty="0" err="1"/>
              <a:t>dan</a:t>
            </a:r>
            <a:r>
              <a:rPr lang="en-US" sz="3000" dirty="0"/>
              <a:t>/</a:t>
            </a:r>
            <a:r>
              <a:rPr lang="en-US" sz="3000" dirty="0" err="1"/>
              <a:t>atau</a:t>
            </a:r>
            <a:r>
              <a:rPr lang="id-ID" sz="3000" dirty="0"/>
              <a:t>;</a:t>
            </a:r>
            <a:endParaRPr lang="en-ID" sz="3000" dirty="0"/>
          </a:p>
          <a:p>
            <a:pPr lvl="1"/>
            <a:r>
              <a:rPr lang="en-US" sz="3000" b="1" dirty="0" err="1"/>
              <a:t>bagi</a:t>
            </a:r>
            <a:r>
              <a:rPr lang="en-US" sz="3000" b="1" dirty="0"/>
              <a:t> </a:t>
            </a:r>
            <a:r>
              <a:rPr lang="en-US" sz="3000" b="1" dirty="0" err="1"/>
              <a:t>penerima</a:t>
            </a:r>
            <a:r>
              <a:rPr lang="en-US" sz="3000" b="1" dirty="0"/>
              <a:t> </a:t>
            </a:r>
            <a:r>
              <a:rPr lang="en-US" sz="3000" b="1" dirty="0" err="1"/>
              <a:t>bantuan</a:t>
            </a:r>
            <a:r>
              <a:rPr lang="en-US" sz="3000" b="1" dirty="0"/>
              <a:t> </a:t>
            </a:r>
            <a:r>
              <a:rPr lang="en-US" sz="3000" b="1" dirty="0" err="1"/>
              <a:t>berupa</a:t>
            </a:r>
            <a:r>
              <a:rPr lang="en-US" sz="3000" b="1" dirty="0"/>
              <a:t> g</a:t>
            </a:r>
            <a:r>
              <a:rPr lang="id-ID" sz="3000" b="1" dirty="0" err="1"/>
              <a:t>edung</a:t>
            </a:r>
            <a:r>
              <a:rPr lang="en-US" sz="3000" b="1" dirty="0"/>
              <a:t>, </a:t>
            </a:r>
            <a:r>
              <a:rPr lang="id-ID" sz="3000" dirty="0"/>
              <a:t>sampai dengan di tandatanganinya berita acara serah terima antara pimpinan badan penyelenggara penerima bantuan dengan PPK satker pemberi bantuan (Direktorat Pembinaan Kelembagaan PT).</a:t>
            </a:r>
            <a:endParaRPr lang="en-ID" sz="3000" dirty="0"/>
          </a:p>
        </p:txBody>
      </p:sp>
    </p:spTree>
    <p:extLst>
      <p:ext uri="{BB962C8B-B14F-4D97-AF65-F5344CB8AC3E}">
        <p14:creationId xmlns:p14="http://schemas.microsoft.com/office/powerpoint/2010/main" val="3718225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id-ID" dirty="0"/>
              <a:t>SELEKSI PROPOSAL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96081441"/>
              </p:ext>
            </p:extLst>
          </p:nvPr>
        </p:nvGraphicFramePr>
        <p:xfrm>
          <a:off x="-860250" y="1229215"/>
          <a:ext cx="13052250" cy="54444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9351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PROSES SELEKSI PROPOSAL</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75553760"/>
              </p:ext>
            </p:extLst>
          </p:nvPr>
        </p:nvGraphicFramePr>
        <p:xfrm>
          <a:off x="838200" y="1536520"/>
          <a:ext cx="10515600" cy="516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5019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4DA1C-E3B6-AC43-80D8-99AD168D7BBC}"/>
              </a:ext>
            </a:extLst>
          </p:cNvPr>
          <p:cNvSpPr>
            <a:spLocks noGrp="1"/>
          </p:cNvSpPr>
          <p:nvPr>
            <p:ph type="title"/>
          </p:nvPr>
        </p:nvSpPr>
        <p:spPr>
          <a:xfrm>
            <a:off x="353293" y="521782"/>
            <a:ext cx="4045527" cy="1325563"/>
          </a:xfrm>
        </p:spPr>
        <p:txBody>
          <a:bodyPr/>
          <a:lstStyle/>
          <a:p>
            <a:r>
              <a:rPr lang="en-US" b="1" dirty="0"/>
              <a:t>KRITERIA SELEKSI PROPOSAL</a:t>
            </a:r>
          </a:p>
        </p:txBody>
      </p:sp>
      <p:graphicFrame>
        <p:nvGraphicFramePr>
          <p:cNvPr id="6" name="Content Placeholder 5">
            <a:extLst>
              <a:ext uri="{FF2B5EF4-FFF2-40B4-BE49-F238E27FC236}">
                <a16:creationId xmlns:a16="http://schemas.microsoft.com/office/drawing/2014/main" id="{B88290FF-9BE2-9B4B-8A23-C99B40022494}"/>
              </a:ext>
            </a:extLst>
          </p:cNvPr>
          <p:cNvGraphicFramePr>
            <a:graphicFrameLocks noGrp="1"/>
          </p:cNvGraphicFramePr>
          <p:nvPr>
            <p:ph idx="1"/>
            <p:extLst>
              <p:ext uri="{D42A27DB-BD31-4B8C-83A1-F6EECF244321}">
                <p14:modId xmlns:p14="http://schemas.microsoft.com/office/powerpoint/2010/main" val="1992345600"/>
              </p:ext>
            </p:extLst>
          </p:nvPr>
        </p:nvGraphicFramePr>
        <p:xfrm>
          <a:off x="872839" y="997528"/>
          <a:ext cx="10688782" cy="5324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3581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117047B-87F0-524E-9EE5-49F917BACBBF}"/>
              </a:ext>
            </a:extLst>
          </p:cNvPr>
          <p:cNvGraphicFramePr>
            <a:graphicFrameLocks noGrp="1"/>
          </p:cNvGraphicFramePr>
          <p:nvPr>
            <p:ph idx="1"/>
            <p:extLst>
              <p:ext uri="{D42A27DB-BD31-4B8C-83A1-F6EECF244321}">
                <p14:modId xmlns:p14="http://schemas.microsoft.com/office/powerpoint/2010/main" val="2529995576"/>
              </p:ext>
            </p:extLst>
          </p:nvPr>
        </p:nvGraphicFramePr>
        <p:xfrm>
          <a:off x="838200" y="1463040"/>
          <a:ext cx="10515600" cy="47139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BC8E5839-B52D-C944-A451-76FC22145730}"/>
              </a:ext>
            </a:extLst>
          </p:cNvPr>
          <p:cNvSpPr/>
          <p:nvPr/>
        </p:nvSpPr>
        <p:spPr>
          <a:xfrm>
            <a:off x="158207" y="275995"/>
            <a:ext cx="5239256" cy="923330"/>
          </a:xfrm>
          <a:prstGeom prst="rect">
            <a:avLst/>
          </a:prstGeom>
          <a:noFill/>
        </p:spPr>
        <p:txBody>
          <a:bodyPr wrap="none" lIns="91440" tIns="45720" rIns="91440" bIns="45720">
            <a:spAutoFit/>
          </a:bodyPr>
          <a:lstStyle/>
          <a:p>
            <a:pPr marL="11113" algn="ctr"/>
            <a:r>
              <a:rPr lang="en-US" sz="5400" b="1" cap="none" spc="0" dirty="0" err="1">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entury Gothic" panose="020B0502020202020204" pitchFamily="34" charset="0"/>
              </a:rPr>
              <a:t>Latar</a:t>
            </a:r>
            <a:r>
              <a:rPr lang="en-US" sz="5400" b="1"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entury Gothic" panose="020B0502020202020204" pitchFamily="34" charset="0"/>
              </a:rPr>
              <a:t> </a:t>
            </a:r>
            <a:r>
              <a:rPr lang="en-US" sz="5400" b="1" cap="none" spc="0" dirty="0" err="1">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entury Gothic" panose="020B0502020202020204" pitchFamily="34" charset="0"/>
              </a:rPr>
              <a:t>Belakang</a:t>
            </a:r>
            <a:endParaRPr lang="en-US" sz="5400" b="1"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entury Gothic" panose="020B0502020202020204" pitchFamily="34" charset="0"/>
            </a:endParaRPr>
          </a:p>
        </p:txBody>
      </p:sp>
      <p:graphicFrame>
        <p:nvGraphicFramePr>
          <p:cNvPr id="13" name="Diagram 12">
            <a:extLst>
              <a:ext uri="{FF2B5EF4-FFF2-40B4-BE49-F238E27FC236}">
                <a16:creationId xmlns:a16="http://schemas.microsoft.com/office/drawing/2014/main" id="{61A42876-A8D7-904E-9231-EE0E698C5137}"/>
              </a:ext>
            </a:extLst>
          </p:cNvPr>
          <p:cNvGraphicFramePr/>
          <p:nvPr>
            <p:extLst/>
          </p:nvPr>
        </p:nvGraphicFramePr>
        <p:xfrm>
          <a:off x="7644974" y="2823278"/>
          <a:ext cx="2416709" cy="22579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6" name="TextBox 15">
            <a:extLst>
              <a:ext uri="{FF2B5EF4-FFF2-40B4-BE49-F238E27FC236}">
                <a16:creationId xmlns:a16="http://schemas.microsoft.com/office/drawing/2014/main" id="{CFD46F40-8D75-A049-BD72-8C7B60D2F50E}"/>
              </a:ext>
            </a:extLst>
          </p:cNvPr>
          <p:cNvSpPr txBox="1"/>
          <p:nvPr/>
        </p:nvSpPr>
        <p:spPr>
          <a:xfrm>
            <a:off x="3088472" y="1414600"/>
            <a:ext cx="2205990" cy="830997"/>
          </a:xfrm>
          <a:prstGeom prst="rect">
            <a:avLst/>
          </a:prstGeom>
          <a:noFill/>
        </p:spPr>
        <p:txBody>
          <a:bodyPr wrap="square" rtlCol="0">
            <a:spAutoFit/>
          </a:bodyPr>
          <a:lstStyle/>
          <a:p>
            <a:r>
              <a:rPr lang="en-US" sz="2400" b="1" dirty="0" err="1">
                <a:latin typeface="Century Gothic" panose="020B0502020202020204" pitchFamily="34" charset="0"/>
              </a:rPr>
              <a:t>Agustus</a:t>
            </a:r>
            <a:endParaRPr lang="en-US" sz="2400" b="1" dirty="0">
              <a:latin typeface="Century Gothic" panose="020B0502020202020204" pitchFamily="34" charset="0"/>
            </a:endParaRPr>
          </a:p>
          <a:p>
            <a:r>
              <a:rPr lang="en-US" sz="2400" b="1" dirty="0" err="1">
                <a:latin typeface="Century Gothic" panose="020B0502020202020204" pitchFamily="34" charset="0"/>
              </a:rPr>
              <a:t>Tahun</a:t>
            </a:r>
            <a:r>
              <a:rPr lang="en-US" sz="2400" b="1" dirty="0">
                <a:latin typeface="Century Gothic" panose="020B0502020202020204" pitchFamily="34" charset="0"/>
              </a:rPr>
              <a:t> 2019</a:t>
            </a:r>
          </a:p>
        </p:txBody>
      </p:sp>
      <p:sp>
        <p:nvSpPr>
          <p:cNvPr id="6" name="TextBox 5">
            <a:extLst>
              <a:ext uri="{FF2B5EF4-FFF2-40B4-BE49-F238E27FC236}">
                <a16:creationId xmlns:a16="http://schemas.microsoft.com/office/drawing/2014/main" id="{057626CF-8712-9F45-A203-3E0B9711A732}"/>
              </a:ext>
            </a:extLst>
          </p:cNvPr>
          <p:cNvSpPr txBox="1"/>
          <p:nvPr/>
        </p:nvSpPr>
        <p:spPr>
          <a:xfrm>
            <a:off x="10637520" y="5565238"/>
            <a:ext cx="1432560" cy="584775"/>
          </a:xfrm>
          <a:prstGeom prst="rect">
            <a:avLst/>
          </a:prstGeom>
          <a:noFill/>
        </p:spPr>
        <p:txBody>
          <a:bodyPr wrap="square" rtlCol="0">
            <a:spAutoFit/>
          </a:bodyPr>
          <a:lstStyle/>
          <a:p>
            <a:r>
              <a:rPr lang="en-US" sz="3200" b="1" dirty="0">
                <a:solidFill>
                  <a:srgbClr val="0432FF"/>
                </a:solidFill>
                <a:latin typeface="Century Gothic" panose="020B0502020202020204" pitchFamily="34" charset="0"/>
              </a:rPr>
              <a:t>PP-PTS</a:t>
            </a:r>
          </a:p>
        </p:txBody>
      </p:sp>
      <p:sp>
        <p:nvSpPr>
          <p:cNvPr id="7" name="TextBox 6">
            <a:extLst>
              <a:ext uri="{FF2B5EF4-FFF2-40B4-BE49-F238E27FC236}">
                <a16:creationId xmlns:a16="http://schemas.microsoft.com/office/drawing/2014/main" id="{9500D3A0-1C71-304B-BBBE-7917D05CC296}"/>
              </a:ext>
            </a:extLst>
          </p:cNvPr>
          <p:cNvSpPr txBox="1"/>
          <p:nvPr/>
        </p:nvSpPr>
        <p:spPr>
          <a:xfrm>
            <a:off x="2187272" y="4829818"/>
            <a:ext cx="848192" cy="369332"/>
          </a:xfrm>
          <a:prstGeom prst="rect">
            <a:avLst/>
          </a:prstGeom>
          <a:noFill/>
        </p:spPr>
        <p:txBody>
          <a:bodyPr wrap="square" rtlCol="0">
            <a:spAutoFit/>
          </a:bodyPr>
          <a:lstStyle/>
          <a:p>
            <a:r>
              <a:rPr lang="en-US" b="1" dirty="0"/>
              <a:t>PTKL</a:t>
            </a:r>
          </a:p>
        </p:txBody>
      </p:sp>
    </p:spTree>
    <p:extLst>
      <p:ext uri="{BB962C8B-B14F-4D97-AF65-F5344CB8AC3E}">
        <p14:creationId xmlns:p14="http://schemas.microsoft.com/office/powerpoint/2010/main" val="1687008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605E38F-2552-734C-9251-FAFBF47434AE}"/>
              </a:ext>
            </a:extLst>
          </p:cNvPr>
          <p:cNvGraphicFramePr>
            <a:graphicFrameLocks noGrp="1"/>
          </p:cNvGraphicFramePr>
          <p:nvPr>
            <p:ph idx="1"/>
            <p:extLst>
              <p:ext uri="{D42A27DB-BD31-4B8C-83A1-F6EECF244321}">
                <p14:modId xmlns:p14="http://schemas.microsoft.com/office/powerpoint/2010/main" val="3341949773"/>
              </p:ext>
            </p:extLst>
          </p:nvPr>
        </p:nvGraphicFramePr>
        <p:xfrm>
          <a:off x="464127" y="498763"/>
          <a:ext cx="11090564" cy="5636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595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D9189-56C4-7646-B30D-99234C216566}"/>
              </a:ext>
            </a:extLst>
          </p:cNvPr>
          <p:cNvSpPr>
            <a:spLocks noGrp="1"/>
          </p:cNvSpPr>
          <p:nvPr>
            <p:ph type="title"/>
          </p:nvPr>
        </p:nvSpPr>
        <p:spPr/>
        <p:txBody>
          <a:bodyPr>
            <a:normAutofit/>
          </a:bodyPr>
          <a:lstStyle/>
          <a:p>
            <a:r>
              <a:rPr lang="en-US" b="1" dirty="0" err="1"/>
              <a:t>Penilaian</a:t>
            </a:r>
            <a:r>
              <a:rPr lang="en-US" b="1" dirty="0"/>
              <a:t> </a:t>
            </a:r>
            <a:r>
              <a:rPr lang="en-US" b="1" dirty="0" err="1"/>
              <a:t>Rencana</a:t>
            </a:r>
            <a:r>
              <a:rPr lang="en-US" b="1" dirty="0"/>
              <a:t> </a:t>
            </a:r>
            <a:r>
              <a:rPr lang="en-US" b="1" dirty="0" err="1"/>
              <a:t>Pengembangan</a:t>
            </a:r>
            <a:r>
              <a:rPr lang="en-US" b="1" dirty="0"/>
              <a:t> </a:t>
            </a:r>
            <a:r>
              <a:rPr lang="en-US" b="1" dirty="0" err="1"/>
              <a:t>Strategis</a:t>
            </a:r>
            <a:r>
              <a:rPr lang="en-US" b="1" dirty="0"/>
              <a:t> </a:t>
            </a:r>
            <a:r>
              <a:rPr lang="en-US" b="1" dirty="0" err="1"/>
              <a:t>Perguruan</a:t>
            </a:r>
            <a:r>
              <a:rPr lang="en-US" b="1" dirty="0"/>
              <a:t> Tinggi (20%)</a:t>
            </a:r>
          </a:p>
        </p:txBody>
      </p:sp>
      <p:graphicFrame>
        <p:nvGraphicFramePr>
          <p:cNvPr id="6" name="Content Placeholder 5">
            <a:extLst>
              <a:ext uri="{FF2B5EF4-FFF2-40B4-BE49-F238E27FC236}">
                <a16:creationId xmlns:a16="http://schemas.microsoft.com/office/drawing/2014/main" id="{3A38BD55-4E0C-1B40-AAE9-F6C2D68DD315}"/>
              </a:ext>
            </a:extLst>
          </p:cNvPr>
          <p:cNvGraphicFramePr>
            <a:graphicFrameLocks noGrp="1"/>
          </p:cNvGraphicFramePr>
          <p:nvPr>
            <p:ph idx="1"/>
            <p:extLst>
              <p:ext uri="{D42A27DB-BD31-4B8C-83A1-F6EECF244321}">
                <p14:modId xmlns:p14="http://schemas.microsoft.com/office/powerpoint/2010/main" val="798353103"/>
              </p:ext>
            </p:extLst>
          </p:nvPr>
        </p:nvGraphicFramePr>
        <p:xfrm>
          <a:off x="838200" y="1537855"/>
          <a:ext cx="10515600" cy="52785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5720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EA141-D21D-C44D-9069-34CEF13A0666}"/>
              </a:ext>
            </a:extLst>
          </p:cNvPr>
          <p:cNvSpPr>
            <a:spLocks noGrp="1"/>
          </p:cNvSpPr>
          <p:nvPr>
            <p:ph type="title"/>
          </p:nvPr>
        </p:nvSpPr>
        <p:spPr>
          <a:xfrm>
            <a:off x="838199" y="212291"/>
            <a:ext cx="10515600" cy="1325563"/>
          </a:xfrm>
        </p:spPr>
        <p:txBody>
          <a:bodyPr/>
          <a:lstStyle/>
          <a:p>
            <a:r>
              <a:rPr lang="en-US" b="1" dirty="0" err="1"/>
              <a:t>Penilaian</a:t>
            </a:r>
            <a:r>
              <a:rPr lang="en-US" b="1" dirty="0"/>
              <a:t> Program </a:t>
            </a:r>
            <a:r>
              <a:rPr lang="en-US" b="1" dirty="0" err="1"/>
              <a:t>Peningkatan</a:t>
            </a:r>
            <a:r>
              <a:rPr lang="en-US" b="1" dirty="0"/>
              <a:t> </a:t>
            </a:r>
            <a:r>
              <a:rPr lang="en-US" b="1" dirty="0" err="1"/>
              <a:t>Kualitas</a:t>
            </a:r>
            <a:r>
              <a:rPr lang="en-US" b="1" dirty="0"/>
              <a:t> Pendidikan (50%)</a:t>
            </a:r>
            <a:endParaRPr lang="en-US" dirty="0"/>
          </a:p>
        </p:txBody>
      </p:sp>
      <p:graphicFrame>
        <p:nvGraphicFramePr>
          <p:cNvPr id="5" name="Content Placeholder 4">
            <a:extLst>
              <a:ext uri="{FF2B5EF4-FFF2-40B4-BE49-F238E27FC236}">
                <a16:creationId xmlns:a16="http://schemas.microsoft.com/office/drawing/2014/main" id="{DB310C8E-B962-EE4E-B2B6-CCECDA1ACDC1}"/>
              </a:ext>
            </a:extLst>
          </p:cNvPr>
          <p:cNvGraphicFramePr>
            <a:graphicFrameLocks noGrp="1"/>
          </p:cNvGraphicFramePr>
          <p:nvPr>
            <p:ph idx="1"/>
            <p:extLst>
              <p:ext uri="{D42A27DB-BD31-4B8C-83A1-F6EECF244321}">
                <p14:modId xmlns:p14="http://schemas.microsoft.com/office/powerpoint/2010/main" val="1117786695"/>
              </p:ext>
            </p:extLst>
          </p:nvPr>
        </p:nvGraphicFramePr>
        <p:xfrm>
          <a:off x="838199" y="1537854"/>
          <a:ext cx="10986655" cy="50915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9998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849313" y="400050"/>
            <a:ext cx="10515600" cy="1325563"/>
          </a:xfrm>
        </p:spPr>
        <p:txBody>
          <a:bodyPr/>
          <a:lstStyle/>
          <a:p>
            <a:pPr eaLnBrk="1" hangingPunct="1"/>
            <a:r>
              <a:rPr lang="id-ID"/>
              <a:t>FORMAT PROPOSAL</a:t>
            </a:r>
            <a:endParaRPr lang="en-US"/>
          </a:p>
        </p:txBody>
      </p:sp>
      <p:sp>
        <p:nvSpPr>
          <p:cNvPr id="5" name="Content Placeholder 4"/>
          <p:cNvSpPr>
            <a:spLocks noGrp="1"/>
          </p:cNvSpPr>
          <p:nvPr>
            <p:ph idx="1"/>
          </p:nvPr>
        </p:nvSpPr>
        <p:spPr>
          <a:xfrm>
            <a:off x="838200" y="1535338"/>
            <a:ext cx="10515600" cy="5163887"/>
          </a:xfrm>
          <a:extLst/>
        </p:spPr>
        <p:txBody>
          <a:bodyPr rtlCol="0">
            <a:noAutofit/>
          </a:bodyPr>
          <a:lstStyle/>
          <a:p>
            <a:pPr eaLnBrk="1" fontAlgn="auto" hangingPunct="1">
              <a:spcAft>
                <a:spcPts val="0"/>
              </a:spcAft>
              <a:defRPr/>
            </a:pPr>
            <a:r>
              <a:rPr lang="id-ID" sz="3000" dirty="0">
                <a:ea typeface="+mn-ea"/>
                <a:cs typeface="Arial" pitchFamily="34" charset="0"/>
              </a:rPr>
              <a:t>Halaman judul/</a:t>
            </a:r>
            <a:r>
              <a:rPr lang="id-ID" sz="3000" i="1" dirty="0">
                <a:ea typeface="+mn-ea"/>
                <a:cs typeface="Arial" pitchFamily="34" charset="0"/>
              </a:rPr>
              <a:t>cover</a:t>
            </a:r>
            <a:endParaRPr lang="id-ID" sz="3000" dirty="0">
              <a:ea typeface="+mn-ea"/>
              <a:cs typeface="Arial" pitchFamily="34" charset="0"/>
            </a:endParaRPr>
          </a:p>
          <a:p>
            <a:pPr eaLnBrk="1" fontAlgn="auto" hangingPunct="1">
              <a:spcAft>
                <a:spcPts val="0"/>
              </a:spcAft>
              <a:defRPr/>
            </a:pPr>
            <a:r>
              <a:rPr lang="id-ID" sz="3000" dirty="0">
                <a:ea typeface="+mn-ea"/>
                <a:cs typeface="Arial" pitchFamily="34" charset="0"/>
              </a:rPr>
              <a:t>Halaman identifikasi dan pengesahan</a:t>
            </a:r>
          </a:p>
          <a:p>
            <a:pPr eaLnBrk="1" fontAlgn="auto" hangingPunct="1">
              <a:spcAft>
                <a:spcPts val="0"/>
              </a:spcAft>
              <a:defRPr/>
            </a:pPr>
            <a:r>
              <a:rPr lang="id-ID" sz="3000" dirty="0">
                <a:ea typeface="+mn-ea"/>
                <a:cs typeface="Arial" pitchFamily="34" charset="0"/>
              </a:rPr>
              <a:t>Daftar isi</a:t>
            </a:r>
          </a:p>
          <a:p>
            <a:pPr eaLnBrk="1" fontAlgn="auto" hangingPunct="1">
              <a:spcAft>
                <a:spcPts val="0"/>
              </a:spcAft>
              <a:defRPr/>
            </a:pPr>
            <a:r>
              <a:rPr lang="id-ID" sz="3000" dirty="0">
                <a:ea typeface="+mn-ea"/>
                <a:cs typeface="Arial" pitchFamily="34" charset="0"/>
              </a:rPr>
              <a:t>Ringkasan eksekutif (maksimum 1 halaman)</a:t>
            </a:r>
          </a:p>
          <a:p>
            <a:pPr eaLnBrk="1" fontAlgn="auto" hangingPunct="1">
              <a:spcAft>
                <a:spcPts val="0"/>
              </a:spcAft>
              <a:defRPr/>
            </a:pPr>
            <a:r>
              <a:rPr lang="id-ID" sz="3000" dirty="0">
                <a:ea typeface="+mn-ea"/>
                <a:cs typeface="Arial" pitchFamily="34" charset="0"/>
              </a:rPr>
              <a:t>Bab 1: Profil Perguruan Tinggi </a:t>
            </a:r>
          </a:p>
          <a:p>
            <a:pPr eaLnBrk="1" fontAlgn="auto" hangingPunct="1">
              <a:spcAft>
                <a:spcPts val="0"/>
              </a:spcAft>
              <a:defRPr/>
            </a:pPr>
            <a:r>
              <a:rPr lang="id-ID" sz="3000" dirty="0">
                <a:ea typeface="+mn-ea"/>
                <a:cs typeface="Arial" pitchFamily="34" charset="0"/>
              </a:rPr>
              <a:t>Bab 2: Rencana St</a:t>
            </a:r>
            <a:r>
              <a:rPr lang="en-SG" sz="3000" dirty="0">
                <a:ea typeface="+mn-ea"/>
                <a:cs typeface="Arial" pitchFamily="34" charset="0"/>
              </a:rPr>
              <a:t>r</a:t>
            </a:r>
            <a:r>
              <a:rPr lang="id-ID" sz="3000" dirty="0">
                <a:ea typeface="+mn-ea"/>
                <a:cs typeface="Arial" pitchFamily="34" charset="0"/>
              </a:rPr>
              <a:t>ategis Pengembangan Perguruan Tinggi</a:t>
            </a:r>
          </a:p>
          <a:p>
            <a:pPr eaLnBrk="1" fontAlgn="auto" hangingPunct="1">
              <a:spcAft>
                <a:spcPts val="0"/>
              </a:spcAft>
              <a:defRPr/>
            </a:pPr>
            <a:r>
              <a:rPr lang="id-ID" sz="3000" dirty="0">
                <a:ea typeface="+mn-ea"/>
                <a:cs typeface="Arial" pitchFamily="34" charset="0"/>
              </a:rPr>
              <a:t>Bab 3: Program Pengembangan Peningkatan Kualitas Pendidikan</a:t>
            </a:r>
          </a:p>
          <a:p>
            <a:pPr eaLnBrk="1" fontAlgn="auto" hangingPunct="1">
              <a:spcAft>
                <a:spcPts val="0"/>
              </a:spcAft>
              <a:defRPr/>
            </a:pPr>
            <a:r>
              <a:rPr lang="en-US" sz="3000" dirty="0">
                <a:ea typeface="+mn-ea"/>
                <a:cs typeface="Arial" pitchFamily="34" charset="0"/>
              </a:rPr>
              <a:t>Bab 4: </a:t>
            </a:r>
            <a:r>
              <a:rPr lang="en-US" sz="3000" b="1" dirty="0" err="1">
                <a:ea typeface="ＭＳ Ｐゴシック" charset="0"/>
                <a:cs typeface="+mn-cs"/>
              </a:rPr>
              <a:t>Usulan</a:t>
            </a:r>
            <a:r>
              <a:rPr lang="en-US" sz="3000" b="1" dirty="0">
                <a:ea typeface="ＭＳ Ｐゴシック" charset="0"/>
                <a:cs typeface="+mn-cs"/>
              </a:rPr>
              <a:t> </a:t>
            </a:r>
            <a:r>
              <a:rPr lang="en-US" sz="3000" b="1" dirty="0" err="1">
                <a:ea typeface="ＭＳ Ｐゴシック" charset="0"/>
                <a:cs typeface="+mn-cs"/>
              </a:rPr>
              <a:t>Belanja</a:t>
            </a:r>
            <a:r>
              <a:rPr lang="en-US" sz="3000" b="1" dirty="0">
                <a:ea typeface="ＭＳ Ｐゴシック" charset="0"/>
                <a:cs typeface="+mn-cs"/>
              </a:rPr>
              <a:t> </a:t>
            </a:r>
            <a:r>
              <a:rPr lang="en-US" sz="3000" b="1" dirty="0" err="1">
                <a:ea typeface="ＭＳ Ｐゴシック" charset="0"/>
                <a:cs typeface="+mn-cs"/>
              </a:rPr>
              <a:t>Barang</a:t>
            </a:r>
            <a:r>
              <a:rPr lang="en-US" sz="3000" b="1" dirty="0">
                <a:ea typeface="ＭＳ Ｐゴシック" charset="0"/>
                <a:cs typeface="+mn-cs"/>
              </a:rPr>
              <a:t>, Pembangunan </a:t>
            </a:r>
            <a:r>
              <a:rPr lang="en-US" sz="3000" b="1" dirty="0" err="1">
                <a:ea typeface="ＭＳ Ｐゴシック" charset="0"/>
                <a:cs typeface="+mn-cs"/>
              </a:rPr>
              <a:t>Gedung</a:t>
            </a:r>
            <a:r>
              <a:rPr lang="en-US" sz="3000" b="1" dirty="0">
                <a:ea typeface="ＭＳ Ｐゴシック" charset="0"/>
                <a:cs typeface="+mn-cs"/>
              </a:rPr>
              <a:t> </a:t>
            </a:r>
            <a:r>
              <a:rPr lang="en-US" sz="3000" b="1" dirty="0" err="1">
                <a:ea typeface="ＭＳ Ｐゴシック" charset="0"/>
                <a:cs typeface="+mn-cs"/>
              </a:rPr>
              <a:t>dan</a:t>
            </a:r>
            <a:r>
              <a:rPr lang="en-US" sz="3000" b="1" dirty="0">
                <a:ea typeface="ＭＳ Ｐゴシック" charset="0"/>
                <a:cs typeface="+mn-cs"/>
              </a:rPr>
              <a:t> </a:t>
            </a:r>
            <a:r>
              <a:rPr lang="en-US" sz="3000" b="1" dirty="0" err="1">
                <a:ea typeface="ＭＳ Ｐゴシック" charset="0"/>
                <a:cs typeface="+mn-cs"/>
              </a:rPr>
              <a:t>Rencana</a:t>
            </a:r>
            <a:r>
              <a:rPr lang="en-US" sz="3000" b="1" dirty="0">
                <a:ea typeface="ＭＳ Ｐゴシック" charset="0"/>
                <a:cs typeface="+mn-cs"/>
              </a:rPr>
              <a:t> </a:t>
            </a:r>
            <a:r>
              <a:rPr lang="en-US" sz="3000" b="1" dirty="0" err="1">
                <a:ea typeface="ＭＳ Ｐゴシック" charset="0"/>
                <a:cs typeface="+mn-cs"/>
              </a:rPr>
              <a:t>Anggaran</a:t>
            </a:r>
            <a:r>
              <a:rPr lang="en-US" sz="3000" b="1" dirty="0">
                <a:ea typeface="ＭＳ Ｐゴシック" charset="0"/>
                <a:cs typeface="+mn-cs"/>
              </a:rPr>
              <a:t> </a:t>
            </a:r>
            <a:r>
              <a:rPr lang="en-US" sz="3000" b="1" dirty="0" err="1">
                <a:ea typeface="ＭＳ Ｐゴシック" charset="0"/>
                <a:cs typeface="+mn-cs"/>
              </a:rPr>
              <a:t>Biaya</a:t>
            </a:r>
            <a:r>
              <a:rPr lang="en-US" sz="3000" dirty="0">
                <a:ea typeface="ＭＳ Ｐゴシック" charset="0"/>
                <a:cs typeface="+mn-cs"/>
              </a:rPr>
              <a:t> </a:t>
            </a:r>
            <a:endParaRPr lang="id-ID" sz="3000" dirty="0">
              <a:ea typeface="+mn-ea"/>
              <a:cs typeface="Arial" pitchFamily="34" charset="0"/>
            </a:endParaRPr>
          </a:p>
          <a:p>
            <a:pPr eaLnBrk="1" fontAlgn="auto" hangingPunct="1">
              <a:spcAft>
                <a:spcPts val="0"/>
              </a:spcAft>
              <a:defRPr/>
            </a:pPr>
            <a:r>
              <a:rPr lang="id-ID" sz="3000" dirty="0">
                <a:ea typeface="+mn-ea"/>
                <a:cs typeface="Arial" pitchFamily="34" charset="0"/>
              </a:rPr>
              <a:t>Lampiran</a:t>
            </a:r>
          </a:p>
          <a:p>
            <a:pPr eaLnBrk="1" fontAlgn="auto" hangingPunct="1">
              <a:spcAft>
                <a:spcPts val="0"/>
              </a:spcAft>
              <a:defRPr/>
            </a:pPr>
            <a:endParaRPr lang="id-ID" sz="3000" dirty="0">
              <a:ea typeface="+mn-ea"/>
              <a:cs typeface="+mn-cs"/>
            </a:endParaRPr>
          </a:p>
        </p:txBody>
      </p:sp>
      <p:sp>
        <p:nvSpPr>
          <p:cNvPr id="46082" name="Content Placeholder 2"/>
          <p:cNvSpPr txBox="1">
            <a:spLocks/>
          </p:cNvSpPr>
          <p:nvPr/>
        </p:nvSpPr>
        <p:spPr bwMode="auto">
          <a:xfrm>
            <a:off x="457200" y="1341438"/>
            <a:ext cx="8229600" cy="4784725"/>
          </a:xfrm>
          <a:prstGeom prst="rect">
            <a:avLst/>
          </a:prstGeom>
          <a:noFill/>
          <a:ln w="9525">
            <a:noFill/>
            <a:miter lim="800000"/>
            <a:headEnd/>
            <a:tailEnd/>
          </a:ln>
        </p:spPr>
        <p:txBody>
          <a:bodyPr/>
          <a:lstStyle/>
          <a:p>
            <a:pPr marL="228600" indent="-228600" eaLnBrk="1" hangingPunct="1">
              <a:lnSpc>
                <a:spcPct val="90000"/>
              </a:lnSpc>
              <a:spcBef>
                <a:spcPts val="1000"/>
              </a:spcBef>
              <a:buFont typeface="Arial" pitchFamily="34" charset="0"/>
              <a:buChar char="•"/>
            </a:pPr>
            <a:endParaRPr lang="id-ID" sz="2400">
              <a:latin typeface="Palatino Linotype" pitchFamily="18" charset="0"/>
            </a:endParaRPr>
          </a:p>
        </p:txBody>
      </p:sp>
      <p:sp>
        <p:nvSpPr>
          <p:cNvPr id="46084" name="TextBox 6"/>
          <p:cNvSpPr txBox="1">
            <a:spLocks noChangeArrowheads="1"/>
          </p:cNvSpPr>
          <p:nvPr/>
        </p:nvSpPr>
        <p:spPr bwMode="auto">
          <a:xfrm>
            <a:off x="7688620" y="1626574"/>
            <a:ext cx="3203575" cy="461962"/>
          </a:xfrm>
          <a:prstGeom prst="rect">
            <a:avLst/>
          </a:prstGeom>
          <a:solidFill>
            <a:schemeClr val="bg1"/>
          </a:solidFill>
          <a:ln w="9525">
            <a:solidFill>
              <a:schemeClr val="accent1"/>
            </a:solidFill>
            <a:miter lim="800000"/>
            <a:headEnd/>
            <a:tailEnd/>
          </a:ln>
        </p:spPr>
        <p:txBody>
          <a:bodyPr wrap="none">
            <a:spAutoFit/>
          </a:bodyPr>
          <a:lstStyle/>
          <a:p>
            <a:pPr eaLnBrk="1" hangingPunct="1"/>
            <a:r>
              <a:rPr lang="id-ID" sz="2400" dirty="0">
                <a:latin typeface="Calibri" pitchFamily="34" charset="0"/>
              </a:rPr>
              <a:t>Contoh pada lampiran 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849313" y="0"/>
            <a:ext cx="10515600" cy="1325563"/>
          </a:xfrm>
        </p:spPr>
        <p:txBody>
          <a:bodyPr/>
          <a:lstStyle/>
          <a:p>
            <a:pPr eaLnBrk="1" hangingPunct="1"/>
            <a:r>
              <a:rPr lang="id-ID" dirty="0"/>
              <a:t>FORMAT PROPOSAL</a:t>
            </a:r>
            <a:endParaRPr lang="en-US" dirty="0"/>
          </a:p>
        </p:txBody>
      </p:sp>
      <p:sp>
        <p:nvSpPr>
          <p:cNvPr id="48131" name="Content Placeholder 4"/>
          <p:cNvSpPr>
            <a:spLocks noGrp="1"/>
          </p:cNvSpPr>
          <p:nvPr>
            <p:ph idx="1"/>
          </p:nvPr>
        </p:nvSpPr>
        <p:spPr>
          <a:xfrm>
            <a:off x="553018" y="1065320"/>
            <a:ext cx="11367594" cy="5489469"/>
          </a:xfrm>
        </p:spPr>
        <p:txBody>
          <a:bodyPr/>
          <a:lstStyle/>
          <a:p>
            <a:pPr eaLnBrk="1" hangingPunct="1"/>
            <a:r>
              <a:rPr lang="id-ID" sz="3600" dirty="0">
                <a:cs typeface="Arial" pitchFamily="34" charset="0"/>
              </a:rPr>
              <a:t>Ringkasan eksekutif (maksimum 1 halaman)</a:t>
            </a:r>
          </a:p>
          <a:p>
            <a:pPr lvl="1" eaLnBrk="1" hangingPunct="1"/>
            <a:r>
              <a:rPr lang="en-US" sz="3600" dirty="0" err="1"/>
              <a:t>Memuat</a:t>
            </a:r>
            <a:r>
              <a:rPr lang="en-US" sz="3600" dirty="0"/>
              <a:t> </a:t>
            </a:r>
            <a:r>
              <a:rPr lang="en-US" sz="3600" dirty="0" err="1"/>
              <a:t>intisari</a:t>
            </a:r>
            <a:r>
              <a:rPr lang="en-US" sz="3600" dirty="0"/>
              <a:t> </a:t>
            </a:r>
            <a:r>
              <a:rPr lang="id-ID" sz="3600" dirty="0"/>
              <a:t>p</a:t>
            </a:r>
            <a:r>
              <a:rPr lang="en-US" sz="3600" dirty="0" err="1"/>
              <a:t>roposal</a:t>
            </a:r>
            <a:r>
              <a:rPr lang="en-US" sz="3600" dirty="0"/>
              <a:t>, </a:t>
            </a:r>
            <a:r>
              <a:rPr lang="en-US" sz="3600" dirty="0" err="1"/>
              <a:t>khususnya</a:t>
            </a:r>
            <a:r>
              <a:rPr lang="en-US" sz="3600" dirty="0"/>
              <a:t> </a:t>
            </a:r>
            <a:r>
              <a:rPr lang="id-ID" sz="3600" dirty="0"/>
              <a:t>program peni</a:t>
            </a:r>
            <a:r>
              <a:rPr lang="en-US" sz="3600" dirty="0" err="1"/>
              <a:t>ng</a:t>
            </a:r>
            <a:r>
              <a:rPr lang="id-ID" sz="3600" dirty="0"/>
              <a:t>katan kualitas pendidikan dan keterkaitannya dengan usulan pengadaan yang disampaikan.</a:t>
            </a:r>
          </a:p>
          <a:p>
            <a:pPr lvl="1" eaLnBrk="1" hangingPunct="1"/>
            <a:endParaRPr lang="id-ID" sz="3600" dirty="0"/>
          </a:p>
          <a:p>
            <a:pPr eaLnBrk="1" hangingPunct="1">
              <a:buFont typeface="Arial" pitchFamily="34" charset="0"/>
              <a:buNone/>
            </a:pPr>
            <a:endParaRPr lang="id-ID" sz="3600" dirty="0">
              <a:cs typeface="Arial" pitchFamily="34" charset="0"/>
            </a:endParaRPr>
          </a:p>
        </p:txBody>
      </p:sp>
      <p:sp>
        <p:nvSpPr>
          <p:cNvPr id="48130" name="Content Placeholder 2"/>
          <p:cNvSpPr txBox="1">
            <a:spLocks/>
          </p:cNvSpPr>
          <p:nvPr/>
        </p:nvSpPr>
        <p:spPr bwMode="auto">
          <a:xfrm>
            <a:off x="457200" y="1341438"/>
            <a:ext cx="8229600" cy="4784725"/>
          </a:xfrm>
          <a:prstGeom prst="rect">
            <a:avLst/>
          </a:prstGeom>
          <a:noFill/>
          <a:ln w="9525">
            <a:noFill/>
            <a:miter lim="800000"/>
            <a:headEnd/>
            <a:tailEnd/>
          </a:ln>
        </p:spPr>
        <p:txBody>
          <a:bodyPr/>
          <a:lstStyle/>
          <a:p>
            <a:pPr marL="228600" indent="-228600" eaLnBrk="1" hangingPunct="1">
              <a:lnSpc>
                <a:spcPct val="90000"/>
              </a:lnSpc>
              <a:spcBef>
                <a:spcPts val="1000"/>
              </a:spcBef>
              <a:buFont typeface="Arial" pitchFamily="34" charset="0"/>
              <a:buChar char="•"/>
            </a:pPr>
            <a:endParaRPr lang="id-ID" sz="2400">
              <a:latin typeface="Palatino Linotype"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96164-8A50-194B-A838-1EFB9D3556C7}"/>
              </a:ext>
            </a:extLst>
          </p:cNvPr>
          <p:cNvSpPr>
            <a:spLocks noGrp="1"/>
          </p:cNvSpPr>
          <p:nvPr>
            <p:ph type="title"/>
          </p:nvPr>
        </p:nvSpPr>
        <p:spPr>
          <a:xfrm>
            <a:off x="927977" y="0"/>
            <a:ext cx="10515600" cy="1325563"/>
          </a:xfrm>
        </p:spPr>
        <p:txBody>
          <a:bodyPr/>
          <a:lstStyle/>
          <a:p>
            <a:r>
              <a:rPr lang="id-ID" b="1" dirty="0">
                <a:cs typeface="Arial" pitchFamily="34" charset="0"/>
              </a:rPr>
              <a:t>Bab 1: Profil Perguruan Tinggi</a:t>
            </a:r>
            <a:endParaRPr lang="en-US" b="1" dirty="0"/>
          </a:p>
        </p:txBody>
      </p:sp>
      <p:sp>
        <p:nvSpPr>
          <p:cNvPr id="3" name="Content Placeholder 2">
            <a:extLst>
              <a:ext uri="{FF2B5EF4-FFF2-40B4-BE49-F238E27FC236}">
                <a16:creationId xmlns:a16="http://schemas.microsoft.com/office/drawing/2014/main" id="{0FA9D796-481B-2348-93F9-131954351182}"/>
              </a:ext>
            </a:extLst>
          </p:cNvPr>
          <p:cNvSpPr>
            <a:spLocks noGrp="1"/>
          </p:cNvSpPr>
          <p:nvPr>
            <p:ph idx="1"/>
          </p:nvPr>
        </p:nvSpPr>
        <p:spPr>
          <a:xfrm>
            <a:off x="620105" y="1046644"/>
            <a:ext cx="11131344" cy="5811356"/>
          </a:xfrm>
        </p:spPr>
        <p:txBody>
          <a:bodyPr>
            <a:normAutofit lnSpcReduction="10000"/>
          </a:bodyPr>
          <a:lstStyle/>
          <a:p>
            <a:pPr marL="0" indent="0">
              <a:buNone/>
            </a:pPr>
            <a:r>
              <a:rPr lang="id-ID" dirty="0"/>
              <a:t>Bagian ini memuat:</a:t>
            </a:r>
          </a:p>
          <a:p>
            <a:r>
              <a:rPr lang="id-ID" dirty="0"/>
              <a:t>Informasi mengenai profil perguruan tinggi antara lain profil mahasiswa, profil lulusan, profil SDM, profil sarana dan prasarana, serta kegiatan pendidikan dan hasilnya yang dinyatakan dalam indikator kinerja. Untuk menggambarkan profil perguruan tinggi dapat digunakan format pada </a:t>
            </a:r>
            <a:r>
              <a:rPr lang="id-ID" b="1" dirty="0"/>
              <a:t>Lampiran </a:t>
            </a:r>
            <a:r>
              <a:rPr lang="id-ID" b="1" dirty="0" err="1"/>
              <a:t>B</a:t>
            </a:r>
            <a:r>
              <a:rPr lang="id-ID" dirty="0"/>
              <a:t>.</a:t>
            </a:r>
          </a:p>
          <a:p>
            <a:r>
              <a:rPr lang="id-ID" dirty="0"/>
              <a:t>Analisis sesuai dengan data-data pada profil tersebut </a:t>
            </a:r>
            <a:r>
              <a:rPr lang="en-US" dirty="0" err="1"/>
              <a:t>untuk</a:t>
            </a:r>
            <a:r>
              <a:rPr lang="en-US" dirty="0"/>
              <a:t> </a:t>
            </a:r>
            <a:r>
              <a:rPr lang="en-US" dirty="0" err="1"/>
              <a:t>mengidentifikasi</a:t>
            </a:r>
            <a:r>
              <a:rPr lang="en-US" dirty="0"/>
              <a:t> </a:t>
            </a:r>
            <a:r>
              <a:rPr lang="en-US" dirty="0" err="1"/>
              <a:t>permasalahan</a:t>
            </a:r>
            <a:r>
              <a:rPr lang="en-US" dirty="0"/>
              <a:t> </a:t>
            </a:r>
            <a:r>
              <a:rPr lang="en-US" dirty="0" err="1"/>
              <a:t>dan</a:t>
            </a:r>
            <a:r>
              <a:rPr lang="en-US" dirty="0"/>
              <a:t> </a:t>
            </a:r>
            <a:r>
              <a:rPr lang="en-US" dirty="0" err="1"/>
              <a:t>kebutuhan</a:t>
            </a:r>
            <a:r>
              <a:rPr lang="en-US" dirty="0"/>
              <a:t> </a:t>
            </a:r>
            <a:r>
              <a:rPr lang="en-US" dirty="0" err="1"/>
              <a:t>institusi</a:t>
            </a:r>
            <a:r>
              <a:rPr lang="en-US" dirty="0"/>
              <a:t> </a:t>
            </a:r>
            <a:r>
              <a:rPr lang="en-US" dirty="0" err="1"/>
              <a:t>dalam</a:t>
            </a:r>
            <a:r>
              <a:rPr lang="en-US" dirty="0"/>
              <a:t> </a:t>
            </a:r>
            <a:r>
              <a:rPr lang="en-US" dirty="0" err="1"/>
              <a:t>peningkatan</a:t>
            </a:r>
            <a:r>
              <a:rPr lang="en-US" dirty="0"/>
              <a:t> </a:t>
            </a:r>
            <a:r>
              <a:rPr lang="en-US" dirty="0" err="1"/>
              <a:t>mutu</a:t>
            </a:r>
            <a:r>
              <a:rPr lang="en-US" dirty="0"/>
              <a:t> </a:t>
            </a:r>
            <a:r>
              <a:rPr lang="en-US" dirty="0" err="1"/>
              <a:t>pembelajaran</a:t>
            </a:r>
            <a:r>
              <a:rPr lang="en-US" dirty="0"/>
              <a:t> </a:t>
            </a:r>
            <a:r>
              <a:rPr lang="en-US" dirty="0" err="1"/>
              <a:t>berdasarkan</a:t>
            </a:r>
            <a:r>
              <a:rPr lang="en-US" dirty="0"/>
              <a:t> </a:t>
            </a:r>
            <a:r>
              <a:rPr lang="en-US" dirty="0" err="1"/>
              <a:t>rencana</a:t>
            </a:r>
            <a:r>
              <a:rPr lang="en-US" dirty="0"/>
              <a:t> </a:t>
            </a:r>
            <a:r>
              <a:rPr lang="en-US" dirty="0" err="1"/>
              <a:t>pengembangan</a:t>
            </a:r>
            <a:r>
              <a:rPr lang="en-US" dirty="0"/>
              <a:t> PTS</a:t>
            </a:r>
            <a:r>
              <a:rPr lang="id-ID" dirty="0"/>
              <a:t>. </a:t>
            </a:r>
          </a:p>
          <a:p>
            <a:r>
              <a:rPr lang="id-ID" dirty="0"/>
              <a:t>Hasil pemanfaatan sumber daya yang diperoleh dari program bantuan PHP-PTS/ PP-PTS yang pernah diterima. </a:t>
            </a:r>
          </a:p>
          <a:p>
            <a:r>
              <a:rPr lang="en-US" dirty="0" err="1"/>
              <a:t>Berdasarkan</a:t>
            </a:r>
            <a:r>
              <a:rPr lang="en-US" dirty="0"/>
              <a:t> </a:t>
            </a:r>
            <a:r>
              <a:rPr lang="en-US" dirty="0" err="1"/>
              <a:t>hasil</a:t>
            </a:r>
            <a:r>
              <a:rPr lang="en-US" dirty="0"/>
              <a:t> </a:t>
            </a:r>
            <a:r>
              <a:rPr lang="en-US" dirty="0" err="1"/>
              <a:t>analisis</a:t>
            </a:r>
            <a:r>
              <a:rPr lang="en-US" dirty="0"/>
              <a:t> </a:t>
            </a:r>
            <a:r>
              <a:rPr lang="en-US" dirty="0" err="1"/>
              <a:t>tersebut</a:t>
            </a:r>
            <a:r>
              <a:rPr lang="en-US" dirty="0"/>
              <a:t>, </a:t>
            </a:r>
            <a:r>
              <a:rPr lang="en-US" dirty="0" err="1"/>
              <a:t>diuraikan</a:t>
            </a:r>
            <a:r>
              <a:rPr lang="en-US" dirty="0"/>
              <a:t> </a:t>
            </a:r>
            <a:r>
              <a:rPr lang="en-US" dirty="0" err="1"/>
              <a:t>justifikasi</a:t>
            </a:r>
            <a:r>
              <a:rPr lang="en-US" dirty="0"/>
              <a:t> </a:t>
            </a:r>
            <a:r>
              <a:rPr lang="en-US" dirty="0" err="1"/>
              <a:t>dan</a:t>
            </a:r>
            <a:r>
              <a:rPr lang="en-US" dirty="0"/>
              <a:t> </a:t>
            </a:r>
            <a:r>
              <a:rPr lang="id-ID" dirty="0"/>
              <a:t>perspektif badan hukum nirlaba penyelenggara perguruan tinggi dalam penetapan program studi yang </a:t>
            </a:r>
            <a:r>
              <a:rPr lang="id-ID" dirty="0" err="1"/>
              <a:t>dius</a:t>
            </a:r>
            <a:r>
              <a:rPr lang="id-ID" dirty="0"/>
              <a:t> </a:t>
            </a:r>
            <a:r>
              <a:rPr lang="id-ID" dirty="0" err="1"/>
              <a:t>ulkan</a:t>
            </a:r>
            <a:r>
              <a:rPr lang="id-ID" dirty="0"/>
              <a:t> untuk ditingkatkan mutunya. </a:t>
            </a:r>
            <a:endParaRPr lang="en-US" dirty="0"/>
          </a:p>
        </p:txBody>
      </p:sp>
    </p:spTree>
    <p:extLst>
      <p:ext uri="{BB962C8B-B14F-4D97-AF65-F5344CB8AC3E}">
        <p14:creationId xmlns:p14="http://schemas.microsoft.com/office/powerpoint/2010/main" val="2646989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8414E-3DE4-2C44-B7C3-7F1F95CF0372}"/>
              </a:ext>
            </a:extLst>
          </p:cNvPr>
          <p:cNvSpPr>
            <a:spLocks noGrp="1"/>
          </p:cNvSpPr>
          <p:nvPr>
            <p:ph type="title"/>
          </p:nvPr>
        </p:nvSpPr>
        <p:spPr/>
        <p:txBody>
          <a:bodyPr/>
          <a:lstStyle/>
          <a:p>
            <a:r>
              <a:rPr lang="id-ID" b="1" dirty="0">
                <a:cs typeface="Arial" pitchFamily="34" charset="0"/>
              </a:rPr>
              <a:t>Bab 2: Rencana St</a:t>
            </a:r>
            <a:r>
              <a:rPr lang="en-SG" b="1" dirty="0">
                <a:cs typeface="Arial" pitchFamily="34" charset="0"/>
              </a:rPr>
              <a:t>r</a:t>
            </a:r>
            <a:r>
              <a:rPr lang="id-ID" b="1" dirty="0" err="1">
                <a:cs typeface="Arial" pitchFamily="34" charset="0"/>
              </a:rPr>
              <a:t>ategis</a:t>
            </a:r>
            <a:r>
              <a:rPr lang="id-ID" b="1" dirty="0">
                <a:cs typeface="Arial" pitchFamily="34" charset="0"/>
              </a:rPr>
              <a:t> Pengembangan Perguruan Tinggi</a:t>
            </a:r>
            <a:endParaRPr lang="en-US" dirty="0"/>
          </a:p>
        </p:txBody>
      </p:sp>
      <p:sp>
        <p:nvSpPr>
          <p:cNvPr id="3" name="Content Placeholder 2">
            <a:extLst>
              <a:ext uri="{FF2B5EF4-FFF2-40B4-BE49-F238E27FC236}">
                <a16:creationId xmlns:a16="http://schemas.microsoft.com/office/drawing/2014/main" id="{88005BD3-590C-944A-A6A9-C5D615F1702D}"/>
              </a:ext>
            </a:extLst>
          </p:cNvPr>
          <p:cNvSpPr>
            <a:spLocks noGrp="1"/>
          </p:cNvSpPr>
          <p:nvPr>
            <p:ph idx="1"/>
          </p:nvPr>
        </p:nvSpPr>
        <p:spPr/>
        <p:txBody>
          <a:bodyPr/>
          <a:lstStyle/>
          <a:p>
            <a:r>
              <a:rPr lang="id-ID" dirty="0"/>
              <a:t>Bagian ini memuat informasi ringkas tentang rencana strategis pengembangan institusi yang saat ini dijalankan dan dijadikan landasan untuk penyusunan rencana program pengembangan.</a:t>
            </a:r>
          </a:p>
          <a:p>
            <a:r>
              <a:rPr lang="id-ID" dirty="0"/>
              <a:t>Informasi dimaksud paling tidak memuat jangka waktu renstra, visi dan misi institusi, strategi utama dan program pengembangan yang telah ditetapkan serta indikator kinerja untuk mengukur </a:t>
            </a:r>
            <a:r>
              <a:rPr lang="id-ID" dirty="0" err="1"/>
              <a:t>ketercapaian</a:t>
            </a:r>
            <a:r>
              <a:rPr lang="id-ID" dirty="0"/>
              <a:t> renstra</a:t>
            </a:r>
            <a:r>
              <a:rPr lang="en-US" dirty="0"/>
              <a:t> paling </a:t>
            </a:r>
            <a:r>
              <a:rPr lang="en-US" dirty="0" err="1"/>
              <a:t>tidak</a:t>
            </a:r>
            <a:r>
              <a:rPr lang="en-US" dirty="0"/>
              <a:t> </a:t>
            </a:r>
            <a:r>
              <a:rPr lang="en-US" dirty="0" err="1"/>
              <a:t>memuat</a:t>
            </a:r>
            <a:r>
              <a:rPr lang="en-US" dirty="0"/>
              <a:t> </a:t>
            </a:r>
            <a:r>
              <a:rPr lang="en-US" dirty="0" err="1">
                <a:solidFill>
                  <a:srgbClr val="FF0000"/>
                </a:solidFill>
              </a:rPr>
              <a:t>indikator</a:t>
            </a:r>
            <a:r>
              <a:rPr lang="en-US" dirty="0">
                <a:solidFill>
                  <a:srgbClr val="FF0000"/>
                </a:solidFill>
              </a:rPr>
              <a:t> </a:t>
            </a:r>
            <a:r>
              <a:rPr lang="en-US" dirty="0" err="1">
                <a:solidFill>
                  <a:srgbClr val="FF0000"/>
                </a:solidFill>
              </a:rPr>
              <a:t>kinerja</a:t>
            </a:r>
            <a:r>
              <a:rPr lang="en-US" dirty="0">
                <a:solidFill>
                  <a:srgbClr val="FF0000"/>
                </a:solidFill>
              </a:rPr>
              <a:t> </a:t>
            </a:r>
            <a:r>
              <a:rPr lang="en-US" dirty="0" err="1"/>
              <a:t>seperti</a:t>
            </a:r>
            <a:r>
              <a:rPr lang="en-US" dirty="0"/>
              <a:t> </a:t>
            </a:r>
            <a:r>
              <a:rPr lang="en-US" dirty="0" err="1"/>
              <a:t>disajikan</a:t>
            </a:r>
            <a:r>
              <a:rPr lang="en-US" dirty="0"/>
              <a:t> </a:t>
            </a:r>
            <a:r>
              <a:rPr lang="en-US" dirty="0" err="1"/>
              <a:t>pada</a:t>
            </a:r>
            <a:r>
              <a:rPr lang="en-US" dirty="0"/>
              <a:t> </a:t>
            </a:r>
            <a:r>
              <a:rPr lang="en-US" b="1" dirty="0" err="1"/>
              <a:t>Tabel</a:t>
            </a:r>
            <a:r>
              <a:rPr lang="en-US" b="1" dirty="0"/>
              <a:t> 1</a:t>
            </a:r>
            <a:r>
              <a:rPr lang="en-US" dirty="0"/>
              <a:t>.</a:t>
            </a:r>
            <a:r>
              <a:rPr lang="en-ID" dirty="0"/>
              <a:t> </a:t>
            </a:r>
          </a:p>
          <a:p>
            <a:r>
              <a:rPr lang="id-ID" dirty="0"/>
              <a:t>Informasi hasil</a:t>
            </a:r>
            <a:r>
              <a:rPr lang="en-US" dirty="0"/>
              <a:t> </a:t>
            </a:r>
            <a:r>
              <a:rPr lang="en-US" dirty="0" err="1">
                <a:solidFill>
                  <a:srgbClr val="FF0000"/>
                </a:solidFill>
              </a:rPr>
              <a:t>evaluasi</a:t>
            </a:r>
            <a:r>
              <a:rPr lang="en-US" dirty="0">
                <a:solidFill>
                  <a:srgbClr val="FF0000"/>
                </a:solidFill>
              </a:rPr>
              <a:t> </a:t>
            </a:r>
            <a:r>
              <a:rPr lang="en-US" dirty="0" err="1">
                <a:solidFill>
                  <a:srgbClr val="FF0000"/>
                </a:solidFill>
              </a:rPr>
              <a:t>ketercapaian</a:t>
            </a:r>
            <a:r>
              <a:rPr lang="en-US" dirty="0">
                <a:solidFill>
                  <a:srgbClr val="FF0000"/>
                </a:solidFill>
              </a:rPr>
              <a:t> </a:t>
            </a:r>
            <a:r>
              <a:rPr lang="en-US" dirty="0" err="1">
                <a:solidFill>
                  <a:srgbClr val="FF0000"/>
                </a:solidFill>
              </a:rPr>
              <a:t>Renstra</a:t>
            </a:r>
            <a:r>
              <a:rPr lang="en-US" dirty="0">
                <a:solidFill>
                  <a:srgbClr val="FF0000"/>
                </a:solidFill>
              </a:rPr>
              <a:t> PT </a:t>
            </a:r>
            <a:r>
              <a:rPr lang="en-US" dirty="0" err="1"/>
              <a:t>sampai</a:t>
            </a:r>
            <a:r>
              <a:rPr lang="en-US" dirty="0"/>
              <a:t> </a:t>
            </a:r>
            <a:r>
              <a:rPr lang="en-US" dirty="0" err="1"/>
              <a:t>dengan</a:t>
            </a:r>
            <a:r>
              <a:rPr lang="en-US" dirty="0"/>
              <a:t> </a:t>
            </a:r>
            <a:r>
              <a:rPr lang="en-US" dirty="0" err="1"/>
              <a:t>tahun</a:t>
            </a:r>
            <a:r>
              <a:rPr lang="en-US" dirty="0"/>
              <a:t> </a:t>
            </a:r>
            <a:r>
              <a:rPr lang="id-ID" dirty="0"/>
              <a:t>2019</a:t>
            </a:r>
            <a:r>
              <a:rPr lang="en-ID" dirty="0"/>
              <a:t> </a:t>
            </a:r>
            <a:r>
              <a:rPr lang="id-ID" dirty="0"/>
              <a:t> </a:t>
            </a:r>
            <a:endParaRPr lang="en-US" dirty="0"/>
          </a:p>
        </p:txBody>
      </p:sp>
    </p:spTree>
    <p:extLst>
      <p:ext uri="{BB962C8B-B14F-4D97-AF65-F5344CB8AC3E}">
        <p14:creationId xmlns:p14="http://schemas.microsoft.com/office/powerpoint/2010/main" val="10105365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Content Placeholder 2"/>
          <p:cNvSpPr txBox="1">
            <a:spLocks/>
          </p:cNvSpPr>
          <p:nvPr/>
        </p:nvSpPr>
        <p:spPr bwMode="auto">
          <a:xfrm>
            <a:off x="457200" y="1341438"/>
            <a:ext cx="8229600" cy="4784725"/>
          </a:xfrm>
          <a:prstGeom prst="rect">
            <a:avLst/>
          </a:prstGeom>
          <a:noFill/>
          <a:ln w="9525">
            <a:noFill/>
            <a:miter lim="800000"/>
            <a:headEnd/>
            <a:tailEnd/>
          </a:ln>
        </p:spPr>
        <p:txBody>
          <a:bodyPr/>
          <a:lstStyle/>
          <a:p>
            <a:pPr marL="228600" indent="-228600" eaLnBrk="1" hangingPunct="1">
              <a:lnSpc>
                <a:spcPct val="90000"/>
              </a:lnSpc>
              <a:spcBef>
                <a:spcPts val="1000"/>
              </a:spcBef>
              <a:buFont typeface="Arial" pitchFamily="34" charset="0"/>
              <a:buChar char="•"/>
            </a:pPr>
            <a:endParaRPr lang="id-ID" sz="2400">
              <a:latin typeface="Palatino Linotype" pitchFamily="18" charset="0"/>
            </a:endParaRPr>
          </a:p>
        </p:txBody>
      </p:sp>
      <p:sp>
        <p:nvSpPr>
          <p:cNvPr id="54274" name="Content Placeholder 4"/>
          <p:cNvSpPr>
            <a:spLocks noGrp="1"/>
          </p:cNvSpPr>
          <p:nvPr>
            <p:ph idx="1"/>
          </p:nvPr>
        </p:nvSpPr>
        <p:spPr>
          <a:xfrm>
            <a:off x="625475" y="0"/>
            <a:ext cx="10515600" cy="1060450"/>
          </a:xfrm>
        </p:spPr>
        <p:txBody>
          <a:bodyPr/>
          <a:lstStyle/>
          <a:p>
            <a:pPr lvl="1" eaLnBrk="1" hangingPunct="1"/>
            <a:r>
              <a:rPr lang="id-ID" dirty="0"/>
              <a:t>Tabel </a:t>
            </a:r>
            <a:r>
              <a:rPr lang="en-US" dirty="0"/>
              <a:t>1</a:t>
            </a:r>
            <a:r>
              <a:rPr lang="id-ID" dirty="0"/>
              <a:t> Contoh Nilai </a:t>
            </a:r>
            <a:r>
              <a:rPr lang="id-ID" dirty="0" err="1"/>
              <a:t>baseline</a:t>
            </a:r>
            <a:r>
              <a:rPr lang="id-ID" dirty="0"/>
              <a:t> indikator kinerja dan targetnya</a:t>
            </a:r>
            <a:r>
              <a:rPr lang="en-ID" dirty="0"/>
              <a:t> </a:t>
            </a:r>
            <a:endParaRPr lang="id-ID" sz="2400" dirty="0">
              <a:cs typeface="Arial" pitchFamily="34" charset="0"/>
            </a:endParaRPr>
          </a:p>
          <a:p>
            <a:pPr eaLnBrk="1" hangingPunct="1"/>
            <a:endParaRPr lang="id-ID" sz="2400" dirty="0"/>
          </a:p>
        </p:txBody>
      </p:sp>
      <p:sp>
        <p:nvSpPr>
          <p:cNvPr id="7" name="Right Brace 6"/>
          <p:cNvSpPr/>
          <p:nvPr/>
        </p:nvSpPr>
        <p:spPr>
          <a:xfrm>
            <a:off x="5593703" y="1183415"/>
            <a:ext cx="333375" cy="658812"/>
          </a:xfrm>
          <a:prstGeom prst="rightBrace">
            <a:avLst/>
          </a:prstGeom>
          <a:ln w="38100" cmpd="sng">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id-ID">
              <a:cs typeface="Arial" pitchFamily="34" charset="0"/>
            </a:endParaRPr>
          </a:p>
        </p:txBody>
      </p:sp>
      <p:graphicFrame>
        <p:nvGraphicFramePr>
          <p:cNvPr id="3" name="Table 2">
            <a:extLst>
              <a:ext uri="{FF2B5EF4-FFF2-40B4-BE49-F238E27FC236}">
                <a16:creationId xmlns:a16="http://schemas.microsoft.com/office/drawing/2014/main" id="{07A8E863-1232-8F45-A64E-B9C40FC2E877}"/>
              </a:ext>
            </a:extLst>
          </p:cNvPr>
          <p:cNvGraphicFramePr>
            <a:graphicFrameLocks noGrp="1"/>
          </p:cNvGraphicFramePr>
          <p:nvPr>
            <p:extLst>
              <p:ext uri="{D42A27DB-BD31-4B8C-83A1-F6EECF244321}">
                <p14:modId xmlns:p14="http://schemas.microsoft.com/office/powerpoint/2010/main" val="1509869182"/>
              </p:ext>
            </p:extLst>
          </p:nvPr>
        </p:nvGraphicFramePr>
        <p:xfrm>
          <a:off x="625474" y="530225"/>
          <a:ext cx="10648539" cy="6096000"/>
        </p:xfrm>
        <a:graphic>
          <a:graphicData uri="http://schemas.openxmlformats.org/drawingml/2006/table">
            <a:tbl>
              <a:tblPr firstRow="1" firstCol="1" bandRow="1">
                <a:tableStyleId>{10A1B5D5-9B99-4C35-A422-299274C87663}</a:tableStyleId>
              </a:tblPr>
              <a:tblGrid>
                <a:gridCol w="5273157">
                  <a:extLst>
                    <a:ext uri="{9D8B030D-6E8A-4147-A177-3AD203B41FA5}">
                      <a16:colId xmlns:a16="http://schemas.microsoft.com/office/drawing/2014/main" val="43517951"/>
                    </a:ext>
                  </a:extLst>
                </a:gridCol>
                <a:gridCol w="1867754">
                  <a:extLst>
                    <a:ext uri="{9D8B030D-6E8A-4147-A177-3AD203B41FA5}">
                      <a16:colId xmlns:a16="http://schemas.microsoft.com/office/drawing/2014/main" val="1047848439"/>
                    </a:ext>
                  </a:extLst>
                </a:gridCol>
                <a:gridCol w="1669690">
                  <a:extLst>
                    <a:ext uri="{9D8B030D-6E8A-4147-A177-3AD203B41FA5}">
                      <a16:colId xmlns:a16="http://schemas.microsoft.com/office/drawing/2014/main" val="133418397"/>
                    </a:ext>
                  </a:extLst>
                </a:gridCol>
                <a:gridCol w="1837938">
                  <a:extLst>
                    <a:ext uri="{9D8B030D-6E8A-4147-A177-3AD203B41FA5}">
                      <a16:colId xmlns:a16="http://schemas.microsoft.com/office/drawing/2014/main" val="2413729763"/>
                    </a:ext>
                  </a:extLst>
                </a:gridCol>
              </a:tblGrid>
              <a:tr h="243791">
                <a:tc>
                  <a:txBody>
                    <a:bodyPr/>
                    <a:lstStyle/>
                    <a:p>
                      <a:pPr algn="ctr">
                        <a:lnSpc>
                          <a:spcPct val="100000"/>
                        </a:lnSpc>
                        <a:spcBef>
                          <a:spcPts val="0"/>
                        </a:spcBef>
                        <a:spcAft>
                          <a:spcPts val="0"/>
                        </a:spcAft>
                      </a:pPr>
                      <a:r>
                        <a:rPr lang="id-ID" sz="1600" dirty="0">
                          <a:effectLst/>
                        </a:rPr>
                        <a:t>Indikator Kinerja</a:t>
                      </a:r>
                      <a:endParaRPr lang="en-ID" sz="16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a:lnSpc>
                          <a:spcPct val="100000"/>
                        </a:lnSpc>
                        <a:spcBef>
                          <a:spcPts val="0"/>
                        </a:spcBef>
                        <a:spcAft>
                          <a:spcPts val="0"/>
                        </a:spcAft>
                      </a:pPr>
                      <a:r>
                        <a:rPr lang="id-ID" sz="1600" dirty="0" err="1">
                          <a:effectLst/>
                        </a:rPr>
                        <a:t>Baseline</a:t>
                      </a:r>
                      <a:r>
                        <a:rPr lang="id-ID" sz="1600" dirty="0">
                          <a:effectLst/>
                        </a:rPr>
                        <a:t>  tahun </a:t>
                      </a:r>
                      <a:r>
                        <a:rPr lang="en-US" sz="1600" dirty="0">
                          <a:effectLst/>
                        </a:rPr>
                        <a:t>2019</a:t>
                      </a:r>
                      <a:endParaRPr lang="en-ID" sz="16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a:lnSpc>
                          <a:spcPct val="100000"/>
                        </a:lnSpc>
                        <a:spcBef>
                          <a:spcPts val="0"/>
                        </a:spcBef>
                        <a:spcAft>
                          <a:spcPts val="0"/>
                        </a:spcAft>
                      </a:pPr>
                      <a:r>
                        <a:rPr lang="id-ID" sz="1600" dirty="0">
                          <a:effectLst/>
                        </a:rPr>
                        <a:t>Target tahun 2020</a:t>
                      </a:r>
                      <a:endParaRPr lang="en-ID" sz="16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ctr">
                        <a:lnSpc>
                          <a:spcPct val="100000"/>
                        </a:lnSpc>
                        <a:spcBef>
                          <a:spcPts val="0"/>
                        </a:spcBef>
                        <a:spcAft>
                          <a:spcPts val="0"/>
                        </a:spcAft>
                      </a:pPr>
                      <a:r>
                        <a:rPr lang="id-ID" sz="1600" dirty="0">
                          <a:effectLst/>
                        </a:rPr>
                        <a:t>Target tahun 20</a:t>
                      </a:r>
                      <a:r>
                        <a:rPr lang="en-US" sz="1600" dirty="0">
                          <a:effectLst/>
                        </a:rPr>
                        <a:t>21</a:t>
                      </a:r>
                      <a:endParaRPr lang="en-ID" sz="16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3907014917"/>
                  </a:ext>
                </a:extLst>
              </a:tr>
              <a:tr h="162846">
                <a:tc>
                  <a:txBody>
                    <a:bodyPr/>
                    <a:lstStyle/>
                    <a:p>
                      <a:pPr algn="just">
                        <a:lnSpc>
                          <a:spcPct val="100000"/>
                        </a:lnSpc>
                        <a:spcBef>
                          <a:spcPts val="0"/>
                        </a:spcBef>
                        <a:spcAft>
                          <a:spcPts val="0"/>
                        </a:spcAft>
                      </a:pPr>
                      <a:r>
                        <a:rPr lang="id-ID" sz="1600" dirty="0">
                          <a:effectLst/>
                        </a:rPr>
                        <a:t>Status Akreditasi institusi</a:t>
                      </a:r>
                      <a:endParaRPr lang="en-ID" sz="16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dirty="0">
                          <a:effectLst/>
                        </a:rPr>
                        <a:t> </a:t>
                      </a:r>
                      <a:endParaRPr lang="en-ID" sz="16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a:effectLst/>
                        </a:rPr>
                        <a:t> </a:t>
                      </a:r>
                      <a:endParaRPr lang="en-ID" sz="160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dirty="0">
                          <a:effectLst/>
                        </a:rPr>
                        <a:t> </a:t>
                      </a:r>
                      <a:endParaRPr lang="en-ID" sz="16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3988097223"/>
                  </a:ext>
                </a:extLst>
              </a:tr>
              <a:tr h="162846">
                <a:tc>
                  <a:txBody>
                    <a:bodyPr/>
                    <a:lstStyle/>
                    <a:p>
                      <a:pPr algn="just">
                        <a:lnSpc>
                          <a:spcPct val="100000"/>
                        </a:lnSpc>
                        <a:spcBef>
                          <a:spcPts val="0"/>
                        </a:spcBef>
                        <a:spcAft>
                          <a:spcPts val="0"/>
                        </a:spcAft>
                      </a:pPr>
                      <a:r>
                        <a:rPr lang="id-ID" sz="1600">
                          <a:effectLst/>
                        </a:rPr>
                        <a:t>Prodi dengan akreditasi A per total prodi</a:t>
                      </a:r>
                      <a:endParaRPr lang="en-ID" sz="160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dirty="0">
                          <a:effectLst/>
                        </a:rPr>
                        <a:t> </a:t>
                      </a:r>
                      <a:endParaRPr lang="en-ID" sz="16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a:effectLst/>
                        </a:rPr>
                        <a:t> </a:t>
                      </a:r>
                      <a:endParaRPr lang="en-ID" sz="160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a:effectLst/>
                        </a:rPr>
                        <a:t> </a:t>
                      </a:r>
                      <a:endParaRPr lang="en-ID" sz="160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4144156276"/>
                  </a:ext>
                </a:extLst>
              </a:tr>
              <a:tr h="162846">
                <a:tc>
                  <a:txBody>
                    <a:bodyPr/>
                    <a:lstStyle/>
                    <a:p>
                      <a:pPr algn="just">
                        <a:lnSpc>
                          <a:spcPct val="100000"/>
                        </a:lnSpc>
                        <a:spcBef>
                          <a:spcPts val="0"/>
                        </a:spcBef>
                        <a:spcAft>
                          <a:spcPts val="0"/>
                        </a:spcAft>
                      </a:pPr>
                      <a:r>
                        <a:rPr lang="id-ID" sz="1600" dirty="0" err="1">
                          <a:effectLst/>
                        </a:rPr>
                        <a:t>Prodi</a:t>
                      </a:r>
                      <a:r>
                        <a:rPr lang="id-ID" sz="1600" dirty="0">
                          <a:effectLst/>
                        </a:rPr>
                        <a:t> dengan akreditasi </a:t>
                      </a:r>
                      <a:r>
                        <a:rPr lang="id-ID" sz="1600" dirty="0" err="1">
                          <a:effectLst/>
                        </a:rPr>
                        <a:t>B</a:t>
                      </a:r>
                      <a:r>
                        <a:rPr lang="id-ID" sz="1600" dirty="0">
                          <a:effectLst/>
                        </a:rPr>
                        <a:t> per total </a:t>
                      </a:r>
                      <a:r>
                        <a:rPr lang="id-ID" sz="1600" dirty="0" err="1">
                          <a:effectLst/>
                        </a:rPr>
                        <a:t>prodi</a:t>
                      </a:r>
                      <a:endParaRPr lang="en-ID" sz="16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dirty="0">
                          <a:effectLst/>
                        </a:rPr>
                        <a:t> </a:t>
                      </a:r>
                      <a:endParaRPr lang="en-ID" sz="16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a:effectLst/>
                        </a:rPr>
                        <a:t> </a:t>
                      </a:r>
                      <a:endParaRPr lang="en-ID" sz="160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a:effectLst/>
                        </a:rPr>
                        <a:t> </a:t>
                      </a:r>
                      <a:endParaRPr lang="en-ID" sz="160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439639856"/>
                  </a:ext>
                </a:extLst>
              </a:tr>
              <a:tr h="1175191">
                <a:tc>
                  <a:txBody>
                    <a:bodyPr/>
                    <a:lstStyle/>
                    <a:p>
                      <a:pPr algn="just">
                        <a:lnSpc>
                          <a:spcPct val="100000"/>
                        </a:lnSpc>
                        <a:spcBef>
                          <a:spcPts val="0"/>
                        </a:spcBef>
                        <a:spcAft>
                          <a:spcPts val="0"/>
                        </a:spcAft>
                      </a:pPr>
                      <a:r>
                        <a:rPr lang="id-ID" sz="1600" dirty="0">
                          <a:effectLst/>
                        </a:rPr>
                        <a:t>Rata-rata Lama Studi Lulusan:</a:t>
                      </a:r>
                      <a:endParaRPr lang="en-ID" sz="1600" dirty="0">
                        <a:effectLst/>
                      </a:endParaRPr>
                    </a:p>
                    <a:p>
                      <a:pPr algn="just">
                        <a:lnSpc>
                          <a:spcPct val="100000"/>
                        </a:lnSpc>
                        <a:spcBef>
                          <a:spcPts val="0"/>
                        </a:spcBef>
                        <a:spcAft>
                          <a:spcPts val="0"/>
                        </a:spcAft>
                      </a:pPr>
                      <a:r>
                        <a:rPr lang="id-ID" sz="1600" dirty="0">
                          <a:effectLst/>
                        </a:rPr>
                        <a:t>Tingkat PT</a:t>
                      </a:r>
                      <a:endParaRPr lang="en-ID" sz="1600" dirty="0">
                        <a:effectLst/>
                      </a:endParaRPr>
                    </a:p>
                    <a:p>
                      <a:pPr algn="just">
                        <a:lnSpc>
                          <a:spcPct val="100000"/>
                        </a:lnSpc>
                        <a:spcBef>
                          <a:spcPts val="0"/>
                        </a:spcBef>
                        <a:spcAft>
                          <a:spcPts val="0"/>
                        </a:spcAft>
                      </a:pPr>
                      <a:r>
                        <a:rPr lang="id-ID" sz="1600" dirty="0" err="1">
                          <a:effectLst/>
                        </a:rPr>
                        <a:t>Prodi</a:t>
                      </a:r>
                      <a:r>
                        <a:rPr lang="id-ID" sz="1600" dirty="0">
                          <a:effectLst/>
                        </a:rPr>
                        <a:t> </a:t>
                      </a:r>
                      <a:r>
                        <a:rPr lang="id-ID" sz="1600" dirty="0" err="1">
                          <a:effectLst/>
                        </a:rPr>
                        <a:t>A</a:t>
                      </a:r>
                      <a:endParaRPr lang="en-ID" sz="1600" dirty="0">
                        <a:effectLst/>
                      </a:endParaRPr>
                    </a:p>
                    <a:p>
                      <a:pPr algn="just">
                        <a:lnSpc>
                          <a:spcPct val="100000"/>
                        </a:lnSpc>
                        <a:spcBef>
                          <a:spcPts val="0"/>
                        </a:spcBef>
                        <a:spcAft>
                          <a:spcPts val="0"/>
                        </a:spcAft>
                      </a:pPr>
                      <a:r>
                        <a:rPr lang="id-ID" sz="1600" dirty="0" err="1">
                          <a:effectLst/>
                        </a:rPr>
                        <a:t>Prodi</a:t>
                      </a:r>
                      <a:r>
                        <a:rPr lang="id-ID" sz="1600" dirty="0">
                          <a:effectLst/>
                        </a:rPr>
                        <a:t> </a:t>
                      </a:r>
                      <a:r>
                        <a:rPr lang="id-ID" sz="1600" dirty="0" err="1">
                          <a:effectLst/>
                        </a:rPr>
                        <a:t>B</a:t>
                      </a:r>
                      <a:endParaRPr lang="en-ID" sz="1600" dirty="0">
                        <a:effectLst/>
                      </a:endParaRPr>
                    </a:p>
                    <a:p>
                      <a:pPr algn="just">
                        <a:lnSpc>
                          <a:spcPct val="100000"/>
                        </a:lnSpc>
                        <a:spcBef>
                          <a:spcPts val="0"/>
                        </a:spcBef>
                        <a:spcAft>
                          <a:spcPts val="0"/>
                        </a:spcAft>
                      </a:pPr>
                      <a:r>
                        <a:rPr lang="id-ID" sz="1600" dirty="0" err="1">
                          <a:effectLst/>
                        </a:rPr>
                        <a:t>Dst</a:t>
                      </a:r>
                      <a:r>
                        <a:rPr lang="id-ID" sz="1600" dirty="0">
                          <a:effectLst/>
                        </a:rPr>
                        <a:t> </a:t>
                      </a:r>
                      <a:endParaRPr lang="en-ID" sz="16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dirty="0">
                          <a:effectLst/>
                        </a:rPr>
                        <a:t> </a:t>
                      </a:r>
                      <a:endParaRPr lang="en-ID" sz="16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a:effectLst/>
                        </a:rPr>
                        <a:t> </a:t>
                      </a:r>
                      <a:endParaRPr lang="en-ID" sz="160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a:effectLst/>
                        </a:rPr>
                        <a:t> </a:t>
                      </a:r>
                      <a:endParaRPr lang="en-ID" sz="160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338790532"/>
                  </a:ext>
                </a:extLst>
              </a:tr>
              <a:tr h="1175191">
                <a:tc>
                  <a:txBody>
                    <a:bodyPr/>
                    <a:lstStyle/>
                    <a:p>
                      <a:pPr algn="just">
                        <a:lnSpc>
                          <a:spcPct val="100000"/>
                        </a:lnSpc>
                        <a:spcBef>
                          <a:spcPts val="0"/>
                        </a:spcBef>
                        <a:spcAft>
                          <a:spcPts val="0"/>
                        </a:spcAft>
                      </a:pPr>
                      <a:r>
                        <a:rPr lang="id-ID" sz="1600">
                          <a:effectLst/>
                        </a:rPr>
                        <a:t>Rasio jumlah lulusan terhadap input</a:t>
                      </a:r>
                      <a:endParaRPr lang="en-ID" sz="1600">
                        <a:effectLst/>
                      </a:endParaRPr>
                    </a:p>
                    <a:p>
                      <a:pPr algn="just">
                        <a:lnSpc>
                          <a:spcPct val="100000"/>
                        </a:lnSpc>
                        <a:spcBef>
                          <a:spcPts val="0"/>
                        </a:spcBef>
                        <a:spcAft>
                          <a:spcPts val="0"/>
                        </a:spcAft>
                      </a:pPr>
                      <a:r>
                        <a:rPr lang="id-ID" sz="1600">
                          <a:effectLst/>
                        </a:rPr>
                        <a:t>Tingkat PT</a:t>
                      </a:r>
                      <a:endParaRPr lang="en-ID" sz="1600">
                        <a:effectLst/>
                      </a:endParaRPr>
                    </a:p>
                    <a:p>
                      <a:pPr algn="just">
                        <a:lnSpc>
                          <a:spcPct val="100000"/>
                        </a:lnSpc>
                        <a:spcBef>
                          <a:spcPts val="0"/>
                        </a:spcBef>
                        <a:spcAft>
                          <a:spcPts val="0"/>
                        </a:spcAft>
                      </a:pPr>
                      <a:r>
                        <a:rPr lang="id-ID" sz="1600">
                          <a:effectLst/>
                        </a:rPr>
                        <a:t>Prodi A</a:t>
                      </a:r>
                      <a:endParaRPr lang="en-ID" sz="1600">
                        <a:effectLst/>
                      </a:endParaRPr>
                    </a:p>
                    <a:p>
                      <a:pPr algn="just">
                        <a:lnSpc>
                          <a:spcPct val="100000"/>
                        </a:lnSpc>
                        <a:spcBef>
                          <a:spcPts val="0"/>
                        </a:spcBef>
                        <a:spcAft>
                          <a:spcPts val="0"/>
                        </a:spcAft>
                      </a:pPr>
                      <a:r>
                        <a:rPr lang="id-ID" sz="1600">
                          <a:effectLst/>
                        </a:rPr>
                        <a:t>Prodi B</a:t>
                      </a:r>
                      <a:endParaRPr lang="en-ID" sz="1600">
                        <a:effectLst/>
                      </a:endParaRPr>
                    </a:p>
                    <a:p>
                      <a:pPr algn="just">
                        <a:lnSpc>
                          <a:spcPct val="100000"/>
                        </a:lnSpc>
                        <a:spcBef>
                          <a:spcPts val="0"/>
                        </a:spcBef>
                        <a:spcAft>
                          <a:spcPts val="0"/>
                        </a:spcAft>
                      </a:pPr>
                      <a:r>
                        <a:rPr lang="id-ID" sz="1600">
                          <a:effectLst/>
                        </a:rPr>
                        <a:t>Dst </a:t>
                      </a:r>
                      <a:endParaRPr lang="en-ID" sz="160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dirty="0">
                          <a:effectLst/>
                        </a:rPr>
                        <a:t> </a:t>
                      </a:r>
                      <a:endParaRPr lang="en-ID" sz="16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dirty="0">
                          <a:effectLst/>
                        </a:rPr>
                        <a:t> </a:t>
                      </a:r>
                      <a:endParaRPr lang="en-ID" sz="16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dirty="0">
                          <a:effectLst/>
                        </a:rPr>
                        <a:t> </a:t>
                      </a:r>
                      <a:endParaRPr lang="en-ID" sz="16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963761989"/>
                  </a:ext>
                </a:extLst>
              </a:tr>
              <a:tr h="1175191">
                <a:tc>
                  <a:txBody>
                    <a:bodyPr/>
                    <a:lstStyle/>
                    <a:p>
                      <a:pPr algn="just">
                        <a:lnSpc>
                          <a:spcPct val="100000"/>
                        </a:lnSpc>
                        <a:spcBef>
                          <a:spcPts val="0"/>
                        </a:spcBef>
                        <a:spcAft>
                          <a:spcPts val="0"/>
                        </a:spcAft>
                      </a:pPr>
                      <a:r>
                        <a:rPr lang="id-ID" sz="1600">
                          <a:effectLst/>
                        </a:rPr>
                        <a:t>Rata-rata IPK Lulusan:</a:t>
                      </a:r>
                      <a:endParaRPr lang="en-ID" sz="1600">
                        <a:effectLst/>
                      </a:endParaRPr>
                    </a:p>
                    <a:p>
                      <a:pPr algn="just">
                        <a:lnSpc>
                          <a:spcPct val="100000"/>
                        </a:lnSpc>
                        <a:spcBef>
                          <a:spcPts val="0"/>
                        </a:spcBef>
                        <a:spcAft>
                          <a:spcPts val="0"/>
                        </a:spcAft>
                      </a:pPr>
                      <a:r>
                        <a:rPr lang="id-ID" sz="1600">
                          <a:effectLst/>
                        </a:rPr>
                        <a:t>Tingkat PT</a:t>
                      </a:r>
                      <a:endParaRPr lang="en-ID" sz="1600">
                        <a:effectLst/>
                      </a:endParaRPr>
                    </a:p>
                    <a:p>
                      <a:pPr algn="just">
                        <a:lnSpc>
                          <a:spcPct val="100000"/>
                        </a:lnSpc>
                        <a:spcBef>
                          <a:spcPts val="0"/>
                        </a:spcBef>
                        <a:spcAft>
                          <a:spcPts val="0"/>
                        </a:spcAft>
                      </a:pPr>
                      <a:r>
                        <a:rPr lang="id-ID" sz="1600">
                          <a:effectLst/>
                        </a:rPr>
                        <a:t>Prodi A</a:t>
                      </a:r>
                      <a:endParaRPr lang="en-ID" sz="1600">
                        <a:effectLst/>
                      </a:endParaRPr>
                    </a:p>
                    <a:p>
                      <a:pPr algn="just">
                        <a:lnSpc>
                          <a:spcPct val="100000"/>
                        </a:lnSpc>
                        <a:spcBef>
                          <a:spcPts val="0"/>
                        </a:spcBef>
                        <a:spcAft>
                          <a:spcPts val="0"/>
                        </a:spcAft>
                      </a:pPr>
                      <a:r>
                        <a:rPr lang="id-ID" sz="1600">
                          <a:effectLst/>
                        </a:rPr>
                        <a:t>Prodi B</a:t>
                      </a:r>
                      <a:endParaRPr lang="en-ID" sz="1600">
                        <a:effectLst/>
                      </a:endParaRPr>
                    </a:p>
                    <a:p>
                      <a:pPr algn="just">
                        <a:lnSpc>
                          <a:spcPct val="100000"/>
                        </a:lnSpc>
                        <a:spcBef>
                          <a:spcPts val="0"/>
                        </a:spcBef>
                        <a:spcAft>
                          <a:spcPts val="0"/>
                        </a:spcAft>
                      </a:pPr>
                      <a:r>
                        <a:rPr lang="id-ID" sz="1600">
                          <a:effectLst/>
                        </a:rPr>
                        <a:t>Dst </a:t>
                      </a:r>
                      <a:endParaRPr lang="en-ID" sz="160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a:effectLst/>
                        </a:rPr>
                        <a:t> </a:t>
                      </a:r>
                      <a:endParaRPr lang="en-ID" sz="160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dirty="0">
                          <a:effectLst/>
                        </a:rPr>
                        <a:t> </a:t>
                      </a:r>
                      <a:endParaRPr lang="en-ID" sz="16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dirty="0">
                          <a:effectLst/>
                        </a:rPr>
                        <a:t> </a:t>
                      </a:r>
                      <a:endParaRPr lang="en-ID" sz="16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55406167"/>
                  </a:ext>
                </a:extLst>
              </a:tr>
              <a:tr h="1175191">
                <a:tc>
                  <a:txBody>
                    <a:bodyPr/>
                    <a:lstStyle/>
                    <a:p>
                      <a:pPr algn="just">
                        <a:lnSpc>
                          <a:spcPct val="100000"/>
                        </a:lnSpc>
                        <a:spcBef>
                          <a:spcPts val="0"/>
                        </a:spcBef>
                        <a:spcAft>
                          <a:spcPts val="0"/>
                        </a:spcAft>
                      </a:pPr>
                      <a:r>
                        <a:rPr lang="id-ID" sz="1600">
                          <a:effectLst/>
                        </a:rPr>
                        <a:t>Rata-rata penyelesaian tugas akhir:</a:t>
                      </a:r>
                      <a:endParaRPr lang="en-ID" sz="1600">
                        <a:effectLst/>
                      </a:endParaRPr>
                    </a:p>
                    <a:p>
                      <a:pPr algn="just">
                        <a:lnSpc>
                          <a:spcPct val="100000"/>
                        </a:lnSpc>
                        <a:spcBef>
                          <a:spcPts val="0"/>
                        </a:spcBef>
                        <a:spcAft>
                          <a:spcPts val="0"/>
                        </a:spcAft>
                      </a:pPr>
                      <a:r>
                        <a:rPr lang="id-ID" sz="1600">
                          <a:effectLst/>
                        </a:rPr>
                        <a:t>Tingkat PT</a:t>
                      </a:r>
                      <a:endParaRPr lang="en-ID" sz="1600">
                        <a:effectLst/>
                      </a:endParaRPr>
                    </a:p>
                    <a:p>
                      <a:pPr algn="just">
                        <a:lnSpc>
                          <a:spcPct val="100000"/>
                        </a:lnSpc>
                        <a:spcBef>
                          <a:spcPts val="0"/>
                        </a:spcBef>
                        <a:spcAft>
                          <a:spcPts val="0"/>
                        </a:spcAft>
                      </a:pPr>
                      <a:r>
                        <a:rPr lang="id-ID" sz="1600">
                          <a:effectLst/>
                        </a:rPr>
                        <a:t>Prodi A</a:t>
                      </a:r>
                      <a:endParaRPr lang="en-ID" sz="1600">
                        <a:effectLst/>
                      </a:endParaRPr>
                    </a:p>
                    <a:p>
                      <a:pPr algn="just">
                        <a:lnSpc>
                          <a:spcPct val="100000"/>
                        </a:lnSpc>
                        <a:spcBef>
                          <a:spcPts val="0"/>
                        </a:spcBef>
                        <a:spcAft>
                          <a:spcPts val="0"/>
                        </a:spcAft>
                      </a:pPr>
                      <a:r>
                        <a:rPr lang="id-ID" sz="1600">
                          <a:effectLst/>
                        </a:rPr>
                        <a:t>Prodi B</a:t>
                      </a:r>
                      <a:endParaRPr lang="en-ID" sz="1600">
                        <a:effectLst/>
                      </a:endParaRPr>
                    </a:p>
                    <a:p>
                      <a:pPr algn="just">
                        <a:lnSpc>
                          <a:spcPct val="100000"/>
                        </a:lnSpc>
                        <a:spcBef>
                          <a:spcPts val="0"/>
                        </a:spcBef>
                        <a:spcAft>
                          <a:spcPts val="0"/>
                        </a:spcAft>
                      </a:pPr>
                      <a:r>
                        <a:rPr lang="id-ID" sz="1600">
                          <a:effectLst/>
                        </a:rPr>
                        <a:t>Dst </a:t>
                      </a:r>
                      <a:endParaRPr lang="en-ID" sz="160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a:effectLst/>
                        </a:rPr>
                        <a:t> </a:t>
                      </a:r>
                      <a:endParaRPr lang="en-ID" sz="160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a:effectLst/>
                        </a:rPr>
                        <a:t> </a:t>
                      </a:r>
                      <a:endParaRPr lang="en-ID" sz="160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dirty="0">
                          <a:effectLst/>
                        </a:rPr>
                        <a:t> </a:t>
                      </a:r>
                      <a:endParaRPr lang="en-ID" sz="16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3959727592"/>
                  </a:ext>
                </a:extLst>
              </a:tr>
              <a:tr h="162846">
                <a:tc>
                  <a:txBody>
                    <a:bodyPr/>
                    <a:lstStyle/>
                    <a:p>
                      <a:pPr algn="just">
                        <a:lnSpc>
                          <a:spcPct val="100000"/>
                        </a:lnSpc>
                        <a:spcBef>
                          <a:spcPts val="0"/>
                        </a:spcBef>
                        <a:spcAft>
                          <a:spcPts val="0"/>
                        </a:spcAft>
                      </a:pPr>
                      <a:r>
                        <a:rPr lang="id-ID" sz="1600">
                          <a:effectLst/>
                        </a:rPr>
                        <a:t>Indikator lainnya sesuai</a:t>
                      </a:r>
                      <a:r>
                        <a:rPr lang="en-US" sz="1600">
                          <a:effectLst/>
                        </a:rPr>
                        <a:t> dengan renstra masing-masing PT</a:t>
                      </a:r>
                      <a:endParaRPr lang="en-ID" sz="160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a:effectLst/>
                        </a:rPr>
                        <a:t> </a:t>
                      </a:r>
                      <a:endParaRPr lang="en-ID" sz="160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a:effectLst/>
                        </a:rPr>
                        <a:t> </a:t>
                      </a:r>
                      <a:endParaRPr lang="en-ID" sz="160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lgn="just">
                        <a:lnSpc>
                          <a:spcPct val="100000"/>
                        </a:lnSpc>
                        <a:spcBef>
                          <a:spcPts val="0"/>
                        </a:spcBef>
                        <a:spcAft>
                          <a:spcPts val="0"/>
                        </a:spcAft>
                      </a:pPr>
                      <a:r>
                        <a:rPr lang="id-ID" sz="1600" dirty="0">
                          <a:effectLst/>
                        </a:rPr>
                        <a:t> </a:t>
                      </a:r>
                      <a:endParaRPr lang="en-ID" sz="16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55912" marR="55912"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661811824"/>
                  </a:ext>
                </a:extLst>
              </a:tr>
            </a:tbl>
          </a:graphicData>
        </a:graphic>
      </p:graphicFrame>
    </p:spTree>
    <p:extLst>
      <p:ext uri="{BB962C8B-B14F-4D97-AF65-F5344CB8AC3E}">
        <p14:creationId xmlns:p14="http://schemas.microsoft.com/office/powerpoint/2010/main" val="3559437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id-ID" b="1" dirty="0">
                <a:cs typeface="Arial" pitchFamily="34" charset="0"/>
              </a:rPr>
              <a:t>Bab 3: Program Pengembangan Peningkatan Kualitas Pendidikan </a:t>
            </a:r>
          </a:p>
        </p:txBody>
      </p:sp>
      <p:sp>
        <p:nvSpPr>
          <p:cNvPr id="52227" name="Content Placeholder 4"/>
          <p:cNvSpPr>
            <a:spLocks noGrp="1"/>
          </p:cNvSpPr>
          <p:nvPr>
            <p:ph idx="1"/>
          </p:nvPr>
        </p:nvSpPr>
        <p:spPr>
          <a:xfrm>
            <a:off x="591671" y="1690687"/>
            <a:ext cx="11073107" cy="4918345"/>
          </a:xfrm>
        </p:spPr>
        <p:txBody>
          <a:bodyPr/>
          <a:lstStyle/>
          <a:p>
            <a:r>
              <a:rPr lang="id-ID" sz="3600" dirty="0"/>
              <a:t>Uraian program pengembangan untuk peningkatan kualitas pendidikan yang direncanakan oleh perguruan tinggi</a:t>
            </a:r>
            <a:r>
              <a:rPr lang="en-US" sz="3600" dirty="0"/>
              <a:t>.</a:t>
            </a:r>
            <a:endParaRPr lang="id-ID" sz="3600" dirty="0"/>
          </a:p>
          <a:p>
            <a:r>
              <a:rPr lang="id-ID" sz="3600" dirty="0"/>
              <a:t>Gambaran rencana pemanfaatan barang dan gedung yang diusulkan untuk peningkatan kualitas pendidikan. </a:t>
            </a:r>
          </a:p>
          <a:p>
            <a:r>
              <a:rPr lang="id-ID" sz="3600" dirty="0"/>
              <a:t>Sampaikan program studi yang menjadi sasaran secara jelas.</a:t>
            </a:r>
          </a:p>
          <a:p>
            <a:r>
              <a:rPr lang="id-ID" sz="3600" dirty="0"/>
              <a:t>Sajikan indikator kinerja Indikator kinerja yang akan dicapai dalam 2 tahun ke depan ( Tabel </a:t>
            </a:r>
            <a:r>
              <a:rPr lang="en-US" sz="3600" dirty="0"/>
              <a:t>3</a:t>
            </a:r>
            <a:r>
              <a:rPr lang="id-ID" sz="3600" dirty="0"/>
              <a:t>).</a:t>
            </a:r>
          </a:p>
          <a:p>
            <a:pPr eaLnBrk="1" hangingPunct="1"/>
            <a:endParaRPr lang="id-ID" dirty="0">
              <a:cs typeface="Arial" pitchFamily="34" charset="0"/>
            </a:endParaRPr>
          </a:p>
          <a:p>
            <a:pPr eaLnBrk="1" hangingPunct="1"/>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A6ABD-855F-C846-B48B-C8E901F35E37}"/>
              </a:ext>
            </a:extLst>
          </p:cNvPr>
          <p:cNvSpPr>
            <a:spLocks noGrp="1"/>
          </p:cNvSpPr>
          <p:nvPr>
            <p:ph type="title"/>
          </p:nvPr>
        </p:nvSpPr>
        <p:spPr>
          <a:xfrm>
            <a:off x="838200" y="1"/>
            <a:ext cx="10515600" cy="1121664"/>
          </a:xfrm>
        </p:spPr>
        <p:txBody>
          <a:bodyPr/>
          <a:lstStyle/>
          <a:p>
            <a:r>
              <a:rPr lang="en-US" sz="3600" b="1" dirty="0"/>
              <a:t>STRUKTUR USULAN PROGRAM PENGEMBANGAN</a:t>
            </a:r>
          </a:p>
        </p:txBody>
      </p:sp>
      <p:sp>
        <p:nvSpPr>
          <p:cNvPr id="3" name="Content Placeholder 2">
            <a:extLst>
              <a:ext uri="{FF2B5EF4-FFF2-40B4-BE49-F238E27FC236}">
                <a16:creationId xmlns:a16="http://schemas.microsoft.com/office/drawing/2014/main" id="{9801EBAF-48B5-074D-9E40-EA2D52BA6FE9}"/>
              </a:ext>
            </a:extLst>
          </p:cNvPr>
          <p:cNvSpPr>
            <a:spLocks noGrp="1"/>
          </p:cNvSpPr>
          <p:nvPr>
            <p:ph idx="1"/>
          </p:nvPr>
        </p:nvSpPr>
        <p:spPr>
          <a:xfrm>
            <a:off x="838200" y="914400"/>
            <a:ext cx="10515600" cy="5684108"/>
          </a:xfrm>
        </p:spPr>
        <p:txBody>
          <a:bodyPr>
            <a:normAutofit lnSpcReduction="10000"/>
          </a:bodyPr>
          <a:lstStyle/>
          <a:p>
            <a:pPr>
              <a:spcBef>
                <a:spcPts val="400"/>
              </a:spcBef>
            </a:pPr>
            <a:r>
              <a:rPr lang="en-US" dirty="0" err="1"/>
              <a:t>Judul</a:t>
            </a:r>
            <a:endParaRPr lang="en-US" dirty="0"/>
          </a:p>
          <a:p>
            <a:pPr>
              <a:spcBef>
                <a:spcPts val="400"/>
              </a:spcBef>
            </a:pPr>
            <a:r>
              <a:rPr lang="en-US" dirty="0" err="1"/>
              <a:t>Latar</a:t>
            </a:r>
            <a:r>
              <a:rPr lang="en-US" dirty="0"/>
              <a:t> </a:t>
            </a:r>
            <a:r>
              <a:rPr lang="en-US" dirty="0" err="1"/>
              <a:t>Belakang</a:t>
            </a:r>
            <a:r>
              <a:rPr lang="en-US" dirty="0"/>
              <a:t> </a:t>
            </a:r>
          </a:p>
          <a:p>
            <a:pPr>
              <a:spcBef>
                <a:spcPts val="400"/>
              </a:spcBef>
            </a:pPr>
            <a:r>
              <a:rPr lang="en-US" dirty="0" err="1"/>
              <a:t>Tujuan</a:t>
            </a:r>
            <a:endParaRPr lang="en-US" dirty="0"/>
          </a:p>
          <a:p>
            <a:pPr>
              <a:spcBef>
                <a:spcPts val="400"/>
              </a:spcBef>
            </a:pPr>
            <a:r>
              <a:rPr lang="en-US" dirty="0" err="1"/>
              <a:t>Mekanisme</a:t>
            </a:r>
            <a:r>
              <a:rPr lang="en-US" dirty="0"/>
              <a:t>/</a:t>
            </a:r>
            <a:r>
              <a:rPr lang="en-US" dirty="0" err="1"/>
              <a:t>Tahapan</a:t>
            </a:r>
            <a:r>
              <a:rPr lang="en-US" dirty="0"/>
              <a:t> </a:t>
            </a:r>
            <a:r>
              <a:rPr lang="en-US" dirty="0" err="1"/>
              <a:t>Pelaksanaan</a:t>
            </a:r>
            <a:endParaRPr lang="en-US" dirty="0"/>
          </a:p>
          <a:p>
            <a:pPr>
              <a:spcBef>
                <a:spcPts val="400"/>
              </a:spcBef>
            </a:pPr>
            <a:r>
              <a:rPr lang="en-US" dirty="0" err="1"/>
              <a:t>Kebutuhan</a:t>
            </a:r>
            <a:r>
              <a:rPr lang="en-US" dirty="0"/>
              <a:t> </a:t>
            </a:r>
            <a:r>
              <a:rPr lang="en-US" dirty="0" err="1"/>
              <a:t>Sumberdaya</a:t>
            </a:r>
            <a:endParaRPr lang="en-US" dirty="0"/>
          </a:p>
          <a:p>
            <a:pPr>
              <a:spcBef>
                <a:spcPts val="400"/>
              </a:spcBef>
            </a:pPr>
            <a:r>
              <a:rPr lang="en-US" dirty="0"/>
              <a:t> </a:t>
            </a:r>
          </a:p>
          <a:p>
            <a:endParaRPr lang="en-US" dirty="0"/>
          </a:p>
          <a:p>
            <a:endParaRPr lang="en-US" dirty="0"/>
          </a:p>
          <a:p>
            <a:endParaRPr lang="en-US" dirty="0"/>
          </a:p>
          <a:p>
            <a:endParaRPr lang="en-US" dirty="0"/>
          </a:p>
          <a:p>
            <a:pPr>
              <a:spcBef>
                <a:spcPts val="400"/>
              </a:spcBef>
            </a:pPr>
            <a:r>
              <a:rPr lang="en-US" dirty="0" err="1"/>
              <a:t>Indikator</a:t>
            </a:r>
            <a:r>
              <a:rPr lang="en-US" dirty="0"/>
              <a:t> </a:t>
            </a:r>
            <a:r>
              <a:rPr lang="en-US" dirty="0" err="1"/>
              <a:t>Kinerja</a:t>
            </a:r>
            <a:endParaRPr lang="en-US" dirty="0"/>
          </a:p>
          <a:p>
            <a:pPr>
              <a:spcBef>
                <a:spcPts val="400"/>
              </a:spcBef>
            </a:pPr>
            <a:r>
              <a:rPr lang="en-US" dirty="0"/>
              <a:t>Program </a:t>
            </a:r>
            <a:r>
              <a:rPr lang="en-US" dirty="0" err="1"/>
              <a:t>studi</a:t>
            </a:r>
            <a:r>
              <a:rPr lang="en-US" dirty="0"/>
              <a:t> </a:t>
            </a:r>
            <a:r>
              <a:rPr lang="en-US" dirty="0" err="1"/>
              <a:t>sasaran</a:t>
            </a:r>
            <a:endParaRPr lang="en-US" dirty="0"/>
          </a:p>
          <a:p>
            <a:pPr>
              <a:spcBef>
                <a:spcPts val="400"/>
              </a:spcBef>
            </a:pPr>
            <a:r>
              <a:rPr lang="en-US" dirty="0" err="1"/>
              <a:t>Penanggung</a:t>
            </a:r>
            <a:r>
              <a:rPr lang="en-US" dirty="0"/>
              <a:t> </a:t>
            </a:r>
            <a:r>
              <a:rPr lang="en-US" dirty="0" err="1"/>
              <a:t>Jawab</a:t>
            </a:r>
            <a:r>
              <a:rPr lang="en-US" dirty="0"/>
              <a:t> Program</a:t>
            </a:r>
          </a:p>
        </p:txBody>
      </p:sp>
      <p:graphicFrame>
        <p:nvGraphicFramePr>
          <p:cNvPr id="4" name="Table 3">
            <a:extLst>
              <a:ext uri="{FF2B5EF4-FFF2-40B4-BE49-F238E27FC236}">
                <a16:creationId xmlns:a16="http://schemas.microsoft.com/office/drawing/2014/main" id="{AA6472D1-0481-9647-A98B-EA6B8F9797C2}"/>
              </a:ext>
            </a:extLst>
          </p:cNvPr>
          <p:cNvGraphicFramePr>
            <a:graphicFrameLocks noGrp="1"/>
          </p:cNvGraphicFramePr>
          <p:nvPr>
            <p:extLst>
              <p:ext uri="{D42A27DB-BD31-4B8C-83A1-F6EECF244321}">
                <p14:modId xmlns:p14="http://schemas.microsoft.com/office/powerpoint/2010/main" val="1653834318"/>
              </p:ext>
            </p:extLst>
          </p:nvPr>
        </p:nvGraphicFramePr>
        <p:xfrm>
          <a:off x="991047" y="2953086"/>
          <a:ext cx="10160478" cy="2123440"/>
        </p:xfrm>
        <a:graphic>
          <a:graphicData uri="http://schemas.openxmlformats.org/drawingml/2006/table">
            <a:tbl>
              <a:tblPr firstRow="1" bandRow="1">
                <a:tableStyleId>{5C22544A-7EE6-4342-B048-85BDC9FD1C3A}</a:tableStyleId>
              </a:tblPr>
              <a:tblGrid>
                <a:gridCol w="4237156">
                  <a:extLst>
                    <a:ext uri="{9D8B030D-6E8A-4147-A177-3AD203B41FA5}">
                      <a16:colId xmlns:a16="http://schemas.microsoft.com/office/drawing/2014/main" val="4264375455"/>
                    </a:ext>
                  </a:extLst>
                </a:gridCol>
                <a:gridCol w="2478519">
                  <a:extLst>
                    <a:ext uri="{9D8B030D-6E8A-4147-A177-3AD203B41FA5}">
                      <a16:colId xmlns:a16="http://schemas.microsoft.com/office/drawing/2014/main" val="2263203847"/>
                    </a:ext>
                  </a:extLst>
                </a:gridCol>
                <a:gridCol w="3444803">
                  <a:extLst>
                    <a:ext uri="{9D8B030D-6E8A-4147-A177-3AD203B41FA5}">
                      <a16:colId xmlns:a16="http://schemas.microsoft.com/office/drawing/2014/main" val="4009118860"/>
                    </a:ext>
                  </a:extLst>
                </a:gridCol>
              </a:tblGrid>
              <a:tr h="370840">
                <a:tc>
                  <a:txBody>
                    <a:bodyPr/>
                    <a:lstStyle/>
                    <a:p>
                      <a:r>
                        <a:rPr lang="en-US" dirty="0" err="1"/>
                        <a:t>Jenis</a:t>
                      </a:r>
                      <a:r>
                        <a:rPr lang="en-US" dirty="0"/>
                        <a:t> </a:t>
                      </a:r>
                      <a:r>
                        <a:rPr lang="en-US" dirty="0" err="1"/>
                        <a:t>Sumberdaya</a:t>
                      </a:r>
                      <a:endParaRPr lang="en-US" dirty="0"/>
                    </a:p>
                  </a:txBody>
                  <a:tcPr/>
                </a:tc>
                <a:tc>
                  <a:txBody>
                    <a:bodyPr/>
                    <a:lstStyle/>
                    <a:p>
                      <a:r>
                        <a:rPr lang="en-US" dirty="0" err="1"/>
                        <a:t>Prakiraan</a:t>
                      </a:r>
                      <a:r>
                        <a:rPr lang="en-US" dirty="0"/>
                        <a:t> </a:t>
                      </a:r>
                      <a:r>
                        <a:rPr lang="en-US" dirty="0" err="1"/>
                        <a:t>Biaya</a:t>
                      </a:r>
                      <a:endParaRPr lang="en-US" dirty="0"/>
                    </a:p>
                  </a:txBody>
                  <a:tcPr/>
                </a:tc>
                <a:tc>
                  <a:txBody>
                    <a:bodyPr/>
                    <a:lstStyle/>
                    <a:p>
                      <a:r>
                        <a:rPr lang="en-US" dirty="0" err="1"/>
                        <a:t>Peruntukan</a:t>
                      </a:r>
                      <a:r>
                        <a:rPr lang="en-US" dirty="0"/>
                        <a:t>/</a:t>
                      </a:r>
                      <a:r>
                        <a:rPr lang="en-US" dirty="0" err="1"/>
                        <a:t>Pemanfaatan</a:t>
                      </a:r>
                      <a:endParaRPr lang="en-US" dirty="0"/>
                    </a:p>
                  </a:txBody>
                  <a:tcPr/>
                </a:tc>
                <a:extLst>
                  <a:ext uri="{0D108BD9-81ED-4DB2-BD59-A6C34878D82A}">
                    <a16:rowId xmlns:a16="http://schemas.microsoft.com/office/drawing/2014/main" val="3991390727"/>
                  </a:ext>
                </a:extLst>
              </a:tr>
              <a:tr h="370840">
                <a:tc>
                  <a:txBody>
                    <a:bodyPr/>
                    <a:lstStyle/>
                    <a:p>
                      <a:r>
                        <a:rPr lang="en-US" dirty="0" err="1"/>
                        <a:t>Peralatan</a:t>
                      </a:r>
                      <a:r>
                        <a:rPr lang="en-US" dirty="0"/>
                        <a:t> Lab ….</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869081819"/>
                  </a:ext>
                </a:extLst>
              </a:tr>
              <a:tr h="370840">
                <a:tc>
                  <a:txBody>
                    <a:bodyPr/>
                    <a:lstStyle/>
                    <a:p>
                      <a:r>
                        <a:rPr lang="en-US" dirty="0" err="1"/>
                        <a:t>Peralatan</a:t>
                      </a:r>
                      <a:r>
                        <a:rPr lang="en-US" dirty="0"/>
                        <a:t> </a:t>
                      </a:r>
                      <a:r>
                        <a:rPr lang="en-US" dirty="0" err="1"/>
                        <a:t>Teknologi</a:t>
                      </a:r>
                      <a:r>
                        <a:rPr lang="en-US" dirty="0"/>
                        <a:t> </a:t>
                      </a:r>
                      <a:r>
                        <a:rPr lang="en-US" dirty="0" err="1"/>
                        <a:t>Informasi</a:t>
                      </a:r>
                      <a:r>
                        <a:rPr lang="en-US" dirty="0"/>
                        <a:t> </a:t>
                      </a:r>
                      <a:r>
                        <a:rPr lang="en-US" dirty="0" err="1"/>
                        <a:t>dan</a:t>
                      </a:r>
                      <a:r>
                        <a:rPr lang="en-US" dirty="0"/>
                        <a:t> </a:t>
                      </a:r>
                      <a:r>
                        <a:rPr lang="en-US" dirty="0" err="1"/>
                        <a:t>Desain</a:t>
                      </a:r>
                      <a:r>
                        <a:rPr lang="en-US" dirty="0"/>
                        <a:t> </a:t>
                      </a:r>
                      <a:r>
                        <a:rPr lang="en-US" dirty="0" err="1"/>
                        <a:t>Komunikasi</a:t>
                      </a:r>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374708580"/>
                  </a:ext>
                </a:extLst>
              </a:tr>
              <a:tr h="370840">
                <a:tc>
                  <a:txBody>
                    <a:bodyPr/>
                    <a:lstStyle/>
                    <a:p>
                      <a:r>
                        <a:rPr lang="en-US" dirty="0" err="1"/>
                        <a:t>Ruang</a:t>
                      </a:r>
                      <a:r>
                        <a:rPr lang="en-US" dirty="0"/>
                        <a:t> Kelas/Lab</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788048153"/>
                  </a:ext>
                </a:extLst>
              </a:tr>
              <a:tr h="370840">
                <a:tc>
                  <a:txBody>
                    <a:bodyPr/>
                    <a:lstStyle/>
                    <a:p>
                      <a:r>
                        <a:rPr lang="en-US" b="1" dirty="0"/>
                        <a:t>Total </a:t>
                      </a:r>
                    </a:p>
                  </a:txBody>
                  <a:tcPr/>
                </a:tc>
                <a:tc>
                  <a:txBody>
                    <a:bodyPr/>
                    <a:lstStyle/>
                    <a:p>
                      <a:pPr algn="ctr"/>
                      <a:r>
                        <a:rPr lang="en-US" b="1" dirty="0"/>
                        <a:t>……..</a:t>
                      </a:r>
                    </a:p>
                  </a:txBody>
                  <a:tcPr/>
                </a:tc>
                <a:tc>
                  <a:txBody>
                    <a:bodyPr/>
                    <a:lstStyle/>
                    <a:p>
                      <a:endParaRPr lang="en-US" dirty="0"/>
                    </a:p>
                  </a:txBody>
                  <a:tcPr/>
                </a:tc>
                <a:extLst>
                  <a:ext uri="{0D108BD9-81ED-4DB2-BD59-A6C34878D82A}">
                    <a16:rowId xmlns:a16="http://schemas.microsoft.com/office/drawing/2014/main" val="3617824759"/>
                  </a:ext>
                </a:extLst>
              </a:tr>
            </a:tbl>
          </a:graphicData>
        </a:graphic>
      </p:graphicFrame>
    </p:spTree>
    <p:extLst>
      <p:ext uri="{BB962C8B-B14F-4D97-AF65-F5344CB8AC3E}">
        <p14:creationId xmlns:p14="http://schemas.microsoft.com/office/powerpoint/2010/main" val="541039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200025"/>
            <a:ext cx="10515600" cy="917575"/>
          </a:xfrm>
        </p:spPr>
        <p:txBody>
          <a:bodyPr rtlCol="0">
            <a:normAutofit/>
          </a:bodyPr>
          <a:lstStyle/>
          <a:p>
            <a:pPr eaLnBrk="1" fontAlgn="auto" hangingPunct="1">
              <a:spcAft>
                <a:spcPts val="0"/>
              </a:spcAft>
              <a:defRPr/>
            </a:pPr>
            <a:r>
              <a:rPr lang="en-US" b="1" dirty="0">
                <a:ea typeface="+mj-ea"/>
                <a:cs typeface="+mj-cs"/>
              </a:rPr>
              <a:t>LATAR BELAKANG</a:t>
            </a:r>
          </a:p>
        </p:txBody>
      </p:sp>
      <p:sp>
        <p:nvSpPr>
          <p:cNvPr id="16386" name="Content Placeholder 2"/>
          <p:cNvSpPr>
            <a:spLocks noGrp="1"/>
          </p:cNvSpPr>
          <p:nvPr>
            <p:ph idx="1"/>
          </p:nvPr>
        </p:nvSpPr>
        <p:spPr>
          <a:xfrm>
            <a:off x="337378" y="933660"/>
            <a:ext cx="11218517" cy="5740400"/>
          </a:xfrm>
        </p:spPr>
        <p:txBody>
          <a:bodyPr>
            <a:normAutofit lnSpcReduction="10000"/>
          </a:bodyPr>
          <a:lstStyle/>
          <a:p>
            <a:r>
              <a:rPr lang="id-ID" dirty="0"/>
              <a:t>Dalam rangka peningkatan kapasitas institusi, sejak tahun 2016 Direktorat Jenderal Kelembagaan Ilmu Pengetahuan, Teknologi, dan Pendidikan Tinggi memberikan bantuan Program Pembinaan Perguruan Tinggi Swasta (PP-PTS) yang diberikan kepada PTS di seluruh Indonesia melalui Badan Hukum Nirlaba Penyelenggara Perguruan Tinggi. </a:t>
            </a:r>
          </a:p>
          <a:p>
            <a:r>
              <a:rPr lang="id-ID" dirty="0"/>
              <a:t>PP-PTS Skema </a:t>
            </a:r>
            <a:r>
              <a:rPr lang="id-ID" dirty="0" err="1"/>
              <a:t>A</a:t>
            </a:r>
            <a:r>
              <a:rPr lang="id-ID" dirty="0"/>
              <a:t> berupa program bantuan sarana prasarana untuk </a:t>
            </a:r>
            <a:r>
              <a:rPr lang="id-ID" b="1" dirty="0"/>
              <a:t>Peningkatan Mutu Pembelajaran PT</a:t>
            </a:r>
            <a:r>
              <a:rPr lang="id-ID" dirty="0"/>
              <a:t> yang bertujuan untuk meningkatkan kinerja Perguruan Tinggi Swasta (PTS). </a:t>
            </a:r>
            <a:endParaRPr lang="en-ID" sz="2400" dirty="0"/>
          </a:p>
          <a:p>
            <a:r>
              <a:rPr lang="id-ID" sz="2800" dirty="0"/>
              <a:t>Direktorat Jenderal Kelembagaan Ilmu Pengetahuan, Teknologi, dan Pendidikan Tinggi berperan:</a:t>
            </a:r>
          </a:p>
          <a:p>
            <a:pPr lvl="2" eaLnBrk="1" hangingPunct="1"/>
            <a:r>
              <a:rPr lang="id-ID" sz="2800" dirty="0"/>
              <a:t>sebagai penanggung jawab dan pelaksana PP-PTS. </a:t>
            </a:r>
          </a:p>
          <a:p>
            <a:pPr lvl="2" eaLnBrk="1" hangingPunct="1"/>
            <a:r>
              <a:rPr lang="id-ID" sz="2800" dirty="0"/>
              <a:t>melakukan seleksi proposal </a:t>
            </a:r>
          </a:p>
          <a:p>
            <a:pPr lvl="2" eaLnBrk="1" hangingPunct="1"/>
            <a:r>
              <a:rPr lang="id-ID" sz="2800" dirty="0"/>
              <a:t>menyalurkan bantuan berupa barang dan/atau pembangunan gedung kepada Badan Hukum Nirlaba Penyelenggara Perguruan Tinggi untuk dimanfaatkan oleh PTS penerima.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8">
            <a:extLst>
              <a:ext uri="{FF2B5EF4-FFF2-40B4-BE49-F238E27FC236}">
                <a16:creationId xmlns:a16="http://schemas.microsoft.com/office/drawing/2014/main" id="{FC2B2AF7-7D07-5847-A202-30D99750ADA0}"/>
              </a:ext>
            </a:extLst>
          </p:cNvPr>
          <p:cNvGrpSpPr>
            <a:grpSpLocks/>
          </p:cNvGrpSpPr>
          <p:nvPr/>
        </p:nvGrpSpPr>
        <p:grpSpPr bwMode="auto">
          <a:xfrm>
            <a:off x="2290236" y="258765"/>
            <a:ext cx="5615528" cy="3265487"/>
            <a:chOff x="1082" y="407"/>
            <a:chExt cx="3082" cy="2057"/>
          </a:xfrm>
          <a:solidFill>
            <a:schemeClr val="bg1">
              <a:lumMod val="95000"/>
            </a:schemeClr>
          </a:solidFill>
        </p:grpSpPr>
        <p:sp>
          <p:nvSpPr>
            <p:cNvPr id="114707" name="Freeform 19">
              <a:extLst>
                <a:ext uri="{FF2B5EF4-FFF2-40B4-BE49-F238E27FC236}">
                  <a16:creationId xmlns:a16="http://schemas.microsoft.com/office/drawing/2014/main" id="{911935D4-77F6-B74C-98B6-DA04927A6A5F}"/>
                </a:ext>
              </a:extLst>
            </p:cNvPr>
            <p:cNvSpPr>
              <a:spLocks/>
            </p:cNvSpPr>
            <p:nvPr/>
          </p:nvSpPr>
          <p:spPr bwMode="auto">
            <a:xfrm>
              <a:off x="1082" y="1048"/>
              <a:ext cx="3082" cy="1416"/>
            </a:xfrm>
            <a:custGeom>
              <a:avLst/>
              <a:gdLst/>
              <a:ahLst/>
              <a:cxnLst>
                <a:cxn ang="0">
                  <a:pos x="0" y="0"/>
                </a:cxn>
                <a:cxn ang="0">
                  <a:pos x="3244" y="0"/>
                </a:cxn>
                <a:cxn ang="0">
                  <a:pos x="3244" y="900"/>
                </a:cxn>
                <a:cxn ang="0">
                  <a:pos x="1864" y="900"/>
                </a:cxn>
                <a:cxn ang="0">
                  <a:pos x="1864" y="1436"/>
                </a:cxn>
                <a:cxn ang="0">
                  <a:pos x="0" y="1436"/>
                </a:cxn>
                <a:cxn ang="0">
                  <a:pos x="0" y="4"/>
                </a:cxn>
              </a:cxnLst>
              <a:rect l="0" t="0" r="r" b="b"/>
              <a:pathLst>
                <a:path w="3244" h="1436">
                  <a:moveTo>
                    <a:pt x="0" y="0"/>
                  </a:moveTo>
                  <a:lnTo>
                    <a:pt x="3244" y="0"/>
                  </a:lnTo>
                  <a:lnTo>
                    <a:pt x="3244" y="900"/>
                  </a:lnTo>
                  <a:lnTo>
                    <a:pt x="1864" y="900"/>
                  </a:lnTo>
                  <a:lnTo>
                    <a:pt x="1864" y="1436"/>
                  </a:lnTo>
                  <a:lnTo>
                    <a:pt x="0" y="1436"/>
                  </a:lnTo>
                  <a:lnTo>
                    <a:pt x="0" y="4"/>
                  </a:lnTo>
                </a:path>
              </a:pathLst>
            </a:custGeom>
            <a:solidFill>
              <a:schemeClr val="bg1">
                <a:lumMod val="85000"/>
              </a:schemeClr>
            </a:solidFill>
            <a:ln w="9525">
              <a:solidFill>
                <a:schemeClr val="tx1"/>
              </a:solidFill>
              <a:round/>
              <a:headEnd type="none" w="med" len="med"/>
              <a:tailEnd type="none" w="med" len="med"/>
            </a:ln>
            <a:effectLst/>
          </p:spPr>
          <p:txBody>
            <a:bodyPr wrap="none" anchor="ctr"/>
            <a:lstStyle/>
            <a:p>
              <a:pPr>
                <a:defRPr/>
              </a:pPr>
              <a:endParaRPr lang="id-ID" sz="2400"/>
            </a:p>
          </p:txBody>
        </p:sp>
        <p:grpSp>
          <p:nvGrpSpPr>
            <p:cNvPr id="3" name="Group 21">
              <a:extLst>
                <a:ext uri="{FF2B5EF4-FFF2-40B4-BE49-F238E27FC236}">
                  <a16:creationId xmlns:a16="http://schemas.microsoft.com/office/drawing/2014/main" id="{344F117F-53BF-7B4A-9CD6-C6F93A6DBE6E}"/>
                </a:ext>
              </a:extLst>
            </p:cNvPr>
            <p:cNvGrpSpPr>
              <a:grpSpLocks/>
            </p:cNvGrpSpPr>
            <p:nvPr/>
          </p:nvGrpSpPr>
          <p:grpSpPr bwMode="auto">
            <a:xfrm>
              <a:off x="2214" y="1259"/>
              <a:ext cx="662" cy="516"/>
              <a:chOff x="2214" y="1259"/>
              <a:chExt cx="662" cy="516"/>
            </a:xfrm>
            <a:grpFill/>
          </p:grpSpPr>
          <p:sp>
            <p:nvSpPr>
              <p:cNvPr id="114710" name="Rectangle 22">
                <a:extLst>
                  <a:ext uri="{FF2B5EF4-FFF2-40B4-BE49-F238E27FC236}">
                    <a16:creationId xmlns:a16="http://schemas.microsoft.com/office/drawing/2014/main" id="{1A30CCB8-30B7-9246-9402-91E2B121D0C8}"/>
                  </a:ext>
                </a:extLst>
              </p:cNvPr>
              <p:cNvSpPr>
                <a:spLocks noChangeArrowheads="1"/>
              </p:cNvSpPr>
              <p:nvPr/>
            </p:nvSpPr>
            <p:spPr bwMode="auto">
              <a:xfrm>
                <a:off x="2214" y="1259"/>
                <a:ext cx="662" cy="510"/>
              </a:xfrm>
              <a:prstGeom prst="rect">
                <a:avLst/>
              </a:prstGeom>
              <a:solidFill>
                <a:schemeClr val="accent1">
                  <a:lumMod val="40000"/>
                  <a:lumOff val="60000"/>
                </a:schemeClr>
              </a:solidFill>
              <a:ln w="1270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defRPr/>
                </a:pPr>
                <a:endParaRPr lang="id-ID" sz="2400"/>
              </a:p>
            </p:txBody>
          </p:sp>
          <p:grpSp>
            <p:nvGrpSpPr>
              <p:cNvPr id="4" name="Group 23">
                <a:extLst>
                  <a:ext uri="{FF2B5EF4-FFF2-40B4-BE49-F238E27FC236}">
                    <a16:creationId xmlns:a16="http://schemas.microsoft.com/office/drawing/2014/main" id="{519472DA-AF4D-AF4D-A833-6EAB9ED85B18}"/>
                  </a:ext>
                </a:extLst>
              </p:cNvPr>
              <p:cNvGrpSpPr>
                <a:grpSpLocks/>
              </p:cNvGrpSpPr>
              <p:nvPr/>
            </p:nvGrpSpPr>
            <p:grpSpPr bwMode="auto">
              <a:xfrm>
                <a:off x="2262" y="1295"/>
                <a:ext cx="595" cy="480"/>
                <a:chOff x="2262" y="1295"/>
                <a:chExt cx="595" cy="480"/>
              </a:xfrm>
              <a:grpFill/>
            </p:grpSpPr>
            <p:sp>
              <p:nvSpPr>
                <p:cNvPr id="114712" name="Rectangle 24">
                  <a:extLst>
                    <a:ext uri="{FF2B5EF4-FFF2-40B4-BE49-F238E27FC236}">
                      <a16:creationId xmlns:a16="http://schemas.microsoft.com/office/drawing/2014/main" id="{7E1B86E8-3E5C-7543-8862-2E3852A24D6A}"/>
                    </a:ext>
                  </a:extLst>
                </p:cNvPr>
                <p:cNvSpPr>
                  <a:spLocks noChangeArrowheads="1"/>
                </p:cNvSpPr>
                <p:nvPr/>
              </p:nvSpPr>
              <p:spPr bwMode="auto">
                <a:xfrm>
                  <a:off x="2262" y="1672"/>
                  <a:ext cx="17" cy="103"/>
                </a:xfrm>
                <a:prstGeom prst="rect">
                  <a:avLst/>
                </a:prstGeom>
                <a:grpFill/>
                <a:ln w="9525">
                  <a:noFill/>
                  <a:miter lim="800000"/>
                  <a:headEnd/>
                  <a:tailEnd/>
                </a:ln>
              </p:spPr>
              <p:txBody>
                <a:bodyPr wrap="none" lIns="0" tIns="0" rIns="0" bIns="0">
                  <a:spAutoFit/>
                </a:bodyPr>
                <a:lstStyle/>
                <a:p>
                  <a:pPr>
                    <a:defRPr/>
                  </a:pPr>
                  <a:r>
                    <a:rPr lang="en-US" sz="1067" b="1">
                      <a:solidFill>
                        <a:srgbClr val="000000"/>
                      </a:solidFill>
                    </a:rPr>
                    <a:t> </a:t>
                  </a:r>
                  <a:endParaRPr lang="en-US" sz="2400"/>
                </a:p>
              </p:txBody>
            </p:sp>
            <p:sp>
              <p:nvSpPr>
                <p:cNvPr id="114713" name="Rectangle 25">
                  <a:extLst>
                    <a:ext uri="{FF2B5EF4-FFF2-40B4-BE49-F238E27FC236}">
                      <a16:creationId xmlns:a16="http://schemas.microsoft.com/office/drawing/2014/main" id="{7C0E522F-28F1-B448-9033-E3B3718B81A1}"/>
                    </a:ext>
                  </a:extLst>
                </p:cNvPr>
                <p:cNvSpPr>
                  <a:spLocks noChangeArrowheads="1"/>
                </p:cNvSpPr>
                <p:nvPr/>
              </p:nvSpPr>
              <p:spPr bwMode="auto">
                <a:xfrm>
                  <a:off x="2263" y="1295"/>
                  <a:ext cx="594" cy="388"/>
                </a:xfrm>
                <a:prstGeom prst="rect">
                  <a:avLst/>
                </a:prstGeom>
                <a:solidFill>
                  <a:schemeClr val="accent1">
                    <a:lumMod val="40000"/>
                    <a:lumOff val="60000"/>
                  </a:schemeClr>
                </a:solidFill>
                <a:ln w="9525">
                  <a:noFill/>
                  <a:miter lim="800000"/>
                  <a:headEnd/>
                  <a:tailEnd/>
                </a:ln>
              </p:spPr>
              <p:txBody>
                <a:bodyPr lIns="0" tIns="0" rIns="0" bIns="0">
                  <a:spAutoFit/>
                </a:bodyPr>
                <a:lstStyle/>
                <a:p>
                  <a:pPr>
                    <a:defRPr/>
                  </a:pPr>
                  <a:r>
                    <a:rPr lang="id-ID" sz="2000" b="1" dirty="0">
                      <a:solidFill>
                        <a:srgbClr val="000000"/>
                      </a:solidFill>
                    </a:rPr>
                    <a:t>Analisis</a:t>
                  </a:r>
                </a:p>
                <a:p>
                  <a:pPr>
                    <a:defRPr/>
                  </a:pPr>
                  <a:r>
                    <a:rPr lang="en-US" sz="2000" b="1" dirty="0" err="1">
                      <a:solidFill>
                        <a:srgbClr val="000000"/>
                      </a:solidFill>
                    </a:rPr>
                    <a:t>Situa</a:t>
                  </a:r>
                  <a:r>
                    <a:rPr lang="id-ID" sz="2000" b="1" dirty="0">
                      <a:solidFill>
                        <a:srgbClr val="000000"/>
                      </a:solidFill>
                    </a:rPr>
                    <a:t>si</a:t>
                  </a:r>
                  <a:endParaRPr lang="en-US" sz="2000" dirty="0"/>
                </a:p>
              </p:txBody>
            </p:sp>
          </p:grpSp>
        </p:grpSp>
        <p:grpSp>
          <p:nvGrpSpPr>
            <p:cNvPr id="5" name="Group 28">
              <a:extLst>
                <a:ext uri="{FF2B5EF4-FFF2-40B4-BE49-F238E27FC236}">
                  <a16:creationId xmlns:a16="http://schemas.microsoft.com/office/drawing/2014/main" id="{06BBCA62-55C8-0D43-9447-4593146632AA}"/>
                </a:ext>
              </a:extLst>
            </p:cNvPr>
            <p:cNvGrpSpPr>
              <a:grpSpLocks/>
            </p:cNvGrpSpPr>
            <p:nvPr/>
          </p:nvGrpSpPr>
          <p:grpSpPr bwMode="auto">
            <a:xfrm>
              <a:off x="3169" y="1323"/>
              <a:ext cx="804" cy="541"/>
              <a:chOff x="3169" y="1323"/>
              <a:chExt cx="804" cy="541"/>
            </a:xfrm>
            <a:grpFill/>
          </p:grpSpPr>
          <p:sp>
            <p:nvSpPr>
              <p:cNvPr id="114717" name="Rectangle 29">
                <a:extLst>
                  <a:ext uri="{FF2B5EF4-FFF2-40B4-BE49-F238E27FC236}">
                    <a16:creationId xmlns:a16="http://schemas.microsoft.com/office/drawing/2014/main" id="{2451023C-C090-8C40-BD43-E71A335687A3}"/>
                  </a:ext>
                </a:extLst>
              </p:cNvPr>
              <p:cNvSpPr>
                <a:spLocks noChangeArrowheads="1"/>
              </p:cNvSpPr>
              <p:nvPr/>
            </p:nvSpPr>
            <p:spPr bwMode="auto">
              <a:xfrm>
                <a:off x="3169" y="1325"/>
                <a:ext cx="804" cy="539"/>
              </a:xfrm>
              <a:prstGeom prst="rect">
                <a:avLst/>
              </a:prstGeom>
              <a:solidFill>
                <a:schemeClr val="accent1">
                  <a:lumMod val="40000"/>
                  <a:lumOff val="60000"/>
                </a:schemeClr>
              </a:solidFill>
              <a:ln w="1270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defRPr/>
                </a:pPr>
                <a:endParaRPr lang="id-ID" sz="2400"/>
              </a:p>
            </p:txBody>
          </p:sp>
          <p:sp>
            <p:nvSpPr>
              <p:cNvPr id="114719" name="Rectangle 31">
                <a:extLst>
                  <a:ext uri="{FF2B5EF4-FFF2-40B4-BE49-F238E27FC236}">
                    <a16:creationId xmlns:a16="http://schemas.microsoft.com/office/drawing/2014/main" id="{0E8F0BA1-C979-5149-8D84-E7E0BA5FF737}"/>
                  </a:ext>
                </a:extLst>
              </p:cNvPr>
              <p:cNvSpPr>
                <a:spLocks noChangeArrowheads="1"/>
              </p:cNvSpPr>
              <p:nvPr/>
            </p:nvSpPr>
            <p:spPr bwMode="auto">
              <a:xfrm>
                <a:off x="3226" y="1323"/>
                <a:ext cx="677" cy="388"/>
              </a:xfrm>
              <a:prstGeom prst="rect">
                <a:avLst/>
              </a:prstGeom>
              <a:solidFill>
                <a:schemeClr val="accent1">
                  <a:lumMod val="40000"/>
                  <a:lumOff val="60000"/>
                </a:schemeClr>
              </a:solidFill>
              <a:ln w="9525">
                <a:noFill/>
                <a:miter lim="800000"/>
                <a:headEnd/>
                <a:tailEnd/>
              </a:ln>
            </p:spPr>
            <p:txBody>
              <a:bodyPr lIns="0" tIns="0" rIns="0" bIns="0">
                <a:spAutoFit/>
              </a:bodyPr>
              <a:lstStyle/>
              <a:p>
                <a:pPr>
                  <a:defRPr/>
                </a:pPr>
                <a:r>
                  <a:rPr lang="id-ID" sz="2000" b="1" dirty="0">
                    <a:solidFill>
                      <a:srgbClr val="000000"/>
                    </a:solidFill>
                  </a:rPr>
                  <a:t>Asumsi</a:t>
                </a:r>
                <a:r>
                  <a:rPr lang="en-US" sz="2000" b="1" dirty="0">
                    <a:solidFill>
                      <a:srgbClr val="000000"/>
                    </a:solidFill>
                  </a:rPr>
                  <a:t> &amp;</a:t>
                </a:r>
                <a:endParaRPr lang="id-ID" sz="2000" b="1" dirty="0">
                  <a:solidFill>
                    <a:srgbClr val="000000"/>
                  </a:solidFill>
                </a:endParaRPr>
              </a:p>
              <a:p>
                <a:pPr>
                  <a:defRPr/>
                </a:pPr>
                <a:r>
                  <a:rPr lang="id-ID" sz="2000" b="1" dirty="0">
                    <a:solidFill>
                      <a:srgbClr val="000000"/>
                    </a:solidFill>
                  </a:rPr>
                  <a:t>Arahan</a:t>
                </a:r>
                <a:endParaRPr lang="en-US" sz="2000" dirty="0"/>
              </a:p>
            </p:txBody>
          </p:sp>
        </p:grpSp>
        <p:grpSp>
          <p:nvGrpSpPr>
            <p:cNvPr id="6" name="Group 34">
              <a:extLst>
                <a:ext uri="{FF2B5EF4-FFF2-40B4-BE49-F238E27FC236}">
                  <a16:creationId xmlns:a16="http://schemas.microsoft.com/office/drawing/2014/main" id="{F0755CA7-F2CC-7C4A-8F53-4D41EF52341E}"/>
                </a:ext>
              </a:extLst>
            </p:cNvPr>
            <p:cNvGrpSpPr>
              <a:grpSpLocks/>
            </p:cNvGrpSpPr>
            <p:nvPr/>
          </p:nvGrpSpPr>
          <p:grpSpPr bwMode="auto">
            <a:xfrm>
              <a:off x="1132" y="407"/>
              <a:ext cx="1359" cy="433"/>
              <a:chOff x="1132" y="407"/>
              <a:chExt cx="1359" cy="433"/>
            </a:xfrm>
            <a:grpFill/>
          </p:grpSpPr>
          <p:sp>
            <p:nvSpPr>
              <p:cNvPr id="114724" name="Rectangle 36">
                <a:extLst>
                  <a:ext uri="{FF2B5EF4-FFF2-40B4-BE49-F238E27FC236}">
                    <a16:creationId xmlns:a16="http://schemas.microsoft.com/office/drawing/2014/main" id="{53504360-CC42-EF4E-8B70-27BFC495F1C0}"/>
                  </a:ext>
                </a:extLst>
              </p:cNvPr>
              <p:cNvSpPr>
                <a:spLocks noChangeArrowheads="1"/>
              </p:cNvSpPr>
              <p:nvPr/>
            </p:nvSpPr>
            <p:spPr bwMode="auto">
              <a:xfrm>
                <a:off x="1132" y="407"/>
                <a:ext cx="1359" cy="433"/>
              </a:xfrm>
              <a:prstGeom prst="rect">
                <a:avLst/>
              </a:prstGeom>
              <a:solidFill>
                <a:schemeClr val="accent1">
                  <a:lumMod val="40000"/>
                  <a:lumOff val="60000"/>
                </a:schemeClr>
              </a:solidFill>
              <a:ln w="1270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defRPr/>
                </a:pPr>
                <a:endParaRPr lang="id-ID" sz="2400"/>
              </a:p>
            </p:txBody>
          </p:sp>
          <p:sp>
            <p:nvSpPr>
              <p:cNvPr id="114726" name="Rectangle 38">
                <a:extLst>
                  <a:ext uri="{FF2B5EF4-FFF2-40B4-BE49-F238E27FC236}">
                    <a16:creationId xmlns:a16="http://schemas.microsoft.com/office/drawing/2014/main" id="{8C2BC9A8-2317-E843-9546-B2F6AC129DBB}"/>
                  </a:ext>
                </a:extLst>
              </p:cNvPr>
              <p:cNvSpPr>
                <a:spLocks noChangeArrowheads="1"/>
              </p:cNvSpPr>
              <p:nvPr/>
            </p:nvSpPr>
            <p:spPr bwMode="auto">
              <a:xfrm>
                <a:off x="1167" y="473"/>
                <a:ext cx="1255" cy="194"/>
              </a:xfrm>
              <a:prstGeom prst="rect">
                <a:avLst/>
              </a:prstGeom>
              <a:solidFill>
                <a:schemeClr val="accent1">
                  <a:lumMod val="40000"/>
                  <a:lumOff val="60000"/>
                </a:schemeClr>
              </a:solidFill>
              <a:ln w="9525">
                <a:noFill/>
                <a:miter lim="800000"/>
                <a:headEnd/>
                <a:tailEnd/>
              </a:ln>
            </p:spPr>
            <p:txBody>
              <a:bodyPr lIns="0" tIns="0" rIns="0" bIns="0">
                <a:spAutoFit/>
              </a:bodyPr>
              <a:lstStyle/>
              <a:p>
                <a:pPr algn="ctr">
                  <a:defRPr/>
                </a:pPr>
                <a:r>
                  <a:rPr lang="id-ID" sz="2000" b="1" dirty="0">
                    <a:solidFill>
                      <a:srgbClr val="000000"/>
                    </a:solidFill>
                  </a:rPr>
                  <a:t>Situasi Saat ini</a:t>
                </a:r>
                <a:endParaRPr lang="en-US" sz="2000" dirty="0"/>
              </a:p>
            </p:txBody>
          </p:sp>
        </p:grpSp>
        <p:grpSp>
          <p:nvGrpSpPr>
            <p:cNvPr id="7" name="Group 40">
              <a:extLst>
                <a:ext uri="{FF2B5EF4-FFF2-40B4-BE49-F238E27FC236}">
                  <a16:creationId xmlns:a16="http://schemas.microsoft.com/office/drawing/2014/main" id="{E01D9656-FBDF-B242-959B-F261AC396CA8}"/>
                </a:ext>
              </a:extLst>
            </p:cNvPr>
            <p:cNvGrpSpPr>
              <a:grpSpLocks/>
            </p:cNvGrpSpPr>
            <p:nvPr/>
          </p:nvGrpSpPr>
          <p:grpSpPr bwMode="auto">
            <a:xfrm>
              <a:off x="1183" y="1259"/>
              <a:ext cx="662" cy="510"/>
              <a:chOff x="1183" y="1259"/>
              <a:chExt cx="662" cy="510"/>
            </a:xfrm>
            <a:grpFill/>
          </p:grpSpPr>
          <p:sp>
            <p:nvSpPr>
              <p:cNvPr id="114729" name="Rectangle 41">
                <a:extLst>
                  <a:ext uri="{FF2B5EF4-FFF2-40B4-BE49-F238E27FC236}">
                    <a16:creationId xmlns:a16="http://schemas.microsoft.com/office/drawing/2014/main" id="{BDF8B943-702D-AB4C-8902-692042495805}"/>
                  </a:ext>
                </a:extLst>
              </p:cNvPr>
              <p:cNvSpPr>
                <a:spLocks noChangeArrowheads="1"/>
              </p:cNvSpPr>
              <p:nvPr/>
            </p:nvSpPr>
            <p:spPr bwMode="auto">
              <a:xfrm>
                <a:off x="1183" y="1259"/>
                <a:ext cx="662" cy="510"/>
              </a:xfrm>
              <a:prstGeom prst="rect">
                <a:avLst/>
              </a:prstGeom>
              <a:grpFill/>
              <a:ln w="9525">
                <a:noFill/>
                <a:miter lim="800000"/>
                <a:headEnd/>
                <a:tailEnd/>
              </a:ln>
            </p:spPr>
            <p:txBody>
              <a:bodyPr/>
              <a:lstStyle/>
              <a:p>
                <a:pPr>
                  <a:defRPr/>
                </a:pPr>
                <a:endParaRPr lang="id-ID" sz="2400"/>
              </a:p>
            </p:txBody>
          </p:sp>
          <p:sp>
            <p:nvSpPr>
              <p:cNvPr id="114730" name="Rectangle 42">
                <a:extLst>
                  <a:ext uri="{FF2B5EF4-FFF2-40B4-BE49-F238E27FC236}">
                    <a16:creationId xmlns:a16="http://schemas.microsoft.com/office/drawing/2014/main" id="{0C383FE6-555E-5B46-AF13-475F033FA6E0}"/>
                  </a:ext>
                </a:extLst>
              </p:cNvPr>
              <p:cNvSpPr>
                <a:spLocks noChangeArrowheads="1"/>
              </p:cNvSpPr>
              <p:nvPr/>
            </p:nvSpPr>
            <p:spPr bwMode="auto">
              <a:xfrm>
                <a:off x="1183" y="1259"/>
                <a:ext cx="662" cy="510"/>
              </a:xfrm>
              <a:prstGeom prst="rect">
                <a:avLst/>
              </a:prstGeom>
              <a:solidFill>
                <a:schemeClr val="accent1">
                  <a:lumMod val="40000"/>
                  <a:lumOff val="60000"/>
                </a:schemeClr>
              </a:solidFill>
              <a:ln w="1270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defRPr/>
                </a:pPr>
                <a:endParaRPr lang="id-ID" sz="2400"/>
              </a:p>
            </p:txBody>
          </p:sp>
          <p:sp>
            <p:nvSpPr>
              <p:cNvPr id="114732" name="Rectangle 44">
                <a:extLst>
                  <a:ext uri="{FF2B5EF4-FFF2-40B4-BE49-F238E27FC236}">
                    <a16:creationId xmlns:a16="http://schemas.microsoft.com/office/drawing/2014/main" id="{D3508D29-0394-9448-9E63-085A4AE90ECC}"/>
                  </a:ext>
                </a:extLst>
              </p:cNvPr>
              <p:cNvSpPr>
                <a:spLocks noChangeArrowheads="1"/>
              </p:cNvSpPr>
              <p:nvPr/>
            </p:nvSpPr>
            <p:spPr bwMode="auto">
              <a:xfrm>
                <a:off x="1310" y="1397"/>
                <a:ext cx="396" cy="233"/>
              </a:xfrm>
              <a:prstGeom prst="rect">
                <a:avLst/>
              </a:prstGeom>
              <a:solidFill>
                <a:schemeClr val="accent1">
                  <a:lumMod val="40000"/>
                  <a:lumOff val="60000"/>
                </a:schemeClr>
              </a:solidFill>
              <a:ln w="9525">
                <a:noFill/>
                <a:miter lim="800000"/>
                <a:headEnd/>
                <a:tailEnd/>
              </a:ln>
            </p:spPr>
            <p:txBody>
              <a:bodyPr wrap="none" lIns="0" tIns="0" rIns="0" bIns="0">
                <a:spAutoFit/>
              </a:bodyPr>
              <a:lstStyle/>
              <a:p>
                <a:pPr>
                  <a:defRPr/>
                </a:pPr>
                <a:r>
                  <a:rPr lang="en-US" sz="2400" b="1" dirty="0" err="1">
                    <a:solidFill>
                      <a:srgbClr val="000000"/>
                    </a:solidFill>
                  </a:rPr>
                  <a:t>Posi</a:t>
                </a:r>
                <a:r>
                  <a:rPr lang="id-ID" sz="2400" b="1" dirty="0">
                    <a:solidFill>
                      <a:srgbClr val="000000"/>
                    </a:solidFill>
                  </a:rPr>
                  <a:t>si</a:t>
                </a:r>
                <a:endParaRPr lang="en-US" sz="3200" dirty="0"/>
              </a:p>
            </p:txBody>
          </p:sp>
        </p:grpSp>
        <p:grpSp>
          <p:nvGrpSpPr>
            <p:cNvPr id="8" name="Group 46">
              <a:extLst>
                <a:ext uri="{FF2B5EF4-FFF2-40B4-BE49-F238E27FC236}">
                  <a16:creationId xmlns:a16="http://schemas.microsoft.com/office/drawing/2014/main" id="{52AC3892-C6BA-544B-9AA6-1AF76ED23BB1}"/>
                </a:ext>
              </a:extLst>
            </p:cNvPr>
            <p:cNvGrpSpPr>
              <a:grpSpLocks/>
            </p:cNvGrpSpPr>
            <p:nvPr/>
          </p:nvGrpSpPr>
          <p:grpSpPr bwMode="auto">
            <a:xfrm>
              <a:off x="1446" y="2063"/>
              <a:ext cx="967" cy="284"/>
              <a:chOff x="1446" y="2063"/>
              <a:chExt cx="967" cy="284"/>
            </a:xfrm>
            <a:grpFill/>
          </p:grpSpPr>
          <p:sp>
            <p:nvSpPr>
              <p:cNvPr id="114735" name="Rectangle 47">
                <a:extLst>
                  <a:ext uri="{FF2B5EF4-FFF2-40B4-BE49-F238E27FC236}">
                    <a16:creationId xmlns:a16="http://schemas.microsoft.com/office/drawing/2014/main" id="{1EFE63BA-6FD8-8B48-A5E4-4A1B22D66DC8}"/>
                  </a:ext>
                </a:extLst>
              </p:cNvPr>
              <p:cNvSpPr>
                <a:spLocks noChangeArrowheads="1"/>
              </p:cNvSpPr>
              <p:nvPr/>
            </p:nvSpPr>
            <p:spPr bwMode="auto">
              <a:xfrm>
                <a:off x="1599" y="2063"/>
                <a:ext cx="814" cy="284"/>
              </a:xfrm>
              <a:prstGeom prst="rect">
                <a:avLst/>
              </a:prstGeom>
              <a:grpFill/>
              <a:ln w="9525">
                <a:noFill/>
                <a:miter lim="800000"/>
                <a:headEnd/>
                <a:tailEnd/>
              </a:ln>
            </p:spPr>
            <p:txBody>
              <a:bodyPr/>
              <a:lstStyle/>
              <a:p>
                <a:pPr>
                  <a:defRPr/>
                </a:pPr>
                <a:endParaRPr lang="id-ID" sz="2400"/>
              </a:p>
            </p:txBody>
          </p:sp>
          <p:sp>
            <p:nvSpPr>
              <p:cNvPr id="114736" name="Rectangle 48">
                <a:extLst>
                  <a:ext uri="{FF2B5EF4-FFF2-40B4-BE49-F238E27FC236}">
                    <a16:creationId xmlns:a16="http://schemas.microsoft.com/office/drawing/2014/main" id="{F8BEE453-3B4C-FA4C-AEA8-7731A9416920}"/>
                  </a:ext>
                </a:extLst>
              </p:cNvPr>
              <p:cNvSpPr>
                <a:spLocks noChangeArrowheads="1"/>
              </p:cNvSpPr>
              <p:nvPr/>
            </p:nvSpPr>
            <p:spPr bwMode="auto">
              <a:xfrm>
                <a:off x="1446" y="2063"/>
                <a:ext cx="967" cy="284"/>
              </a:xfrm>
              <a:prstGeom prst="rect">
                <a:avLst/>
              </a:prstGeom>
              <a:solidFill>
                <a:schemeClr val="accent1">
                  <a:lumMod val="40000"/>
                  <a:lumOff val="60000"/>
                </a:schemeClr>
              </a:solidFill>
              <a:ln w="1270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defRPr/>
                </a:pPr>
                <a:endParaRPr lang="id-ID" sz="2400"/>
              </a:p>
            </p:txBody>
          </p:sp>
          <p:sp>
            <p:nvSpPr>
              <p:cNvPr id="114737" name="Rectangle 49">
                <a:extLst>
                  <a:ext uri="{FF2B5EF4-FFF2-40B4-BE49-F238E27FC236}">
                    <a16:creationId xmlns:a16="http://schemas.microsoft.com/office/drawing/2014/main" id="{CBE1CEB0-0D01-264F-884A-C83B691D5596}"/>
                  </a:ext>
                </a:extLst>
              </p:cNvPr>
              <p:cNvSpPr>
                <a:spLocks noChangeArrowheads="1"/>
              </p:cNvSpPr>
              <p:nvPr/>
            </p:nvSpPr>
            <p:spPr bwMode="auto">
              <a:xfrm>
                <a:off x="1490" y="2066"/>
                <a:ext cx="879" cy="194"/>
              </a:xfrm>
              <a:prstGeom prst="rect">
                <a:avLst/>
              </a:prstGeom>
              <a:solidFill>
                <a:schemeClr val="accent1">
                  <a:lumMod val="40000"/>
                  <a:lumOff val="60000"/>
                </a:schemeClr>
              </a:solidFill>
              <a:ln w="9525">
                <a:noFill/>
                <a:miter lim="800000"/>
                <a:headEnd/>
                <a:tailEnd/>
              </a:ln>
            </p:spPr>
            <p:txBody>
              <a:bodyPr lIns="0" tIns="0" rIns="0" bIns="0">
                <a:spAutoFit/>
              </a:bodyPr>
              <a:lstStyle/>
              <a:p>
                <a:pPr>
                  <a:defRPr/>
                </a:pPr>
                <a:r>
                  <a:rPr lang="id-ID" sz="2000" b="1" dirty="0">
                    <a:solidFill>
                      <a:srgbClr val="000000"/>
                    </a:solidFill>
                  </a:rPr>
                  <a:t>Kesimpulan</a:t>
                </a:r>
                <a:endParaRPr lang="en-US" sz="2000" dirty="0"/>
              </a:p>
            </p:txBody>
          </p:sp>
        </p:grpSp>
        <p:sp>
          <p:nvSpPr>
            <p:cNvPr id="114738" name="Freeform 50">
              <a:extLst>
                <a:ext uri="{FF2B5EF4-FFF2-40B4-BE49-F238E27FC236}">
                  <a16:creationId xmlns:a16="http://schemas.microsoft.com/office/drawing/2014/main" id="{A15AD149-0564-B749-A35A-E94A7D88D221}"/>
                </a:ext>
              </a:extLst>
            </p:cNvPr>
            <p:cNvSpPr>
              <a:spLocks/>
            </p:cNvSpPr>
            <p:nvPr/>
          </p:nvSpPr>
          <p:spPr bwMode="auto">
            <a:xfrm>
              <a:off x="1979" y="804"/>
              <a:ext cx="510" cy="423"/>
            </a:xfrm>
            <a:custGeom>
              <a:avLst/>
              <a:gdLst/>
              <a:ahLst/>
              <a:cxnLst>
                <a:cxn ang="0">
                  <a:pos x="0" y="0"/>
                </a:cxn>
                <a:cxn ang="0">
                  <a:pos x="0" y="126"/>
                </a:cxn>
                <a:cxn ang="0">
                  <a:pos x="510" y="123"/>
                </a:cxn>
                <a:cxn ang="0">
                  <a:pos x="510" y="279"/>
                </a:cxn>
              </a:cxnLst>
              <a:rect l="0" t="0" r="r" b="b"/>
              <a:pathLst>
                <a:path w="510" h="279">
                  <a:moveTo>
                    <a:pt x="0" y="0"/>
                  </a:moveTo>
                  <a:lnTo>
                    <a:pt x="0" y="126"/>
                  </a:lnTo>
                  <a:lnTo>
                    <a:pt x="510" y="123"/>
                  </a:lnTo>
                  <a:lnTo>
                    <a:pt x="510" y="279"/>
                  </a:lnTo>
                </a:path>
              </a:pathLst>
            </a:custGeom>
            <a:noFill/>
            <a:ln w="28575" cmpd="sng">
              <a:solidFill>
                <a:schemeClr val="tx1"/>
              </a:solidFill>
              <a:round/>
              <a:headEnd type="none" w="med" len="med"/>
              <a:tailEnd type="triangle" w="med" len="med"/>
            </a:ln>
            <a:effectLst/>
          </p:spPr>
          <p:txBody>
            <a:bodyPr wrap="none" anchor="ctr"/>
            <a:lstStyle/>
            <a:p>
              <a:pPr>
                <a:defRPr/>
              </a:pPr>
              <a:endParaRPr lang="id-ID" sz="2400"/>
            </a:p>
          </p:txBody>
        </p:sp>
        <p:sp>
          <p:nvSpPr>
            <p:cNvPr id="114739" name="Freeform 51">
              <a:extLst>
                <a:ext uri="{FF2B5EF4-FFF2-40B4-BE49-F238E27FC236}">
                  <a16:creationId xmlns:a16="http://schemas.microsoft.com/office/drawing/2014/main" id="{4D7F6F10-4D64-284F-A1B3-7AB2BE70275A}"/>
                </a:ext>
              </a:extLst>
            </p:cNvPr>
            <p:cNvSpPr>
              <a:spLocks/>
            </p:cNvSpPr>
            <p:nvPr/>
          </p:nvSpPr>
          <p:spPr bwMode="auto">
            <a:xfrm flipH="1">
              <a:off x="1485" y="804"/>
              <a:ext cx="499" cy="423"/>
            </a:xfrm>
            <a:custGeom>
              <a:avLst/>
              <a:gdLst/>
              <a:ahLst/>
              <a:cxnLst>
                <a:cxn ang="0">
                  <a:pos x="0" y="0"/>
                </a:cxn>
                <a:cxn ang="0">
                  <a:pos x="0" y="126"/>
                </a:cxn>
                <a:cxn ang="0">
                  <a:pos x="510" y="123"/>
                </a:cxn>
                <a:cxn ang="0">
                  <a:pos x="510" y="279"/>
                </a:cxn>
              </a:cxnLst>
              <a:rect l="0" t="0" r="r" b="b"/>
              <a:pathLst>
                <a:path w="510" h="279">
                  <a:moveTo>
                    <a:pt x="0" y="0"/>
                  </a:moveTo>
                  <a:lnTo>
                    <a:pt x="0" y="126"/>
                  </a:lnTo>
                  <a:lnTo>
                    <a:pt x="510" y="123"/>
                  </a:lnTo>
                  <a:lnTo>
                    <a:pt x="510" y="279"/>
                  </a:lnTo>
                </a:path>
              </a:pathLst>
            </a:custGeom>
            <a:noFill/>
            <a:ln w="28575" cmpd="sng">
              <a:solidFill>
                <a:schemeClr val="tx1"/>
              </a:solidFill>
              <a:round/>
              <a:headEnd type="none" w="med" len="med"/>
              <a:tailEnd type="triangle" w="med" len="med"/>
            </a:ln>
            <a:effectLst/>
          </p:spPr>
          <p:txBody>
            <a:bodyPr wrap="none" anchor="ctr"/>
            <a:lstStyle/>
            <a:p>
              <a:pPr>
                <a:defRPr/>
              </a:pPr>
              <a:endParaRPr lang="id-ID" sz="2400"/>
            </a:p>
          </p:txBody>
        </p:sp>
        <p:sp>
          <p:nvSpPr>
            <p:cNvPr id="114740" name="Line 52">
              <a:extLst>
                <a:ext uri="{FF2B5EF4-FFF2-40B4-BE49-F238E27FC236}">
                  <a16:creationId xmlns:a16="http://schemas.microsoft.com/office/drawing/2014/main" id="{9B7A6664-05E1-FC49-9F7C-8040C4C37923}"/>
                </a:ext>
              </a:extLst>
            </p:cNvPr>
            <p:cNvSpPr>
              <a:spLocks noChangeShapeType="1"/>
            </p:cNvSpPr>
            <p:nvPr/>
          </p:nvSpPr>
          <p:spPr bwMode="auto">
            <a:xfrm>
              <a:off x="1854" y="1518"/>
              <a:ext cx="351" cy="0"/>
            </a:xfrm>
            <a:prstGeom prst="line">
              <a:avLst/>
            </a:prstGeom>
            <a:grpFill/>
            <a:ln w="28575">
              <a:solidFill>
                <a:schemeClr val="tx1"/>
              </a:solidFill>
              <a:round/>
              <a:headEnd/>
              <a:tailEnd type="triangle" w="med" len="med"/>
            </a:ln>
            <a:effectLst/>
          </p:spPr>
          <p:txBody>
            <a:bodyPr wrap="none" anchor="ctr"/>
            <a:lstStyle/>
            <a:p>
              <a:pPr>
                <a:defRPr/>
              </a:pPr>
              <a:endParaRPr lang="id-ID" sz="2400"/>
            </a:p>
          </p:txBody>
        </p:sp>
        <p:sp>
          <p:nvSpPr>
            <p:cNvPr id="114741" name="Line 53">
              <a:extLst>
                <a:ext uri="{FF2B5EF4-FFF2-40B4-BE49-F238E27FC236}">
                  <a16:creationId xmlns:a16="http://schemas.microsoft.com/office/drawing/2014/main" id="{96079C2C-4000-3F4C-AE96-AE95D27C08A2}"/>
                </a:ext>
              </a:extLst>
            </p:cNvPr>
            <p:cNvSpPr>
              <a:spLocks noChangeShapeType="1"/>
            </p:cNvSpPr>
            <p:nvPr/>
          </p:nvSpPr>
          <p:spPr bwMode="auto">
            <a:xfrm flipH="1">
              <a:off x="2880" y="1509"/>
              <a:ext cx="288" cy="0"/>
            </a:xfrm>
            <a:prstGeom prst="line">
              <a:avLst/>
            </a:prstGeom>
            <a:grpFill/>
            <a:ln w="28575">
              <a:solidFill>
                <a:schemeClr val="tx1"/>
              </a:solidFill>
              <a:round/>
              <a:headEnd/>
              <a:tailEnd type="triangle" w="med" len="med"/>
            </a:ln>
            <a:effectLst/>
          </p:spPr>
          <p:txBody>
            <a:bodyPr wrap="none" anchor="ctr"/>
            <a:lstStyle/>
            <a:p>
              <a:pPr>
                <a:defRPr/>
              </a:pPr>
              <a:endParaRPr lang="id-ID" sz="2400"/>
            </a:p>
          </p:txBody>
        </p:sp>
        <p:sp>
          <p:nvSpPr>
            <p:cNvPr id="114742" name="Freeform 54">
              <a:extLst>
                <a:ext uri="{FF2B5EF4-FFF2-40B4-BE49-F238E27FC236}">
                  <a16:creationId xmlns:a16="http://schemas.microsoft.com/office/drawing/2014/main" id="{E812830C-AC30-D14A-9CFA-5D10EBAEB493}"/>
                </a:ext>
              </a:extLst>
            </p:cNvPr>
            <p:cNvSpPr>
              <a:spLocks/>
            </p:cNvSpPr>
            <p:nvPr/>
          </p:nvSpPr>
          <p:spPr bwMode="auto">
            <a:xfrm>
              <a:off x="2007" y="1770"/>
              <a:ext cx="538" cy="294"/>
            </a:xfrm>
            <a:custGeom>
              <a:avLst/>
              <a:gdLst/>
              <a:ahLst/>
              <a:cxnLst>
                <a:cxn ang="0">
                  <a:pos x="538" y="0"/>
                </a:cxn>
                <a:cxn ang="0">
                  <a:pos x="537" y="120"/>
                </a:cxn>
                <a:cxn ang="0">
                  <a:pos x="0" y="117"/>
                </a:cxn>
                <a:cxn ang="0">
                  <a:pos x="1" y="294"/>
                </a:cxn>
              </a:cxnLst>
              <a:rect l="0" t="0" r="r" b="b"/>
              <a:pathLst>
                <a:path w="538" h="294">
                  <a:moveTo>
                    <a:pt x="538" y="0"/>
                  </a:moveTo>
                  <a:lnTo>
                    <a:pt x="537" y="120"/>
                  </a:lnTo>
                  <a:lnTo>
                    <a:pt x="0" y="117"/>
                  </a:lnTo>
                  <a:lnTo>
                    <a:pt x="1" y="294"/>
                  </a:lnTo>
                </a:path>
              </a:pathLst>
            </a:custGeom>
            <a:noFill/>
            <a:ln w="28575" cmpd="sng">
              <a:solidFill>
                <a:schemeClr val="tx1"/>
              </a:solidFill>
              <a:round/>
              <a:headEnd type="none" w="med" len="med"/>
              <a:tailEnd type="triangle" w="med" len="med"/>
            </a:ln>
            <a:effectLst/>
          </p:spPr>
          <p:txBody>
            <a:bodyPr wrap="none" anchor="ctr"/>
            <a:lstStyle/>
            <a:p>
              <a:pPr>
                <a:defRPr/>
              </a:pPr>
              <a:endParaRPr lang="id-ID" sz="2400"/>
            </a:p>
          </p:txBody>
        </p:sp>
        <p:sp>
          <p:nvSpPr>
            <p:cNvPr id="114743" name="Freeform 55">
              <a:extLst>
                <a:ext uri="{FF2B5EF4-FFF2-40B4-BE49-F238E27FC236}">
                  <a16:creationId xmlns:a16="http://schemas.microsoft.com/office/drawing/2014/main" id="{E492C750-49C4-2B48-9C14-F11F4629FAD4}"/>
                </a:ext>
              </a:extLst>
            </p:cNvPr>
            <p:cNvSpPr>
              <a:spLocks/>
            </p:cNvSpPr>
            <p:nvPr/>
          </p:nvSpPr>
          <p:spPr bwMode="auto">
            <a:xfrm flipH="1">
              <a:off x="1470" y="1770"/>
              <a:ext cx="538" cy="294"/>
            </a:xfrm>
            <a:custGeom>
              <a:avLst/>
              <a:gdLst/>
              <a:ahLst/>
              <a:cxnLst>
                <a:cxn ang="0">
                  <a:pos x="538" y="0"/>
                </a:cxn>
                <a:cxn ang="0">
                  <a:pos x="537" y="120"/>
                </a:cxn>
                <a:cxn ang="0">
                  <a:pos x="0" y="117"/>
                </a:cxn>
                <a:cxn ang="0">
                  <a:pos x="1" y="294"/>
                </a:cxn>
              </a:cxnLst>
              <a:rect l="0" t="0" r="r" b="b"/>
              <a:pathLst>
                <a:path w="538" h="294">
                  <a:moveTo>
                    <a:pt x="538" y="0"/>
                  </a:moveTo>
                  <a:lnTo>
                    <a:pt x="537" y="120"/>
                  </a:lnTo>
                  <a:lnTo>
                    <a:pt x="0" y="117"/>
                  </a:lnTo>
                  <a:lnTo>
                    <a:pt x="1" y="294"/>
                  </a:lnTo>
                </a:path>
              </a:pathLst>
            </a:custGeom>
            <a:noFill/>
            <a:ln w="28575" cmpd="sng">
              <a:solidFill>
                <a:schemeClr val="tx1"/>
              </a:solidFill>
              <a:round/>
              <a:headEnd type="none" w="med" len="med"/>
              <a:tailEnd type="triangle" w="med" len="med"/>
            </a:ln>
            <a:effectLst/>
          </p:spPr>
          <p:txBody>
            <a:bodyPr wrap="none" anchor="ctr"/>
            <a:lstStyle/>
            <a:p>
              <a:pPr>
                <a:defRPr/>
              </a:pPr>
              <a:endParaRPr lang="id-ID" sz="2400"/>
            </a:p>
          </p:txBody>
        </p:sp>
      </p:grpSp>
      <p:grpSp>
        <p:nvGrpSpPr>
          <p:cNvPr id="9" name="Group 79">
            <a:extLst>
              <a:ext uri="{FF2B5EF4-FFF2-40B4-BE49-F238E27FC236}">
                <a16:creationId xmlns:a16="http://schemas.microsoft.com/office/drawing/2014/main" id="{040BF47A-E317-7E4B-B4C1-E1F5242263D3}"/>
              </a:ext>
            </a:extLst>
          </p:cNvPr>
          <p:cNvGrpSpPr>
            <a:grpSpLocks/>
          </p:cNvGrpSpPr>
          <p:nvPr/>
        </p:nvGrpSpPr>
        <p:grpSpPr bwMode="auto">
          <a:xfrm>
            <a:off x="5619747" y="2786416"/>
            <a:ext cx="2299552" cy="999859"/>
            <a:chOff x="3217" y="2015"/>
            <a:chExt cx="709" cy="379"/>
          </a:xfrm>
          <a:solidFill>
            <a:srgbClr val="0000FF"/>
          </a:solidFill>
          <a:scene3d>
            <a:camera prst="orthographicFront">
              <a:rot lat="0" lon="0" rev="0"/>
            </a:camera>
            <a:lightRig rig="soft" dir="t">
              <a:rot lat="0" lon="0" rev="0"/>
            </a:lightRig>
          </a:scene3d>
        </p:grpSpPr>
        <p:sp>
          <p:nvSpPr>
            <p:cNvPr id="114768" name="Rectangle 80">
              <a:extLst>
                <a:ext uri="{FF2B5EF4-FFF2-40B4-BE49-F238E27FC236}">
                  <a16:creationId xmlns:a16="http://schemas.microsoft.com/office/drawing/2014/main" id="{39081157-2C18-FD49-9B46-EC7479ABA7BF}"/>
                </a:ext>
              </a:extLst>
            </p:cNvPr>
            <p:cNvSpPr>
              <a:spLocks noChangeArrowheads="1"/>
            </p:cNvSpPr>
            <p:nvPr/>
          </p:nvSpPr>
          <p:spPr bwMode="auto">
            <a:xfrm>
              <a:off x="3217" y="2015"/>
              <a:ext cx="709" cy="379"/>
            </a:xfrm>
            <a:prstGeom prst="rect">
              <a:avLst/>
            </a:prstGeom>
            <a:grpFill/>
            <a:ln w="12700">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a:lstStyle/>
            <a:p>
              <a:pPr>
                <a:defRPr/>
              </a:pPr>
              <a:endParaRPr lang="id-ID" sz="2400"/>
            </a:p>
          </p:txBody>
        </p:sp>
        <p:sp>
          <p:nvSpPr>
            <p:cNvPr id="114770" name="Rectangle 82">
              <a:extLst>
                <a:ext uri="{FF2B5EF4-FFF2-40B4-BE49-F238E27FC236}">
                  <a16:creationId xmlns:a16="http://schemas.microsoft.com/office/drawing/2014/main" id="{F4F148DA-1991-1240-9691-A6287147A5C8}"/>
                </a:ext>
              </a:extLst>
            </p:cNvPr>
            <p:cNvSpPr>
              <a:spLocks noChangeArrowheads="1"/>
            </p:cNvSpPr>
            <p:nvPr/>
          </p:nvSpPr>
          <p:spPr bwMode="auto">
            <a:xfrm>
              <a:off x="3254" y="2036"/>
              <a:ext cx="642" cy="233"/>
            </a:xfrm>
            <a:prstGeom prst="rect">
              <a:avLst/>
            </a:prstGeom>
            <a:grpFill/>
            <a:ln w="9525">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lIns="0" tIns="0" rIns="0" bIns="0">
              <a:spAutoFit/>
            </a:bodyPr>
            <a:lstStyle/>
            <a:p>
              <a:pPr>
                <a:defRPr/>
              </a:pPr>
              <a:r>
                <a:rPr lang="id-ID" sz="2000" b="1" dirty="0">
                  <a:solidFill>
                    <a:schemeClr val="bg1"/>
                  </a:solidFill>
                </a:rPr>
                <a:t>Solusi Alternatif</a:t>
              </a:r>
            </a:p>
            <a:p>
              <a:pPr>
                <a:defRPr/>
              </a:pPr>
              <a:r>
                <a:rPr lang="id-ID" sz="2000" b="1" dirty="0">
                  <a:solidFill>
                    <a:schemeClr val="bg1"/>
                  </a:solidFill>
                </a:rPr>
                <a:t>Pengembangan</a:t>
              </a:r>
              <a:endParaRPr lang="en-US" sz="2000" dirty="0">
                <a:solidFill>
                  <a:schemeClr val="bg1"/>
                </a:solidFill>
              </a:endParaRPr>
            </a:p>
          </p:txBody>
        </p:sp>
      </p:grpSp>
      <p:grpSp>
        <p:nvGrpSpPr>
          <p:cNvPr id="10" name="Group 86">
            <a:extLst>
              <a:ext uri="{FF2B5EF4-FFF2-40B4-BE49-F238E27FC236}">
                <a16:creationId xmlns:a16="http://schemas.microsoft.com/office/drawing/2014/main" id="{592A57F9-797B-C142-9E8A-F730333FCDB4}"/>
              </a:ext>
            </a:extLst>
          </p:cNvPr>
          <p:cNvGrpSpPr>
            <a:grpSpLocks/>
          </p:cNvGrpSpPr>
          <p:nvPr/>
        </p:nvGrpSpPr>
        <p:grpSpPr bwMode="auto">
          <a:xfrm>
            <a:off x="9810773" y="285729"/>
            <a:ext cx="2138404" cy="901701"/>
            <a:chOff x="4683" y="407"/>
            <a:chExt cx="757" cy="568"/>
          </a:xfrm>
          <a:solidFill>
            <a:srgbClr val="92D050"/>
          </a:solidFill>
          <a:scene3d>
            <a:camera prst="orthographicFront">
              <a:rot lat="0" lon="0" rev="0"/>
            </a:camera>
            <a:lightRig rig="soft" dir="t">
              <a:rot lat="0" lon="0" rev="0"/>
            </a:lightRig>
          </a:scene3d>
        </p:grpSpPr>
        <p:sp>
          <p:nvSpPr>
            <p:cNvPr id="114775" name="Rectangle 87">
              <a:extLst>
                <a:ext uri="{FF2B5EF4-FFF2-40B4-BE49-F238E27FC236}">
                  <a16:creationId xmlns:a16="http://schemas.microsoft.com/office/drawing/2014/main" id="{FC47E53C-CEAC-5B4C-8BBA-82813BCD9090}"/>
                </a:ext>
              </a:extLst>
            </p:cNvPr>
            <p:cNvSpPr>
              <a:spLocks noChangeArrowheads="1"/>
            </p:cNvSpPr>
            <p:nvPr/>
          </p:nvSpPr>
          <p:spPr bwMode="auto">
            <a:xfrm>
              <a:off x="4683" y="407"/>
              <a:ext cx="757" cy="568"/>
            </a:xfrm>
            <a:prstGeom prst="rect">
              <a:avLst/>
            </a:prstGeom>
            <a:grpFill/>
            <a:ln w="9525">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a:lstStyle/>
            <a:p>
              <a:pPr>
                <a:defRPr/>
              </a:pPr>
              <a:endParaRPr lang="id-ID" sz="2400"/>
            </a:p>
          </p:txBody>
        </p:sp>
        <p:sp>
          <p:nvSpPr>
            <p:cNvPr id="114776" name="Rectangle 88">
              <a:extLst>
                <a:ext uri="{FF2B5EF4-FFF2-40B4-BE49-F238E27FC236}">
                  <a16:creationId xmlns:a16="http://schemas.microsoft.com/office/drawing/2014/main" id="{515B11B6-DBC7-1B48-ADB8-8B0A463F082A}"/>
                </a:ext>
              </a:extLst>
            </p:cNvPr>
            <p:cNvSpPr>
              <a:spLocks noChangeArrowheads="1"/>
            </p:cNvSpPr>
            <p:nvPr/>
          </p:nvSpPr>
          <p:spPr bwMode="auto">
            <a:xfrm>
              <a:off x="4683" y="407"/>
              <a:ext cx="757" cy="568"/>
            </a:xfrm>
            <a:prstGeom prst="rect">
              <a:avLst/>
            </a:prstGeom>
            <a:grpFill/>
            <a:ln w="12700">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a:lstStyle/>
            <a:p>
              <a:pPr>
                <a:defRPr/>
              </a:pPr>
              <a:endParaRPr lang="id-ID" sz="2400"/>
            </a:p>
          </p:txBody>
        </p:sp>
        <p:sp>
          <p:nvSpPr>
            <p:cNvPr id="114778" name="Rectangle 90">
              <a:extLst>
                <a:ext uri="{FF2B5EF4-FFF2-40B4-BE49-F238E27FC236}">
                  <a16:creationId xmlns:a16="http://schemas.microsoft.com/office/drawing/2014/main" id="{C7FD1BD7-0DE3-E445-87D0-6705D9356E9A}"/>
                </a:ext>
              </a:extLst>
            </p:cNvPr>
            <p:cNvSpPr>
              <a:spLocks noChangeArrowheads="1"/>
            </p:cNvSpPr>
            <p:nvPr/>
          </p:nvSpPr>
          <p:spPr bwMode="auto">
            <a:xfrm>
              <a:off x="4711" y="417"/>
              <a:ext cx="700" cy="517"/>
            </a:xfrm>
            <a:prstGeom prst="rect">
              <a:avLst/>
            </a:prstGeom>
            <a:grpFill/>
            <a:ln w="9525">
              <a:noFill/>
              <a:miter lim="800000"/>
              <a:headEnd/>
              <a:tailEnd/>
            </a:ln>
            <a:effectLst>
              <a:outerShdw blurRad="107950" dist="12700" dir="5400000" algn="ctr">
                <a:srgbClr val="000000"/>
              </a:outerShdw>
            </a:effectLst>
            <a:sp3d contourW="44450" prstMaterial="matte">
              <a:bevelT w="63500" h="63500" prst="artDeco"/>
              <a:contourClr>
                <a:srgbClr val="FFFFFF"/>
              </a:contourClr>
            </a:sp3d>
          </p:spPr>
          <p:txBody>
            <a:bodyPr lIns="0" tIns="0" rIns="0" bIns="0">
              <a:spAutoFit/>
            </a:bodyPr>
            <a:lstStyle/>
            <a:p>
              <a:pPr>
                <a:defRPr/>
              </a:pPr>
              <a:r>
                <a:rPr lang="id-ID" sz="2667" b="1" dirty="0">
                  <a:solidFill>
                    <a:srgbClr val="000000"/>
                  </a:solidFill>
                </a:rPr>
                <a:t>Situasi </a:t>
              </a:r>
            </a:p>
            <a:p>
              <a:pPr>
                <a:defRPr/>
              </a:pPr>
              <a:r>
                <a:rPr lang="id-ID" sz="2667" b="1" dirty="0">
                  <a:solidFill>
                    <a:srgbClr val="000000"/>
                  </a:solidFill>
                </a:rPr>
                <a:t>Mendatang</a:t>
              </a:r>
              <a:endParaRPr lang="en-US" sz="2400" dirty="0"/>
            </a:p>
          </p:txBody>
        </p:sp>
      </p:grpSp>
      <p:sp>
        <p:nvSpPr>
          <p:cNvPr id="114817" name="AutoShape 129">
            <a:extLst>
              <a:ext uri="{FF2B5EF4-FFF2-40B4-BE49-F238E27FC236}">
                <a16:creationId xmlns:a16="http://schemas.microsoft.com/office/drawing/2014/main" id="{EB1AD720-06E2-BB49-B094-816FDC1F3014}"/>
              </a:ext>
            </a:extLst>
          </p:cNvPr>
          <p:cNvSpPr>
            <a:spLocks noChangeArrowheads="1"/>
          </p:cNvSpPr>
          <p:nvPr/>
        </p:nvSpPr>
        <p:spPr bwMode="auto">
          <a:xfrm>
            <a:off x="5048252" y="190500"/>
            <a:ext cx="4667249" cy="762000"/>
          </a:xfrm>
          <a:custGeom>
            <a:avLst/>
            <a:gdLst>
              <a:gd name="G0" fmla="+- 18398 0 0"/>
              <a:gd name="G1" fmla="+- 5625 0 0"/>
              <a:gd name="G2" fmla="+- 21600 0 5625"/>
              <a:gd name="G3" fmla="+- 10800 0 5625"/>
              <a:gd name="G4" fmla="+- 21600 0 18398"/>
              <a:gd name="G5" fmla="*/ G4 G3 10800"/>
              <a:gd name="G6" fmla="+- 21600 0 G5"/>
              <a:gd name="T0" fmla="*/ 18398 w 21600"/>
              <a:gd name="T1" fmla="*/ 0 h 21600"/>
              <a:gd name="T2" fmla="*/ 0 w 21600"/>
              <a:gd name="T3" fmla="*/ 10800 h 21600"/>
              <a:gd name="T4" fmla="*/ 18398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8398" y="0"/>
                </a:moveTo>
                <a:lnTo>
                  <a:pt x="18398" y="5625"/>
                </a:lnTo>
                <a:lnTo>
                  <a:pt x="3375" y="5625"/>
                </a:lnTo>
                <a:lnTo>
                  <a:pt x="3375" y="15975"/>
                </a:lnTo>
                <a:lnTo>
                  <a:pt x="18398" y="15975"/>
                </a:lnTo>
                <a:lnTo>
                  <a:pt x="18398" y="21600"/>
                </a:lnTo>
                <a:lnTo>
                  <a:pt x="21600" y="10800"/>
                </a:lnTo>
                <a:close/>
              </a:path>
              <a:path w="21600" h="21600">
                <a:moveTo>
                  <a:pt x="1350" y="5625"/>
                </a:moveTo>
                <a:lnTo>
                  <a:pt x="1350" y="15975"/>
                </a:lnTo>
                <a:lnTo>
                  <a:pt x="2700" y="15975"/>
                </a:lnTo>
                <a:lnTo>
                  <a:pt x="2700" y="5625"/>
                </a:lnTo>
                <a:close/>
              </a:path>
              <a:path w="21600" h="21600">
                <a:moveTo>
                  <a:pt x="0" y="5625"/>
                </a:moveTo>
                <a:lnTo>
                  <a:pt x="0" y="15975"/>
                </a:lnTo>
                <a:lnTo>
                  <a:pt x="675" y="15975"/>
                </a:lnTo>
                <a:lnTo>
                  <a:pt x="675" y="5625"/>
                </a:lnTo>
                <a:close/>
              </a:path>
            </a:pathLst>
          </a:custGeom>
          <a:gradFill flip="none" rotWithShape="1">
            <a:gsLst>
              <a:gs pos="0">
                <a:srgbClr val="92D050"/>
              </a:gs>
              <a:gs pos="50000">
                <a:schemeClr val="accent1">
                  <a:tint val="44500"/>
                  <a:satMod val="160000"/>
                </a:schemeClr>
              </a:gs>
              <a:gs pos="100000">
                <a:schemeClr val="accent1">
                  <a:tint val="23500"/>
                  <a:satMod val="160000"/>
                </a:schemeClr>
              </a:gs>
            </a:gsLst>
            <a:lin ang="10800000" scaled="1"/>
            <a:tileRect/>
          </a:gra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id-ID" sz="2400"/>
          </a:p>
        </p:txBody>
      </p:sp>
      <p:sp>
        <p:nvSpPr>
          <p:cNvPr id="114818" name="Line 130">
            <a:extLst>
              <a:ext uri="{FF2B5EF4-FFF2-40B4-BE49-F238E27FC236}">
                <a16:creationId xmlns:a16="http://schemas.microsoft.com/office/drawing/2014/main" id="{7ECB6D12-7797-3A46-AAD0-619F21E459D7}"/>
              </a:ext>
            </a:extLst>
          </p:cNvPr>
          <p:cNvSpPr>
            <a:spLocks noChangeShapeType="1"/>
          </p:cNvSpPr>
          <p:nvPr/>
        </p:nvSpPr>
        <p:spPr bwMode="auto">
          <a:xfrm>
            <a:off x="4847167" y="3143251"/>
            <a:ext cx="72178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2400"/>
          </a:p>
        </p:txBody>
      </p:sp>
      <p:sp>
        <p:nvSpPr>
          <p:cNvPr id="114841" name="Text Box 153">
            <a:extLst>
              <a:ext uri="{FF2B5EF4-FFF2-40B4-BE49-F238E27FC236}">
                <a16:creationId xmlns:a16="http://schemas.microsoft.com/office/drawing/2014/main" id="{418AF119-D4B6-A54A-8DB4-7C229B13B8E8}"/>
              </a:ext>
            </a:extLst>
          </p:cNvPr>
          <p:cNvSpPr txBox="1">
            <a:spLocks noChangeArrowheads="1"/>
          </p:cNvSpPr>
          <p:nvPr/>
        </p:nvSpPr>
        <p:spPr bwMode="auto">
          <a:xfrm>
            <a:off x="21415" y="-24"/>
            <a:ext cx="1826013" cy="6858024"/>
          </a:xfrm>
          <a:prstGeom prst="rect">
            <a:avLst/>
          </a:prstGeom>
          <a:solidFill>
            <a:schemeClr val="accent4">
              <a:lumMod val="75000"/>
            </a:schemeClr>
          </a:solidFill>
          <a:ln w="9525">
            <a:noFill/>
            <a:miter lim="800000"/>
            <a:headEnd/>
            <a:tailEnd/>
          </a:ln>
          <a:effectLst>
            <a:glow rad="635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rtDeco"/>
          </a:sp3d>
        </p:spPr>
        <p:txBody>
          <a:bodyPr vert="vert270">
            <a:spAutoFit/>
          </a:bodyPr>
          <a:lstStyle/>
          <a:p>
            <a:pPr algn="ctr">
              <a:defRPr/>
            </a:pPr>
            <a:r>
              <a:rPr lang="id-ID" sz="5333" b="1" dirty="0">
                <a:solidFill>
                  <a:schemeClr val="bg1"/>
                </a:solidFill>
                <a:effectLst>
                  <a:outerShdw blurRad="38100" dist="38100" dir="2700000" algn="tl">
                    <a:srgbClr val="C0C0C0"/>
                  </a:outerShdw>
                </a:effectLst>
              </a:rPr>
              <a:t>Penyusunan  Program/Aktivitas</a:t>
            </a:r>
            <a:endParaRPr lang="en-US" sz="2400" b="1" dirty="0">
              <a:solidFill>
                <a:schemeClr val="bg1"/>
              </a:solidFill>
              <a:effectLst>
                <a:outerShdw blurRad="38100" dist="38100" dir="2700000" algn="tl">
                  <a:srgbClr val="C0C0C0"/>
                </a:outerShdw>
              </a:effectLst>
            </a:endParaRPr>
          </a:p>
        </p:txBody>
      </p:sp>
      <p:sp>
        <p:nvSpPr>
          <p:cNvPr id="165" name="Rectangle 164">
            <a:extLst>
              <a:ext uri="{FF2B5EF4-FFF2-40B4-BE49-F238E27FC236}">
                <a16:creationId xmlns:a16="http://schemas.microsoft.com/office/drawing/2014/main" id="{1E412887-F235-DC4B-BF82-1EC0C0D0AC04}"/>
              </a:ext>
            </a:extLst>
          </p:cNvPr>
          <p:cNvSpPr/>
          <p:nvPr/>
        </p:nvSpPr>
        <p:spPr>
          <a:xfrm>
            <a:off x="9144021" y="1798320"/>
            <a:ext cx="2980267" cy="1630680"/>
          </a:xfrm>
          <a:prstGeom prst="rect">
            <a:avLst/>
          </a:prstGeom>
          <a:solidFill>
            <a:schemeClr val="accent3">
              <a:lumMod val="60000"/>
              <a:lumOff val="40000"/>
            </a:schemeClr>
          </a:solidFill>
          <a:ln>
            <a:no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2400">
              <a:solidFill>
                <a:srgbClr val="FFFFFF"/>
              </a:solidFill>
              <a:cs typeface="Arial" pitchFamily="34" charset="0"/>
            </a:endParaRPr>
          </a:p>
        </p:txBody>
      </p:sp>
      <p:sp>
        <p:nvSpPr>
          <p:cNvPr id="166" name="Text Box 7">
            <a:extLst>
              <a:ext uri="{FF2B5EF4-FFF2-40B4-BE49-F238E27FC236}">
                <a16:creationId xmlns:a16="http://schemas.microsoft.com/office/drawing/2014/main" id="{C1186E16-EF44-2841-8C4D-7FD927DC64A7}"/>
              </a:ext>
            </a:extLst>
          </p:cNvPr>
          <p:cNvSpPr txBox="1">
            <a:spLocks noChangeArrowheads="1"/>
          </p:cNvSpPr>
          <p:nvPr/>
        </p:nvSpPr>
        <p:spPr bwMode="auto">
          <a:xfrm>
            <a:off x="9287365" y="1909177"/>
            <a:ext cx="2714176" cy="379656"/>
          </a:xfrm>
          <a:prstGeom prst="rect">
            <a:avLst/>
          </a:prstGeom>
          <a:solidFill>
            <a:srgbClr val="92D050"/>
          </a:solidFill>
          <a:ln w="6350">
            <a:noFill/>
            <a:miter lim="800000"/>
            <a:headEnd type="none" w="sm" len="sm"/>
            <a:tailEnd type="none" w="sm" len="sm"/>
          </a:ln>
          <a:effectLst>
            <a:outerShdw blurRad="50800" dist="38100" dir="2700000" algn="tl" rotWithShape="0">
              <a:prstClr val="black">
                <a:alpha val="40000"/>
              </a:prstClr>
            </a:outerShdw>
          </a:effectLst>
          <a:scene3d>
            <a:camera prst="orthographicFront"/>
            <a:lightRig rig="threePt" dir="t"/>
          </a:scene3d>
          <a:sp3d>
            <a:bevelT/>
          </a:sp3d>
        </p:spPr>
        <p:txBody>
          <a:bodyPr anchor="ctr">
            <a:spAutoFit/>
          </a:bodyPr>
          <a:lstStyle/>
          <a:p>
            <a:pPr algn="ctr" eaLnBrk="0" hangingPunct="0">
              <a:spcBef>
                <a:spcPct val="50000"/>
              </a:spcBef>
              <a:defRPr/>
            </a:pPr>
            <a:r>
              <a:rPr lang="en-US" sz="1867" dirty="0" err="1">
                <a:latin typeface="Arial Black" pitchFamily="34" charset="0"/>
                <a:cs typeface="Arial" charset="0"/>
              </a:rPr>
              <a:t>Visi</a:t>
            </a:r>
            <a:endParaRPr lang="en-US" sz="1867" dirty="0">
              <a:latin typeface="Arial Black" pitchFamily="34" charset="0"/>
              <a:cs typeface="Arial" charset="0"/>
            </a:endParaRPr>
          </a:p>
        </p:txBody>
      </p:sp>
      <p:sp>
        <p:nvSpPr>
          <p:cNvPr id="167" name="Text Box 7">
            <a:extLst>
              <a:ext uri="{FF2B5EF4-FFF2-40B4-BE49-F238E27FC236}">
                <a16:creationId xmlns:a16="http://schemas.microsoft.com/office/drawing/2014/main" id="{5DB7F91B-6956-B944-BB04-40C3B72574FD}"/>
              </a:ext>
            </a:extLst>
          </p:cNvPr>
          <p:cNvSpPr txBox="1">
            <a:spLocks noChangeArrowheads="1"/>
          </p:cNvSpPr>
          <p:nvPr/>
        </p:nvSpPr>
        <p:spPr bwMode="auto">
          <a:xfrm>
            <a:off x="9287365" y="2378403"/>
            <a:ext cx="2714176" cy="379656"/>
          </a:xfrm>
          <a:prstGeom prst="rect">
            <a:avLst/>
          </a:prstGeom>
          <a:solidFill>
            <a:srgbClr val="92D050"/>
          </a:solidFill>
          <a:ln w="6350">
            <a:noFill/>
            <a:miter lim="800000"/>
            <a:headEnd type="none" w="sm" len="sm"/>
            <a:tailEnd type="none" w="sm" len="sm"/>
          </a:ln>
          <a:effectLst>
            <a:outerShdw blurRad="50800" dist="38100" dir="2700000" algn="tl" rotWithShape="0">
              <a:prstClr val="black">
                <a:alpha val="40000"/>
              </a:prstClr>
            </a:outerShdw>
          </a:effectLst>
          <a:scene3d>
            <a:camera prst="orthographicFront"/>
            <a:lightRig rig="threePt" dir="t"/>
          </a:scene3d>
          <a:sp3d>
            <a:bevelT/>
          </a:sp3d>
        </p:spPr>
        <p:txBody>
          <a:bodyPr anchor="ctr">
            <a:spAutoFit/>
          </a:bodyPr>
          <a:lstStyle/>
          <a:p>
            <a:pPr algn="ctr" eaLnBrk="0" hangingPunct="0">
              <a:spcBef>
                <a:spcPct val="50000"/>
              </a:spcBef>
              <a:defRPr/>
            </a:pPr>
            <a:r>
              <a:rPr lang="en-US" sz="1867" dirty="0" err="1">
                <a:latin typeface="Arial Black" pitchFamily="34" charset="0"/>
                <a:cs typeface="Arial" charset="0"/>
              </a:rPr>
              <a:t>Misi</a:t>
            </a:r>
            <a:endParaRPr lang="en-US" sz="1867" dirty="0">
              <a:latin typeface="Arial Black" pitchFamily="34" charset="0"/>
              <a:cs typeface="Arial" charset="0"/>
            </a:endParaRPr>
          </a:p>
        </p:txBody>
      </p:sp>
      <p:sp>
        <p:nvSpPr>
          <p:cNvPr id="168" name="Text Box 7">
            <a:extLst>
              <a:ext uri="{FF2B5EF4-FFF2-40B4-BE49-F238E27FC236}">
                <a16:creationId xmlns:a16="http://schemas.microsoft.com/office/drawing/2014/main" id="{0D1CF011-834B-C346-9E5C-C8A9E6B82580}"/>
              </a:ext>
            </a:extLst>
          </p:cNvPr>
          <p:cNvSpPr txBox="1">
            <a:spLocks noChangeArrowheads="1"/>
          </p:cNvSpPr>
          <p:nvPr/>
        </p:nvSpPr>
        <p:spPr bwMode="auto">
          <a:xfrm>
            <a:off x="9281031" y="2877986"/>
            <a:ext cx="2714176" cy="379656"/>
          </a:xfrm>
          <a:prstGeom prst="rect">
            <a:avLst/>
          </a:prstGeom>
          <a:solidFill>
            <a:srgbClr val="92D050"/>
          </a:solidFill>
          <a:ln w="6350">
            <a:noFill/>
            <a:miter lim="800000"/>
            <a:headEnd type="none" w="sm" len="sm"/>
            <a:tailEnd type="none" w="sm" len="sm"/>
          </a:ln>
          <a:effectLst>
            <a:outerShdw blurRad="50800" dist="38100" dir="2700000" algn="tl" rotWithShape="0">
              <a:prstClr val="black">
                <a:alpha val="40000"/>
              </a:prstClr>
            </a:outerShdw>
          </a:effectLst>
          <a:scene3d>
            <a:camera prst="orthographicFront"/>
            <a:lightRig rig="threePt" dir="t"/>
          </a:scene3d>
          <a:sp3d>
            <a:bevelT/>
          </a:sp3d>
        </p:spPr>
        <p:txBody>
          <a:bodyPr anchor="ctr">
            <a:spAutoFit/>
          </a:bodyPr>
          <a:lstStyle/>
          <a:p>
            <a:pPr algn="ctr" eaLnBrk="0" hangingPunct="0">
              <a:spcBef>
                <a:spcPct val="50000"/>
              </a:spcBef>
              <a:defRPr/>
            </a:pPr>
            <a:r>
              <a:rPr lang="en-US" sz="1867" dirty="0" err="1">
                <a:latin typeface="Arial Black" pitchFamily="34" charset="0"/>
                <a:cs typeface="Arial" charset="0"/>
              </a:rPr>
              <a:t>Tujuan</a:t>
            </a:r>
            <a:r>
              <a:rPr lang="en-US" sz="1867" dirty="0">
                <a:latin typeface="Arial Black" pitchFamily="34" charset="0"/>
                <a:cs typeface="Arial" charset="0"/>
              </a:rPr>
              <a:t> </a:t>
            </a:r>
            <a:r>
              <a:rPr lang="en-US" sz="1867" dirty="0" err="1">
                <a:latin typeface="Arial Black" pitchFamily="34" charset="0"/>
                <a:cs typeface="Arial" charset="0"/>
              </a:rPr>
              <a:t>Institusi</a:t>
            </a:r>
            <a:endParaRPr lang="en-US" sz="1867" dirty="0">
              <a:latin typeface="Arial Black" pitchFamily="34" charset="0"/>
              <a:cs typeface="Arial" charset="0"/>
            </a:endParaRPr>
          </a:p>
        </p:txBody>
      </p:sp>
      <p:cxnSp>
        <p:nvCxnSpPr>
          <p:cNvPr id="171" name="Elbow Connector 21">
            <a:extLst>
              <a:ext uri="{FF2B5EF4-FFF2-40B4-BE49-F238E27FC236}">
                <a16:creationId xmlns:a16="http://schemas.microsoft.com/office/drawing/2014/main" id="{D433D398-C410-C941-BBEF-AD688A5BEEE6}"/>
              </a:ext>
            </a:extLst>
          </p:cNvPr>
          <p:cNvCxnSpPr/>
          <p:nvPr/>
        </p:nvCxnSpPr>
        <p:spPr>
          <a:xfrm rot="5400000">
            <a:off x="10488084" y="3585635"/>
            <a:ext cx="359833"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2" name="Rectangle 171">
            <a:extLst>
              <a:ext uri="{FF2B5EF4-FFF2-40B4-BE49-F238E27FC236}">
                <a16:creationId xmlns:a16="http://schemas.microsoft.com/office/drawing/2014/main" id="{CC81199C-D14B-7C4C-9640-402EADED1EB4}"/>
              </a:ext>
            </a:extLst>
          </p:cNvPr>
          <p:cNvSpPr/>
          <p:nvPr/>
        </p:nvSpPr>
        <p:spPr>
          <a:xfrm>
            <a:off x="6392518" y="4424677"/>
            <a:ext cx="2504013" cy="2242846"/>
          </a:xfrm>
          <a:prstGeom prst="rect">
            <a:avLst/>
          </a:prstGeom>
          <a:solidFill>
            <a:schemeClr val="tx2">
              <a:lumMod val="20000"/>
              <a:lumOff val="80000"/>
            </a:schemeClr>
          </a:solidFill>
          <a:ln>
            <a:no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2400">
              <a:solidFill>
                <a:srgbClr val="FFFFFF"/>
              </a:solidFill>
              <a:cs typeface="Arial" pitchFamily="34" charset="0"/>
            </a:endParaRPr>
          </a:p>
        </p:txBody>
      </p:sp>
      <p:sp>
        <p:nvSpPr>
          <p:cNvPr id="173" name="Text Box 7">
            <a:extLst>
              <a:ext uri="{FF2B5EF4-FFF2-40B4-BE49-F238E27FC236}">
                <a16:creationId xmlns:a16="http://schemas.microsoft.com/office/drawing/2014/main" id="{EE4D5E56-9D20-2C4A-BF42-6D267EAA3936}"/>
              </a:ext>
            </a:extLst>
          </p:cNvPr>
          <p:cNvSpPr txBox="1">
            <a:spLocks noChangeArrowheads="1"/>
          </p:cNvSpPr>
          <p:nvPr/>
        </p:nvSpPr>
        <p:spPr bwMode="auto">
          <a:xfrm>
            <a:off x="6509731" y="4587662"/>
            <a:ext cx="2269589" cy="543867"/>
          </a:xfrm>
          <a:prstGeom prst="rect">
            <a:avLst/>
          </a:prstGeom>
          <a:solidFill>
            <a:srgbClr val="0000FF"/>
          </a:solidFill>
          <a:ln w="6350">
            <a:noFill/>
            <a:miter lim="800000"/>
            <a:headEnd type="none" w="sm" len="sm"/>
            <a:tailEnd type="none" w="sm" len="sm"/>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spAutoFit/>
          </a:bodyPr>
          <a:lstStyle/>
          <a:p>
            <a:pPr algn="ctr" eaLnBrk="0" hangingPunct="0">
              <a:spcBef>
                <a:spcPct val="50000"/>
              </a:spcBef>
              <a:defRPr/>
            </a:pPr>
            <a:r>
              <a:rPr lang="en-US" sz="1467" dirty="0" err="1">
                <a:solidFill>
                  <a:schemeClr val="bg1"/>
                </a:solidFill>
                <a:latin typeface="Arial Black" pitchFamily="34" charset="0"/>
                <a:cs typeface="Arial" charset="0"/>
              </a:rPr>
              <a:t>Usulan</a:t>
            </a:r>
            <a:r>
              <a:rPr lang="en-US" sz="1467" dirty="0">
                <a:solidFill>
                  <a:schemeClr val="bg1"/>
                </a:solidFill>
                <a:latin typeface="Arial Black" pitchFamily="34" charset="0"/>
                <a:cs typeface="Arial" charset="0"/>
              </a:rPr>
              <a:t> Program PP-PTS</a:t>
            </a:r>
          </a:p>
        </p:txBody>
      </p:sp>
      <p:sp>
        <p:nvSpPr>
          <p:cNvPr id="174" name="Text Box 7">
            <a:extLst>
              <a:ext uri="{FF2B5EF4-FFF2-40B4-BE49-F238E27FC236}">
                <a16:creationId xmlns:a16="http://schemas.microsoft.com/office/drawing/2014/main" id="{2E1194CE-D396-7247-B3B4-096582876CF1}"/>
              </a:ext>
            </a:extLst>
          </p:cNvPr>
          <p:cNvSpPr txBox="1">
            <a:spLocks noChangeArrowheads="1"/>
          </p:cNvSpPr>
          <p:nvPr/>
        </p:nvSpPr>
        <p:spPr bwMode="auto">
          <a:xfrm>
            <a:off x="6525362" y="5306746"/>
            <a:ext cx="2269589" cy="318100"/>
          </a:xfrm>
          <a:prstGeom prst="rect">
            <a:avLst/>
          </a:prstGeom>
          <a:solidFill>
            <a:srgbClr val="0000FF"/>
          </a:solidFill>
          <a:ln w="6350">
            <a:noFill/>
            <a:miter lim="800000"/>
            <a:headEnd type="none" w="sm" len="sm"/>
            <a:tailEnd type="none" w="sm" len="sm"/>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spAutoFit/>
          </a:bodyPr>
          <a:lstStyle/>
          <a:p>
            <a:pPr algn="ctr" eaLnBrk="0" hangingPunct="0">
              <a:spcBef>
                <a:spcPct val="50000"/>
              </a:spcBef>
              <a:defRPr/>
            </a:pPr>
            <a:r>
              <a:rPr lang="en-US" sz="1467" dirty="0">
                <a:solidFill>
                  <a:schemeClr val="bg1"/>
                </a:solidFill>
                <a:latin typeface="Arial Black" pitchFamily="34" charset="0"/>
                <a:cs typeface="Arial" charset="0"/>
              </a:rPr>
              <a:t>Program-1  PP-PTS</a:t>
            </a:r>
          </a:p>
        </p:txBody>
      </p:sp>
      <p:sp>
        <p:nvSpPr>
          <p:cNvPr id="175" name="Text Box 7">
            <a:extLst>
              <a:ext uri="{FF2B5EF4-FFF2-40B4-BE49-F238E27FC236}">
                <a16:creationId xmlns:a16="http://schemas.microsoft.com/office/drawing/2014/main" id="{97085E9B-D71B-1143-95BA-FDE1F185210B}"/>
              </a:ext>
            </a:extLst>
          </p:cNvPr>
          <p:cNvSpPr txBox="1">
            <a:spLocks noChangeArrowheads="1"/>
          </p:cNvSpPr>
          <p:nvPr/>
        </p:nvSpPr>
        <p:spPr bwMode="auto">
          <a:xfrm>
            <a:off x="6525362" y="5829892"/>
            <a:ext cx="2269589" cy="318100"/>
          </a:xfrm>
          <a:prstGeom prst="rect">
            <a:avLst/>
          </a:prstGeom>
          <a:solidFill>
            <a:srgbClr val="0000FF"/>
          </a:solidFill>
          <a:ln w="6350">
            <a:noFill/>
            <a:miter lim="800000"/>
            <a:headEnd type="none" w="sm" len="sm"/>
            <a:tailEnd type="none" w="sm" len="sm"/>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spAutoFit/>
          </a:bodyPr>
          <a:lstStyle/>
          <a:p>
            <a:pPr algn="ctr" eaLnBrk="0" hangingPunct="0">
              <a:spcBef>
                <a:spcPct val="50000"/>
              </a:spcBef>
              <a:defRPr/>
            </a:pPr>
            <a:r>
              <a:rPr lang="en-US" sz="1467" dirty="0">
                <a:solidFill>
                  <a:schemeClr val="bg1"/>
                </a:solidFill>
                <a:latin typeface="Arial Black" pitchFamily="34" charset="0"/>
                <a:cs typeface="Arial" charset="0"/>
              </a:rPr>
              <a:t>Program-2  PP-PTS</a:t>
            </a:r>
          </a:p>
        </p:txBody>
      </p:sp>
      <p:sp>
        <p:nvSpPr>
          <p:cNvPr id="176" name="Down Arrow 175">
            <a:extLst>
              <a:ext uri="{FF2B5EF4-FFF2-40B4-BE49-F238E27FC236}">
                <a16:creationId xmlns:a16="http://schemas.microsoft.com/office/drawing/2014/main" id="{FBB0F321-04C0-1A4A-98EF-9139F3F78EF1}"/>
              </a:ext>
            </a:extLst>
          </p:cNvPr>
          <p:cNvSpPr/>
          <p:nvPr/>
        </p:nvSpPr>
        <p:spPr>
          <a:xfrm>
            <a:off x="10001251" y="1369484"/>
            <a:ext cx="1333500" cy="285749"/>
          </a:xfrm>
          <a:prstGeom prst="down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2400"/>
          </a:p>
        </p:txBody>
      </p:sp>
      <p:grpSp>
        <p:nvGrpSpPr>
          <p:cNvPr id="11" name="Group 37">
            <a:extLst>
              <a:ext uri="{FF2B5EF4-FFF2-40B4-BE49-F238E27FC236}">
                <a16:creationId xmlns:a16="http://schemas.microsoft.com/office/drawing/2014/main" id="{F9266E4F-A28D-9C4D-8AB5-26E6ABC4ADD5}"/>
              </a:ext>
            </a:extLst>
          </p:cNvPr>
          <p:cNvGrpSpPr>
            <a:grpSpLocks/>
          </p:cNvGrpSpPr>
          <p:nvPr/>
        </p:nvGrpSpPr>
        <p:grpSpPr bwMode="auto">
          <a:xfrm>
            <a:off x="2245977" y="4080940"/>
            <a:ext cx="2864161" cy="2259299"/>
            <a:chOff x="4176" y="1085"/>
            <a:chExt cx="709" cy="1393"/>
          </a:xfrm>
        </p:grpSpPr>
        <p:grpSp>
          <p:nvGrpSpPr>
            <p:cNvPr id="13360" name="Group 38">
              <a:extLst>
                <a:ext uri="{FF2B5EF4-FFF2-40B4-BE49-F238E27FC236}">
                  <a16:creationId xmlns:a16="http://schemas.microsoft.com/office/drawing/2014/main" id="{F2D7241D-CA10-A844-BAD2-AFFFA268430D}"/>
                </a:ext>
              </a:extLst>
            </p:cNvPr>
            <p:cNvGrpSpPr>
              <a:grpSpLocks/>
            </p:cNvGrpSpPr>
            <p:nvPr/>
          </p:nvGrpSpPr>
          <p:grpSpPr bwMode="auto">
            <a:xfrm>
              <a:off x="4177" y="1085"/>
              <a:ext cx="664" cy="209"/>
              <a:chOff x="3841" y="1085"/>
              <a:chExt cx="664" cy="209"/>
            </a:xfrm>
          </p:grpSpPr>
          <p:sp>
            <p:nvSpPr>
              <p:cNvPr id="80" name="Rectangle 39">
                <a:extLst>
                  <a:ext uri="{FF2B5EF4-FFF2-40B4-BE49-F238E27FC236}">
                    <a16:creationId xmlns:a16="http://schemas.microsoft.com/office/drawing/2014/main" id="{A3F7E8A5-777B-744C-BF18-786EA60496F2}"/>
                  </a:ext>
                </a:extLst>
              </p:cNvPr>
              <p:cNvSpPr>
                <a:spLocks noChangeArrowheads="1"/>
              </p:cNvSpPr>
              <p:nvPr/>
            </p:nvSpPr>
            <p:spPr bwMode="auto">
              <a:xfrm>
                <a:off x="3841" y="1118"/>
                <a:ext cx="664" cy="161"/>
              </a:xfrm>
              <a:prstGeom prst="rect">
                <a:avLst/>
              </a:prstGeom>
              <a:solidFill>
                <a:schemeClr val="accent2">
                  <a:lumMod val="20000"/>
                  <a:lumOff val="80000"/>
                </a:schemeClr>
              </a:solidFill>
              <a:ln w="28575">
                <a:solidFill>
                  <a:schemeClr val="tx1"/>
                </a:solidFill>
                <a:miter lim="800000"/>
                <a:headEnd/>
                <a:tailEnd/>
              </a:ln>
              <a:effectLst>
                <a:outerShdw dist="107763" dir="8100000" algn="ctr" rotWithShape="0">
                  <a:schemeClr val="bg2"/>
                </a:outerShdw>
              </a:effectLst>
            </p:spPr>
            <p:txBody>
              <a:bodyPr wrap="none" anchor="ctr"/>
              <a:lstStyle/>
              <a:p>
                <a:pPr>
                  <a:defRPr/>
                </a:pPr>
                <a:endParaRPr lang="id-ID" sz="2400"/>
              </a:p>
            </p:txBody>
          </p:sp>
          <p:sp>
            <p:nvSpPr>
              <p:cNvPr id="13380" name="Text Box 40">
                <a:extLst>
                  <a:ext uri="{FF2B5EF4-FFF2-40B4-BE49-F238E27FC236}">
                    <a16:creationId xmlns:a16="http://schemas.microsoft.com/office/drawing/2014/main" id="{C7109C47-41B5-E247-A0EB-C3EB2403FAEB}"/>
                  </a:ext>
                </a:extLst>
              </p:cNvPr>
              <p:cNvSpPr txBox="1">
                <a:spLocks noChangeArrowheads="1"/>
              </p:cNvSpPr>
              <p:nvPr/>
            </p:nvSpPr>
            <p:spPr bwMode="auto">
              <a:xfrm>
                <a:off x="3907" y="1085"/>
                <a:ext cx="565"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w Cen MT" panose="020B0602020104020603" pitchFamily="34" charset="77"/>
                  </a:defRPr>
                </a:lvl1pPr>
                <a:lvl2pPr marL="742950" indent="-285750" eaLnBrk="0" hangingPunct="0">
                  <a:defRPr>
                    <a:solidFill>
                      <a:schemeClr val="tx1"/>
                    </a:solidFill>
                    <a:latin typeface="Tw Cen MT" panose="020B0602020104020603" pitchFamily="34" charset="77"/>
                  </a:defRPr>
                </a:lvl2pPr>
                <a:lvl3pPr marL="1143000" indent="-228600" eaLnBrk="0" hangingPunct="0">
                  <a:defRPr>
                    <a:solidFill>
                      <a:schemeClr val="tx1"/>
                    </a:solidFill>
                    <a:latin typeface="Tw Cen MT" panose="020B0602020104020603" pitchFamily="34" charset="77"/>
                  </a:defRPr>
                </a:lvl3pPr>
                <a:lvl4pPr marL="1600200" indent="-228600" eaLnBrk="0" hangingPunct="0">
                  <a:defRPr>
                    <a:solidFill>
                      <a:schemeClr val="tx1"/>
                    </a:solidFill>
                    <a:latin typeface="Tw Cen MT" panose="020B0602020104020603" pitchFamily="34" charset="77"/>
                  </a:defRPr>
                </a:lvl4pPr>
                <a:lvl5pPr marL="2057400" indent="-228600" eaLnBrk="0" hangingPunct="0">
                  <a:defRPr>
                    <a:solidFill>
                      <a:schemeClr val="tx1"/>
                    </a:solidFill>
                    <a:latin typeface="Tw Cen MT" panose="020B0602020104020603" pitchFamily="34" charset="77"/>
                  </a:defRPr>
                </a:lvl5pPr>
                <a:lvl6pPr marL="2514600" indent="-228600" eaLnBrk="0" fontAlgn="base" hangingPunct="0">
                  <a:spcBef>
                    <a:spcPct val="0"/>
                  </a:spcBef>
                  <a:spcAft>
                    <a:spcPct val="0"/>
                  </a:spcAft>
                  <a:defRPr>
                    <a:solidFill>
                      <a:schemeClr val="tx1"/>
                    </a:solidFill>
                    <a:latin typeface="Tw Cen MT" panose="020B0602020104020603" pitchFamily="34" charset="77"/>
                  </a:defRPr>
                </a:lvl6pPr>
                <a:lvl7pPr marL="2971800" indent="-228600" eaLnBrk="0" fontAlgn="base" hangingPunct="0">
                  <a:spcBef>
                    <a:spcPct val="0"/>
                  </a:spcBef>
                  <a:spcAft>
                    <a:spcPct val="0"/>
                  </a:spcAft>
                  <a:defRPr>
                    <a:solidFill>
                      <a:schemeClr val="tx1"/>
                    </a:solidFill>
                    <a:latin typeface="Tw Cen MT" panose="020B0602020104020603" pitchFamily="34" charset="77"/>
                  </a:defRPr>
                </a:lvl7pPr>
                <a:lvl8pPr marL="3429000" indent="-228600" eaLnBrk="0" fontAlgn="base" hangingPunct="0">
                  <a:spcBef>
                    <a:spcPct val="0"/>
                  </a:spcBef>
                  <a:spcAft>
                    <a:spcPct val="0"/>
                  </a:spcAft>
                  <a:defRPr>
                    <a:solidFill>
                      <a:schemeClr val="tx1"/>
                    </a:solidFill>
                    <a:latin typeface="Tw Cen MT" panose="020B0602020104020603" pitchFamily="34" charset="77"/>
                  </a:defRPr>
                </a:lvl8pPr>
                <a:lvl9pPr marL="3886200" indent="-228600" eaLnBrk="0" fontAlgn="base" hangingPunct="0">
                  <a:spcBef>
                    <a:spcPct val="0"/>
                  </a:spcBef>
                  <a:spcAft>
                    <a:spcPct val="0"/>
                  </a:spcAft>
                  <a:defRPr>
                    <a:solidFill>
                      <a:schemeClr val="tx1"/>
                    </a:solidFill>
                    <a:latin typeface="Tw Cen MT" panose="020B0602020104020603" pitchFamily="34" charset="77"/>
                  </a:defRPr>
                </a:lvl9pPr>
              </a:lstStyle>
              <a:p>
                <a:pPr eaLnBrk="1" hangingPunct="1"/>
                <a:r>
                  <a:rPr lang="id-ID" altLang="en-US" sz="1600" b="1" dirty="0"/>
                  <a:t>Judul Program/Aktivitas</a:t>
                </a:r>
                <a:endParaRPr lang="en-US" altLang="en-US" sz="1600" dirty="0"/>
              </a:p>
            </p:txBody>
          </p:sp>
        </p:grpSp>
        <p:grpSp>
          <p:nvGrpSpPr>
            <p:cNvPr id="13361" name="Group 41">
              <a:extLst>
                <a:ext uri="{FF2B5EF4-FFF2-40B4-BE49-F238E27FC236}">
                  <a16:creationId xmlns:a16="http://schemas.microsoft.com/office/drawing/2014/main" id="{AF7D6C03-6DA2-054D-B6AE-AACA63E3729E}"/>
                </a:ext>
              </a:extLst>
            </p:cNvPr>
            <p:cNvGrpSpPr>
              <a:grpSpLocks/>
            </p:cNvGrpSpPr>
            <p:nvPr/>
          </p:nvGrpSpPr>
          <p:grpSpPr bwMode="auto">
            <a:xfrm>
              <a:off x="4176" y="1296"/>
              <a:ext cx="709" cy="1182"/>
              <a:chOff x="1703" y="2626"/>
              <a:chExt cx="709" cy="1182"/>
            </a:xfrm>
          </p:grpSpPr>
          <p:sp>
            <p:nvSpPr>
              <p:cNvPr id="63" name="Rectangle 42">
                <a:extLst>
                  <a:ext uri="{FF2B5EF4-FFF2-40B4-BE49-F238E27FC236}">
                    <a16:creationId xmlns:a16="http://schemas.microsoft.com/office/drawing/2014/main" id="{23AF4F4A-CD66-6448-BD92-24533D7375A9}"/>
                  </a:ext>
                </a:extLst>
              </p:cNvPr>
              <p:cNvSpPr>
                <a:spLocks noChangeArrowheads="1"/>
              </p:cNvSpPr>
              <p:nvPr/>
            </p:nvSpPr>
            <p:spPr bwMode="auto">
              <a:xfrm>
                <a:off x="1703" y="2626"/>
                <a:ext cx="663" cy="142"/>
              </a:xfrm>
              <a:prstGeom prst="rect">
                <a:avLst/>
              </a:prstGeom>
              <a:solidFill>
                <a:srgbClr val="FFFFFF"/>
              </a:solidFill>
              <a:ln w="12700">
                <a:solidFill>
                  <a:srgbClr val="CC0000"/>
                </a:solidFill>
                <a:miter lim="800000"/>
                <a:headEnd/>
                <a:tailEnd/>
              </a:ln>
              <a:effectLst>
                <a:outerShdw dist="107763" dir="8100000" algn="ctr" rotWithShape="0">
                  <a:srgbClr val="FF7C80"/>
                </a:outerShdw>
              </a:effectLst>
            </p:spPr>
            <p:txBody>
              <a:bodyPr/>
              <a:lstStyle/>
              <a:p>
                <a:pPr>
                  <a:defRPr/>
                </a:pPr>
                <a:endParaRPr lang="id-ID" sz="2400"/>
              </a:p>
            </p:txBody>
          </p:sp>
          <p:sp>
            <p:nvSpPr>
              <p:cNvPr id="13363" name="Rectangle 43">
                <a:extLst>
                  <a:ext uri="{FF2B5EF4-FFF2-40B4-BE49-F238E27FC236}">
                    <a16:creationId xmlns:a16="http://schemas.microsoft.com/office/drawing/2014/main" id="{9DDB9A65-2939-2240-8CFC-0AF6E12BBC7C}"/>
                  </a:ext>
                </a:extLst>
              </p:cNvPr>
              <p:cNvSpPr>
                <a:spLocks noChangeArrowheads="1"/>
              </p:cNvSpPr>
              <p:nvPr/>
            </p:nvSpPr>
            <p:spPr bwMode="auto">
              <a:xfrm>
                <a:off x="1730" y="2646"/>
                <a:ext cx="29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w Cen MT" panose="020B0602020104020603" pitchFamily="34" charset="77"/>
                  </a:defRPr>
                </a:lvl1pPr>
                <a:lvl2pPr marL="742950" indent="-285750" eaLnBrk="0" hangingPunct="0">
                  <a:defRPr>
                    <a:solidFill>
                      <a:schemeClr val="tx1"/>
                    </a:solidFill>
                    <a:latin typeface="Tw Cen MT" panose="020B0602020104020603" pitchFamily="34" charset="77"/>
                  </a:defRPr>
                </a:lvl2pPr>
                <a:lvl3pPr marL="1143000" indent="-228600" eaLnBrk="0" hangingPunct="0">
                  <a:defRPr>
                    <a:solidFill>
                      <a:schemeClr val="tx1"/>
                    </a:solidFill>
                    <a:latin typeface="Tw Cen MT" panose="020B0602020104020603" pitchFamily="34" charset="77"/>
                  </a:defRPr>
                </a:lvl3pPr>
                <a:lvl4pPr marL="1600200" indent="-228600" eaLnBrk="0" hangingPunct="0">
                  <a:defRPr>
                    <a:solidFill>
                      <a:schemeClr val="tx1"/>
                    </a:solidFill>
                    <a:latin typeface="Tw Cen MT" panose="020B0602020104020603" pitchFamily="34" charset="77"/>
                  </a:defRPr>
                </a:lvl4pPr>
                <a:lvl5pPr marL="2057400" indent="-228600" eaLnBrk="0" hangingPunct="0">
                  <a:defRPr>
                    <a:solidFill>
                      <a:schemeClr val="tx1"/>
                    </a:solidFill>
                    <a:latin typeface="Tw Cen MT" panose="020B0602020104020603" pitchFamily="34" charset="77"/>
                  </a:defRPr>
                </a:lvl5pPr>
                <a:lvl6pPr marL="2514600" indent="-228600" eaLnBrk="0" fontAlgn="base" hangingPunct="0">
                  <a:spcBef>
                    <a:spcPct val="0"/>
                  </a:spcBef>
                  <a:spcAft>
                    <a:spcPct val="0"/>
                  </a:spcAft>
                  <a:defRPr>
                    <a:solidFill>
                      <a:schemeClr val="tx1"/>
                    </a:solidFill>
                    <a:latin typeface="Tw Cen MT" panose="020B0602020104020603" pitchFamily="34" charset="77"/>
                  </a:defRPr>
                </a:lvl6pPr>
                <a:lvl7pPr marL="2971800" indent="-228600" eaLnBrk="0" fontAlgn="base" hangingPunct="0">
                  <a:spcBef>
                    <a:spcPct val="0"/>
                  </a:spcBef>
                  <a:spcAft>
                    <a:spcPct val="0"/>
                  </a:spcAft>
                  <a:defRPr>
                    <a:solidFill>
                      <a:schemeClr val="tx1"/>
                    </a:solidFill>
                    <a:latin typeface="Tw Cen MT" panose="020B0602020104020603" pitchFamily="34" charset="77"/>
                  </a:defRPr>
                </a:lvl7pPr>
                <a:lvl8pPr marL="3429000" indent="-228600" eaLnBrk="0" fontAlgn="base" hangingPunct="0">
                  <a:spcBef>
                    <a:spcPct val="0"/>
                  </a:spcBef>
                  <a:spcAft>
                    <a:spcPct val="0"/>
                  </a:spcAft>
                  <a:defRPr>
                    <a:solidFill>
                      <a:schemeClr val="tx1"/>
                    </a:solidFill>
                    <a:latin typeface="Tw Cen MT" panose="020B0602020104020603" pitchFamily="34" charset="77"/>
                  </a:defRPr>
                </a:lvl8pPr>
                <a:lvl9pPr marL="3886200" indent="-228600" eaLnBrk="0" fontAlgn="base" hangingPunct="0">
                  <a:spcBef>
                    <a:spcPct val="0"/>
                  </a:spcBef>
                  <a:spcAft>
                    <a:spcPct val="0"/>
                  </a:spcAft>
                  <a:defRPr>
                    <a:solidFill>
                      <a:schemeClr val="tx1"/>
                    </a:solidFill>
                    <a:latin typeface="Tw Cen MT" panose="020B0602020104020603" pitchFamily="34" charset="77"/>
                  </a:defRPr>
                </a:lvl9pPr>
              </a:lstStyle>
              <a:p>
                <a:pPr eaLnBrk="1" hangingPunct="1"/>
                <a:r>
                  <a:rPr lang="id-ID" altLang="en-US" sz="1333" b="1" dirty="0">
                    <a:solidFill>
                      <a:srgbClr val="000000"/>
                    </a:solidFill>
                  </a:rPr>
                  <a:t>Latar Belakang</a:t>
                </a:r>
                <a:endParaRPr lang="en-US" altLang="en-US" sz="2400" dirty="0"/>
              </a:p>
            </p:txBody>
          </p:sp>
          <p:sp>
            <p:nvSpPr>
              <p:cNvPr id="65" name="Rectangle 44">
                <a:extLst>
                  <a:ext uri="{FF2B5EF4-FFF2-40B4-BE49-F238E27FC236}">
                    <a16:creationId xmlns:a16="http://schemas.microsoft.com/office/drawing/2014/main" id="{7F62F417-2597-0943-A5DE-35587DADB01E}"/>
                  </a:ext>
                </a:extLst>
              </p:cNvPr>
              <p:cNvSpPr>
                <a:spLocks noChangeArrowheads="1"/>
              </p:cNvSpPr>
              <p:nvPr/>
            </p:nvSpPr>
            <p:spPr bwMode="auto">
              <a:xfrm>
                <a:off x="1703" y="2769"/>
                <a:ext cx="663" cy="141"/>
              </a:xfrm>
              <a:prstGeom prst="rect">
                <a:avLst/>
              </a:prstGeom>
              <a:solidFill>
                <a:srgbClr val="FFFFFF"/>
              </a:solidFill>
              <a:ln w="12700">
                <a:solidFill>
                  <a:srgbClr val="CC0000"/>
                </a:solidFill>
                <a:miter lim="800000"/>
                <a:headEnd/>
                <a:tailEnd/>
              </a:ln>
              <a:effectLst>
                <a:outerShdw dist="107763" dir="8100000" algn="ctr" rotWithShape="0">
                  <a:srgbClr val="FF7C80"/>
                </a:outerShdw>
              </a:effectLst>
            </p:spPr>
            <p:txBody>
              <a:bodyPr/>
              <a:lstStyle/>
              <a:p>
                <a:pPr>
                  <a:defRPr/>
                </a:pPr>
                <a:endParaRPr lang="id-ID" sz="2400"/>
              </a:p>
            </p:txBody>
          </p:sp>
          <p:sp>
            <p:nvSpPr>
              <p:cNvPr id="13365" name="Rectangle 45">
                <a:extLst>
                  <a:ext uri="{FF2B5EF4-FFF2-40B4-BE49-F238E27FC236}">
                    <a16:creationId xmlns:a16="http://schemas.microsoft.com/office/drawing/2014/main" id="{A38BF3C3-54BB-C84E-87E3-D829C87F33C8}"/>
                  </a:ext>
                </a:extLst>
              </p:cNvPr>
              <p:cNvSpPr>
                <a:spLocks noChangeArrowheads="1"/>
              </p:cNvSpPr>
              <p:nvPr/>
            </p:nvSpPr>
            <p:spPr bwMode="auto">
              <a:xfrm>
                <a:off x="1724" y="2789"/>
                <a:ext cx="13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w Cen MT" panose="020B0602020104020603" pitchFamily="34" charset="77"/>
                  </a:defRPr>
                </a:lvl1pPr>
                <a:lvl2pPr marL="742950" indent="-285750" eaLnBrk="0" hangingPunct="0">
                  <a:defRPr>
                    <a:solidFill>
                      <a:schemeClr val="tx1"/>
                    </a:solidFill>
                    <a:latin typeface="Tw Cen MT" panose="020B0602020104020603" pitchFamily="34" charset="77"/>
                  </a:defRPr>
                </a:lvl2pPr>
                <a:lvl3pPr marL="1143000" indent="-228600" eaLnBrk="0" hangingPunct="0">
                  <a:defRPr>
                    <a:solidFill>
                      <a:schemeClr val="tx1"/>
                    </a:solidFill>
                    <a:latin typeface="Tw Cen MT" panose="020B0602020104020603" pitchFamily="34" charset="77"/>
                  </a:defRPr>
                </a:lvl3pPr>
                <a:lvl4pPr marL="1600200" indent="-228600" eaLnBrk="0" hangingPunct="0">
                  <a:defRPr>
                    <a:solidFill>
                      <a:schemeClr val="tx1"/>
                    </a:solidFill>
                    <a:latin typeface="Tw Cen MT" panose="020B0602020104020603" pitchFamily="34" charset="77"/>
                  </a:defRPr>
                </a:lvl4pPr>
                <a:lvl5pPr marL="2057400" indent="-228600" eaLnBrk="0" hangingPunct="0">
                  <a:defRPr>
                    <a:solidFill>
                      <a:schemeClr val="tx1"/>
                    </a:solidFill>
                    <a:latin typeface="Tw Cen MT" panose="020B0602020104020603" pitchFamily="34" charset="77"/>
                  </a:defRPr>
                </a:lvl5pPr>
                <a:lvl6pPr marL="2514600" indent="-228600" eaLnBrk="0" fontAlgn="base" hangingPunct="0">
                  <a:spcBef>
                    <a:spcPct val="0"/>
                  </a:spcBef>
                  <a:spcAft>
                    <a:spcPct val="0"/>
                  </a:spcAft>
                  <a:defRPr>
                    <a:solidFill>
                      <a:schemeClr val="tx1"/>
                    </a:solidFill>
                    <a:latin typeface="Tw Cen MT" panose="020B0602020104020603" pitchFamily="34" charset="77"/>
                  </a:defRPr>
                </a:lvl6pPr>
                <a:lvl7pPr marL="2971800" indent="-228600" eaLnBrk="0" fontAlgn="base" hangingPunct="0">
                  <a:spcBef>
                    <a:spcPct val="0"/>
                  </a:spcBef>
                  <a:spcAft>
                    <a:spcPct val="0"/>
                  </a:spcAft>
                  <a:defRPr>
                    <a:solidFill>
                      <a:schemeClr val="tx1"/>
                    </a:solidFill>
                    <a:latin typeface="Tw Cen MT" panose="020B0602020104020603" pitchFamily="34" charset="77"/>
                  </a:defRPr>
                </a:lvl7pPr>
                <a:lvl8pPr marL="3429000" indent="-228600" eaLnBrk="0" fontAlgn="base" hangingPunct="0">
                  <a:spcBef>
                    <a:spcPct val="0"/>
                  </a:spcBef>
                  <a:spcAft>
                    <a:spcPct val="0"/>
                  </a:spcAft>
                  <a:defRPr>
                    <a:solidFill>
                      <a:schemeClr val="tx1"/>
                    </a:solidFill>
                    <a:latin typeface="Tw Cen MT" panose="020B0602020104020603" pitchFamily="34" charset="77"/>
                  </a:defRPr>
                </a:lvl8pPr>
                <a:lvl9pPr marL="3886200" indent="-228600" eaLnBrk="0" fontAlgn="base" hangingPunct="0">
                  <a:spcBef>
                    <a:spcPct val="0"/>
                  </a:spcBef>
                  <a:spcAft>
                    <a:spcPct val="0"/>
                  </a:spcAft>
                  <a:defRPr>
                    <a:solidFill>
                      <a:schemeClr val="tx1"/>
                    </a:solidFill>
                    <a:latin typeface="Tw Cen MT" panose="020B0602020104020603" pitchFamily="34" charset="77"/>
                  </a:defRPr>
                </a:lvl9pPr>
              </a:lstStyle>
              <a:p>
                <a:pPr eaLnBrk="1" hangingPunct="1"/>
                <a:r>
                  <a:rPr lang="id-ID" altLang="en-US" sz="1333" b="1" dirty="0">
                    <a:solidFill>
                      <a:srgbClr val="000000"/>
                    </a:solidFill>
                  </a:rPr>
                  <a:t>Tujuan</a:t>
                </a:r>
                <a:endParaRPr lang="en-US" altLang="en-US" sz="2400" dirty="0"/>
              </a:p>
            </p:txBody>
          </p:sp>
          <p:sp>
            <p:nvSpPr>
              <p:cNvPr id="67" name="Rectangle 46">
                <a:extLst>
                  <a:ext uri="{FF2B5EF4-FFF2-40B4-BE49-F238E27FC236}">
                    <a16:creationId xmlns:a16="http://schemas.microsoft.com/office/drawing/2014/main" id="{AC5771E0-7318-B347-A620-5D5F15054E7A}"/>
                  </a:ext>
                </a:extLst>
              </p:cNvPr>
              <p:cNvSpPr>
                <a:spLocks noChangeArrowheads="1"/>
              </p:cNvSpPr>
              <p:nvPr/>
            </p:nvSpPr>
            <p:spPr bwMode="auto">
              <a:xfrm>
                <a:off x="1703" y="2910"/>
                <a:ext cx="663" cy="142"/>
              </a:xfrm>
              <a:prstGeom prst="rect">
                <a:avLst/>
              </a:prstGeom>
              <a:solidFill>
                <a:srgbClr val="FFFFFF"/>
              </a:solidFill>
              <a:ln w="12700">
                <a:solidFill>
                  <a:srgbClr val="CC0000"/>
                </a:solidFill>
                <a:miter lim="800000"/>
                <a:headEnd/>
                <a:tailEnd/>
              </a:ln>
              <a:effectLst>
                <a:outerShdw dist="107763" dir="8100000" algn="ctr" rotWithShape="0">
                  <a:srgbClr val="FF7C80"/>
                </a:outerShdw>
              </a:effectLst>
            </p:spPr>
            <p:txBody>
              <a:bodyPr/>
              <a:lstStyle/>
              <a:p>
                <a:pPr>
                  <a:defRPr/>
                </a:pPr>
                <a:endParaRPr lang="id-ID" sz="2400"/>
              </a:p>
            </p:txBody>
          </p:sp>
          <p:sp>
            <p:nvSpPr>
              <p:cNvPr id="68" name="Rectangle 48">
                <a:extLst>
                  <a:ext uri="{FF2B5EF4-FFF2-40B4-BE49-F238E27FC236}">
                    <a16:creationId xmlns:a16="http://schemas.microsoft.com/office/drawing/2014/main" id="{47D1806D-55AE-0F46-870A-99FCFF339367}"/>
                  </a:ext>
                </a:extLst>
              </p:cNvPr>
              <p:cNvSpPr>
                <a:spLocks noChangeArrowheads="1"/>
              </p:cNvSpPr>
              <p:nvPr/>
            </p:nvSpPr>
            <p:spPr bwMode="auto">
              <a:xfrm>
                <a:off x="1703" y="3052"/>
                <a:ext cx="663" cy="189"/>
              </a:xfrm>
              <a:prstGeom prst="rect">
                <a:avLst/>
              </a:prstGeom>
              <a:solidFill>
                <a:srgbClr val="FFFFFF"/>
              </a:solidFill>
              <a:ln w="12700">
                <a:solidFill>
                  <a:srgbClr val="CC0000"/>
                </a:solidFill>
                <a:miter lim="800000"/>
                <a:headEnd/>
                <a:tailEnd/>
              </a:ln>
              <a:effectLst>
                <a:outerShdw dist="107763" dir="8100000" algn="ctr" rotWithShape="0">
                  <a:srgbClr val="FF7C80"/>
                </a:outerShdw>
              </a:effectLst>
            </p:spPr>
            <p:txBody>
              <a:bodyPr/>
              <a:lstStyle/>
              <a:p>
                <a:pPr>
                  <a:defRPr/>
                </a:pPr>
                <a:endParaRPr lang="id-ID" sz="2400"/>
              </a:p>
            </p:txBody>
          </p:sp>
          <p:sp>
            <p:nvSpPr>
              <p:cNvPr id="13368" name="Rectangle 49">
                <a:extLst>
                  <a:ext uri="{FF2B5EF4-FFF2-40B4-BE49-F238E27FC236}">
                    <a16:creationId xmlns:a16="http://schemas.microsoft.com/office/drawing/2014/main" id="{155CF16D-CA89-AB43-81D1-94A6CAA2594E}"/>
                  </a:ext>
                </a:extLst>
              </p:cNvPr>
              <p:cNvSpPr>
                <a:spLocks noChangeArrowheads="1"/>
              </p:cNvSpPr>
              <p:nvPr/>
            </p:nvSpPr>
            <p:spPr bwMode="auto">
              <a:xfrm>
                <a:off x="1724" y="2924"/>
                <a:ext cx="688"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w Cen MT" panose="020B0602020104020603" pitchFamily="34" charset="77"/>
                  </a:defRPr>
                </a:lvl1pPr>
                <a:lvl2pPr marL="742950" indent="-285750" eaLnBrk="0" hangingPunct="0">
                  <a:defRPr>
                    <a:solidFill>
                      <a:schemeClr val="tx1"/>
                    </a:solidFill>
                    <a:latin typeface="Tw Cen MT" panose="020B0602020104020603" pitchFamily="34" charset="77"/>
                  </a:defRPr>
                </a:lvl2pPr>
                <a:lvl3pPr marL="1143000" indent="-228600" eaLnBrk="0" hangingPunct="0">
                  <a:defRPr>
                    <a:solidFill>
                      <a:schemeClr val="tx1"/>
                    </a:solidFill>
                    <a:latin typeface="Tw Cen MT" panose="020B0602020104020603" pitchFamily="34" charset="77"/>
                  </a:defRPr>
                </a:lvl3pPr>
                <a:lvl4pPr marL="1600200" indent="-228600" eaLnBrk="0" hangingPunct="0">
                  <a:defRPr>
                    <a:solidFill>
                      <a:schemeClr val="tx1"/>
                    </a:solidFill>
                    <a:latin typeface="Tw Cen MT" panose="020B0602020104020603" pitchFamily="34" charset="77"/>
                  </a:defRPr>
                </a:lvl4pPr>
                <a:lvl5pPr marL="2057400" indent="-228600" eaLnBrk="0" hangingPunct="0">
                  <a:defRPr>
                    <a:solidFill>
                      <a:schemeClr val="tx1"/>
                    </a:solidFill>
                    <a:latin typeface="Tw Cen MT" panose="020B0602020104020603" pitchFamily="34" charset="77"/>
                  </a:defRPr>
                </a:lvl5pPr>
                <a:lvl6pPr marL="2514600" indent="-228600" eaLnBrk="0" fontAlgn="base" hangingPunct="0">
                  <a:spcBef>
                    <a:spcPct val="0"/>
                  </a:spcBef>
                  <a:spcAft>
                    <a:spcPct val="0"/>
                  </a:spcAft>
                  <a:defRPr>
                    <a:solidFill>
                      <a:schemeClr val="tx1"/>
                    </a:solidFill>
                    <a:latin typeface="Tw Cen MT" panose="020B0602020104020603" pitchFamily="34" charset="77"/>
                  </a:defRPr>
                </a:lvl6pPr>
                <a:lvl7pPr marL="2971800" indent="-228600" eaLnBrk="0" fontAlgn="base" hangingPunct="0">
                  <a:spcBef>
                    <a:spcPct val="0"/>
                  </a:spcBef>
                  <a:spcAft>
                    <a:spcPct val="0"/>
                  </a:spcAft>
                  <a:defRPr>
                    <a:solidFill>
                      <a:schemeClr val="tx1"/>
                    </a:solidFill>
                    <a:latin typeface="Tw Cen MT" panose="020B0602020104020603" pitchFamily="34" charset="77"/>
                  </a:defRPr>
                </a:lvl7pPr>
                <a:lvl8pPr marL="3429000" indent="-228600" eaLnBrk="0" fontAlgn="base" hangingPunct="0">
                  <a:spcBef>
                    <a:spcPct val="0"/>
                  </a:spcBef>
                  <a:spcAft>
                    <a:spcPct val="0"/>
                  </a:spcAft>
                  <a:defRPr>
                    <a:solidFill>
                      <a:schemeClr val="tx1"/>
                    </a:solidFill>
                    <a:latin typeface="Tw Cen MT" panose="020B0602020104020603" pitchFamily="34" charset="77"/>
                  </a:defRPr>
                </a:lvl8pPr>
                <a:lvl9pPr marL="3886200" indent="-228600" eaLnBrk="0" fontAlgn="base" hangingPunct="0">
                  <a:spcBef>
                    <a:spcPct val="0"/>
                  </a:spcBef>
                  <a:spcAft>
                    <a:spcPct val="0"/>
                  </a:spcAft>
                  <a:defRPr>
                    <a:solidFill>
                      <a:schemeClr val="tx1"/>
                    </a:solidFill>
                    <a:latin typeface="Tw Cen MT" panose="020B0602020104020603" pitchFamily="34" charset="77"/>
                  </a:defRPr>
                </a:lvl9pPr>
              </a:lstStyle>
              <a:p>
                <a:pPr eaLnBrk="1" hangingPunct="1"/>
                <a:r>
                  <a:rPr lang="en-US" altLang="en-US" sz="1333" b="1" dirty="0">
                    <a:solidFill>
                      <a:srgbClr val="000000"/>
                    </a:solidFill>
                  </a:rPr>
                  <a:t>Me</a:t>
                </a:r>
                <a:r>
                  <a:rPr lang="id-ID" altLang="en-US" sz="1333" b="1" dirty="0" err="1">
                    <a:solidFill>
                      <a:srgbClr val="000000"/>
                    </a:solidFill>
                  </a:rPr>
                  <a:t>k</a:t>
                </a:r>
                <a:r>
                  <a:rPr lang="en-US" altLang="en-US" sz="1333" b="1" dirty="0" err="1">
                    <a:solidFill>
                      <a:srgbClr val="000000"/>
                    </a:solidFill>
                  </a:rPr>
                  <a:t>anism</a:t>
                </a:r>
                <a:r>
                  <a:rPr lang="id-ID" altLang="en-US" sz="1333" b="1" dirty="0" err="1">
                    <a:solidFill>
                      <a:srgbClr val="000000"/>
                    </a:solidFill>
                  </a:rPr>
                  <a:t>e</a:t>
                </a:r>
                <a:r>
                  <a:rPr lang="id-ID" altLang="en-US" sz="1333" b="1" dirty="0">
                    <a:solidFill>
                      <a:srgbClr val="000000"/>
                    </a:solidFill>
                  </a:rPr>
                  <a:t>/Tahapan pelaksanaan</a:t>
                </a:r>
                <a:endParaRPr lang="en-US" altLang="en-US" sz="2400" dirty="0"/>
              </a:p>
            </p:txBody>
          </p:sp>
          <p:sp>
            <p:nvSpPr>
              <p:cNvPr id="70" name="Rectangle 51">
                <a:extLst>
                  <a:ext uri="{FF2B5EF4-FFF2-40B4-BE49-F238E27FC236}">
                    <a16:creationId xmlns:a16="http://schemas.microsoft.com/office/drawing/2014/main" id="{83E50D33-04A2-5E49-8369-ADCD1588A422}"/>
                  </a:ext>
                </a:extLst>
              </p:cNvPr>
              <p:cNvSpPr>
                <a:spLocks noChangeArrowheads="1"/>
              </p:cNvSpPr>
              <p:nvPr/>
            </p:nvSpPr>
            <p:spPr bwMode="auto">
              <a:xfrm>
                <a:off x="1703" y="3241"/>
                <a:ext cx="663" cy="189"/>
              </a:xfrm>
              <a:prstGeom prst="rect">
                <a:avLst/>
              </a:prstGeom>
              <a:solidFill>
                <a:srgbClr val="FFFFFF"/>
              </a:solidFill>
              <a:ln w="12700">
                <a:solidFill>
                  <a:srgbClr val="CC0000"/>
                </a:solidFill>
                <a:miter lim="800000"/>
                <a:headEnd/>
                <a:tailEnd/>
              </a:ln>
              <a:effectLst>
                <a:outerShdw dist="107763" dir="8100000" algn="ctr" rotWithShape="0">
                  <a:srgbClr val="FF7C80"/>
                </a:outerShdw>
              </a:effectLst>
            </p:spPr>
            <p:txBody>
              <a:bodyPr/>
              <a:lstStyle/>
              <a:p>
                <a:pPr>
                  <a:defRPr/>
                </a:pPr>
                <a:endParaRPr lang="id-ID" sz="2400"/>
              </a:p>
            </p:txBody>
          </p:sp>
          <p:sp>
            <p:nvSpPr>
              <p:cNvPr id="13370" name="Rectangle 52">
                <a:extLst>
                  <a:ext uri="{FF2B5EF4-FFF2-40B4-BE49-F238E27FC236}">
                    <a16:creationId xmlns:a16="http://schemas.microsoft.com/office/drawing/2014/main" id="{9972DB98-3FC2-564E-A023-0DA182E40D25}"/>
                  </a:ext>
                </a:extLst>
              </p:cNvPr>
              <p:cNvSpPr>
                <a:spLocks noChangeArrowheads="1"/>
              </p:cNvSpPr>
              <p:nvPr/>
            </p:nvSpPr>
            <p:spPr bwMode="auto">
              <a:xfrm>
                <a:off x="1729" y="3077"/>
                <a:ext cx="552"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w Cen MT" panose="020B0602020104020603" pitchFamily="34" charset="77"/>
                  </a:defRPr>
                </a:lvl1pPr>
                <a:lvl2pPr marL="742950" indent="-285750" eaLnBrk="0" hangingPunct="0">
                  <a:defRPr>
                    <a:solidFill>
                      <a:schemeClr val="tx1"/>
                    </a:solidFill>
                    <a:latin typeface="Tw Cen MT" panose="020B0602020104020603" pitchFamily="34" charset="77"/>
                  </a:defRPr>
                </a:lvl2pPr>
                <a:lvl3pPr marL="1143000" indent="-228600" eaLnBrk="0" hangingPunct="0">
                  <a:defRPr>
                    <a:solidFill>
                      <a:schemeClr val="tx1"/>
                    </a:solidFill>
                    <a:latin typeface="Tw Cen MT" panose="020B0602020104020603" pitchFamily="34" charset="77"/>
                  </a:defRPr>
                </a:lvl3pPr>
                <a:lvl4pPr marL="1600200" indent="-228600" eaLnBrk="0" hangingPunct="0">
                  <a:defRPr>
                    <a:solidFill>
                      <a:schemeClr val="tx1"/>
                    </a:solidFill>
                    <a:latin typeface="Tw Cen MT" panose="020B0602020104020603" pitchFamily="34" charset="77"/>
                  </a:defRPr>
                </a:lvl4pPr>
                <a:lvl5pPr marL="2057400" indent="-228600" eaLnBrk="0" hangingPunct="0">
                  <a:defRPr>
                    <a:solidFill>
                      <a:schemeClr val="tx1"/>
                    </a:solidFill>
                    <a:latin typeface="Tw Cen MT" panose="020B0602020104020603" pitchFamily="34" charset="77"/>
                  </a:defRPr>
                </a:lvl5pPr>
                <a:lvl6pPr marL="2514600" indent="-228600" eaLnBrk="0" fontAlgn="base" hangingPunct="0">
                  <a:spcBef>
                    <a:spcPct val="0"/>
                  </a:spcBef>
                  <a:spcAft>
                    <a:spcPct val="0"/>
                  </a:spcAft>
                  <a:defRPr>
                    <a:solidFill>
                      <a:schemeClr val="tx1"/>
                    </a:solidFill>
                    <a:latin typeface="Tw Cen MT" panose="020B0602020104020603" pitchFamily="34" charset="77"/>
                  </a:defRPr>
                </a:lvl6pPr>
                <a:lvl7pPr marL="2971800" indent="-228600" eaLnBrk="0" fontAlgn="base" hangingPunct="0">
                  <a:spcBef>
                    <a:spcPct val="0"/>
                  </a:spcBef>
                  <a:spcAft>
                    <a:spcPct val="0"/>
                  </a:spcAft>
                  <a:defRPr>
                    <a:solidFill>
                      <a:schemeClr val="tx1"/>
                    </a:solidFill>
                    <a:latin typeface="Tw Cen MT" panose="020B0602020104020603" pitchFamily="34" charset="77"/>
                  </a:defRPr>
                </a:lvl7pPr>
                <a:lvl8pPr marL="3429000" indent="-228600" eaLnBrk="0" fontAlgn="base" hangingPunct="0">
                  <a:spcBef>
                    <a:spcPct val="0"/>
                  </a:spcBef>
                  <a:spcAft>
                    <a:spcPct val="0"/>
                  </a:spcAft>
                  <a:defRPr>
                    <a:solidFill>
                      <a:schemeClr val="tx1"/>
                    </a:solidFill>
                    <a:latin typeface="Tw Cen MT" panose="020B0602020104020603" pitchFamily="34" charset="77"/>
                  </a:defRPr>
                </a:lvl8pPr>
                <a:lvl9pPr marL="3886200" indent="-228600" eaLnBrk="0" fontAlgn="base" hangingPunct="0">
                  <a:spcBef>
                    <a:spcPct val="0"/>
                  </a:spcBef>
                  <a:spcAft>
                    <a:spcPct val="0"/>
                  </a:spcAft>
                  <a:defRPr>
                    <a:solidFill>
                      <a:schemeClr val="tx1"/>
                    </a:solidFill>
                    <a:latin typeface="Tw Cen MT" panose="020B0602020104020603" pitchFamily="34" charset="77"/>
                  </a:defRPr>
                </a:lvl9pPr>
              </a:lstStyle>
              <a:p>
                <a:pPr eaLnBrk="1" hangingPunct="1"/>
                <a:r>
                  <a:rPr lang="id-ID" altLang="en-US" sz="1333" b="1" dirty="0" err="1">
                    <a:solidFill>
                      <a:srgbClr val="000000"/>
                    </a:solidFill>
                  </a:rPr>
                  <a:t>Sumberdaya</a:t>
                </a:r>
                <a:r>
                  <a:rPr lang="id-ID" altLang="en-US" sz="1333" b="1" dirty="0">
                    <a:solidFill>
                      <a:srgbClr val="000000"/>
                    </a:solidFill>
                  </a:rPr>
                  <a:t> </a:t>
                </a:r>
                <a:r>
                  <a:rPr lang="id-ID" altLang="en-US" sz="1333" b="1" dirty="0" err="1">
                    <a:solidFill>
                      <a:srgbClr val="000000"/>
                    </a:solidFill>
                  </a:rPr>
                  <a:t>yg</a:t>
                </a:r>
                <a:r>
                  <a:rPr lang="id-ID" altLang="en-US" sz="1333" b="1" dirty="0">
                    <a:solidFill>
                      <a:srgbClr val="000000"/>
                    </a:solidFill>
                  </a:rPr>
                  <a:t> dibutuhkan</a:t>
                </a:r>
                <a:endParaRPr lang="en-US" altLang="en-US" sz="2400" dirty="0"/>
              </a:p>
            </p:txBody>
          </p:sp>
          <p:sp>
            <p:nvSpPr>
              <p:cNvPr id="72" name="Rectangle 54">
                <a:extLst>
                  <a:ext uri="{FF2B5EF4-FFF2-40B4-BE49-F238E27FC236}">
                    <a16:creationId xmlns:a16="http://schemas.microsoft.com/office/drawing/2014/main" id="{A10DE35D-AC75-4B40-BD15-959C4D171C71}"/>
                  </a:ext>
                </a:extLst>
              </p:cNvPr>
              <p:cNvSpPr>
                <a:spLocks noChangeArrowheads="1"/>
              </p:cNvSpPr>
              <p:nvPr/>
            </p:nvSpPr>
            <p:spPr bwMode="auto">
              <a:xfrm>
                <a:off x="1703" y="3430"/>
                <a:ext cx="663" cy="189"/>
              </a:xfrm>
              <a:prstGeom prst="rect">
                <a:avLst/>
              </a:prstGeom>
              <a:solidFill>
                <a:srgbClr val="FFFFFF"/>
              </a:solidFill>
              <a:ln w="12700">
                <a:solidFill>
                  <a:srgbClr val="CC0000"/>
                </a:solidFill>
                <a:miter lim="800000"/>
                <a:headEnd/>
                <a:tailEnd/>
              </a:ln>
              <a:effectLst>
                <a:outerShdw dist="107763" dir="8100000" algn="ctr" rotWithShape="0">
                  <a:srgbClr val="FF7C80"/>
                </a:outerShdw>
              </a:effectLst>
            </p:spPr>
            <p:txBody>
              <a:bodyPr/>
              <a:lstStyle/>
              <a:p>
                <a:pPr>
                  <a:defRPr/>
                </a:pPr>
                <a:endParaRPr lang="id-ID" sz="2400"/>
              </a:p>
            </p:txBody>
          </p:sp>
          <p:sp>
            <p:nvSpPr>
              <p:cNvPr id="13372" name="Rectangle 55">
                <a:extLst>
                  <a:ext uri="{FF2B5EF4-FFF2-40B4-BE49-F238E27FC236}">
                    <a16:creationId xmlns:a16="http://schemas.microsoft.com/office/drawing/2014/main" id="{387E0AB6-4594-0846-843E-D3C9FC99F549}"/>
                  </a:ext>
                </a:extLst>
              </p:cNvPr>
              <p:cNvSpPr>
                <a:spLocks noChangeArrowheads="1"/>
              </p:cNvSpPr>
              <p:nvPr/>
            </p:nvSpPr>
            <p:spPr bwMode="auto">
              <a:xfrm>
                <a:off x="1724" y="3269"/>
                <a:ext cx="29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w Cen MT" panose="020B0602020104020603" pitchFamily="34" charset="77"/>
                  </a:defRPr>
                </a:lvl1pPr>
                <a:lvl2pPr marL="742950" indent="-285750" eaLnBrk="0" hangingPunct="0">
                  <a:defRPr>
                    <a:solidFill>
                      <a:schemeClr val="tx1"/>
                    </a:solidFill>
                    <a:latin typeface="Tw Cen MT" panose="020B0602020104020603" pitchFamily="34" charset="77"/>
                  </a:defRPr>
                </a:lvl2pPr>
                <a:lvl3pPr marL="1143000" indent="-228600" eaLnBrk="0" hangingPunct="0">
                  <a:defRPr>
                    <a:solidFill>
                      <a:schemeClr val="tx1"/>
                    </a:solidFill>
                    <a:latin typeface="Tw Cen MT" panose="020B0602020104020603" pitchFamily="34" charset="77"/>
                  </a:defRPr>
                </a:lvl3pPr>
                <a:lvl4pPr marL="1600200" indent="-228600" eaLnBrk="0" hangingPunct="0">
                  <a:defRPr>
                    <a:solidFill>
                      <a:schemeClr val="tx1"/>
                    </a:solidFill>
                    <a:latin typeface="Tw Cen MT" panose="020B0602020104020603" pitchFamily="34" charset="77"/>
                  </a:defRPr>
                </a:lvl4pPr>
                <a:lvl5pPr marL="2057400" indent="-228600" eaLnBrk="0" hangingPunct="0">
                  <a:defRPr>
                    <a:solidFill>
                      <a:schemeClr val="tx1"/>
                    </a:solidFill>
                    <a:latin typeface="Tw Cen MT" panose="020B0602020104020603" pitchFamily="34" charset="77"/>
                  </a:defRPr>
                </a:lvl5pPr>
                <a:lvl6pPr marL="2514600" indent="-228600" eaLnBrk="0" fontAlgn="base" hangingPunct="0">
                  <a:spcBef>
                    <a:spcPct val="0"/>
                  </a:spcBef>
                  <a:spcAft>
                    <a:spcPct val="0"/>
                  </a:spcAft>
                  <a:defRPr>
                    <a:solidFill>
                      <a:schemeClr val="tx1"/>
                    </a:solidFill>
                    <a:latin typeface="Tw Cen MT" panose="020B0602020104020603" pitchFamily="34" charset="77"/>
                  </a:defRPr>
                </a:lvl6pPr>
                <a:lvl7pPr marL="2971800" indent="-228600" eaLnBrk="0" fontAlgn="base" hangingPunct="0">
                  <a:spcBef>
                    <a:spcPct val="0"/>
                  </a:spcBef>
                  <a:spcAft>
                    <a:spcPct val="0"/>
                  </a:spcAft>
                  <a:defRPr>
                    <a:solidFill>
                      <a:schemeClr val="tx1"/>
                    </a:solidFill>
                    <a:latin typeface="Tw Cen MT" panose="020B0602020104020603" pitchFamily="34" charset="77"/>
                  </a:defRPr>
                </a:lvl7pPr>
                <a:lvl8pPr marL="3429000" indent="-228600" eaLnBrk="0" fontAlgn="base" hangingPunct="0">
                  <a:spcBef>
                    <a:spcPct val="0"/>
                  </a:spcBef>
                  <a:spcAft>
                    <a:spcPct val="0"/>
                  </a:spcAft>
                  <a:defRPr>
                    <a:solidFill>
                      <a:schemeClr val="tx1"/>
                    </a:solidFill>
                    <a:latin typeface="Tw Cen MT" panose="020B0602020104020603" pitchFamily="34" charset="77"/>
                  </a:defRPr>
                </a:lvl8pPr>
                <a:lvl9pPr marL="3886200" indent="-228600" eaLnBrk="0" fontAlgn="base" hangingPunct="0">
                  <a:spcBef>
                    <a:spcPct val="0"/>
                  </a:spcBef>
                  <a:spcAft>
                    <a:spcPct val="0"/>
                  </a:spcAft>
                  <a:defRPr>
                    <a:solidFill>
                      <a:schemeClr val="tx1"/>
                    </a:solidFill>
                    <a:latin typeface="Tw Cen MT" panose="020B0602020104020603" pitchFamily="34" charset="77"/>
                  </a:defRPr>
                </a:lvl9pPr>
              </a:lstStyle>
              <a:p>
                <a:pPr eaLnBrk="1" hangingPunct="1"/>
                <a:r>
                  <a:rPr lang="id-ID" altLang="en-US" sz="1333" b="1" dirty="0">
                    <a:solidFill>
                      <a:srgbClr val="000000"/>
                    </a:solidFill>
                  </a:rPr>
                  <a:t>Indikator Kinerja</a:t>
                </a:r>
                <a:endParaRPr lang="en-US" altLang="en-US" sz="2400" dirty="0"/>
              </a:p>
            </p:txBody>
          </p:sp>
          <p:sp>
            <p:nvSpPr>
              <p:cNvPr id="74" name="Rectangle 57">
                <a:extLst>
                  <a:ext uri="{FF2B5EF4-FFF2-40B4-BE49-F238E27FC236}">
                    <a16:creationId xmlns:a16="http://schemas.microsoft.com/office/drawing/2014/main" id="{474F5E81-525E-9445-8FFC-79E6009CAA58}"/>
                  </a:ext>
                </a:extLst>
              </p:cNvPr>
              <p:cNvSpPr>
                <a:spLocks noChangeArrowheads="1"/>
              </p:cNvSpPr>
              <p:nvPr/>
            </p:nvSpPr>
            <p:spPr bwMode="auto">
              <a:xfrm>
                <a:off x="1703" y="3620"/>
                <a:ext cx="663" cy="188"/>
              </a:xfrm>
              <a:prstGeom prst="rect">
                <a:avLst/>
              </a:prstGeom>
              <a:solidFill>
                <a:srgbClr val="FFFFFF"/>
              </a:solidFill>
              <a:ln w="12700">
                <a:solidFill>
                  <a:srgbClr val="CC0000"/>
                </a:solidFill>
                <a:miter lim="800000"/>
                <a:headEnd/>
                <a:tailEnd/>
              </a:ln>
              <a:effectLst>
                <a:outerShdw dist="107763" dir="8100000" algn="ctr" rotWithShape="0">
                  <a:srgbClr val="FF7C80"/>
                </a:outerShdw>
              </a:effectLst>
            </p:spPr>
            <p:txBody>
              <a:bodyPr/>
              <a:lstStyle/>
              <a:p>
                <a:pPr>
                  <a:defRPr/>
                </a:pPr>
                <a:endParaRPr lang="id-ID" sz="2400"/>
              </a:p>
            </p:txBody>
          </p:sp>
          <p:sp>
            <p:nvSpPr>
              <p:cNvPr id="13374" name="Rectangle 58">
                <a:extLst>
                  <a:ext uri="{FF2B5EF4-FFF2-40B4-BE49-F238E27FC236}">
                    <a16:creationId xmlns:a16="http://schemas.microsoft.com/office/drawing/2014/main" id="{ACBE0FCF-1C5B-0A4B-80DA-0D75733EB08A}"/>
                  </a:ext>
                </a:extLst>
              </p:cNvPr>
              <p:cNvSpPr>
                <a:spLocks noChangeArrowheads="1"/>
              </p:cNvSpPr>
              <p:nvPr/>
            </p:nvSpPr>
            <p:spPr bwMode="auto">
              <a:xfrm>
                <a:off x="1726" y="3453"/>
                <a:ext cx="401"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w Cen MT" panose="020B0602020104020603" pitchFamily="34" charset="77"/>
                  </a:defRPr>
                </a:lvl1pPr>
                <a:lvl2pPr marL="742950" indent="-285750" eaLnBrk="0" hangingPunct="0">
                  <a:defRPr>
                    <a:solidFill>
                      <a:schemeClr val="tx1"/>
                    </a:solidFill>
                    <a:latin typeface="Tw Cen MT" panose="020B0602020104020603" pitchFamily="34" charset="77"/>
                  </a:defRPr>
                </a:lvl2pPr>
                <a:lvl3pPr marL="1143000" indent="-228600" eaLnBrk="0" hangingPunct="0">
                  <a:defRPr>
                    <a:solidFill>
                      <a:schemeClr val="tx1"/>
                    </a:solidFill>
                    <a:latin typeface="Tw Cen MT" panose="020B0602020104020603" pitchFamily="34" charset="77"/>
                  </a:defRPr>
                </a:lvl3pPr>
                <a:lvl4pPr marL="1600200" indent="-228600" eaLnBrk="0" hangingPunct="0">
                  <a:defRPr>
                    <a:solidFill>
                      <a:schemeClr val="tx1"/>
                    </a:solidFill>
                    <a:latin typeface="Tw Cen MT" panose="020B0602020104020603" pitchFamily="34" charset="77"/>
                  </a:defRPr>
                </a:lvl4pPr>
                <a:lvl5pPr marL="2057400" indent="-228600" eaLnBrk="0" hangingPunct="0">
                  <a:defRPr>
                    <a:solidFill>
                      <a:schemeClr val="tx1"/>
                    </a:solidFill>
                    <a:latin typeface="Tw Cen MT" panose="020B0602020104020603" pitchFamily="34" charset="77"/>
                  </a:defRPr>
                </a:lvl5pPr>
                <a:lvl6pPr marL="2514600" indent="-228600" eaLnBrk="0" fontAlgn="base" hangingPunct="0">
                  <a:spcBef>
                    <a:spcPct val="0"/>
                  </a:spcBef>
                  <a:spcAft>
                    <a:spcPct val="0"/>
                  </a:spcAft>
                  <a:defRPr>
                    <a:solidFill>
                      <a:schemeClr val="tx1"/>
                    </a:solidFill>
                    <a:latin typeface="Tw Cen MT" panose="020B0602020104020603" pitchFamily="34" charset="77"/>
                  </a:defRPr>
                </a:lvl6pPr>
                <a:lvl7pPr marL="2971800" indent="-228600" eaLnBrk="0" fontAlgn="base" hangingPunct="0">
                  <a:spcBef>
                    <a:spcPct val="0"/>
                  </a:spcBef>
                  <a:spcAft>
                    <a:spcPct val="0"/>
                  </a:spcAft>
                  <a:defRPr>
                    <a:solidFill>
                      <a:schemeClr val="tx1"/>
                    </a:solidFill>
                    <a:latin typeface="Tw Cen MT" panose="020B0602020104020603" pitchFamily="34" charset="77"/>
                  </a:defRPr>
                </a:lvl7pPr>
                <a:lvl8pPr marL="3429000" indent="-228600" eaLnBrk="0" fontAlgn="base" hangingPunct="0">
                  <a:spcBef>
                    <a:spcPct val="0"/>
                  </a:spcBef>
                  <a:spcAft>
                    <a:spcPct val="0"/>
                  </a:spcAft>
                  <a:defRPr>
                    <a:solidFill>
                      <a:schemeClr val="tx1"/>
                    </a:solidFill>
                    <a:latin typeface="Tw Cen MT" panose="020B0602020104020603" pitchFamily="34" charset="77"/>
                  </a:defRPr>
                </a:lvl8pPr>
                <a:lvl9pPr marL="3886200" indent="-228600" eaLnBrk="0" fontAlgn="base" hangingPunct="0">
                  <a:spcBef>
                    <a:spcPct val="0"/>
                  </a:spcBef>
                  <a:spcAft>
                    <a:spcPct val="0"/>
                  </a:spcAft>
                  <a:defRPr>
                    <a:solidFill>
                      <a:schemeClr val="tx1"/>
                    </a:solidFill>
                    <a:latin typeface="Tw Cen MT" panose="020B0602020104020603" pitchFamily="34" charset="77"/>
                  </a:defRPr>
                </a:lvl9pPr>
              </a:lstStyle>
              <a:p>
                <a:pPr eaLnBrk="1" hangingPunct="1"/>
                <a:r>
                  <a:rPr lang="id-ID" altLang="en-US" sz="1333" b="1" dirty="0">
                    <a:solidFill>
                      <a:srgbClr val="000000"/>
                    </a:solidFill>
                  </a:rPr>
                  <a:t>Program Studi Sasaran</a:t>
                </a:r>
                <a:endParaRPr lang="en-US" altLang="en-US" sz="2400" dirty="0"/>
              </a:p>
            </p:txBody>
          </p:sp>
        </p:grpSp>
      </p:grpSp>
      <p:sp>
        <p:nvSpPr>
          <p:cNvPr id="83" name="Text Box 7">
            <a:extLst>
              <a:ext uri="{FF2B5EF4-FFF2-40B4-BE49-F238E27FC236}">
                <a16:creationId xmlns:a16="http://schemas.microsoft.com/office/drawing/2014/main" id="{C898E529-E3DC-D443-B8A0-5EBA98887D02}"/>
              </a:ext>
            </a:extLst>
          </p:cNvPr>
          <p:cNvSpPr txBox="1">
            <a:spLocks noChangeArrowheads="1"/>
          </p:cNvSpPr>
          <p:nvPr/>
        </p:nvSpPr>
        <p:spPr bwMode="auto">
          <a:xfrm>
            <a:off x="9334523" y="3794455"/>
            <a:ext cx="2714176" cy="666977"/>
          </a:xfrm>
          <a:prstGeom prst="rect">
            <a:avLst/>
          </a:prstGeom>
          <a:solidFill>
            <a:srgbClr val="92D050"/>
          </a:solidFill>
          <a:ln w="6350">
            <a:noFill/>
            <a:miter lim="800000"/>
            <a:headEnd type="none" w="sm" len="sm"/>
            <a:tailEnd type="none" w="sm" len="sm"/>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spAutoFit/>
          </a:bodyPr>
          <a:lstStyle/>
          <a:p>
            <a:pPr algn="ctr" eaLnBrk="0" hangingPunct="0">
              <a:spcBef>
                <a:spcPct val="50000"/>
              </a:spcBef>
              <a:defRPr/>
            </a:pPr>
            <a:r>
              <a:rPr lang="en-US" sz="1867" dirty="0" err="1">
                <a:latin typeface="Arial Black" pitchFamily="34" charset="0"/>
                <a:cs typeface="Arial" charset="0"/>
              </a:rPr>
              <a:t>Indikator</a:t>
            </a:r>
            <a:r>
              <a:rPr lang="en-US" sz="1867" dirty="0">
                <a:latin typeface="Arial Black" pitchFamily="34" charset="0"/>
                <a:cs typeface="Arial" charset="0"/>
              </a:rPr>
              <a:t> </a:t>
            </a:r>
            <a:r>
              <a:rPr lang="en-US" sz="1867" dirty="0" err="1">
                <a:latin typeface="Arial Black" pitchFamily="34" charset="0"/>
                <a:cs typeface="Arial" charset="0"/>
              </a:rPr>
              <a:t>Kinerja</a:t>
            </a:r>
            <a:r>
              <a:rPr lang="en-US" sz="1867" dirty="0">
                <a:latin typeface="Arial Black" pitchFamily="34" charset="0"/>
                <a:cs typeface="Arial" charset="0"/>
              </a:rPr>
              <a:t> </a:t>
            </a:r>
            <a:r>
              <a:rPr lang="en-US" sz="1867" dirty="0" err="1">
                <a:latin typeface="Arial Black" pitchFamily="34" charset="0"/>
                <a:cs typeface="Arial" charset="0"/>
              </a:rPr>
              <a:t>Utama</a:t>
            </a:r>
            <a:endParaRPr lang="en-US" sz="1867" dirty="0">
              <a:latin typeface="Arial Black" pitchFamily="34" charset="0"/>
              <a:cs typeface="Arial" charset="0"/>
            </a:endParaRPr>
          </a:p>
        </p:txBody>
      </p:sp>
      <p:sp>
        <p:nvSpPr>
          <p:cNvPr id="88" name="Down Arrow 87">
            <a:extLst>
              <a:ext uri="{FF2B5EF4-FFF2-40B4-BE49-F238E27FC236}">
                <a16:creationId xmlns:a16="http://schemas.microsoft.com/office/drawing/2014/main" id="{D29386D8-039C-4547-A1CD-39D18DB3FB50}"/>
              </a:ext>
            </a:extLst>
          </p:cNvPr>
          <p:cNvSpPr/>
          <p:nvPr/>
        </p:nvSpPr>
        <p:spPr>
          <a:xfrm>
            <a:off x="6781801" y="3926418"/>
            <a:ext cx="1333500" cy="285749"/>
          </a:xfrm>
          <a:prstGeom prst="downArrow">
            <a:avLst/>
          </a:prstGeom>
          <a:gradFill>
            <a:gsLst>
              <a:gs pos="0">
                <a:srgbClr val="0000FF"/>
              </a:gs>
              <a:gs pos="50000">
                <a:schemeClr val="accent1">
                  <a:tint val="44500"/>
                  <a:satMod val="160000"/>
                </a:schemeClr>
              </a:gs>
              <a:gs pos="100000">
                <a:schemeClr val="accent1">
                  <a:tint val="23500"/>
                  <a:satMod val="160000"/>
                </a:schemeClr>
              </a:gs>
            </a:gsLst>
            <a:lin ang="10800000" scaled="1"/>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2400"/>
          </a:p>
        </p:txBody>
      </p:sp>
      <p:sp>
        <p:nvSpPr>
          <p:cNvPr id="91" name="Left Arrow 90">
            <a:extLst>
              <a:ext uri="{FF2B5EF4-FFF2-40B4-BE49-F238E27FC236}">
                <a16:creationId xmlns:a16="http://schemas.microsoft.com/office/drawing/2014/main" id="{F6E83178-EFA3-1C4E-9565-4F4C71781F77}"/>
              </a:ext>
            </a:extLst>
          </p:cNvPr>
          <p:cNvSpPr/>
          <p:nvPr/>
        </p:nvSpPr>
        <p:spPr>
          <a:xfrm>
            <a:off x="5715000" y="4381500"/>
            <a:ext cx="476251" cy="2000251"/>
          </a:xfrm>
          <a:prstGeom prst="leftArrow">
            <a:avLst>
              <a:gd name="adj1" fmla="val 50000"/>
              <a:gd name="adj2" fmla="val 74615"/>
            </a:avLst>
          </a:prstGeom>
          <a:gradFill flip="none" rotWithShape="1">
            <a:gsLst>
              <a:gs pos="0">
                <a:srgbClr val="FF0000"/>
              </a:gs>
              <a:gs pos="50000">
                <a:srgbClr val="FF0000"/>
              </a:gs>
              <a:gs pos="100000">
                <a:schemeClr val="accent1">
                  <a:tint val="23500"/>
                  <a:satMod val="160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2400"/>
          </a:p>
        </p:txBody>
      </p:sp>
      <p:sp>
        <p:nvSpPr>
          <p:cNvPr id="92" name="Rectangle 63">
            <a:extLst>
              <a:ext uri="{FF2B5EF4-FFF2-40B4-BE49-F238E27FC236}">
                <a16:creationId xmlns:a16="http://schemas.microsoft.com/office/drawing/2014/main" id="{8A1A79C5-C9B4-D14B-A473-5C612B3DEB93}"/>
              </a:ext>
            </a:extLst>
          </p:cNvPr>
          <p:cNvSpPr>
            <a:spLocks noChangeArrowheads="1"/>
          </p:cNvSpPr>
          <p:nvPr/>
        </p:nvSpPr>
        <p:spPr bwMode="auto">
          <a:xfrm>
            <a:off x="2298831" y="6071623"/>
            <a:ext cx="2106154" cy="20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w Cen MT" panose="020B0602020104020603" pitchFamily="34" charset="77"/>
              </a:defRPr>
            </a:lvl1pPr>
            <a:lvl2pPr marL="742950" indent="-285750" eaLnBrk="0" hangingPunct="0">
              <a:defRPr>
                <a:solidFill>
                  <a:schemeClr val="tx1"/>
                </a:solidFill>
                <a:latin typeface="Tw Cen MT" panose="020B0602020104020603" pitchFamily="34" charset="77"/>
              </a:defRPr>
            </a:lvl2pPr>
            <a:lvl3pPr marL="1143000" indent="-228600" eaLnBrk="0" hangingPunct="0">
              <a:defRPr>
                <a:solidFill>
                  <a:schemeClr val="tx1"/>
                </a:solidFill>
                <a:latin typeface="Tw Cen MT" panose="020B0602020104020603" pitchFamily="34" charset="77"/>
              </a:defRPr>
            </a:lvl3pPr>
            <a:lvl4pPr marL="1600200" indent="-228600" eaLnBrk="0" hangingPunct="0">
              <a:defRPr>
                <a:solidFill>
                  <a:schemeClr val="tx1"/>
                </a:solidFill>
                <a:latin typeface="Tw Cen MT" panose="020B0602020104020603" pitchFamily="34" charset="77"/>
              </a:defRPr>
            </a:lvl4pPr>
            <a:lvl5pPr marL="2057400" indent="-228600" eaLnBrk="0" hangingPunct="0">
              <a:defRPr>
                <a:solidFill>
                  <a:schemeClr val="tx1"/>
                </a:solidFill>
                <a:latin typeface="Tw Cen MT" panose="020B0602020104020603" pitchFamily="34" charset="77"/>
              </a:defRPr>
            </a:lvl5pPr>
            <a:lvl6pPr marL="2514600" indent="-228600" eaLnBrk="0" fontAlgn="base" hangingPunct="0">
              <a:spcBef>
                <a:spcPct val="0"/>
              </a:spcBef>
              <a:spcAft>
                <a:spcPct val="0"/>
              </a:spcAft>
              <a:defRPr>
                <a:solidFill>
                  <a:schemeClr val="tx1"/>
                </a:solidFill>
                <a:latin typeface="Tw Cen MT" panose="020B0602020104020603" pitchFamily="34" charset="77"/>
              </a:defRPr>
            </a:lvl6pPr>
            <a:lvl7pPr marL="2971800" indent="-228600" eaLnBrk="0" fontAlgn="base" hangingPunct="0">
              <a:spcBef>
                <a:spcPct val="0"/>
              </a:spcBef>
              <a:spcAft>
                <a:spcPct val="0"/>
              </a:spcAft>
              <a:defRPr>
                <a:solidFill>
                  <a:schemeClr val="tx1"/>
                </a:solidFill>
                <a:latin typeface="Tw Cen MT" panose="020B0602020104020603" pitchFamily="34" charset="77"/>
              </a:defRPr>
            </a:lvl7pPr>
            <a:lvl8pPr marL="3429000" indent="-228600" eaLnBrk="0" fontAlgn="base" hangingPunct="0">
              <a:spcBef>
                <a:spcPct val="0"/>
              </a:spcBef>
              <a:spcAft>
                <a:spcPct val="0"/>
              </a:spcAft>
              <a:defRPr>
                <a:solidFill>
                  <a:schemeClr val="tx1"/>
                </a:solidFill>
                <a:latin typeface="Tw Cen MT" panose="020B0602020104020603" pitchFamily="34" charset="77"/>
              </a:defRPr>
            </a:lvl8pPr>
            <a:lvl9pPr marL="3886200" indent="-228600" eaLnBrk="0" fontAlgn="base" hangingPunct="0">
              <a:spcBef>
                <a:spcPct val="0"/>
              </a:spcBef>
              <a:spcAft>
                <a:spcPct val="0"/>
              </a:spcAft>
              <a:defRPr>
                <a:solidFill>
                  <a:schemeClr val="tx1"/>
                </a:solidFill>
                <a:latin typeface="Tw Cen MT" panose="020B0602020104020603" pitchFamily="34" charset="77"/>
              </a:defRPr>
            </a:lvl9pPr>
          </a:lstStyle>
          <a:p>
            <a:pPr eaLnBrk="1" hangingPunct="1"/>
            <a:r>
              <a:rPr lang="id-ID" altLang="en-US" sz="1333" b="1" dirty="0">
                <a:solidFill>
                  <a:srgbClr val="000000"/>
                </a:solidFill>
              </a:rPr>
              <a:t>Penanggung Jawab Kegiatan</a:t>
            </a:r>
            <a:endParaRPr lang="en-US" altLang="en-US" sz="2400" dirty="0"/>
          </a:p>
        </p:txBody>
      </p:sp>
      <p:sp>
        <p:nvSpPr>
          <p:cNvPr id="93" name="TextBox 92">
            <a:extLst>
              <a:ext uri="{FF2B5EF4-FFF2-40B4-BE49-F238E27FC236}">
                <a16:creationId xmlns:a16="http://schemas.microsoft.com/office/drawing/2014/main" id="{72FD8CA7-44BD-294E-B1AC-17CEF821FBDD}"/>
              </a:ext>
            </a:extLst>
          </p:cNvPr>
          <p:cNvSpPr txBox="1"/>
          <p:nvPr/>
        </p:nvSpPr>
        <p:spPr>
          <a:xfrm>
            <a:off x="5191815" y="4000528"/>
            <a:ext cx="471989" cy="2666995"/>
          </a:xfrm>
          <a:prstGeom prst="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vert">
            <a:spAutoFit/>
          </a:bodyPr>
          <a:lstStyle/>
          <a:p>
            <a:pPr>
              <a:defRPr/>
            </a:pPr>
            <a:r>
              <a:rPr lang="id-ID" sz="1867" b="1" dirty="0">
                <a:solidFill>
                  <a:schemeClr val="bg1"/>
                </a:solidFill>
                <a:latin typeface="Arial Black" pitchFamily="34" charset="0"/>
              </a:rPr>
              <a:t>Struktur Program</a:t>
            </a:r>
          </a:p>
        </p:txBody>
      </p:sp>
      <p:sp>
        <p:nvSpPr>
          <p:cNvPr id="94" name="Right Arrow 93">
            <a:extLst>
              <a:ext uri="{FF2B5EF4-FFF2-40B4-BE49-F238E27FC236}">
                <a16:creationId xmlns:a16="http://schemas.microsoft.com/office/drawing/2014/main" id="{741772E9-1262-A449-A761-9485D5561C69}"/>
              </a:ext>
            </a:extLst>
          </p:cNvPr>
          <p:cNvSpPr/>
          <p:nvPr/>
        </p:nvSpPr>
        <p:spPr>
          <a:xfrm>
            <a:off x="8096251" y="2476500"/>
            <a:ext cx="952500" cy="1619251"/>
          </a:xfrm>
          <a:prstGeom prst="rightArrow">
            <a:avLst>
              <a:gd name="adj1" fmla="val 67980"/>
              <a:gd name="adj2" fmla="val 50000"/>
            </a:avLst>
          </a:prstGeom>
          <a:gradFill flip="none" rotWithShape="1">
            <a:gsLst>
              <a:gs pos="0">
                <a:srgbClr val="92D050"/>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2400"/>
          </a:p>
        </p:txBody>
      </p:sp>
      <p:sp>
        <p:nvSpPr>
          <p:cNvPr id="79" name="Text Box 7">
            <a:extLst>
              <a:ext uri="{FF2B5EF4-FFF2-40B4-BE49-F238E27FC236}">
                <a16:creationId xmlns:a16="http://schemas.microsoft.com/office/drawing/2014/main" id="{751D2B63-8FBC-0948-B547-8D16CE6FB326}"/>
              </a:ext>
            </a:extLst>
          </p:cNvPr>
          <p:cNvSpPr txBox="1">
            <a:spLocks noChangeArrowheads="1"/>
          </p:cNvSpPr>
          <p:nvPr/>
        </p:nvSpPr>
        <p:spPr bwMode="auto">
          <a:xfrm>
            <a:off x="6509729" y="6240154"/>
            <a:ext cx="2269589" cy="318100"/>
          </a:xfrm>
          <a:prstGeom prst="rect">
            <a:avLst/>
          </a:prstGeom>
          <a:solidFill>
            <a:srgbClr val="0000FF"/>
          </a:solidFill>
          <a:ln w="6350">
            <a:noFill/>
            <a:miter lim="800000"/>
            <a:headEnd type="none" w="sm" len="sm"/>
            <a:tailEnd type="none" w="sm" len="sm"/>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spAutoFit/>
          </a:bodyPr>
          <a:lstStyle/>
          <a:p>
            <a:pPr algn="ctr" eaLnBrk="0" hangingPunct="0">
              <a:spcBef>
                <a:spcPct val="50000"/>
              </a:spcBef>
              <a:defRPr/>
            </a:pPr>
            <a:r>
              <a:rPr lang="en-US" sz="1467" dirty="0" err="1">
                <a:solidFill>
                  <a:schemeClr val="bg1"/>
                </a:solidFill>
                <a:latin typeface="Arial Black" pitchFamily="34" charset="0"/>
                <a:cs typeface="Arial" charset="0"/>
              </a:rPr>
              <a:t>Dst</a:t>
            </a:r>
            <a:endParaRPr lang="en-US" sz="1467" dirty="0">
              <a:solidFill>
                <a:schemeClr val="bg1"/>
              </a:solidFill>
              <a:latin typeface="Arial Black" pitchFamily="34" charset="0"/>
              <a:cs typeface="Arial" charset="0"/>
            </a:endParaRPr>
          </a:p>
        </p:txBody>
      </p:sp>
      <p:graphicFrame>
        <p:nvGraphicFramePr>
          <p:cNvPr id="81" name="Diagram 80">
            <a:extLst>
              <a:ext uri="{FF2B5EF4-FFF2-40B4-BE49-F238E27FC236}">
                <a16:creationId xmlns:a16="http://schemas.microsoft.com/office/drawing/2014/main" id="{604441A2-976A-B046-A3A0-112EB1CB8018}"/>
              </a:ext>
            </a:extLst>
          </p:cNvPr>
          <p:cNvGraphicFramePr/>
          <p:nvPr>
            <p:extLst/>
          </p:nvPr>
        </p:nvGraphicFramePr>
        <p:xfrm>
          <a:off x="8469800" y="3929881"/>
          <a:ext cx="2416709" cy="2257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938134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114841"/>
                                        </p:tgtEl>
                                        <p:attrNameLst>
                                          <p:attrName>style.visibility</p:attrName>
                                        </p:attrNameLst>
                                      </p:cBhvr>
                                      <p:to>
                                        <p:strVal val="visible"/>
                                      </p:to>
                                    </p:set>
                                    <p:animEffect transition="in" filter="wipe(up)">
                                      <p:cBhvr>
                                        <p:cTn id="7" dur="500"/>
                                        <p:tgtEl>
                                          <p:spTgt spid="114841"/>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4817"/>
                                        </p:tgtEl>
                                        <p:attrNameLst>
                                          <p:attrName>style.visibility</p:attrName>
                                        </p:attrNameLst>
                                      </p:cBhvr>
                                      <p:to>
                                        <p:strVal val="visible"/>
                                      </p:to>
                                    </p:set>
                                    <p:animEffect transition="in" filter="wipe(left)">
                                      <p:cBhvr>
                                        <p:cTn id="16" dur="500"/>
                                        <p:tgtEl>
                                          <p:spTgt spid="114817"/>
                                        </p:tgtEl>
                                      </p:cBhvr>
                                    </p:animEffect>
                                  </p:childTnLst>
                                </p:cTn>
                              </p:par>
                            </p:childTnLst>
                          </p:cTn>
                        </p:par>
                        <p:par>
                          <p:cTn id="17" fill="hold" nodeType="afterGroup">
                            <p:stCondLst>
                              <p:cond delay="500"/>
                            </p:stCondLst>
                            <p:childTnLst>
                              <p:par>
                                <p:cTn id="18" presetID="22" presetClass="entr" presetSubtype="8"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76"/>
                                        </p:tgtEl>
                                        <p:attrNameLst>
                                          <p:attrName>style.visibility</p:attrName>
                                        </p:attrNameLst>
                                      </p:cBhvr>
                                      <p:to>
                                        <p:strVal val="visible"/>
                                      </p:to>
                                    </p:set>
                                    <p:animEffect transition="in" filter="blinds(horizontal)">
                                      <p:cBhvr>
                                        <p:cTn id="25" dur="500"/>
                                        <p:tgtEl>
                                          <p:spTgt spid="176"/>
                                        </p:tgtEl>
                                      </p:cBhvr>
                                    </p:animEffect>
                                  </p:childTnLst>
                                </p:cTn>
                              </p:par>
                            </p:childTnLst>
                          </p:cTn>
                        </p:par>
                        <p:par>
                          <p:cTn id="26" fill="hold" nodeType="afterGroup">
                            <p:stCondLst>
                              <p:cond delay="500"/>
                            </p:stCondLst>
                            <p:childTnLst>
                              <p:par>
                                <p:cTn id="27" presetID="22" presetClass="entr" presetSubtype="1" fill="hold" nodeType="afterEffect">
                                  <p:stCondLst>
                                    <p:cond delay="0"/>
                                  </p:stCondLst>
                                  <p:childTnLst>
                                    <p:set>
                                      <p:cBhvr>
                                        <p:cTn id="28" dur="1" fill="hold">
                                          <p:stCondLst>
                                            <p:cond delay="0"/>
                                          </p:stCondLst>
                                        </p:cTn>
                                        <p:tgtEl>
                                          <p:spTgt spid="165"/>
                                        </p:tgtEl>
                                        <p:attrNameLst>
                                          <p:attrName>style.visibility</p:attrName>
                                        </p:attrNameLst>
                                      </p:cBhvr>
                                      <p:to>
                                        <p:strVal val="visible"/>
                                      </p:to>
                                    </p:set>
                                    <p:animEffect transition="in" filter="wipe(up)">
                                      <p:cBhvr>
                                        <p:cTn id="29" dur="500"/>
                                        <p:tgtEl>
                                          <p:spTgt spid="165"/>
                                        </p:tgtEl>
                                      </p:cBhvr>
                                    </p:animEffect>
                                  </p:childTnLst>
                                </p:cTn>
                              </p:par>
                            </p:childTnLst>
                          </p:cTn>
                        </p:par>
                        <p:par>
                          <p:cTn id="30" fill="hold" nodeType="afterGroup">
                            <p:stCondLst>
                              <p:cond delay="1000"/>
                            </p:stCondLst>
                            <p:childTnLst>
                              <p:par>
                                <p:cTn id="31" presetID="22" presetClass="entr" presetSubtype="1" fill="hold" nodeType="afterEffect">
                                  <p:stCondLst>
                                    <p:cond delay="0"/>
                                  </p:stCondLst>
                                  <p:childTnLst>
                                    <p:set>
                                      <p:cBhvr>
                                        <p:cTn id="32" dur="1" fill="hold">
                                          <p:stCondLst>
                                            <p:cond delay="0"/>
                                          </p:stCondLst>
                                        </p:cTn>
                                        <p:tgtEl>
                                          <p:spTgt spid="166"/>
                                        </p:tgtEl>
                                        <p:attrNameLst>
                                          <p:attrName>style.visibility</p:attrName>
                                        </p:attrNameLst>
                                      </p:cBhvr>
                                      <p:to>
                                        <p:strVal val="visible"/>
                                      </p:to>
                                    </p:set>
                                    <p:animEffect transition="in" filter="wipe(up)">
                                      <p:cBhvr>
                                        <p:cTn id="33" dur="500"/>
                                        <p:tgtEl>
                                          <p:spTgt spid="166"/>
                                        </p:tgtEl>
                                      </p:cBhvr>
                                    </p:animEffect>
                                  </p:childTnLst>
                                </p:cTn>
                              </p:par>
                            </p:childTnLst>
                          </p:cTn>
                        </p:par>
                        <p:par>
                          <p:cTn id="34" fill="hold" nodeType="afterGroup">
                            <p:stCondLst>
                              <p:cond delay="1500"/>
                            </p:stCondLst>
                            <p:childTnLst>
                              <p:par>
                                <p:cTn id="35" presetID="22" presetClass="entr" presetSubtype="1" fill="hold" nodeType="afterEffect">
                                  <p:stCondLst>
                                    <p:cond delay="0"/>
                                  </p:stCondLst>
                                  <p:childTnLst>
                                    <p:set>
                                      <p:cBhvr>
                                        <p:cTn id="36" dur="1" fill="hold">
                                          <p:stCondLst>
                                            <p:cond delay="0"/>
                                          </p:stCondLst>
                                        </p:cTn>
                                        <p:tgtEl>
                                          <p:spTgt spid="167"/>
                                        </p:tgtEl>
                                        <p:attrNameLst>
                                          <p:attrName>style.visibility</p:attrName>
                                        </p:attrNameLst>
                                      </p:cBhvr>
                                      <p:to>
                                        <p:strVal val="visible"/>
                                      </p:to>
                                    </p:set>
                                    <p:animEffect transition="in" filter="wipe(up)">
                                      <p:cBhvr>
                                        <p:cTn id="37" dur="500"/>
                                        <p:tgtEl>
                                          <p:spTgt spid="167"/>
                                        </p:tgtEl>
                                      </p:cBhvr>
                                    </p:animEffect>
                                  </p:childTnLst>
                                </p:cTn>
                              </p:par>
                            </p:childTnLst>
                          </p:cTn>
                        </p:par>
                        <p:par>
                          <p:cTn id="38" fill="hold" nodeType="afterGroup">
                            <p:stCondLst>
                              <p:cond delay="2000"/>
                            </p:stCondLst>
                            <p:childTnLst>
                              <p:par>
                                <p:cTn id="39" presetID="22" presetClass="entr" presetSubtype="1" fill="hold" nodeType="afterEffect">
                                  <p:stCondLst>
                                    <p:cond delay="0"/>
                                  </p:stCondLst>
                                  <p:childTnLst>
                                    <p:set>
                                      <p:cBhvr>
                                        <p:cTn id="40" dur="1" fill="hold">
                                          <p:stCondLst>
                                            <p:cond delay="0"/>
                                          </p:stCondLst>
                                        </p:cTn>
                                        <p:tgtEl>
                                          <p:spTgt spid="168"/>
                                        </p:tgtEl>
                                        <p:attrNameLst>
                                          <p:attrName>style.visibility</p:attrName>
                                        </p:attrNameLst>
                                      </p:cBhvr>
                                      <p:to>
                                        <p:strVal val="visible"/>
                                      </p:to>
                                    </p:set>
                                    <p:animEffect transition="in" filter="wipe(up)">
                                      <p:cBhvr>
                                        <p:cTn id="41" dur="500"/>
                                        <p:tgtEl>
                                          <p:spTgt spid="168"/>
                                        </p:tgtEl>
                                      </p:cBhvr>
                                    </p:animEffect>
                                  </p:childTnLst>
                                </p:cTn>
                              </p:par>
                            </p:childTnLst>
                          </p:cTn>
                        </p:par>
                        <p:par>
                          <p:cTn id="42" fill="hold" nodeType="afterGroup">
                            <p:stCondLst>
                              <p:cond delay="2500"/>
                            </p:stCondLst>
                            <p:childTnLst>
                              <p:par>
                                <p:cTn id="43" presetID="22" presetClass="entr" presetSubtype="1" fill="hold" nodeType="afterEffect">
                                  <p:stCondLst>
                                    <p:cond delay="0"/>
                                  </p:stCondLst>
                                  <p:childTnLst>
                                    <p:set>
                                      <p:cBhvr>
                                        <p:cTn id="44" dur="1" fill="hold">
                                          <p:stCondLst>
                                            <p:cond delay="0"/>
                                          </p:stCondLst>
                                        </p:cTn>
                                        <p:tgtEl>
                                          <p:spTgt spid="171"/>
                                        </p:tgtEl>
                                        <p:attrNameLst>
                                          <p:attrName>style.visibility</p:attrName>
                                        </p:attrNameLst>
                                      </p:cBhvr>
                                      <p:to>
                                        <p:strVal val="visible"/>
                                      </p:to>
                                    </p:set>
                                    <p:animEffect transition="in" filter="wipe(up)">
                                      <p:cBhvr>
                                        <p:cTn id="45" dur="500"/>
                                        <p:tgtEl>
                                          <p:spTgt spid="171"/>
                                        </p:tgtEl>
                                      </p:cBhvr>
                                    </p:animEffect>
                                  </p:childTnLst>
                                </p:cTn>
                              </p:par>
                            </p:childTnLst>
                          </p:cTn>
                        </p:par>
                        <p:par>
                          <p:cTn id="46" fill="hold" nodeType="afterGroup">
                            <p:stCondLst>
                              <p:cond delay="3000"/>
                            </p:stCondLst>
                            <p:childTnLst>
                              <p:par>
                                <p:cTn id="47" presetID="22" presetClass="entr" presetSubtype="1" fill="hold" nodeType="afterEffect">
                                  <p:stCondLst>
                                    <p:cond delay="0"/>
                                  </p:stCondLst>
                                  <p:childTnLst>
                                    <p:set>
                                      <p:cBhvr>
                                        <p:cTn id="48" dur="1" fill="hold">
                                          <p:stCondLst>
                                            <p:cond delay="0"/>
                                          </p:stCondLst>
                                        </p:cTn>
                                        <p:tgtEl>
                                          <p:spTgt spid="83"/>
                                        </p:tgtEl>
                                        <p:attrNameLst>
                                          <p:attrName>style.visibility</p:attrName>
                                        </p:attrNameLst>
                                      </p:cBhvr>
                                      <p:to>
                                        <p:strVal val="visible"/>
                                      </p:to>
                                    </p:set>
                                    <p:animEffect transition="in" filter="wipe(up)">
                                      <p:cBhvr>
                                        <p:cTn id="49" dur="500"/>
                                        <p:tgtEl>
                                          <p:spTgt spid="83"/>
                                        </p:tgtEl>
                                      </p:cBhvr>
                                    </p:animEffect>
                                  </p:childTnLst>
                                </p:cTn>
                              </p:par>
                            </p:childTnLst>
                          </p:cTn>
                        </p:par>
                        <p:par>
                          <p:cTn id="50" fill="hold" nodeType="afterGroup">
                            <p:stCondLst>
                              <p:cond delay="3500"/>
                            </p:stCondLst>
                            <p:childTnLst>
                              <p:par>
                                <p:cTn id="51" presetID="22" presetClass="entr" presetSubtype="8" fill="hold" nodeType="afterEffect">
                                  <p:stCondLst>
                                    <p:cond delay="0"/>
                                  </p:stCondLst>
                                  <p:childTnLst>
                                    <p:set>
                                      <p:cBhvr>
                                        <p:cTn id="52" dur="1" fill="hold">
                                          <p:stCondLst>
                                            <p:cond delay="0"/>
                                          </p:stCondLst>
                                        </p:cTn>
                                        <p:tgtEl>
                                          <p:spTgt spid="114818"/>
                                        </p:tgtEl>
                                        <p:attrNameLst>
                                          <p:attrName>style.visibility</p:attrName>
                                        </p:attrNameLst>
                                      </p:cBhvr>
                                      <p:to>
                                        <p:strVal val="visible"/>
                                      </p:to>
                                    </p:set>
                                    <p:animEffect transition="in" filter="wipe(left)">
                                      <p:cBhvr>
                                        <p:cTn id="53" dur="500"/>
                                        <p:tgtEl>
                                          <p:spTgt spid="114818"/>
                                        </p:tgtEl>
                                      </p:cBhvr>
                                    </p:animEffect>
                                  </p:childTnLst>
                                </p:cTn>
                              </p:par>
                            </p:childTnLst>
                          </p:cTn>
                        </p:par>
                        <p:par>
                          <p:cTn id="54" fill="hold" nodeType="afterGroup">
                            <p:stCondLst>
                              <p:cond delay="4000"/>
                            </p:stCondLst>
                            <p:childTnLst>
                              <p:par>
                                <p:cTn id="55" presetID="22" presetClass="entr" presetSubtype="8" fill="hold" nodeType="after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wipe(left)">
                                      <p:cBhvr>
                                        <p:cTn id="57" dur="500"/>
                                        <p:tgtEl>
                                          <p:spTgt spid="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94"/>
                                        </p:tgtEl>
                                        <p:attrNameLst>
                                          <p:attrName>style.visibility</p:attrName>
                                        </p:attrNameLst>
                                      </p:cBhvr>
                                      <p:to>
                                        <p:strVal val="visible"/>
                                      </p:to>
                                    </p:set>
                                    <p:animEffect transition="in" filter="blinds(horizontal)">
                                      <p:cBhvr>
                                        <p:cTn id="62" dur="500"/>
                                        <p:tgtEl>
                                          <p:spTgt spid="94"/>
                                        </p:tgtEl>
                                      </p:cBhvr>
                                    </p:animEffect>
                                  </p:childTnLst>
                                </p:cTn>
                              </p:par>
                            </p:childTnLst>
                          </p:cTn>
                        </p:par>
                        <p:par>
                          <p:cTn id="63" fill="hold" nodeType="afterGroup">
                            <p:stCondLst>
                              <p:cond delay="500"/>
                            </p:stCondLst>
                            <p:childTnLst>
                              <p:par>
                                <p:cTn id="64" presetID="3" presetClass="entr" presetSubtype="10" fill="hold" grpId="0" nodeType="afterEffect">
                                  <p:stCondLst>
                                    <p:cond delay="0"/>
                                  </p:stCondLst>
                                  <p:childTnLst>
                                    <p:set>
                                      <p:cBhvr>
                                        <p:cTn id="65" dur="1" fill="hold">
                                          <p:stCondLst>
                                            <p:cond delay="0"/>
                                          </p:stCondLst>
                                        </p:cTn>
                                        <p:tgtEl>
                                          <p:spTgt spid="88"/>
                                        </p:tgtEl>
                                        <p:attrNameLst>
                                          <p:attrName>style.visibility</p:attrName>
                                        </p:attrNameLst>
                                      </p:cBhvr>
                                      <p:to>
                                        <p:strVal val="visible"/>
                                      </p:to>
                                    </p:set>
                                    <p:animEffect transition="in" filter="blinds(horizontal)">
                                      <p:cBhvr>
                                        <p:cTn id="66" dur="500"/>
                                        <p:tgtEl>
                                          <p:spTgt spid="88"/>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1" fill="hold" nodeType="clickEffect">
                                  <p:stCondLst>
                                    <p:cond delay="0"/>
                                  </p:stCondLst>
                                  <p:childTnLst>
                                    <p:set>
                                      <p:cBhvr>
                                        <p:cTn id="70" dur="1" fill="hold">
                                          <p:stCondLst>
                                            <p:cond delay="0"/>
                                          </p:stCondLst>
                                        </p:cTn>
                                        <p:tgtEl>
                                          <p:spTgt spid="172"/>
                                        </p:tgtEl>
                                        <p:attrNameLst>
                                          <p:attrName>style.visibility</p:attrName>
                                        </p:attrNameLst>
                                      </p:cBhvr>
                                      <p:to>
                                        <p:strVal val="visible"/>
                                      </p:to>
                                    </p:set>
                                    <p:animEffect transition="in" filter="wipe(up)">
                                      <p:cBhvr>
                                        <p:cTn id="71" dur="500"/>
                                        <p:tgtEl>
                                          <p:spTgt spid="172"/>
                                        </p:tgtEl>
                                      </p:cBhvr>
                                    </p:animEffect>
                                  </p:childTnLst>
                                </p:cTn>
                              </p:par>
                            </p:childTnLst>
                          </p:cTn>
                        </p:par>
                        <p:par>
                          <p:cTn id="72" fill="hold" nodeType="afterGroup">
                            <p:stCondLst>
                              <p:cond delay="500"/>
                            </p:stCondLst>
                            <p:childTnLst>
                              <p:par>
                                <p:cTn id="73" presetID="22" presetClass="entr" presetSubtype="1" fill="hold" nodeType="afterEffect">
                                  <p:stCondLst>
                                    <p:cond delay="0"/>
                                  </p:stCondLst>
                                  <p:childTnLst>
                                    <p:set>
                                      <p:cBhvr>
                                        <p:cTn id="74" dur="1" fill="hold">
                                          <p:stCondLst>
                                            <p:cond delay="0"/>
                                          </p:stCondLst>
                                        </p:cTn>
                                        <p:tgtEl>
                                          <p:spTgt spid="173"/>
                                        </p:tgtEl>
                                        <p:attrNameLst>
                                          <p:attrName>style.visibility</p:attrName>
                                        </p:attrNameLst>
                                      </p:cBhvr>
                                      <p:to>
                                        <p:strVal val="visible"/>
                                      </p:to>
                                    </p:set>
                                    <p:animEffect transition="in" filter="wipe(up)">
                                      <p:cBhvr>
                                        <p:cTn id="75" dur="500"/>
                                        <p:tgtEl>
                                          <p:spTgt spid="173"/>
                                        </p:tgtEl>
                                      </p:cBhvr>
                                    </p:animEffect>
                                  </p:childTnLst>
                                </p:cTn>
                              </p:par>
                            </p:childTnLst>
                          </p:cTn>
                        </p:par>
                        <p:par>
                          <p:cTn id="76" fill="hold" nodeType="afterGroup">
                            <p:stCondLst>
                              <p:cond delay="1000"/>
                            </p:stCondLst>
                            <p:childTnLst>
                              <p:par>
                                <p:cTn id="77" presetID="22" presetClass="entr" presetSubtype="1" fill="hold" nodeType="afterEffect">
                                  <p:stCondLst>
                                    <p:cond delay="0"/>
                                  </p:stCondLst>
                                  <p:childTnLst>
                                    <p:set>
                                      <p:cBhvr>
                                        <p:cTn id="78" dur="1" fill="hold">
                                          <p:stCondLst>
                                            <p:cond delay="0"/>
                                          </p:stCondLst>
                                        </p:cTn>
                                        <p:tgtEl>
                                          <p:spTgt spid="174"/>
                                        </p:tgtEl>
                                        <p:attrNameLst>
                                          <p:attrName>style.visibility</p:attrName>
                                        </p:attrNameLst>
                                      </p:cBhvr>
                                      <p:to>
                                        <p:strVal val="visible"/>
                                      </p:to>
                                    </p:set>
                                    <p:animEffect transition="in" filter="wipe(up)">
                                      <p:cBhvr>
                                        <p:cTn id="79" dur="500"/>
                                        <p:tgtEl>
                                          <p:spTgt spid="174"/>
                                        </p:tgtEl>
                                      </p:cBhvr>
                                    </p:animEffect>
                                  </p:childTnLst>
                                </p:cTn>
                              </p:par>
                            </p:childTnLst>
                          </p:cTn>
                        </p:par>
                        <p:par>
                          <p:cTn id="80" fill="hold" nodeType="afterGroup">
                            <p:stCondLst>
                              <p:cond delay="1500"/>
                            </p:stCondLst>
                            <p:childTnLst>
                              <p:par>
                                <p:cTn id="81" presetID="22" presetClass="entr" presetSubtype="1" fill="hold" nodeType="afterEffect">
                                  <p:stCondLst>
                                    <p:cond delay="0"/>
                                  </p:stCondLst>
                                  <p:childTnLst>
                                    <p:set>
                                      <p:cBhvr>
                                        <p:cTn id="82" dur="1" fill="hold">
                                          <p:stCondLst>
                                            <p:cond delay="0"/>
                                          </p:stCondLst>
                                        </p:cTn>
                                        <p:tgtEl>
                                          <p:spTgt spid="175"/>
                                        </p:tgtEl>
                                        <p:attrNameLst>
                                          <p:attrName>style.visibility</p:attrName>
                                        </p:attrNameLst>
                                      </p:cBhvr>
                                      <p:to>
                                        <p:strVal val="visible"/>
                                      </p:to>
                                    </p:set>
                                    <p:animEffect transition="in" filter="wipe(up)">
                                      <p:cBhvr>
                                        <p:cTn id="83" dur="500"/>
                                        <p:tgtEl>
                                          <p:spTgt spid="175"/>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3" presetClass="entr" presetSubtype="10" fill="hold" grpId="0" nodeType="clickEffect">
                                  <p:stCondLst>
                                    <p:cond delay="0"/>
                                  </p:stCondLst>
                                  <p:childTnLst>
                                    <p:set>
                                      <p:cBhvr>
                                        <p:cTn id="87" dur="1" fill="hold">
                                          <p:stCondLst>
                                            <p:cond delay="0"/>
                                          </p:stCondLst>
                                        </p:cTn>
                                        <p:tgtEl>
                                          <p:spTgt spid="91"/>
                                        </p:tgtEl>
                                        <p:attrNameLst>
                                          <p:attrName>style.visibility</p:attrName>
                                        </p:attrNameLst>
                                      </p:cBhvr>
                                      <p:to>
                                        <p:strVal val="visible"/>
                                      </p:to>
                                    </p:set>
                                    <p:animEffect transition="in" filter="blinds(horizontal)">
                                      <p:cBhvr>
                                        <p:cTn id="88" dur="500"/>
                                        <p:tgtEl>
                                          <p:spTgt spid="91"/>
                                        </p:tgtEl>
                                      </p:cBhvr>
                                    </p:animEffect>
                                  </p:childTnLst>
                                </p:cTn>
                              </p:par>
                            </p:childTnLst>
                          </p:cTn>
                        </p:par>
                        <p:par>
                          <p:cTn id="89" fill="hold" nodeType="afterGroup">
                            <p:stCondLst>
                              <p:cond delay="500"/>
                            </p:stCondLst>
                            <p:childTnLst>
                              <p:par>
                                <p:cTn id="90" presetID="3" presetClass="entr" presetSubtype="10" fill="hold" nodeType="afterEffect">
                                  <p:stCondLst>
                                    <p:cond delay="0"/>
                                  </p:stCondLst>
                                  <p:childTnLst>
                                    <p:set>
                                      <p:cBhvr>
                                        <p:cTn id="91" dur="1" fill="hold">
                                          <p:stCondLst>
                                            <p:cond delay="0"/>
                                          </p:stCondLst>
                                        </p:cTn>
                                        <p:tgtEl>
                                          <p:spTgt spid="93"/>
                                        </p:tgtEl>
                                        <p:attrNameLst>
                                          <p:attrName>style.visibility</p:attrName>
                                        </p:attrNameLst>
                                      </p:cBhvr>
                                      <p:to>
                                        <p:strVal val="visible"/>
                                      </p:to>
                                    </p:set>
                                    <p:animEffect transition="in" filter="blinds(horizontal)">
                                      <p:cBhvr>
                                        <p:cTn id="92" dur="500"/>
                                        <p:tgtEl>
                                          <p:spTgt spid="93"/>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1" fill="hold" nodeType="clickEffect">
                                  <p:stCondLst>
                                    <p:cond delay="0"/>
                                  </p:stCondLst>
                                  <p:childTnLst>
                                    <p:set>
                                      <p:cBhvr>
                                        <p:cTn id="96" dur="1" fill="hold">
                                          <p:stCondLst>
                                            <p:cond delay="0"/>
                                          </p:stCondLst>
                                        </p:cTn>
                                        <p:tgtEl>
                                          <p:spTgt spid="11"/>
                                        </p:tgtEl>
                                        <p:attrNameLst>
                                          <p:attrName>style.visibility</p:attrName>
                                        </p:attrNameLst>
                                      </p:cBhvr>
                                      <p:to>
                                        <p:strVal val="visible"/>
                                      </p:to>
                                    </p:set>
                                    <p:animEffect transition="in" filter="wipe(up)">
                                      <p:cBhvr>
                                        <p:cTn id="97" dur="500"/>
                                        <p:tgtEl>
                                          <p:spTgt spid="11"/>
                                        </p:tgtEl>
                                      </p:cBhvr>
                                    </p:animEffect>
                                  </p:childTnLst>
                                </p:cTn>
                              </p:par>
                            </p:childTnLst>
                          </p:cTn>
                        </p:par>
                        <p:par>
                          <p:cTn id="98" fill="hold" nodeType="afterGroup">
                            <p:stCondLst>
                              <p:cond delay="500"/>
                            </p:stCondLst>
                            <p:childTnLst>
                              <p:par>
                                <p:cTn id="99" presetID="4" presetClass="entr" presetSubtype="16" fill="hold" grpId="0" nodeType="afterEffect">
                                  <p:stCondLst>
                                    <p:cond delay="0"/>
                                  </p:stCondLst>
                                  <p:childTnLst>
                                    <p:set>
                                      <p:cBhvr>
                                        <p:cTn id="100" dur="1" fill="hold">
                                          <p:stCondLst>
                                            <p:cond delay="0"/>
                                          </p:stCondLst>
                                        </p:cTn>
                                        <p:tgtEl>
                                          <p:spTgt spid="92"/>
                                        </p:tgtEl>
                                        <p:attrNameLst>
                                          <p:attrName>style.visibility</p:attrName>
                                        </p:attrNameLst>
                                      </p:cBhvr>
                                      <p:to>
                                        <p:strVal val="visible"/>
                                      </p:to>
                                    </p:set>
                                    <p:animEffect transition="in" filter="box(in)">
                                      <p:cBhvr>
                                        <p:cTn id="101" dur="500"/>
                                        <p:tgtEl>
                                          <p:spTgt spid="92"/>
                                        </p:tgtEl>
                                      </p:cBhvr>
                                    </p:animEffect>
                                  </p:childTnLst>
                                </p:cTn>
                              </p:par>
                            </p:childTnLst>
                          </p:cTn>
                        </p:par>
                        <p:par>
                          <p:cTn id="102" fill="hold">
                            <p:stCondLst>
                              <p:cond delay="1000"/>
                            </p:stCondLst>
                            <p:childTnLst>
                              <p:par>
                                <p:cTn id="103" presetID="22" presetClass="entr" presetSubtype="1" fill="hold" nodeType="afterEffect">
                                  <p:stCondLst>
                                    <p:cond delay="0"/>
                                  </p:stCondLst>
                                  <p:childTnLst>
                                    <p:set>
                                      <p:cBhvr>
                                        <p:cTn id="104" dur="1" fill="hold">
                                          <p:stCondLst>
                                            <p:cond delay="0"/>
                                          </p:stCondLst>
                                        </p:cTn>
                                        <p:tgtEl>
                                          <p:spTgt spid="79"/>
                                        </p:tgtEl>
                                        <p:attrNameLst>
                                          <p:attrName>style.visibility</p:attrName>
                                        </p:attrNameLst>
                                      </p:cBhvr>
                                      <p:to>
                                        <p:strVal val="visible"/>
                                      </p:to>
                                    </p:set>
                                    <p:animEffect transition="in" filter="wipe(up)">
                                      <p:cBhvr>
                                        <p:cTn id="105" dur="500"/>
                                        <p:tgtEl>
                                          <p:spTgt spid="79"/>
                                        </p:tgtEl>
                                      </p:cBhvr>
                                    </p:animEffect>
                                  </p:childTnLst>
                                </p:cTn>
                              </p:par>
                            </p:childTnLst>
                          </p:cTn>
                        </p:par>
                      </p:childTnLst>
                    </p:cTn>
                  </p:par>
                  <p:par>
                    <p:cTn id="106" fill="hold">
                      <p:stCondLst>
                        <p:cond delay="indefinite"/>
                      </p:stCondLst>
                      <p:childTnLst>
                        <p:par>
                          <p:cTn id="107" fill="hold">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81"/>
                                        </p:tgtEl>
                                        <p:attrNameLst>
                                          <p:attrName>style.visibility</p:attrName>
                                        </p:attrNameLst>
                                      </p:cBhvr>
                                      <p:to>
                                        <p:strVal val="visible"/>
                                      </p:to>
                                    </p:set>
                                    <p:anim calcmode="lin" valueType="num">
                                      <p:cBhvr additive="base">
                                        <p:cTn id="110" dur="500" fill="hold"/>
                                        <p:tgtEl>
                                          <p:spTgt spid="81"/>
                                        </p:tgtEl>
                                        <p:attrNameLst>
                                          <p:attrName>ppt_x</p:attrName>
                                        </p:attrNameLst>
                                      </p:cBhvr>
                                      <p:tavLst>
                                        <p:tav tm="0">
                                          <p:val>
                                            <p:strVal val="#ppt_x"/>
                                          </p:val>
                                        </p:tav>
                                        <p:tav tm="100000">
                                          <p:val>
                                            <p:strVal val="#ppt_x"/>
                                          </p:val>
                                        </p:tav>
                                      </p:tavLst>
                                    </p:anim>
                                    <p:anim calcmode="lin" valueType="num">
                                      <p:cBhvr additive="base">
                                        <p:cTn id="111" dur="500" fill="hold"/>
                                        <p:tgtEl>
                                          <p:spTgt spid="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817" grpId="0" animBg="1"/>
      <p:bldP spid="176" grpId="0" animBg="1"/>
      <p:bldP spid="88" grpId="0" animBg="1"/>
      <p:bldP spid="91" grpId="0" animBg="1"/>
      <p:bldP spid="92" grpId="0"/>
      <p:bldP spid="94" grpId="0" animBg="1"/>
      <p:bldGraphic spid="81"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67214-6DD0-5544-8996-C15C62D4C5DE}"/>
              </a:ext>
            </a:extLst>
          </p:cNvPr>
          <p:cNvSpPr>
            <a:spLocks noGrp="1"/>
          </p:cNvSpPr>
          <p:nvPr>
            <p:ph type="title"/>
          </p:nvPr>
        </p:nvSpPr>
        <p:spPr/>
        <p:txBody>
          <a:bodyPr/>
          <a:lstStyle/>
          <a:p>
            <a:r>
              <a:rPr lang="en-US" sz="2800" b="1" dirty="0" err="1"/>
              <a:t>Tabel</a:t>
            </a:r>
            <a:r>
              <a:rPr lang="en-US" sz="2800" b="1" dirty="0"/>
              <a:t> 3. </a:t>
            </a:r>
            <a:r>
              <a:rPr lang="en-US" sz="2800" b="1" dirty="0" err="1"/>
              <a:t>Indikator</a:t>
            </a:r>
            <a:r>
              <a:rPr lang="en-US" sz="2800" b="1" dirty="0"/>
              <a:t> </a:t>
            </a:r>
            <a:r>
              <a:rPr lang="en-US" sz="2800" b="1" dirty="0" err="1"/>
              <a:t>kinerja</a:t>
            </a:r>
            <a:r>
              <a:rPr lang="en-US" sz="2800" b="1" dirty="0"/>
              <a:t> program </a:t>
            </a:r>
            <a:r>
              <a:rPr lang="en-US" sz="2800" b="1" dirty="0" err="1"/>
              <a:t>pengembangan</a:t>
            </a:r>
            <a:r>
              <a:rPr lang="en-US" sz="2800" b="1" dirty="0"/>
              <a:t> yang </a:t>
            </a:r>
            <a:r>
              <a:rPr lang="en-US" sz="2800" b="1" dirty="0" err="1"/>
              <a:t>diusulkan</a:t>
            </a:r>
            <a:endParaRPr lang="en-US" sz="2800" b="1" dirty="0"/>
          </a:p>
        </p:txBody>
      </p:sp>
      <p:graphicFrame>
        <p:nvGraphicFramePr>
          <p:cNvPr id="4" name="Content Placeholder 3">
            <a:extLst>
              <a:ext uri="{FF2B5EF4-FFF2-40B4-BE49-F238E27FC236}">
                <a16:creationId xmlns:a16="http://schemas.microsoft.com/office/drawing/2014/main" id="{A0D95A15-57B2-3642-8B68-E558EE71D29E}"/>
              </a:ext>
            </a:extLst>
          </p:cNvPr>
          <p:cNvGraphicFramePr>
            <a:graphicFrameLocks noGrp="1"/>
          </p:cNvGraphicFramePr>
          <p:nvPr>
            <p:ph idx="1"/>
            <p:extLst>
              <p:ext uri="{D42A27DB-BD31-4B8C-83A1-F6EECF244321}">
                <p14:modId xmlns:p14="http://schemas.microsoft.com/office/powerpoint/2010/main" val="3756343542"/>
              </p:ext>
            </p:extLst>
          </p:nvPr>
        </p:nvGraphicFramePr>
        <p:xfrm>
          <a:off x="838200" y="2008223"/>
          <a:ext cx="10515600" cy="2779522"/>
        </p:xfrm>
        <a:graphic>
          <a:graphicData uri="http://schemas.openxmlformats.org/drawingml/2006/table">
            <a:tbl>
              <a:tblPr firstRow="1" firstCol="1" bandRow="1">
                <a:tableStyleId>{B301B821-A1FF-4177-AEE7-76D212191A09}</a:tableStyleId>
              </a:tblPr>
              <a:tblGrid>
                <a:gridCol w="4673133">
                  <a:extLst>
                    <a:ext uri="{9D8B030D-6E8A-4147-A177-3AD203B41FA5}">
                      <a16:colId xmlns:a16="http://schemas.microsoft.com/office/drawing/2014/main" val="3104559452"/>
                    </a:ext>
                  </a:extLst>
                </a:gridCol>
                <a:gridCol w="2029511">
                  <a:extLst>
                    <a:ext uri="{9D8B030D-6E8A-4147-A177-3AD203B41FA5}">
                      <a16:colId xmlns:a16="http://schemas.microsoft.com/office/drawing/2014/main" val="2267974859"/>
                    </a:ext>
                  </a:extLst>
                </a:gridCol>
                <a:gridCol w="1814992">
                  <a:extLst>
                    <a:ext uri="{9D8B030D-6E8A-4147-A177-3AD203B41FA5}">
                      <a16:colId xmlns:a16="http://schemas.microsoft.com/office/drawing/2014/main" val="812788606"/>
                    </a:ext>
                  </a:extLst>
                </a:gridCol>
                <a:gridCol w="1997964">
                  <a:extLst>
                    <a:ext uri="{9D8B030D-6E8A-4147-A177-3AD203B41FA5}">
                      <a16:colId xmlns:a16="http://schemas.microsoft.com/office/drawing/2014/main" val="281021855"/>
                    </a:ext>
                  </a:extLst>
                </a:gridCol>
              </a:tblGrid>
              <a:tr h="0">
                <a:tc>
                  <a:txBody>
                    <a:bodyPr/>
                    <a:lstStyle/>
                    <a:p>
                      <a:pPr algn="ctr">
                        <a:lnSpc>
                          <a:spcPct val="115000"/>
                        </a:lnSpc>
                        <a:spcBef>
                          <a:spcPts val="500"/>
                        </a:spcBef>
                        <a:spcAft>
                          <a:spcPts val="0"/>
                        </a:spcAft>
                      </a:pPr>
                      <a:r>
                        <a:rPr lang="id-ID" sz="2400" dirty="0">
                          <a:effectLst/>
                        </a:rPr>
                        <a:t>Indikator Kinerja</a:t>
                      </a:r>
                      <a:endParaRPr lang="en-ID" sz="24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nchor="ctr">
                    <a:lnR w="19050" cap="flat" cmpd="sng" algn="ctr">
                      <a:solidFill>
                        <a:schemeClr val="accent1">
                          <a:lumMod val="60000"/>
                          <a:lumOff val="40000"/>
                        </a:schemeClr>
                      </a:solidFill>
                      <a:prstDash val="solid"/>
                      <a:round/>
                      <a:headEnd type="none" w="med" len="med"/>
                      <a:tailEnd type="none" w="med" len="med"/>
                    </a:lnR>
                  </a:tcPr>
                </a:tc>
                <a:tc>
                  <a:txBody>
                    <a:bodyPr/>
                    <a:lstStyle/>
                    <a:p>
                      <a:pPr algn="ctr">
                        <a:lnSpc>
                          <a:spcPct val="115000"/>
                        </a:lnSpc>
                        <a:spcBef>
                          <a:spcPts val="500"/>
                        </a:spcBef>
                        <a:spcAft>
                          <a:spcPts val="0"/>
                        </a:spcAft>
                      </a:pPr>
                      <a:r>
                        <a:rPr lang="id-ID" sz="2400" dirty="0" err="1">
                          <a:effectLst/>
                        </a:rPr>
                        <a:t>Baseline</a:t>
                      </a:r>
                      <a:r>
                        <a:rPr lang="id-ID" sz="2400" dirty="0">
                          <a:effectLst/>
                        </a:rPr>
                        <a:t>  tahun 201</a:t>
                      </a:r>
                      <a:r>
                        <a:rPr lang="en-US" sz="2400" dirty="0">
                          <a:effectLst/>
                        </a:rPr>
                        <a:t>9</a:t>
                      </a:r>
                      <a:endParaRPr lang="en-ID" sz="24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nchor="ctr">
                    <a:lnL w="19050" cap="flat" cmpd="sng" algn="ctr">
                      <a:solidFill>
                        <a:schemeClr val="accent1">
                          <a:lumMod val="60000"/>
                          <a:lumOff val="4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tcPr>
                </a:tc>
                <a:tc>
                  <a:txBody>
                    <a:bodyPr/>
                    <a:lstStyle/>
                    <a:p>
                      <a:pPr algn="ctr">
                        <a:lnSpc>
                          <a:spcPct val="115000"/>
                        </a:lnSpc>
                        <a:spcBef>
                          <a:spcPts val="500"/>
                        </a:spcBef>
                        <a:spcAft>
                          <a:spcPts val="0"/>
                        </a:spcAft>
                      </a:pPr>
                      <a:r>
                        <a:rPr lang="id-ID" sz="2400" dirty="0">
                          <a:effectLst/>
                        </a:rPr>
                        <a:t>Target tahun 20</a:t>
                      </a:r>
                      <a:r>
                        <a:rPr lang="en-US" sz="2400" dirty="0">
                          <a:effectLst/>
                        </a:rPr>
                        <a:t>20</a:t>
                      </a:r>
                      <a:endParaRPr lang="en-ID" sz="24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nchor="ctr">
                    <a:lnL w="19050" cap="flat" cmpd="sng" algn="ctr">
                      <a:solidFill>
                        <a:schemeClr val="accent1">
                          <a:lumMod val="60000"/>
                          <a:lumOff val="4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tcPr>
                </a:tc>
                <a:tc>
                  <a:txBody>
                    <a:bodyPr/>
                    <a:lstStyle/>
                    <a:p>
                      <a:pPr algn="ctr">
                        <a:lnSpc>
                          <a:spcPct val="115000"/>
                        </a:lnSpc>
                        <a:spcBef>
                          <a:spcPts val="500"/>
                        </a:spcBef>
                        <a:spcAft>
                          <a:spcPts val="0"/>
                        </a:spcAft>
                      </a:pPr>
                      <a:r>
                        <a:rPr lang="id-ID" sz="2400" dirty="0">
                          <a:effectLst/>
                        </a:rPr>
                        <a:t>Target tahun 20</a:t>
                      </a:r>
                      <a:r>
                        <a:rPr lang="en-US" sz="2400" dirty="0">
                          <a:effectLst/>
                        </a:rPr>
                        <a:t>21</a:t>
                      </a:r>
                      <a:endParaRPr lang="en-ID" sz="24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nchor="ctr">
                    <a:lnL w="1905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3328175314"/>
                  </a:ext>
                </a:extLst>
              </a:tr>
              <a:tr h="0">
                <a:tc>
                  <a:txBody>
                    <a:bodyPr/>
                    <a:lstStyle/>
                    <a:p>
                      <a:pPr algn="just">
                        <a:lnSpc>
                          <a:spcPct val="115000"/>
                        </a:lnSpc>
                        <a:spcBef>
                          <a:spcPts val="500"/>
                        </a:spcBef>
                        <a:spcAft>
                          <a:spcPts val="0"/>
                        </a:spcAft>
                      </a:pPr>
                      <a:r>
                        <a:rPr lang="id-ID" sz="2400" dirty="0">
                          <a:effectLst/>
                        </a:rPr>
                        <a:t> </a:t>
                      </a:r>
                      <a:endParaRPr lang="en-ID" sz="24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lnR w="19050" cap="flat" cmpd="sng" algn="ctr">
                      <a:solidFill>
                        <a:schemeClr val="accent1">
                          <a:lumMod val="60000"/>
                          <a:lumOff val="40000"/>
                        </a:schemeClr>
                      </a:solidFill>
                      <a:prstDash val="solid"/>
                      <a:round/>
                      <a:headEnd type="none" w="med" len="med"/>
                      <a:tailEnd type="none" w="med" len="med"/>
                    </a:lnR>
                  </a:tcPr>
                </a:tc>
                <a:tc>
                  <a:txBody>
                    <a:bodyPr/>
                    <a:lstStyle/>
                    <a:p>
                      <a:pPr algn="just">
                        <a:lnSpc>
                          <a:spcPct val="115000"/>
                        </a:lnSpc>
                        <a:spcBef>
                          <a:spcPts val="500"/>
                        </a:spcBef>
                        <a:spcAft>
                          <a:spcPts val="0"/>
                        </a:spcAft>
                      </a:pPr>
                      <a:r>
                        <a:rPr lang="id-ID" sz="2400">
                          <a:effectLst/>
                        </a:rPr>
                        <a:t> </a:t>
                      </a:r>
                      <a:endParaRPr lang="en-ID" sz="240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lnL w="19050" cap="flat" cmpd="sng" algn="ctr">
                      <a:solidFill>
                        <a:schemeClr val="accent1">
                          <a:lumMod val="60000"/>
                          <a:lumOff val="4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tcPr>
                </a:tc>
                <a:tc>
                  <a:txBody>
                    <a:bodyPr/>
                    <a:lstStyle/>
                    <a:p>
                      <a:pPr algn="just">
                        <a:lnSpc>
                          <a:spcPct val="115000"/>
                        </a:lnSpc>
                        <a:spcBef>
                          <a:spcPts val="500"/>
                        </a:spcBef>
                        <a:spcAft>
                          <a:spcPts val="0"/>
                        </a:spcAft>
                      </a:pPr>
                      <a:r>
                        <a:rPr lang="id-ID" sz="2400">
                          <a:effectLst/>
                        </a:rPr>
                        <a:t> </a:t>
                      </a:r>
                      <a:endParaRPr lang="en-ID" sz="240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lnL w="19050" cap="flat" cmpd="sng" algn="ctr">
                      <a:solidFill>
                        <a:schemeClr val="accent1">
                          <a:lumMod val="60000"/>
                          <a:lumOff val="4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tcPr>
                </a:tc>
                <a:tc>
                  <a:txBody>
                    <a:bodyPr/>
                    <a:lstStyle/>
                    <a:p>
                      <a:pPr algn="just">
                        <a:lnSpc>
                          <a:spcPct val="115000"/>
                        </a:lnSpc>
                        <a:spcBef>
                          <a:spcPts val="500"/>
                        </a:spcBef>
                        <a:spcAft>
                          <a:spcPts val="0"/>
                        </a:spcAft>
                      </a:pPr>
                      <a:r>
                        <a:rPr lang="id-ID" sz="2400">
                          <a:effectLst/>
                        </a:rPr>
                        <a:t> </a:t>
                      </a:r>
                      <a:endParaRPr lang="en-ID" sz="240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lnL w="1905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2168613765"/>
                  </a:ext>
                </a:extLst>
              </a:tr>
              <a:tr h="0">
                <a:tc>
                  <a:txBody>
                    <a:bodyPr/>
                    <a:lstStyle/>
                    <a:p>
                      <a:pPr algn="just">
                        <a:lnSpc>
                          <a:spcPct val="115000"/>
                        </a:lnSpc>
                        <a:spcBef>
                          <a:spcPts val="500"/>
                        </a:spcBef>
                        <a:spcAft>
                          <a:spcPts val="0"/>
                        </a:spcAft>
                      </a:pPr>
                      <a:r>
                        <a:rPr lang="id-ID" sz="2400" dirty="0">
                          <a:effectLst/>
                        </a:rPr>
                        <a:t> </a:t>
                      </a:r>
                      <a:endParaRPr lang="en-ID" sz="24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lnR w="19050" cap="flat" cmpd="sng" algn="ctr">
                      <a:solidFill>
                        <a:schemeClr val="accent1">
                          <a:lumMod val="60000"/>
                          <a:lumOff val="40000"/>
                        </a:schemeClr>
                      </a:solidFill>
                      <a:prstDash val="solid"/>
                      <a:round/>
                      <a:headEnd type="none" w="med" len="med"/>
                      <a:tailEnd type="none" w="med" len="med"/>
                    </a:lnR>
                  </a:tcPr>
                </a:tc>
                <a:tc>
                  <a:txBody>
                    <a:bodyPr/>
                    <a:lstStyle/>
                    <a:p>
                      <a:pPr algn="just">
                        <a:lnSpc>
                          <a:spcPct val="115000"/>
                        </a:lnSpc>
                        <a:spcBef>
                          <a:spcPts val="500"/>
                        </a:spcBef>
                        <a:spcAft>
                          <a:spcPts val="0"/>
                        </a:spcAft>
                      </a:pPr>
                      <a:r>
                        <a:rPr lang="id-ID" sz="2400">
                          <a:effectLst/>
                        </a:rPr>
                        <a:t> </a:t>
                      </a:r>
                      <a:endParaRPr lang="en-ID" sz="240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lnL w="19050" cap="flat" cmpd="sng" algn="ctr">
                      <a:solidFill>
                        <a:schemeClr val="accent1">
                          <a:lumMod val="60000"/>
                          <a:lumOff val="4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tcPr>
                </a:tc>
                <a:tc>
                  <a:txBody>
                    <a:bodyPr/>
                    <a:lstStyle/>
                    <a:p>
                      <a:pPr algn="just">
                        <a:lnSpc>
                          <a:spcPct val="115000"/>
                        </a:lnSpc>
                        <a:spcBef>
                          <a:spcPts val="500"/>
                        </a:spcBef>
                        <a:spcAft>
                          <a:spcPts val="0"/>
                        </a:spcAft>
                      </a:pPr>
                      <a:r>
                        <a:rPr lang="id-ID" sz="2400">
                          <a:effectLst/>
                        </a:rPr>
                        <a:t> </a:t>
                      </a:r>
                      <a:endParaRPr lang="en-ID" sz="240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lnL w="19050" cap="flat" cmpd="sng" algn="ctr">
                      <a:solidFill>
                        <a:schemeClr val="accent1">
                          <a:lumMod val="60000"/>
                          <a:lumOff val="4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tcPr>
                </a:tc>
                <a:tc>
                  <a:txBody>
                    <a:bodyPr/>
                    <a:lstStyle/>
                    <a:p>
                      <a:pPr algn="just">
                        <a:lnSpc>
                          <a:spcPct val="115000"/>
                        </a:lnSpc>
                        <a:spcBef>
                          <a:spcPts val="500"/>
                        </a:spcBef>
                        <a:spcAft>
                          <a:spcPts val="0"/>
                        </a:spcAft>
                      </a:pPr>
                      <a:r>
                        <a:rPr lang="id-ID" sz="2400">
                          <a:effectLst/>
                        </a:rPr>
                        <a:t> </a:t>
                      </a:r>
                      <a:endParaRPr lang="en-ID" sz="240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lnL w="1905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3511497337"/>
                  </a:ext>
                </a:extLst>
              </a:tr>
              <a:tr h="0">
                <a:tc>
                  <a:txBody>
                    <a:bodyPr/>
                    <a:lstStyle/>
                    <a:p>
                      <a:pPr algn="just">
                        <a:lnSpc>
                          <a:spcPct val="115000"/>
                        </a:lnSpc>
                        <a:spcBef>
                          <a:spcPts val="500"/>
                        </a:spcBef>
                        <a:spcAft>
                          <a:spcPts val="0"/>
                        </a:spcAft>
                      </a:pPr>
                      <a:r>
                        <a:rPr lang="id-ID" sz="2400" dirty="0">
                          <a:effectLst/>
                        </a:rPr>
                        <a:t> </a:t>
                      </a:r>
                      <a:endParaRPr lang="en-ID" sz="24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lnR w="19050" cap="flat" cmpd="sng" algn="ctr">
                      <a:solidFill>
                        <a:schemeClr val="accent1">
                          <a:lumMod val="60000"/>
                          <a:lumOff val="40000"/>
                        </a:schemeClr>
                      </a:solidFill>
                      <a:prstDash val="solid"/>
                      <a:round/>
                      <a:headEnd type="none" w="med" len="med"/>
                      <a:tailEnd type="none" w="med" len="med"/>
                    </a:lnR>
                  </a:tcPr>
                </a:tc>
                <a:tc>
                  <a:txBody>
                    <a:bodyPr/>
                    <a:lstStyle/>
                    <a:p>
                      <a:pPr algn="just">
                        <a:lnSpc>
                          <a:spcPct val="115000"/>
                        </a:lnSpc>
                        <a:spcBef>
                          <a:spcPts val="500"/>
                        </a:spcBef>
                        <a:spcAft>
                          <a:spcPts val="0"/>
                        </a:spcAft>
                      </a:pPr>
                      <a:r>
                        <a:rPr lang="id-ID" sz="2400">
                          <a:effectLst/>
                        </a:rPr>
                        <a:t> </a:t>
                      </a:r>
                      <a:endParaRPr lang="en-ID" sz="240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lnL w="19050" cap="flat" cmpd="sng" algn="ctr">
                      <a:solidFill>
                        <a:schemeClr val="accent1">
                          <a:lumMod val="60000"/>
                          <a:lumOff val="4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tcPr>
                </a:tc>
                <a:tc>
                  <a:txBody>
                    <a:bodyPr/>
                    <a:lstStyle/>
                    <a:p>
                      <a:pPr algn="just">
                        <a:lnSpc>
                          <a:spcPct val="115000"/>
                        </a:lnSpc>
                        <a:spcBef>
                          <a:spcPts val="500"/>
                        </a:spcBef>
                        <a:spcAft>
                          <a:spcPts val="0"/>
                        </a:spcAft>
                      </a:pPr>
                      <a:r>
                        <a:rPr lang="id-ID" sz="2400">
                          <a:effectLst/>
                        </a:rPr>
                        <a:t> </a:t>
                      </a:r>
                      <a:endParaRPr lang="en-ID" sz="240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lnL w="19050" cap="flat" cmpd="sng" algn="ctr">
                      <a:solidFill>
                        <a:schemeClr val="accent1">
                          <a:lumMod val="60000"/>
                          <a:lumOff val="4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tcPr>
                </a:tc>
                <a:tc>
                  <a:txBody>
                    <a:bodyPr/>
                    <a:lstStyle/>
                    <a:p>
                      <a:pPr algn="just">
                        <a:lnSpc>
                          <a:spcPct val="115000"/>
                        </a:lnSpc>
                        <a:spcBef>
                          <a:spcPts val="500"/>
                        </a:spcBef>
                        <a:spcAft>
                          <a:spcPts val="0"/>
                        </a:spcAft>
                      </a:pPr>
                      <a:r>
                        <a:rPr lang="id-ID" sz="2400">
                          <a:effectLst/>
                        </a:rPr>
                        <a:t> </a:t>
                      </a:r>
                      <a:endParaRPr lang="en-ID" sz="240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lnL w="1905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3688216437"/>
                  </a:ext>
                </a:extLst>
              </a:tr>
              <a:tr h="0">
                <a:tc>
                  <a:txBody>
                    <a:bodyPr/>
                    <a:lstStyle/>
                    <a:p>
                      <a:pPr algn="just">
                        <a:lnSpc>
                          <a:spcPct val="115000"/>
                        </a:lnSpc>
                        <a:spcBef>
                          <a:spcPts val="500"/>
                        </a:spcBef>
                        <a:spcAft>
                          <a:spcPts val="0"/>
                        </a:spcAft>
                      </a:pPr>
                      <a:r>
                        <a:rPr lang="id-ID" sz="2400" dirty="0">
                          <a:effectLst/>
                        </a:rPr>
                        <a:t> </a:t>
                      </a:r>
                      <a:endParaRPr lang="en-ID" sz="24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lnR w="19050" cap="flat" cmpd="sng" algn="ctr">
                      <a:solidFill>
                        <a:schemeClr val="accent1">
                          <a:lumMod val="60000"/>
                          <a:lumOff val="40000"/>
                        </a:schemeClr>
                      </a:solidFill>
                      <a:prstDash val="solid"/>
                      <a:round/>
                      <a:headEnd type="none" w="med" len="med"/>
                      <a:tailEnd type="none" w="med" len="med"/>
                    </a:lnR>
                  </a:tcPr>
                </a:tc>
                <a:tc>
                  <a:txBody>
                    <a:bodyPr/>
                    <a:lstStyle/>
                    <a:p>
                      <a:pPr algn="just">
                        <a:lnSpc>
                          <a:spcPct val="115000"/>
                        </a:lnSpc>
                        <a:spcBef>
                          <a:spcPts val="500"/>
                        </a:spcBef>
                        <a:spcAft>
                          <a:spcPts val="0"/>
                        </a:spcAft>
                      </a:pPr>
                      <a:r>
                        <a:rPr lang="id-ID" sz="2400">
                          <a:effectLst/>
                        </a:rPr>
                        <a:t> </a:t>
                      </a:r>
                      <a:endParaRPr lang="en-ID" sz="240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lnL w="19050" cap="flat" cmpd="sng" algn="ctr">
                      <a:solidFill>
                        <a:schemeClr val="accent1">
                          <a:lumMod val="60000"/>
                          <a:lumOff val="4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tcPr>
                </a:tc>
                <a:tc>
                  <a:txBody>
                    <a:bodyPr/>
                    <a:lstStyle/>
                    <a:p>
                      <a:pPr algn="just">
                        <a:lnSpc>
                          <a:spcPct val="115000"/>
                        </a:lnSpc>
                        <a:spcBef>
                          <a:spcPts val="500"/>
                        </a:spcBef>
                        <a:spcAft>
                          <a:spcPts val="0"/>
                        </a:spcAft>
                      </a:pPr>
                      <a:r>
                        <a:rPr lang="id-ID" sz="2400">
                          <a:effectLst/>
                        </a:rPr>
                        <a:t> </a:t>
                      </a:r>
                      <a:endParaRPr lang="en-ID" sz="240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lnL w="19050" cap="flat" cmpd="sng" algn="ctr">
                      <a:solidFill>
                        <a:schemeClr val="accent1">
                          <a:lumMod val="60000"/>
                          <a:lumOff val="4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tcPr>
                </a:tc>
                <a:tc>
                  <a:txBody>
                    <a:bodyPr/>
                    <a:lstStyle/>
                    <a:p>
                      <a:pPr algn="just">
                        <a:lnSpc>
                          <a:spcPct val="115000"/>
                        </a:lnSpc>
                        <a:spcBef>
                          <a:spcPts val="500"/>
                        </a:spcBef>
                        <a:spcAft>
                          <a:spcPts val="0"/>
                        </a:spcAft>
                      </a:pPr>
                      <a:r>
                        <a:rPr lang="id-ID" sz="2400" dirty="0">
                          <a:effectLst/>
                        </a:rPr>
                        <a:t> </a:t>
                      </a:r>
                      <a:endParaRPr lang="en-ID" sz="24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lnL w="1905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2275741154"/>
                  </a:ext>
                </a:extLst>
              </a:tr>
              <a:tr h="0">
                <a:tc>
                  <a:txBody>
                    <a:bodyPr/>
                    <a:lstStyle/>
                    <a:p>
                      <a:pPr algn="just">
                        <a:lnSpc>
                          <a:spcPct val="115000"/>
                        </a:lnSpc>
                        <a:spcBef>
                          <a:spcPts val="500"/>
                        </a:spcBef>
                        <a:spcAft>
                          <a:spcPts val="0"/>
                        </a:spcAft>
                      </a:pPr>
                      <a:r>
                        <a:rPr lang="id-ID" sz="2400" dirty="0">
                          <a:effectLst/>
                        </a:rPr>
                        <a:t> </a:t>
                      </a:r>
                      <a:endParaRPr lang="en-ID" sz="24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lnR w="19050" cap="flat" cmpd="sng" algn="ctr">
                      <a:solidFill>
                        <a:schemeClr val="accent1">
                          <a:lumMod val="60000"/>
                          <a:lumOff val="40000"/>
                        </a:schemeClr>
                      </a:solidFill>
                      <a:prstDash val="solid"/>
                      <a:round/>
                      <a:headEnd type="none" w="med" len="med"/>
                      <a:tailEnd type="none" w="med" len="med"/>
                    </a:lnR>
                  </a:tcPr>
                </a:tc>
                <a:tc>
                  <a:txBody>
                    <a:bodyPr/>
                    <a:lstStyle/>
                    <a:p>
                      <a:pPr algn="just">
                        <a:lnSpc>
                          <a:spcPct val="115000"/>
                        </a:lnSpc>
                        <a:spcBef>
                          <a:spcPts val="500"/>
                        </a:spcBef>
                        <a:spcAft>
                          <a:spcPts val="0"/>
                        </a:spcAft>
                      </a:pPr>
                      <a:r>
                        <a:rPr lang="id-ID" sz="2400">
                          <a:effectLst/>
                        </a:rPr>
                        <a:t> </a:t>
                      </a:r>
                      <a:endParaRPr lang="en-ID" sz="240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lnL w="19050" cap="flat" cmpd="sng" algn="ctr">
                      <a:solidFill>
                        <a:schemeClr val="accent1">
                          <a:lumMod val="60000"/>
                          <a:lumOff val="4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tcPr>
                </a:tc>
                <a:tc>
                  <a:txBody>
                    <a:bodyPr/>
                    <a:lstStyle/>
                    <a:p>
                      <a:pPr algn="just">
                        <a:lnSpc>
                          <a:spcPct val="115000"/>
                        </a:lnSpc>
                        <a:spcBef>
                          <a:spcPts val="500"/>
                        </a:spcBef>
                        <a:spcAft>
                          <a:spcPts val="0"/>
                        </a:spcAft>
                      </a:pPr>
                      <a:r>
                        <a:rPr lang="id-ID" sz="2400" dirty="0">
                          <a:effectLst/>
                        </a:rPr>
                        <a:t> </a:t>
                      </a:r>
                      <a:endParaRPr lang="en-ID" sz="24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lnL w="19050" cap="flat" cmpd="sng" algn="ctr">
                      <a:solidFill>
                        <a:schemeClr val="accent1">
                          <a:lumMod val="60000"/>
                          <a:lumOff val="4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tcPr>
                </a:tc>
                <a:tc>
                  <a:txBody>
                    <a:bodyPr/>
                    <a:lstStyle/>
                    <a:p>
                      <a:pPr algn="just">
                        <a:lnSpc>
                          <a:spcPct val="115000"/>
                        </a:lnSpc>
                        <a:spcBef>
                          <a:spcPts val="500"/>
                        </a:spcBef>
                        <a:spcAft>
                          <a:spcPts val="0"/>
                        </a:spcAft>
                      </a:pPr>
                      <a:r>
                        <a:rPr lang="id-ID" sz="2400" dirty="0">
                          <a:effectLst/>
                        </a:rPr>
                        <a:t> </a:t>
                      </a:r>
                      <a:endParaRPr lang="en-ID" sz="2400" dirty="0">
                        <a:effectLst/>
                        <a:latin typeface="Century Gothic" panose="020B0502020202020204" pitchFamily="34" charset="0"/>
                        <a:ea typeface="Meiryo" panose="020B0604030504040204" pitchFamily="34" charset="-128"/>
                        <a:cs typeface="Times New Roman" panose="02020603050405020304" pitchFamily="18" charset="0"/>
                      </a:endParaRPr>
                    </a:p>
                  </a:txBody>
                  <a:tcPr marL="68580" marR="68580" marT="0" marB="0">
                    <a:lnL w="1905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204464124"/>
                  </a:ext>
                </a:extLst>
              </a:tr>
            </a:tbl>
          </a:graphicData>
        </a:graphic>
      </p:graphicFrame>
    </p:spTree>
    <p:extLst>
      <p:ext uri="{BB962C8B-B14F-4D97-AF65-F5344CB8AC3E}">
        <p14:creationId xmlns:p14="http://schemas.microsoft.com/office/powerpoint/2010/main" val="12742578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D9DEF-2009-CA4C-ACB1-1AD37BA47CA1}"/>
              </a:ext>
            </a:extLst>
          </p:cNvPr>
          <p:cNvSpPr>
            <a:spLocks noGrp="1"/>
          </p:cNvSpPr>
          <p:nvPr>
            <p:ph type="title"/>
          </p:nvPr>
        </p:nvSpPr>
        <p:spPr/>
        <p:txBody>
          <a:bodyPr/>
          <a:lstStyle/>
          <a:p>
            <a:r>
              <a:rPr lang="en-US" b="1" dirty="0">
                <a:cs typeface="Arial" pitchFamily="34" charset="0"/>
              </a:rPr>
              <a:t>Bab 4: </a:t>
            </a:r>
            <a:r>
              <a:rPr lang="en-US" b="1" dirty="0" err="1">
                <a:cs typeface="Arial" pitchFamily="34" charset="0"/>
              </a:rPr>
              <a:t>Usulan</a:t>
            </a:r>
            <a:r>
              <a:rPr lang="en-US" b="1" dirty="0">
                <a:cs typeface="Arial" pitchFamily="34" charset="0"/>
              </a:rPr>
              <a:t> </a:t>
            </a:r>
            <a:r>
              <a:rPr lang="en-US" b="1" dirty="0" err="1">
                <a:cs typeface="Arial" pitchFamily="34" charset="0"/>
              </a:rPr>
              <a:t>Kebutuhan</a:t>
            </a:r>
            <a:r>
              <a:rPr lang="en-US" b="1" dirty="0">
                <a:cs typeface="Arial" pitchFamily="34" charset="0"/>
              </a:rPr>
              <a:t> </a:t>
            </a:r>
            <a:r>
              <a:rPr lang="en-US" b="1" dirty="0" err="1">
                <a:cs typeface="Arial" pitchFamily="34" charset="0"/>
              </a:rPr>
              <a:t>Barang</a:t>
            </a:r>
            <a:r>
              <a:rPr lang="en-US" b="1" dirty="0">
                <a:cs typeface="Arial" pitchFamily="34" charset="0"/>
              </a:rPr>
              <a:t>, </a:t>
            </a:r>
            <a:r>
              <a:rPr lang="en-US" b="1" dirty="0" err="1">
                <a:cs typeface="Arial" pitchFamily="34" charset="0"/>
              </a:rPr>
              <a:t>Bangunan</a:t>
            </a:r>
            <a:r>
              <a:rPr lang="en-US" b="1" dirty="0">
                <a:cs typeface="Arial" pitchFamily="34" charset="0"/>
              </a:rPr>
              <a:t> </a:t>
            </a:r>
            <a:r>
              <a:rPr lang="en-US" b="1" dirty="0" err="1">
                <a:cs typeface="Arial" pitchFamily="34" charset="0"/>
              </a:rPr>
              <a:t>dan</a:t>
            </a:r>
            <a:r>
              <a:rPr lang="en-US" b="1" dirty="0">
                <a:cs typeface="Arial" pitchFamily="34" charset="0"/>
              </a:rPr>
              <a:t> </a:t>
            </a:r>
            <a:r>
              <a:rPr lang="en-US" b="1" dirty="0" err="1">
                <a:cs typeface="Arial" pitchFamily="34" charset="0"/>
              </a:rPr>
              <a:t>Prakiraan</a:t>
            </a:r>
            <a:r>
              <a:rPr lang="en-US" b="1" dirty="0">
                <a:cs typeface="Arial" pitchFamily="34" charset="0"/>
              </a:rPr>
              <a:t> </a:t>
            </a:r>
            <a:r>
              <a:rPr lang="en-US" b="1" dirty="0" err="1">
                <a:cs typeface="Arial" pitchFamily="34" charset="0"/>
              </a:rPr>
              <a:t>Anggaran</a:t>
            </a:r>
            <a:r>
              <a:rPr lang="en-US" b="1" dirty="0">
                <a:cs typeface="Arial" pitchFamily="34" charset="0"/>
              </a:rPr>
              <a:t> </a:t>
            </a:r>
            <a:r>
              <a:rPr lang="en-US" b="1" dirty="0" err="1">
                <a:cs typeface="Arial" pitchFamily="34" charset="0"/>
              </a:rPr>
              <a:t>Biaya</a:t>
            </a:r>
            <a:endParaRPr lang="en-US" dirty="0"/>
          </a:p>
        </p:txBody>
      </p:sp>
      <p:sp>
        <p:nvSpPr>
          <p:cNvPr id="3" name="Content Placeholder 2">
            <a:extLst>
              <a:ext uri="{FF2B5EF4-FFF2-40B4-BE49-F238E27FC236}">
                <a16:creationId xmlns:a16="http://schemas.microsoft.com/office/drawing/2014/main" id="{DE3426E2-D1C3-6443-BAF5-FDCCD58F4F46}"/>
              </a:ext>
            </a:extLst>
          </p:cNvPr>
          <p:cNvSpPr>
            <a:spLocks noGrp="1"/>
          </p:cNvSpPr>
          <p:nvPr>
            <p:ph idx="1"/>
          </p:nvPr>
        </p:nvSpPr>
        <p:spPr>
          <a:xfrm>
            <a:off x="838200" y="1825624"/>
            <a:ext cx="10515600" cy="4797597"/>
          </a:xfrm>
        </p:spPr>
        <p:txBody>
          <a:bodyPr>
            <a:normAutofit lnSpcReduction="10000"/>
          </a:bodyPr>
          <a:lstStyle/>
          <a:p>
            <a:r>
              <a:rPr lang="id-ID" dirty="0"/>
              <a:t>Bab ini berisi usulan belanja barang, pembangunan gedung dan Rencana Anggaran Biaya (RAB). RAB disajikan dalam format pada </a:t>
            </a:r>
            <a:r>
              <a:rPr lang="id-ID" b="1" dirty="0"/>
              <a:t>Tabel </a:t>
            </a:r>
            <a:r>
              <a:rPr lang="en-US" b="1" dirty="0"/>
              <a:t>4.</a:t>
            </a:r>
          </a:p>
          <a:p>
            <a:r>
              <a:rPr lang="id-ID" dirty="0"/>
              <a:t>RAB merupakan usulan anggaran total institusi yang didasarkan atas usulan anggaran untuk belanja barang dan pembangunan gedung</a:t>
            </a:r>
            <a:r>
              <a:rPr lang="en-ID" dirty="0"/>
              <a:t> </a:t>
            </a:r>
          </a:p>
          <a:p>
            <a:r>
              <a:rPr lang="id-ID" dirty="0"/>
              <a:t>Usulan belanja barang dan pembangunan gedung harus disusun sesuai dengan format seperti tertera pada </a:t>
            </a:r>
            <a:r>
              <a:rPr lang="id-ID" b="1" dirty="0"/>
              <a:t>Tabel </a:t>
            </a:r>
            <a:r>
              <a:rPr lang="en-US" b="1" dirty="0"/>
              <a:t>5</a:t>
            </a:r>
            <a:r>
              <a:rPr lang="id-ID" b="1" dirty="0"/>
              <a:t>-</a:t>
            </a:r>
            <a:r>
              <a:rPr lang="en-US" b="1" dirty="0"/>
              <a:t>7</a:t>
            </a:r>
            <a:r>
              <a:rPr lang="en-ID" dirty="0"/>
              <a:t> </a:t>
            </a:r>
          </a:p>
          <a:p>
            <a:r>
              <a:rPr lang="id-ID" dirty="0"/>
              <a:t>Barang yang dapat diusulkan pada proposal ini hanya barang yang disajikan pada </a:t>
            </a:r>
            <a:r>
              <a:rPr lang="id-ID" b="1" dirty="0"/>
              <a:t>Lampiran C </a:t>
            </a:r>
            <a:r>
              <a:rPr lang="id-ID" dirty="0"/>
              <a:t>pada panduan.</a:t>
            </a:r>
          </a:p>
          <a:p>
            <a:r>
              <a:rPr lang="id-ID" dirty="0"/>
              <a:t>Usulan </a:t>
            </a:r>
            <a:r>
              <a:rPr lang="id-ID" b="1" dirty="0"/>
              <a:t>pembangunan gedung harus dilengkapi dengan dokumen perencanaan, spesifikasi, RAB dan rencana jadwal pelaksanaan (kurva </a:t>
            </a:r>
            <a:r>
              <a:rPr lang="id-ID" b="1" dirty="0" err="1"/>
              <a:t>S</a:t>
            </a:r>
            <a:r>
              <a:rPr lang="id-ID" b="1" dirty="0"/>
              <a:t>)</a:t>
            </a:r>
            <a:r>
              <a:rPr lang="en-ID" dirty="0"/>
              <a:t> </a:t>
            </a:r>
          </a:p>
          <a:p>
            <a:endParaRPr lang="en-US" dirty="0"/>
          </a:p>
        </p:txBody>
      </p:sp>
    </p:spTree>
    <p:extLst>
      <p:ext uri="{BB962C8B-B14F-4D97-AF65-F5344CB8AC3E}">
        <p14:creationId xmlns:p14="http://schemas.microsoft.com/office/powerpoint/2010/main" val="30351174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a:xfrm>
            <a:off x="439056" y="18442"/>
            <a:ext cx="10515600" cy="869950"/>
          </a:xfrm>
        </p:spPr>
        <p:txBody>
          <a:bodyPr/>
          <a:lstStyle/>
          <a:p>
            <a:pPr eaLnBrk="1" hangingPunct="1"/>
            <a:r>
              <a:rPr lang="id-ID" dirty="0"/>
              <a:t>FORMAT PROPOSAL</a:t>
            </a:r>
            <a:endParaRPr lang="en-US" dirty="0"/>
          </a:p>
        </p:txBody>
      </p:sp>
      <p:sp>
        <p:nvSpPr>
          <p:cNvPr id="66563" name="Content Placeholder 4"/>
          <p:cNvSpPr>
            <a:spLocks noGrp="1"/>
          </p:cNvSpPr>
          <p:nvPr>
            <p:ph idx="1"/>
          </p:nvPr>
        </p:nvSpPr>
        <p:spPr>
          <a:xfrm>
            <a:off x="439056" y="640216"/>
            <a:ext cx="10515600" cy="620712"/>
          </a:xfrm>
        </p:spPr>
        <p:txBody>
          <a:bodyPr/>
          <a:lstStyle/>
          <a:p>
            <a:pPr eaLnBrk="1" hangingPunct="1">
              <a:buFont typeface="Arial" pitchFamily="34" charset="0"/>
              <a:buNone/>
            </a:pPr>
            <a:r>
              <a:rPr lang="en-US" b="1" dirty="0" err="1"/>
              <a:t>Tabel</a:t>
            </a:r>
            <a:r>
              <a:rPr lang="en-US" b="1" dirty="0"/>
              <a:t> 5</a:t>
            </a:r>
            <a:r>
              <a:rPr lang="id-ID" b="1" dirty="0"/>
              <a:t>.</a:t>
            </a:r>
            <a:r>
              <a:rPr lang="en-US" b="1" dirty="0"/>
              <a:t>  </a:t>
            </a:r>
            <a:r>
              <a:rPr lang="en-US" b="1" dirty="0" err="1"/>
              <a:t>Prakiraan</a:t>
            </a:r>
            <a:r>
              <a:rPr lang="id-ID" b="1" dirty="0"/>
              <a:t> Anggaran Belanja PP-PTS Tahun Anggaran 2020</a:t>
            </a:r>
            <a:endParaRPr lang="id-ID" dirty="0"/>
          </a:p>
        </p:txBody>
      </p:sp>
      <p:sp>
        <p:nvSpPr>
          <p:cNvPr id="66562" name="Content Placeholder 2"/>
          <p:cNvSpPr txBox="1">
            <a:spLocks/>
          </p:cNvSpPr>
          <p:nvPr/>
        </p:nvSpPr>
        <p:spPr bwMode="auto">
          <a:xfrm>
            <a:off x="457200" y="1341438"/>
            <a:ext cx="8229600" cy="4784725"/>
          </a:xfrm>
          <a:prstGeom prst="rect">
            <a:avLst/>
          </a:prstGeom>
          <a:noFill/>
          <a:ln w="9525">
            <a:noFill/>
            <a:miter lim="800000"/>
            <a:headEnd/>
            <a:tailEnd/>
          </a:ln>
        </p:spPr>
        <p:txBody>
          <a:bodyPr/>
          <a:lstStyle/>
          <a:p>
            <a:pPr marL="228600" indent="-228600" eaLnBrk="1" hangingPunct="1">
              <a:lnSpc>
                <a:spcPct val="90000"/>
              </a:lnSpc>
              <a:spcBef>
                <a:spcPts val="1000"/>
              </a:spcBef>
              <a:buFont typeface="Arial" pitchFamily="34" charset="0"/>
              <a:buChar char="•"/>
            </a:pPr>
            <a:endParaRPr lang="id-ID" sz="2400">
              <a:latin typeface="Palatino Linotype"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341228592"/>
              </p:ext>
            </p:extLst>
          </p:nvPr>
        </p:nvGraphicFramePr>
        <p:xfrm>
          <a:off x="184341" y="1136568"/>
          <a:ext cx="11884768" cy="4674263"/>
        </p:xfrm>
        <a:graphic>
          <a:graphicData uri="http://schemas.openxmlformats.org/drawingml/2006/table">
            <a:tbl>
              <a:tblPr firstRow="1" firstCol="1" bandRow="1">
                <a:tableStyleId>{B301B821-A1FF-4177-AEE7-76D212191A09}</a:tableStyleId>
              </a:tblPr>
              <a:tblGrid>
                <a:gridCol w="565597">
                  <a:extLst>
                    <a:ext uri="{9D8B030D-6E8A-4147-A177-3AD203B41FA5}">
                      <a16:colId xmlns:a16="http://schemas.microsoft.com/office/drawing/2014/main" val="20000"/>
                    </a:ext>
                  </a:extLst>
                </a:gridCol>
                <a:gridCol w="574853">
                  <a:extLst>
                    <a:ext uri="{9D8B030D-6E8A-4147-A177-3AD203B41FA5}">
                      <a16:colId xmlns:a16="http://schemas.microsoft.com/office/drawing/2014/main" val="20001"/>
                    </a:ext>
                  </a:extLst>
                </a:gridCol>
                <a:gridCol w="5065641">
                  <a:extLst>
                    <a:ext uri="{9D8B030D-6E8A-4147-A177-3AD203B41FA5}">
                      <a16:colId xmlns:a16="http://schemas.microsoft.com/office/drawing/2014/main" val="20002"/>
                    </a:ext>
                  </a:extLst>
                </a:gridCol>
                <a:gridCol w="716875">
                  <a:extLst>
                    <a:ext uri="{9D8B030D-6E8A-4147-A177-3AD203B41FA5}">
                      <a16:colId xmlns:a16="http://schemas.microsoft.com/office/drawing/2014/main" val="20003"/>
                    </a:ext>
                  </a:extLst>
                </a:gridCol>
                <a:gridCol w="819286">
                  <a:extLst>
                    <a:ext uri="{9D8B030D-6E8A-4147-A177-3AD203B41FA5}">
                      <a16:colId xmlns:a16="http://schemas.microsoft.com/office/drawing/2014/main" val="20004"/>
                    </a:ext>
                  </a:extLst>
                </a:gridCol>
                <a:gridCol w="2150626">
                  <a:extLst>
                    <a:ext uri="{9D8B030D-6E8A-4147-A177-3AD203B41FA5}">
                      <a16:colId xmlns:a16="http://schemas.microsoft.com/office/drawing/2014/main" val="20005"/>
                    </a:ext>
                  </a:extLst>
                </a:gridCol>
                <a:gridCol w="1991890">
                  <a:extLst>
                    <a:ext uri="{9D8B030D-6E8A-4147-A177-3AD203B41FA5}">
                      <a16:colId xmlns:a16="http://schemas.microsoft.com/office/drawing/2014/main" val="20006"/>
                    </a:ext>
                  </a:extLst>
                </a:gridCol>
              </a:tblGrid>
              <a:tr h="440925">
                <a:tc rowSpan="2">
                  <a:txBody>
                    <a:bodyPr/>
                    <a:lstStyle/>
                    <a:p>
                      <a:pPr marL="0" marR="0" algn="ctr">
                        <a:lnSpc>
                          <a:spcPct val="115000"/>
                        </a:lnSpc>
                        <a:spcBef>
                          <a:spcPts val="500"/>
                        </a:spcBef>
                        <a:spcAft>
                          <a:spcPts val="600"/>
                        </a:spcAft>
                      </a:pPr>
                      <a:r>
                        <a:rPr lang="id-ID" sz="1800" dirty="0">
                          <a:effectLst/>
                        </a:rPr>
                        <a:t>No</a:t>
                      </a:r>
                      <a:endParaRPr lang="en-US" sz="1800" dirty="0">
                        <a:effectLst/>
                        <a:latin typeface="Century Gothic"/>
                        <a:ea typeface="メイリオ"/>
                        <a:cs typeface="Times New Roman"/>
                      </a:endParaRPr>
                    </a:p>
                  </a:txBody>
                  <a:tcPr marL="56421" marR="56421"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rowSpan="2" gridSpan="2">
                  <a:txBody>
                    <a:bodyPr/>
                    <a:lstStyle/>
                    <a:p>
                      <a:pPr marL="0" marR="0" algn="ctr">
                        <a:lnSpc>
                          <a:spcPct val="115000"/>
                        </a:lnSpc>
                        <a:spcBef>
                          <a:spcPts val="500"/>
                        </a:spcBef>
                        <a:spcAft>
                          <a:spcPts val="600"/>
                        </a:spcAft>
                      </a:pPr>
                      <a:r>
                        <a:rPr lang="id-ID" sz="1800" dirty="0">
                          <a:effectLst/>
                        </a:rPr>
                        <a:t>Komponen Biaya /Rincian Belanja</a:t>
                      </a:r>
                      <a:endParaRPr lang="en-US" sz="1800" dirty="0">
                        <a:effectLst/>
                        <a:latin typeface="Century Gothic"/>
                        <a:ea typeface="メイリオ"/>
                        <a:cs typeface="Times New Roman"/>
                      </a:endParaRPr>
                    </a:p>
                  </a:txBody>
                  <a:tcPr marL="56421" marR="56421"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rowSpan="2" hMerge="1">
                  <a:txBody>
                    <a:bodyPr/>
                    <a:lstStyle/>
                    <a:p>
                      <a:endParaRPr lang="en-US"/>
                    </a:p>
                  </a:txBody>
                  <a:tcPr/>
                </a:tc>
                <a:tc gridSpan="4">
                  <a:txBody>
                    <a:bodyPr/>
                    <a:lstStyle/>
                    <a:p>
                      <a:pPr marL="0" marR="0" algn="ctr">
                        <a:lnSpc>
                          <a:spcPct val="115000"/>
                        </a:lnSpc>
                        <a:spcBef>
                          <a:spcPts val="500"/>
                        </a:spcBef>
                        <a:spcAft>
                          <a:spcPts val="600"/>
                        </a:spcAft>
                      </a:pPr>
                      <a:r>
                        <a:rPr lang="id-ID" sz="1800" dirty="0">
                          <a:effectLst/>
                        </a:rPr>
                        <a:t>Perhitungan Tahun 2020</a:t>
                      </a:r>
                      <a:endParaRPr lang="en-US" sz="1800" dirty="0">
                        <a:effectLst/>
                        <a:latin typeface="Century Gothic"/>
                        <a:ea typeface="メイリオ"/>
                        <a:cs typeface="Times New Roman"/>
                      </a:endParaRPr>
                    </a:p>
                  </a:txBody>
                  <a:tcPr marL="56421" marR="56421"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28766">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pPr marL="0" marR="0" algn="ctr">
                        <a:lnSpc>
                          <a:spcPct val="115000"/>
                        </a:lnSpc>
                        <a:spcBef>
                          <a:spcPts val="500"/>
                        </a:spcBef>
                        <a:spcAft>
                          <a:spcPts val="600"/>
                        </a:spcAft>
                      </a:pPr>
                      <a:r>
                        <a:rPr lang="id-ID" sz="1800" dirty="0">
                          <a:effectLst/>
                        </a:rPr>
                        <a:t>Volume</a:t>
                      </a:r>
                      <a:endParaRPr lang="en-US" sz="1800" dirty="0">
                        <a:effectLst/>
                        <a:latin typeface="Century Gothic"/>
                        <a:ea typeface="メイリオ"/>
                        <a:cs typeface="Times New Roman"/>
                      </a:endParaRPr>
                    </a:p>
                  </a:txBody>
                  <a:tcPr marL="56421" marR="56421"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500"/>
                        </a:spcBef>
                        <a:spcAft>
                          <a:spcPts val="600"/>
                        </a:spcAft>
                      </a:pPr>
                      <a:r>
                        <a:rPr lang="id-ID" sz="1800" dirty="0">
                          <a:effectLst/>
                        </a:rPr>
                        <a:t>Harga Satuan</a:t>
                      </a:r>
                      <a:r>
                        <a:rPr lang="id-ID" sz="1800" baseline="0" dirty="0">
                          <a:effectLst/>
                        </a:rPr>
                        <a:t> </a:t>
                      </a:r>
                      <a:r>
                        <a:rPr lang="id-ID" sz="1800" dirty="0">
                          <a:effectLst/>
                        </a:rPr>
                        <a:t>(Rp.)</a:t>
                      </a:r>
                      <a:endParaRPr lang="en-US" sz="1800" dirty="0">
                        <a:effectLst/>
                        <a:latin typeface="Century Gothic"/>
                        <a:ea typeface="メイリオ"/>
                        <a:cs typeface="Times New Roman"/>
                      </a:endParaRPr>
                    </a:p>
                  </a:txBody>
                  <a:tcPr marL="56421" marR="56421"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ctr">
                        <a:lnSpc>
                          <a:spcPct val="115000"/>
                        </a:lnSpc>
                        <a:spcBef>
                          <a:spcPts val="500"/>
                        </a:spcBef>
                        <a:spcAft>
                          <a:spcPts val="600"/>
                        </a:spcAft>
                      </a:pPr>
                      <a:r>
                        <a:rPr lang="id-ID" sz="1800" dirty="0">
                          <a:effectLst/>
                        </a:rPr>
                        <a:t>Jumlah Biaya (Rp.)</a:t>
                      </a:r>
                      <a:endParaRPr lang="en-US" sz="1800" dirty="0">
                        <a:effectLst/>
                        <a:latin typeface="Century Gothic"/>
                        <a:ea typeface="メイリオ"/>
                        <a:cs typeface="Times New Roman"/>
                      </a:endParaRPr>
                    </a:p>
                  </a:txBody>
                  <a:tcPr marL="56421" marR="56421"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0001"/>
                  </a:ext>
                </a:extLst>
              </a:tr>
              <a:tr h="176256">
                <a:tc>
                  <a:txBody>
                    <a:bodyPr/>
                    <a:lstStyle/>
                    <a:p>
                      <a:pPr marL="0" marR="0" algn="l">
                        <a:lnSpc>
                          <a:spcPct val="115000"/>
                        </a:lnSpc>
                        <a:spcBef>
                          <a:spcPts val="500"/>
                        </a:spcBef>
                        <a:spcAft>
                          <a:spcPts val="600"/>
                        </a:spcAft>
                      </a:pPr>
                      <a:r>
                        <a:rPr lang="id-ID" sz="1800" b="1">
                          <a:effectLst/>
                        </a:rPr>
                        <a:t>1</a:t>
                      </a:r>
                      <a:endParaRPr lang="en-US" sz="1800" b="1">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b="1">
                          <a:effectLst/>
                        </a:rPr>
                        <a:t> </a:t>
                      </a:r>
                      <a:endParaRPr lang="en-US" sz="1800" b="1">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b="1" dirty="0">
                          <a:effectLst/>
                        </a:rPr>
                        <a:t>Pengadaan Barang </a:t>
                      </a:r>
                      <a:endParaRPr lang="en-US" sz="1800" b="1" dirty="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dirty="0">
                          <a:effectLst/>
                        </a:rPr>
                        <a:t> </a:t>
                      </a:r>
                      <a:endParaRPr lang="en-US" sz="1800" dirty="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dirty="0">
                          <a:effectLst/>
                        </a:rPr>
                        <a:t> </a:t>
                      </a:r>
                      <a:endParaRPr lang="en-US" sz="1800" dirty="0">
                        <a:effectLst/>
                        <a:latin typeface="Century Gothic"/>
                        <a:ea typeface="メイリオ"/>
                        <a:cs typeface="Times New Roman"/>
                      </a:endParaRPr>
                    </a:p>
                  </a:txBody>
                  <a:tcPr marL="56421" marR="56421"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dirty="0">
                          <a:effectLst/>
                        </a:rPr>
                        <a:t> </a:t>
                      </a:r>
                      <a:endParaRPr lang="en-US" sz="1800" dirty="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15000"/>
                        </a:lnSpc>
                      </a:pPr>
                      <a:endParaRPr lang="en-US" sz="1800" dirty="0">
                        <a:effectLst/>
                        <a:latin typeface="Century Gothic"/>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0002"/>
                  </a:ext>
                </a:extLst>
              </a:tr>
              <a:tr h="352510">
                <a:tc>
                  <a:txBody>
                    <a:bodyPr/>
                    <a:lstStyle/>
                    <a:p>
                      <a:pPr marL="0" marR="0" algn="l">
                        <a:lnSpc>
                          <a:spcPct val="115000"/>
                        </a:lnSpc>
                        <a:spcBef>
                          <a:spcPts val="500"/>
                        </a:spcBef>
                        <a:spcAft>
                          <a:spcPts val="600"/>
                        </a:spcAft>
                      </a:pPr>
                      <a:r>
                        <a:rPr lang="id-ID" sz="1800" dirty="0">
                          <a:effectLst/>
                        </a:rPr>
                        <a:t> </a:t>
                      </a:r>
                      <a:endParaRPr lang="en-US" sz="1800" dirty="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342900" marR="0" lvl="0" indent="-342900" algn="l">
                        <a:lnSpc>
                          <a:spcPct val="115000"/>
                        </a:lnSpc>
                        <a:spcBef>
                          <a:spcPts val="500"/>
                        </a:spcBef>
                        <a:spcAft>
                          <a:spcPts val="600"/>
                        </a:spcAft>
                        <a:buFont typeface="+mj-lt"/>
                        <a:buAutoNum type="alphaUcPeriod"/>
                      </a:pPr>
                      <a:r>
                        <a:rPr lang="en-US" sz="1800">
                          <a:effectLst/>
                        </a:rPr>
                        <a:t> </a:t>
                      </a:r>
                      <a:endParaRPr lang="en-US" sz="1800">
                        <a:effectLst/>
                        <a:latin typeface="Century Gothic"/>
                        <a:ea typeface="Times New Roman"/>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dirty="0">
                          <a:effectLst/>
                        </a:rPr>
                        <a:t>Pengadaan Alat Laboratorium </a:t>
                      </a:r>
                      <a:r>
                        <a:rPr lang="en-US" sz="1800" dirty="0">
                          <a:effectLst/>
                        </a:rPr>
                        <a:t>Dasar IPA</a:t>
                      </a:r>
                      <a:endParaRPr lang="en-US" sz="1800" dirty="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a:effectLst/>
                        </a:rPr>
                        <a:t>1</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dirty="0">
                          <a:effectLst/>
                        </a:rPr>
                        <a:t>Paket</a:t>
                      </a:r>
                      <a:endParaRPr lang="en-US" sz="1800" dirty="0">
                        <a:effectLst/>
                        <a:latin typeface="Century Gothic"/>
                        <a:ea typeface="メイリオ"/>
                        <a:cs typeface="Times New Roman"/>
                      </a:endParaRPr>
                    </a:p>
                  </a:txBody>
                  <a:tcPr marL="56421" marR="56421"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dirty="0">
                          <a:effectLst/>
                        </a:rPr>
                        <a:t> </a:t>
                      </a:r>
                      <a:endParaRPr lang="en-US" sz="1800" dirty="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a:effectLst/>
                        </a:rPr>
                        <a:t> </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0003"/>
                  </a:ext>
                </a:extLst>
              </a:tr>
              <a:tr h="352510">
                <a:tc>
                  <a:txBody>
                    <a:bodyPr/>
                    <a:lstStyle/>
                    <a:p>
                      <a:pPr marL="0" marR="0" algn="l">
                        <a:lnSpc>
                          <a:spcPct val="115000"/>
                        </a:lnSpc>
                        <a:spcBef>
                          <a:spcPts val="500"/>
                        </a:spcBef>
                        <a:spcAft>
                          <a:spcPts val="600"/>
                        </a:spcAft>
                      </a:pPr>
                      <a:r>
                        <a:rPr lang="id-ID" sz="1800">
                          <a:effectLst/>
                        </a:rPr>
                        <a:t> </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lvl="0" indent="0" algn="l">
                        <a:lnSpc>
                          <a:spcPct val="115000"/>
                        </a:lnSpc>
                        <a:spcBef>
                          <a:spcPts val="500"/>
                        </a:spcBef>
                        <a:spcAft>
                          <a:spcPts val="600"/>
                        </a:spcAft>
                        <a:buFont typeface="+mj-lt"/>
                        <a:buNone/>
                      </a:pPr>
                      <a:r>
                        <a:rPr lang="en-US" sz="1800" dirty="0">
                          <a:effectLst/>
                        </a:rPr>
                        <a:t>B. </a:t>
                      </a:r>
                      <a:endParaRPr lang="en-US" sz="1800" dirty="0">
                        <a:effectLst/>
                        <a:latin typeface="Century Gothic"/>
                        <a:ea typeface="Times New Roman"/>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en-US" sz="1800" dirty="0" err="1">
                          <a:effectLst/>
                        </a:rPr>
                        <a:t>Pengadaan</a:t>
                      </a:r>
                      <a:r>
                        <a:rPr lang="en-US" sz="1800" dirty="0">
                          <a:effectLst/>
                        </a:rPr>
                        <a:t> </a:t>
                      </a:r>
                      <a:r>
                        <a:rPr lang="en-US" sz="1800" dirty="0" err="1">
                          <a:effectLst/>
                        </a:rPr>
                        <a:t>Alat</a:t>
                      </a:r>
                      <a:r>
                        <a:rPr lang="en-US" sz="1800" dirty="0">
                          <a:effectLst/>
                        </a:rPr>
                        <a:t> </a:t>
                      </a:r>
                      <a:r>
                        <a:rPr lang="en-US" sz="1800" dirty="0" err="1">
                          <a:effectLst/>
                        </a:rPr>
                        <a:t>Laboratorium</a:t>
                      </a:r>
                      <a:r>
                        <a:rPr lang="en-US" sz="1800" dirty="0">
                          <a:effectLst/>
                        </a:rPr>
                        <a:t> </a:t>
                      </a:r>
                      <a:r>
                        <a:rPr lang="en-US" sz="1800" dirty="0" err="1">
                          <a:effectLst/>
                        </a:rPr>
                        <a:t>Kesehatan</a:t>
                      </a:r>
                      <a:r>
                        <a:rPr lang="en-US" sz="1800" dirty="0">
                          <a:effectLst/>
                        </a:rPr>
                        <a:t> Dasar</a:t>
                      </a:r>
                      <a:endParaRPr lang="en-US" sz="1800" dirty="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en-US" sz="1800">
                          <a:effectLst/>
                        </a:rPr>
                        <a:t>1 </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en-US" sz="1800" dirty="0" err="1">
                          <a:effectLst/>
                        </a:rPr>
                        <a:t>Paket</a:t>
                      </a:r>
                      <a:endParaRPr lang="en-US" sz="1800" dirty="0">
                        <a:effectLst/>
                        <a:latin typeface="Century Gothic"/>
                        <a:ea typeface="メイリオ"/>
                        <a:cs typeface="Times New Roman"/>
                      </a:endParaRPr>
                    </a:p>
                  </a:txBody>
                  <a:tcPr marL="56421" marR="56421"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dirty="0">
                          <a:effectLst/>
                        </a:rPr>
                        <a:t> </a:t>
                      </a:r>
                      <a:endParaRPr lang="en-US" sz="1800" dirty="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dirty="0">
                          <a:effectLst/>
                        </a:rPr>
                        <a:t> </a:t>
                      </a:r>
                      <a:endParaRPr lang="en-US" sz="1800" dirty="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0005"/>
                  </a:ext>
                </a:extLst>
              </a:tr>
              <a:tr h="352510">
                <a:tc>
                  <a:txBody>
                    <a:bodyPr/>
                    <a:lstStyle/>
                    <a:p>
                      <a:pPr marL="0" marR="0" algn="l">
                        <a:lnSpc>
                          <a:spcPct val="115000"/>
                        </a:lnSpc>
                        <a:spcBef>
                          <a:spcPts val="500"/>
                        </a:spcBef>
                        <a:spcAft>
                          <a:spcPts val="600"/>
                        </a:spcAft>
                      </a:pPr>
                      <a:r>
                        <a:rPr lang="id-ID" sz="1800">
                          <a:effectLst/>
                        </a:rPr>
                        <a:t> </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lvl="0" indent="0" algn="l">
                        <a:lnSpc>
                          <a:spcPct val="115000"/>
                        </a:lnSpc>
                        <a:spcBef>
                          <a:spcPts val="500"/>
                        </a:spcBef>
                        <a:spcAft>
                          <a:spcPts val="600"/>
                        </a:spcAft>
                        <a:buFont typeface="+mj-lt"/>
                        <a:buNone/>
                      </a:pPr>
                      <a:r>
                        <a:rPr lang="en-US" sz="1800" dirty="0">
                          <a:effectLst/>
                        </a:rPr>
                        <a:t>C.</a:t>
                      </a:r>
                      <a:r>
                        <a:rPr lang="id-ID" sz="1800" dirty="0">
                          <a:effectLst/>
                        </a:rPr>
                        <a:t> </a:t>
                      </a:r>
                      <a:endParaRPr lang="en-US" sz="1800" dirty="0">
                        <a:effectLst/>
                        <a:latin typeface="Century Gothic"/>
                        <a:ea typeface="Times New Roman"/>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dirty="0">
                          <a:effectLst/>
                        </a:rPr>
                        <a:t>Pengadaan Alat Laboratorium Teknik</a:t>
                      </a:r>
                      <a:endParaRPr lang="en-US" sz="1800" dirty="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a:effectLst/>
                        </a:rPr>
                        <a:t>1</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dirty="0">
                          <a:effectLst/>
                        </a:rPr>
                        <a:t>Paket</a:t>
                      </a:r>
                      <a:endParaRPr lang="en-US" sz="1800" dirty="0">
                        <a:effectLst/>
                        <a:latin typeface="Century Gothic"/>
                        <a:ea typeface="メイリオ"/>
                        <a:cs typeface="Times New Roman"/>
                      </a:endParaRPr>
                    </a:p>
                  </a:txBody>
                  <a:tcPr marL="56421" marR="56421"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a:effectLst/>
                        </a:rPr>
                        <a:t> </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a:effectLst/>
                        </a:rPr>
                        <a:t> </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0006"/>
                  </a:ext>
                </a:extLst>
              </a:tr>
              <a:tr h="352510">
                <a:tc>
                  <a:txBody>
                    <a:bodyPr/>
                    <a:lstStyle/>
                    <a:p>
                      <a:pPr marL="0" marR="0" algn="l">
                        <a:lnSpc>
                          <a:spcPct val="115000"/>
                        </a:lnSpc>
                        <a:spcBef>
                          <a:spcPts val="500"/>
                        </a:spcBef>
                        <a:spcAft>
                          <a:spcPts val="600"/>
                        </a:spcAft>
                      </a:pPr>
                      <a:r>
                        <a:rPr lang="id-ID" sz="1800">
                          <a:effectLst/>
                        </a:rPr>
                        <a:t> </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lvl="0" indent="0" algn="l">
                        <a:lnSpc>
                          <a:spcPct val="115000"/>
                        </a:lnSpc>
                        <a:spcBef>
                          <a:spcPts val="500"/>
                        </a:spcBef>
                        <a:spcAft>
                          <a:spcPts val="600"/>
                        </a:spcAft>
                        <a:buFont typeface="+mj-lt"/>
                        <a:buNone/>
                      </a:pPr>
                      <a:r>
                        <a:rPr lang="en-US" sz="1800" dirty="0">
                          <a:effectLst/>
                        </a:rPr>
                        <a:t>D. </a:t>
                      </a:r>
                      <a:endParaRPr lang="en-US" sz="1800" dirty="0">
                        <a:effectLst/>
                        <a:latin typeface="Century Gothic"/>
                        <a:ea typeface="Times New Roman"/>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en-US" sz="1800" dirty="0" err="1">
                          <a:effectLst/>
                        </a:rPr>
                        <a:t>Pengadaan</a:t>
                      </a:r>
                      <a:r>
                        <a:rPr lang="en-US" sz="1800" dirty="0">
                          <a:effectLst/>
                        </a:rPr>
                        <a:t> </a:t>
                      </a:r>
                      <a:r>
                        <a:rPr lang="en-US" sz="1800" dirty="0" err="1">
                          <a:effectLst/>
                        </a:rPr>
                        <a:t>Alat</a:t>
                      </a:r>
                      <a:r>
                        <a:rPr lang="en-US" sz="1800" dirty="0">
                          <a:effectLst/>
                        </a:rPr>
                        <a:t> </a:t>
                      </a:r>
                      <a:r>
                        <a:rPr lang="en-US" sz="1800" dirty="0" err="1">
                          <a:effectLst/>
                        </a:rPr>
                        <a:t>Laboratorium</a:t>
                      </a:r>
                      <a:r>
                        <a:rPr lang="en-US" sz="1800" dirty="0">
                          <a:effectLst/>
                        </a:rPr>
                        <a:t> Microteaching</a:t>
                      </a:r>
                      <a:endParaRPr lang="en-US" sz="1800" dirty="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en-US" sz="1800">
                          <a:effectLst/>
                        </a:rPr>
                        <a:t>1</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en-US" sz="1800" dirty="0" err="1">
                          <a:effectLst/>
                        </a:rPr>
                        <a:t>Paket</a:t>
                      </a:r>
                      <a:endParaRPr lang="en-US" sz="1800" dirty="0">
                        <a:effectLst/>
                        <a:latin typeface="Century Gothic"/>
                        <a:ea typeface="メイリオ"/>
                        <a:cs typeface="Times New Roman"/>
                      </a:endParaRPr>
                    </a:p>
                  </a:txBody>
                  <a:tcPr marL="56421" marR="56421"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a:effectLst/>
                        </a:rPr>
                        <a:t> </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dirty="0">
                          <a:effectLst/>
                        </a:rPr>
                        <a:t> </a:t>
                      </a:r>
                      <a:endParaRPr lang="en-US" sz="1800" dirty="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0007"/>
                  </a:ext>
                </a:extLst>
              </a:tr>
              <a:tr h="197388">
                <a:tc>
                  <a:txBody>
                    <a:bodyPr/>
                    <a:lstStyle/>
                    <a:p>
                      <a:pPr marL="0" marR="0" algn="l">
                        <a:lnSpc>
                          <a:spcPct val="115000"/>
                        </a:lnSpc>
                        <a:spcBef>
                          <a:spcPts val="500"/>
                        </a:spcBef>
                        <a:spcAft>
                          <a:spcPts val="600"/>
                        </a:spcAft>
                      </a:pPr>
                      <a:r>
                        <a:rPr lang="id-ID" sz="1800">
                          <a:effectLst/>
                        </a:rPr>
                        <a:t> </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lvl="0" indent="0" algn="l">
                        <a:lnSpc>
                          <a:spcPct val="115000"/>
                        </a:lnSpc>
                        <a:spcBef>
                          <a:spcPts val="500"/>
                        </a:spcBef>
                        <a:spcAft>
                          <a:spcPts val="600"/>
                        </a:spcAft>
                        <a:buFont typeface="+mj-lt"/>
                        <a:buNone/>
                      </a:pPr>
                      <a:r>
                        <a:rPr lang="en-US" sz="1800" dirty="0">
                          <a:effectLst/>
                        </a:rPr>
                        <a:t>E. </a:t>
                      </a:r>
                      <a:endParaRPr lang="en-US" sz="1800" dirty="0">
                        <a:effectLst/>
                        <a:latin typeface="Century Gothic"/>
                        <a:ea typeface="Times New Roman"/>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a:effectLst/>
                        </a:rPr>
                        <a:t>Pengadaan Alat Laboratorium Bahasa</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en-US" sz="1800">
                          <a:effectLst/>
                        </a:rPr>
                        <a:t>1</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en-US" sz="1800" dirty="0" err="1">
                          <a:effectLst/>
                        </a:rPr>
                        <a:t>Paket</a:t>
                      </a:r>
                      <a:endParaRPr lang="en-US" sz="1800" dirty="0">
                        <a:effectLst/>
                        <a:latin typeface="Century Gothic"/>
                        <a:ea typeface="メイリオ"/>
                        <a:cs typeface="Times New Roman"/>
                      </a:endParaRPr>
                    </a:p>
                  </a:txBody>
                  <a:tcPr marL="56421" marR="56421"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a:effectLst/>
                        </a:rPr>
                        <a:t> </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a:effectLst/>
                        </a:rPr>
                        <a:t> </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0008"/>
                  </a:ext>
                </a:extLst>
              </a:tr>
              <a:tr h="352510">
                <a:tc>
                  <a:txBody>
                    <a:bodyPr/>
                    <a:lstStyle/>
                    <a:p>
                      <a:pPr marL="0" marR="0" algn="l">
                        <a:lnSpc>
                          <a:spcPct val="115000"/>
                        </a:lnSpc>
                        <a:spcBef>
                          <a:spcPts val="500"/>
                        </a:spcBef>
                        <a:spcAft>
                          <a:spcPts val="600"/>
                        </a:spcAft>
                      </a:pPr>
                      <a:r>
                        <a:rPr lang="id-ID" sz="1800">
                          <a:effectLst/>
                        </a:rPr>
                        <a:t> </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lvl="0" indent="0" algn="l">
                        <a:lnSpc>
                          <a:spcPct val="115000"/>
                        </a:lnSpc>
                        <a:spcBef>
                          <a:spcPts val="500"/>
                        </a:spcBef>
                        <a:spcAft>
                          <a:spcPts val="600"/>
                        </a:spcAft>
                        <a:buFont typeface="+mj-lt"/>
                        <a:buNone/>
                      </a:pPr>
                      <a:r>
                        <a:rPr lang="en-US" sz="1800" dirty="0">
                          <a:effectLst/>
                        </a:rPr>
                        <a:t>F. </a:t>
                      </a:r>
                      <a:endParaRPr lang="en-US" sz="1800" dirty="0">
                        <a:effectLst/>
                        <a:latin typeface="Century Gothic"/>
                        <a:ea typeface="Times New Roman"/>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dirty="0">
                          <a:effectLst/>
                        </a:rPr>
                        <a:t>Pengadaan Peralatan TIK Dan </a:t>
                      </a:r>
                      <a:r>
                        <a:rPr lang="en-US" sz="1800" dirty="0" err="1">
                          <a:effectLst/>
                          <a:latin typeface="+mn-lt"/>
                          <a:ea typeface="メイリオ"/>
                          <a:cs typeface="Times New Roman"/>
                        </a:rPr>
                        <a:t>Desain</a:t>
                      </a:r>
                      <a:r>
                        <a:rPr lang="en-US" sz="1800" dirty="0">
                          <a:effectLst/>
                          <a:latin typeface="+mn-lt"/>
                          <a:ea typeface="メイリオ"/>
                          <a:cs typeface="Times New Roman"/>
                        </a:rPr>
                        <a:t> Dasar</a:t>
                      </a:r>
                      <a:endParaRPr lang="en-US" sz="1800" dirty="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a:effectLst/>
                        </a:rPr>
                        <a:t>1</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dirty="0">
                          <a:effectLst/>
                        </a:rPr>
                        <a:t>Paket</a:t>
                      </a:r>
                      <a:endParaRPr lang="en-US" sz="1800" dirty="0">
                        <a:effectLst/>
                        <a:latin typeface="Century Gothic"/>
                        <a:ea typeface="メイリオ"/>
                        <a:cs typeface="Times New Roman"/>
                      </a:endParaRPr>
                    </a:p>
                  </a:txBody>
                  <a:tcPr marL="56421" marR="56421"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a:effectLst/>
                        </a:rPr>
                        <a:t> </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15000"/>
                        </a:lnSpc>
                      </a:pPr>
                      <a:endParaRPr lang="en-US" sz="1800">
                        <a:effectLst/>
                        <a:latin typeface="Century Gothic"/>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0009"/>
                  </a:ext>
                </a:extLst>
              </a:tr>
              <a:tr h="352510">
                <a:tc>
                  <a:txBody>
                    <a:bodyPr/>
                    <a:lstStyle/>
                    <a:p>
                      <a:pPr marL="0" marR="0" algn="l">
                        <a:lnSpc>
                          <a:spcPct val="115000"/>
                        </a:lnSpc>
                        <a:spcBef>
                          <a:spcPts val="500"/>
                        </a:spcBef>
                        <a:spcAft>
                          <a:spcPts val="600"/>
                        </a:spcAft>
                      </a:pPr>
                      <a:r>
                        <a:rPr lang="id-ID" sz="1800" b="1" dirty="0">
                          <a:effectLst/>
                        </a:rPr>
                        <a:t>2</a:t>
                      </a:r>
                      <a:endParaRPr lang="en-US" sz="1800" b="1" dirty="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b="1">
                          <a:effectLst/>
                        </a:rPr>
                        <a:t> </a:t>
                      </a:r>
                      <a:endParaRPr lang="en-US" sz="1800" b="1">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b="1" dirty="0">
                          <a:effectLst/>
                        </a:rPr>
                        <a:t>Pembangunan Gedung</a:t>
                      </a:r>
                      <a:endParaRPr lang="en-US" sz="1800" b="1" dirty="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a:effectLst/>
                        </a:rPr>
                        <a:t> </a:t>
                      </a:r>
                      <a:r>
                        <a:rPr lang="en-US" sz="1800">
                          <a:effectLst/>
                        </a:rPr>
                        <a:t>1</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dirty="0">
                          <a:effectLst/>
                        </a:rPr>
                        <a:t> </a:t>
                      </a:r>
                      <a:r>
                        <a:rPr lang="en-US" sz="1800" dirty="0" err="1">
                          <a:effectLst/>
                        </a:rPr>
                        <a:t>Paket</a:t>
                      </a:r>
                      <a:endParaRPr lang="en-US" sz="1800" dirty="0">
                        <a:effectLst/>
                        <a:latin typeface="Century Gothic"/>
                        <a:ea typeface="メイリオ"/>
                        <a:cs typeface="Times New Roman"/>
                      </a:endParaRPr>
                    </a:p>
                  </a:txBody>
                  <a:tcPr marL="56421" marR="56421"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a:effectLst/>
                        </a:rPr>
                        <a:t> </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15000"/>
                        </a:lnSpc>
                      </a:pPr>
                      <a:endParaRPr lang="en-US" sz="1800">
                        <a:effectLst/>
                        <a:latin typeface="Century Gothic"/>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0010"/>
                  </a:ext>
                </a:extLst>
              </a:tr>
              <a:tr h="352510">
                <a:tc>
                  <a:txBody>
                    <a:bodyPr/>
                    <a:lstStyle/>
                    <a:p>
                      <a:pPr>
                        <a:lnSpc>
                          <a:spcPct val="115000"/>
                        </a:lnSpc>
                      </a:pPr>
                      <a:endParaRPr lang="en-US" sz="1800">
                        <a:effectLst/>
                        <a:latin typeface="Century Gothic"/>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a:effectLst/>
                        </a:rPr>
                        <a:t>A</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a:effectLst/>
                        </a:rPr>
                        <a:t>Gedung kelas</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en-US" sz="1800">
                          <a:effectLst/>
                        </a:rPr>
                        <a:t>…..</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en-US" sz="1800" dirty="0" err="1">
                          <a:effectLst/>
                        </a:rPr>
                        <a:t>Ruang</a:t>
                      </a:r>
                      <a:endParaRPr lang="en-US" sz="1800" dirty="0">
                        <a:effectLst/>
                        <a:latin typeface="Century Gothic"/>
                        <a:ea typeface="メイリオ"/>
                        <a:cs typeface="Times New Roman"/>
                      </a:endParaRPr>
                    </a:p>
                  </a:txBody>
                  <a:tcPr marL="56421" marR="56421"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15000"/>
                        </a:lnSpc>
                      </a:pPr>
                      <a:endParaRPr lang="en-US" sz="1800">
                        <a:effectLst/>
                        <a:latin typeface="Century Gothic"/>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15000"/>
                        </a:lnSpc>
                      </a:pPr>
                      <a:endParaRPr lang="en-US" sz="1800">
                        <a:effectLst/>
                        <a:latin typeface="Century Gothic"/>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0011"/>
                  </a:ext>
                </a:extLst>
              </a:tr>
              <a:tr h="352510">
                <a:tc>
                  <a:txBody>
                    <a:bodyPr/>
                    <a:lstStyle/>
                    <a:p>
                      <a:pPr>
                        <a:lnSpc>
                          <a:spcPct val="115000"/>
                        </a:lnSpc>
                      </a:pPr>
                      <a:endParaRPr lang="en-US" sz="1800">
                        <a:effectLst/>
                        <a:latin typeface="Century Gothic"/>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a:effectLst/>
                        </a:rPr>
                        <a:t>B</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id-ID" sz="1800">
                          <a:effectLst/>
                        </a:rPr>
                        <a:t>Gedung laboratorium</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en-US" sz="1800">
                          <a:effectLst/>
                        </a:rPr>
                        <a:t>…..</a:t>
                      </a:r>
                      <a:endParaRPr lang="en-US" sz="180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algn="l">
                        <a:lnSpc>
                          <a:spcPct val="115000"/>
                        </a:lnSpc>
                        <a:spcBef>
                          <a:spcPts val="500"/>
                        </a:spcBef>
                        <a:spcAft>
                          <a:spcPts val="600"/>
                        </a:spcAft>
                      </a:pPr>
                      <a:r>
                        <a:rPr lang="en-US" sz="1800" dirty="0" err="1">
                          <a:effectLst/>
                        </a:rPr>
                        <a:t>Ruang</a:t>
                      </a:r>
                      <a:endParaRPr lang="en-US" sz="1800" dirty="0">
                        <a:effectLst/>
                        <a:latin typeface="Century Gothic"/>
                        <a:ea typeface="メイリオ"/>
                        <a:cs typeface="Times New Roman"/>
                      </a:endParaRPr>
                    </a:p>
                  </a:txBody>
                  <a:tcPr marL="56421" marR="56421"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15000"/>
                        </a:lnSpc>
                      </a:pPr>
                      <a:endParaRPr lang="en-US" sz="1800">
                        <a:effectLst/>
                        <a:latin typeface="Century Gothic"/>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15000"/>
                        </a:lnSpc>
                      </a:pPr>
                      <a:endParaRPr lang="en-US" sz="1800">
                        <a:effectLst/>
                        <a:latin typeface="Century Gothic"/>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0012"/>
                  </a:ext>
                </a:extLst>
              </a:tr>
              <a:tr h="182873">
                <a:tc gridSpan="3">
                  <a:txBody>
                    <a:bodyPr/>
                    <a:lstStyle/>
                    <a:p>
                      <a:pPr marL="0" marR="0" algn="l">
                        <a:lnSpc>
                          <a:spcPct val="115000"/>
                        </a:lnSpc>
                        <a:spcBef>
                          <a:spcPts val="500"/>
                        </a:spcBef>
                        <a:spcAft>
                          <a:spcPts val="600"/>
                        </a:spcAft>
                      </a:pPr>
                      <a:r>
                        <a:rPr lang="id-ID" sz="1800" dirty="0">
                          <a:effectLst/>
                        </a:rPr>
                        <a:t>TOTAL DANA PP-PTS YANG DIUSULKAN</a:t>
                      </a:r>
                      <a:endParaRPr lang="en-US" sz="1800" dirty="0">
                        <a:effectLst/>
                        <a:latin typeface="Century Gothic"/>
                        <a:ea typeface="メイリオ"/>
                        <a:cs typeface="Times New Roman"/>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nSpc>
                          <a:spcPct val="115000"/>
                        </a:lnSpc>
                      </a:pPr>
                      <a:endParaRPr lang="en-US" sz="1800">
                        <a:effectLst/>
                        <a:latin typeface="Century Gothic"/>
                      </a:endParaRPr>
                    </a:p>
                  </a:txBody>
                  <a:tcPr marL="56421" marR="56421" marT="0" marB="0">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15000"/>
                        </a:lnSpc>
                      </a:pPr>
                      <a:endParaRPr lang="en-US" sz="1800" dirty="0">
                        <a:effectLst/>
                        <a:latin typeface="Century Gothic"/>
                      </a:endParaRPr>
                    </a:p>
                  </a:txBody>
                  <a:tcPr marL="56421" marR="56421"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15000"/>
                        </a:lnSpc>
                      </a:pPr>
                      <a:endParaRPr lang="en-US" sz="1800">
                        <a:effectLst/>
                        <a:latin typeface="Century Gothic"/>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nSpc>
                          <a:spcPct val="115000"/>
                        </a:lnSpc>
                      </a:pPr>
                      <a:endParaRPr lang="en-US" sz="1800" dirty="0">
                        <a:effectLst/>
                        <a:latin typeface="Century Gothic"/>
                      </a:endParaRPr>
                    </a:p>
                  </a:txBody>
                  <a:tcPr marL="56421" marR="56421"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856343" y="68149"/>
            <a:ext cx="10515600" cy="1325563"/>
          </a:xfrm>
        </p:spPr>
        <p:txBody>
          <a:bodyPr/>
          <a:lstStyle/>
          <a:p>
            <a:pPr eaLnBrk="1" hangingPunct="1"/>
            <a:r>
              <a:rPr lang="id-ID" dirty="0"/>
              <a:t>FORMAT PROPOSAL</a:t>
            </a:r>
            <a:endParaRPr lang="en-US" dirty="0"/>
          </a:p>
        </p:txBody>
      </p:sp>
      <p:sp>
        <p:nvSpPr>
          <p:cNvPr id="57347" name="Content Placeholder 5"/>
          <p:cNvSpPr>
            <a:spLocks noGrp="1"/>
          </p:cNvSpPr>
          <p:nvPr>
            <p:ph idx="1"/>
          </p:nvPr>
        </p:nvSpPr>
        <p:spPr>
          <a:xfrm>
            <a:off x="803275" y="999744"/>
            <a:ext cx="10943460" cy="995517"/>
          </a:xfrm>
        </p:spPr>
        <p:txBody>
          <a:bodyPr/>
          <a:lstStyle/>
          <a:p>
            <a:r>
              <a:rPr lang="id-ID" sz="2400" dirty="0"/>
              <a:t>Tabel </a:t>
            </a:r>
            <a:r>
              <a:rPr lang="en-US" sz="2400" dirty="0"/>
              <a:t>5</a:t>
            </a:r>
            <a:r>
              <a:rPr lang="id-ID" sz="2400" dirty="0"/>
              <a:t>. Spesifikasi Rinci untuk Peralatan Laboratorium </a:t>
            </a:r>
            <a:r>
              <a:rPr lang="en-US" sz="2400" dirty="0"/>
              <a:t>Dasar IPA/</a:t>
            </a:r>
            <a:r>
              <a:rPr lang="id-ID" sz="2400" dirty="0"/>
              <a:t>Kesehatan Dasar</a:t>
            </a:r>
            <a:r>
              <a:rPr lang="en-US" sz="2400" dirty="0"/>
              <a:t>/ </a:t>
            </a:r>
            <a:r>
              <a:rPr lang="id-ID" sz="2400" dirty="0"/>
              <a:t>Teknik Dasar</a:t>
            </a:r>
            <a:r>
              <a:rPr lang="en-US" sz="2400" dirty="0"/>
              <a:t>/</a:t>
            </a:r>
            <a:r>
              <a:rPr lang="id-ID" sz="2400" dirty="0" err="1"/>
              <a:t>Mi</a:t>
            </a:r>
            <a:r>
              <a:rPr lang="en-US" sz="2400" dirty="0"/>
              <a:t>c</a:t>
            </a:r>
            <a:r>
              <a:rPr lang="id-ID" sz="2400" dirty="0"/>
              <a:t>roteaching</a:t>
            </a:r>
            <a:r>
              <a:rPr lang="en-US" sz="2400" dirty="0"/>
              <a:t>/</a:t>
            </a:r>
            <a:r>
              <a:rPr lang="id-ID" sz="2400" dirty="0"/>
              <a:t> Bahasa Tahun 20</a:t>
            </a:r>
            <a:r>
              <a:rPr lang="en-US" sz="2400" dirty="0"/>
              <a:t>20</a:t>
            </a:r>
          </a:p>
          <a:p>
            <a:pPr eaLnBrk="1" hangingPunct="1">
              <a:lnSpc>
                <a:spcPct val="80000"/>
              </a:lnSpc>
              <a:defRPr/>
            </a:pPr>
            <a:endParaRPr lang="id-ID" altLang="id-ID" sz="2400" dirty="0">
              <a:cs typeface="+mn-cs"/>
            </a:endParaRPr>
          </a:p>
        </p:txBody>
      </p:sp>
      <p:sp>
        <p:nvSpPr>
          <p:cNvPr id="58370" name="Content Placeholder 2"/>
          <p:cNvSpPr txBox="1">
            <a:spLocks/>
          </p:cNvSpPr>
          <p:nvPr/>
        </p:nvSpPr>
        <p:spPr bwMode="auto">
          <a:xfrm>
            <a:off x="457200" y="1341438"/>
            <a:ext cx="8229600" cy="4784725"/>
          </a:xfrm>
          <a:prstGeom prst="rect">
            <a:avLst/>
          </a:prstGeom>
          <a:noFill/>
          <a:ln w="9525">
            <a:noFill/>
            <a:miter lim="800000"/>
            <a:headEnd/>
            <a:tailEnd/>
          </a:ln>
        </p:spPr>
        <p:txBody>
          <a:bodyPr/>
          <a:lstStyle/>
          <a:p>
            <a:pPr marL="228600" indent="-228600" eaLnBrk="1" hangingPunct="1">
              <a:lnSpc>
                <a:spcPct val="90000"/>
              </a:lnSpc>
              <a:spcBef>
                <a:spcPts val="1000"/>
              </a:spcBef>
              <a:buFont typeface="Arial" pitchFamily="34" charset="0"/>
              <a:buChar char="•"/>
            </a:pPr>
            <a:endParaRPr lang="id-ID" sz="2400">
              <a:latin typeface="Palatino Linotype"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771890264"/>
              </p:ext>
            </p:extLst>
          </p:nvPr>
        </p:nvGraphicFramePr>
        <p:xfrm>
          <a:off x="457200" y="1840446"/>
          <a:ext cx="11265184" cy="3576663"/>
        </p:xfrm>
        <a:graphic>
          <a:graphicData uri="http://schemas.openxmlformats.org/drawingml/2006/table">
            <a:tbl>
              <a:tblPr/>
              <a:tblGrid>
                <a:gridCol w="2137219">
                  <a:extLst>
                    <a:ext uri="{9D8B030D-6E8A-4147-A177-3AD203B41FA5}">
                      <a16:colId xmlns:a16="http://schemas.microsoft.com/office/drawing/2014/main" val="20000"/>
                    </a:ext>
                  </a:extLst>
                </a:gridCol>
                <a:gridCol w="1505966">
                  <a:extLst>
                    <a:ext uri="{9D8B030D-6E8A-4147-A177-3AD203B41FA5}">
                      <a16:colId xmlns:a16="http://schemas.microsoft.com/office/drawing/2014/main" val="20001"/>
                    </a:ext>
                  </a:extLst>
                </a:gridCol>
                <a:gridCol w="1140778">
                  <a:extLst>
                    <a:ext uri="{9D8B030D-6E8A-4147-A177-3AD203B41FA5}">
                      <a16:colId xmlns:a16="http://schemas.microsoft.com/office/drawing/2014/main" val="20002"/>
                    </a:ext>
                  </a:extLst>
                </a:gridCol>
                <a:gridCol w="1394671">
                  <a:extLst>
                    <a:ext uri="{9D8B030D-6E8A-4147-A177-3AD203B41FA5}">
                      <a16:colId xmlns:a16="http://schemas.microsoft.com/office/drawing/2014/main" val="20003"/>
                    </a:ext>
                  </a:extLst>
                </a:gridCol>
                <a:gridCol w="2905855">
                  <a:extLst>
                    <a:ext uri="{9D8B030D-6E8A-4147-A177-3AD203B41FA5}">
                      <a16:colId xmlns:a16="http://schemas.microsoft.com/office/drawing/2014/main" val="20004"/>
                    </a:ext>
                  </a:extLst>
                </a:gridCol>
                <a:gridCol w="2180695">
                  <a:extLst>
                    <a:ext uri="{9D8B030D-6E8A-4147-A177-3AD203B41FA5}">
                      <a16:colId xmlns:a16="http://schemas.microsoft.com/office/drawing/2014/main" val="20005"/>
                    </a:ext>
                  </a:extLst>
                </a:gridCol>
              </a:tblGrid>
              <a:tr h="13970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200" b="1" i="0" u="none" strike="noStrike" cap="none" normalizeH="0" baseline="0" dirty="0">
                          <a:ln>
                            <a:noFill/>
                          </a:ln>
                          <a:solidFill>
                            <a:schemeClr val="bg1"/>
                          </a:solidFill>
                          <a:effectLst/>
                          <a:latin typeface="Calibri" pitchFamily="34" charset="0"/>
                          <a:ea typeface="MS PGothic" pitchFamily="34" charset="-128"/>
                          <a:cs typeface="Times New Roman" pitchFamily="18" charset="0"/>
                        </a:rPr>
                        <a:t>Nama Peralatan Laboratorium</a:t>
                      </a:r>
                      <a:r>
                        <a:rPr kumimoji="0" lang="en-US" sz="2200" b="1" i="0" u="none" strike="noStrike" cap="none" normalizeH="0" baseline="0" dirty="0">
                          <a:ln>
                            <a:noFill/>
                          </a:ln>
                          <a:solidFill>
                            <a:schemeClr val="bg1"/>
                          </a:solidFill>
                          <a:effectLst/>
                          <a:latin typeface="Calibri" pitchFamily="34" charset="0"/>
                          <a:ea typeface="MS PGothic" pitchFamily="34" charset="-128"/>
                          <a:cs typeface="Times New Roman" pitchFamily="18" charset="0"/>
                        </a:rPr>
                        <a:t> …..</a:t>
                      </a:r>
                      <a:endParaRPr kumimoji="0" lang="id-ID" sz="2200" b="0" i="0" u="none" strike="noStrike" cap="none" normalizeH="0" baseline="0" dirty="0">
                        <a:ln>
                          <a:noFill/>
                        </a:ln>
                        <a:solidFill>
                          <a:schemeClr val="bg1"/>
                        </a:solidFill>
                        <a:effectLst/>
                        <a:latin typeface="Calibri" pitchFamily="34" charset="0"/>
                        <a:ea typeface="MS PGothic" pitchFamily="34" charset="-128"/>
                        <a:cs typeface="Times New Roman" pitchFamily="18" charset="0"/>
                      </a:endParaRPr>
                    </a:p>
                  </a:txBody>
                  <a:tcPr marL="68579" marR="685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200" b="1" i="0" u="none" strike="noStrike" cap="none" normalizeH="0" baseline="0" dirty="0">
                          <a:ln>
                            <a:noFill/>
                          </a:ln>
                          <a:solidFill>
                            <a:schemeClr val="bg1"/>
                          </a:solidFill>
                          <a:effectLst/>
                          <a:latin typeface="Calibri" pitchFamily="34" charset="0"/>
                          <a:ea typeface="MS PGothic" pitchFamily="34" charset="-128"/>
                          <a:cs typeface="Times New Roman" pitchFamily="18" charset="0"/>
                        </a:rPr>
                        <a:t>Spesifikasi Teknis</a:t>
                      </a:r>
                      <a:endParaRPr kumimoji="0" lang="id-ID" sz="2200" b="0" i="0" u="none" strike="noStrike" cap="none" normalizeH="0" baseline="0" dirty="0">
                        <a:ln>
                          <a:noFill/>
                        </a:ln>
                        <a:solidFill>
                          <a:schemeClr val="bg1"/>
                        </a:solidFill>
                        <a:effectLst/>
                        <a:latin typeface="Calibri" pitchFamily="34" charset="0"/>
                        <a:ea typeface="MS PGothic" pitchFamily="34" charset="-128"/>
                        <a:cs typeface="Times New Roman" pitchFamily="18" charset="0"/>
                      </a:endParaRPr>
                    </a:p>
                  </a:txBody>
                  <a:tcPr marL="68579" marR="685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200" b="1" i="0" u="none" strike="noStrike" cap="none" normalizeH="0" baseline="0" dirty="0">
                          <a:ln>
                            <a:noFill/>
                          </a:ln>
                          <a:solidFill>
                            <a:schemeClr val="bg1"/>
                          </a:solidFill>
                          <a:effectLst/>
                          <a:latin typeface="Calibri" pitchFamily="34" charset="0"/>
                          <a:ea typeface="MS PGothic" pitchFamily="34" charset="-128"/>
                          <a:cs typeface="Times New Roman" pitchFamily="18" charset="0"/>
                        </a:rPr>
                        <a:t>Jumlah</a:t>
                      </a:r>
                      <a:endParaRPr kumimoji="0" lang="id-ID" sz="2200" b="0" i="0" u="none" strike="noStrike" cap="none" normalizeH="0" baseline="0" dirty="0">
                        <a:ln>
                          <a:noFill/>
                        </a:ln>
                        <a:solidFill>
                          <a:schemeClr val="bg1"/>
                        </a:solidFill>
                        <a:effectLst/>
                        <a:latin typeface="Calibri" pitchFamily="34" charset="0"/>
                        <a:ea typeface="MS PGothic" pitchFamily="34" charset="-128"/>
                        <a:cs typeface="Times New Roman" pitchFamily="18" charset="0"/>
                      </a:endParaRPr>
                    </a:p>
                  </a:txBody>
                  <a:tcPr marL="68579" marR="685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200" b="1" i="0" u="none" strike="noStrike" cap="none" normalizeH="0" baseline="0" dirty="0">
                          <a:ln>
                            <a:noFill/>
                          </a:ln>
                          <a:solidFill>
                            <a:schemeClr val="bg1"/>
                          </a:solidFill>
                          <a:effectLst/>
                          <a:latin typeface="Calibri" pitchFamily="34" charset="0"/>
                          <a:ea typeface="MS PGothic" pitchFamily="34" charset="-128"/>
                          <a:cs typeface="Times New Roman" pitchFamily="18" charset="0"/>
                        </a:rPr>
                        <a:t>Harga Satuan</a:t>
                      </a:r>
                      <a:endParaRPr kumimoji="0" lang="id-ID" sz="2200" b="0" i="0" u="none" strike="noStrike" cap="none" normalizeH="0" baseline="0" dirty="0">
                        <a:ln>
                          <a:noFill/>
                        </a:ln>
                        <a:solidFill>
                          <a:schemeClr val="bg1"/>
                        </a:solidFill>
                        <a:effectLst/>
                        <a:latin typeface="Calibri" pitchFamily="34" charset="0"/>
                        <a:ea typeface="MS PGothic" pitchFamily="34" charset="-128"/>
                        <a:cs typeface="Times New Roman" pitchFamily="18" charset="0"/>
                      </a:endParaRPr>
                    </a:p>
                  </a:txBody>
                  <a:tcPr marL="68579" marR="685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200" b="1" i="0" u="none" strike="noStrike" cap="none" normalizeH="0" baseline="0" dirty="0">
                          <a:ln>
                            <a:noFill/>
                          </a:ln>
                          <a:solidFill>
                            <a:schemeClr val="bg1"/>
                          </a:solidFill>
                          <a:effectLst/>
                          <a:latin typeface="Calibri" pitchFamily="34" charset="0"/>
                          <a:ea typeface="MS PGothic" pitchFamily="34" charset="-128"/>
                          <a:cs typeface="Times New Roman" pitchFamily="18" charset="0"/>
                        </a:rPr>
                        <a:t>Prakiraan Biaya (ribuan rupiah)</a:t>
                      </a:r>
                      <a:endParaRPr kumimoji="0" lang="id-ID" sz="2200" b="0" i="0" u="none" strike="noStrike" cap="none" normalizeH="0" baseline="0" dirty="0">
                        <a:ln>
                          <a:noFill/>
                        </a:ln>
                        <a:solidFill>
                          <a:schemeClr val="bg1"/>
                        </a:solidFill>
                        <a:effectLst/>
                        <a:latin typeface="Calibri" pitchFamily="34" charset="0"/>
                        <a:ea typeface="MS PGothic" pitchFamily="34" charset="-128"/>
                        <a:cs typeface="Times New Roman" pitchFamily="18" charset="0"/>
                      </a:endParaRPr>
                    </a:p>
                  </a:txBody>
                  <a:tcPr marL="68579" marR="685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err="1">
                          <a:ln>
                            <a:noFill/>
                          </a:ln>
                          <a:solidFill>
                            <a:schemeClr val="bg1"/>
                          </a:solidFill>
                          <a:effectLst/>
                          <a:latin typeface="Calibri" pitchFamily="34" charset="0"/>
                          <a:ea typeface="MS PGothic" pitchFamily="34" charset="-128"/>
                          <a:cs typeface="Times New Roman" pitchFamily="18" charset="0"/>
                        </a:rPr>
                        <a:t>Laboratorium</a:t>
                      </a:r>
                      <a:endParaRPr kumimoji="0" lang="id-ID" sz="2200" b="0" i="0" u="none" strike="noStrike" cap="none" normalizeH="0" baseline="0" dirty="0">
                        <a:ln>
                          <a:noFill/>
                        </a:ln>
                        <a:solidFill>
                          <a:schemeClr val="bg1"/>
                        </a:solidFill>
                        <a:effectLst/>
                        <a:latin typeface="Calibri" pitchFamily="34" charset="0"/>
                        <a:ea typeface="MS PGothic" pitchFamily="34" charset="-128"/>
                        <a:cs typeface="Times New Roman" pitchFamily="18" charset="0"/>
                      </a:endParaRPr>
                    </a:p>
                    <a:p>
                      <a:pPr marL="0" marR="0" lvl="0" indent="0" algn="ctr" defTabSz="914400" rtl="0" eaLnBrk="1" fontAlgn="base" latinLnBrk="0" hangingPunct="0">
                        <a:lnSpc>
                          <a:spcPct val="100000"/>
                        </a:lnSpc>
                        <a:spcBef>
                          <a:spcPct val="0"/>
                        </a:spcBef>
                        <a:spcAft>
                          <a:spcPct val="0"/>
                        </a:spcAft>
                        <a:buClrTx/>
                        <a:buSzTx/>
                        <a:buFontTx/>
                        <a:buNone/>
                        <a:tabLst/>
                      </a:pPr>
                      <a:r>
                        <a:rPr kumimoji="0" lang="en-US" sz="2200" b="1" i="0" u="none" strike="noStrike" cap="none" normalizeH="0" baseline="0" dirty="0" err="1">
                          <a:ln>
                            <a:noFill/>
                          </a:ln>
                          <a:solidFill>
                            <a:schemeClr val="bg1"/>
                          </a:solidFill>
                          <a:effectLst/>
                          <a:latin typeface="Calibri" pitchFamily="34" charset="0"/>
                          <a:ea typeface="MS PGothic" pitchFamily="34" charset="-128"/>
                          <a:cs typeface="Times New Roman" pitchFamily="18" charset="0"/>
                        </a:rPr>
                        <a:t>Terkait</a:t>
                      </a:r>
                      <a:r>
                        <a:rPr kumimoji="0" lang="en-US" sz="2200" b="1" i="0" u="none" strike="noStrike" cap="none" normalizeH="0" baseline="0" dirty="0">
                          <a:ln>
                            <a:noFill/>
                          </a:ln>
                          <a:solidFill>
                            <a:schemeClr val="bg1"/>
                          </a:solidFill>
                          <a:effectLst/>
                          <a:latin typeface="Calibri" pitchFamily="34" charset="0"/>
                          <a:ea typeface="MS PGothic" pitchFamily="34" charset="-128"/>
                          <a:cs typeface="Times New Roman" pitchFamily="18" charset="0"/>
                        </a:rPr>
                        <a:t> </a:t>
                      </a:r>
                      <a:r>
                        <a:rPr kumimoji="0" lang="en-US" sz="2200" b="1" i="0" u="none" strike="noStrike" cap="none" normalizeH="0" baseline="0" dirty="0" err="1">
                          <a:ln>
                            <a:noFill/>
                          </a:ln>
                          <a:solidFill>
                            <a:schemeClr val="bg1"/>
                          </a:solidFill>
                          <a:effectLst/>
                          <a:latin typeface="Calibri" pitchFamily="34" charset="0"/>
                          <a:ea typeface="MS PGothic" pitchFamily="34" charset="-128"/>
                          <a:cs typeface="Times New Roman" pitchFamily="18" charset="0"/>
                        </a:rPr>
                        <a:t>dan</a:t>
                      </a:r>
                      <a:r>
                        <a:rPr kumimoji="0" lang="en-US" sz="2200" b="1" i="0" u="none" strike="noStrike" cap="none" normalizeH="0" baseline="0" dirty="0">
                          <a:ln>
                            <a:noFill/>
                          </a:ln>
                          <a:solidFill>
                            <a:schemeClr val="bg1"/>
                          </a:solidFill>
                          <a:effectLst/>
                          <a:latin typeface="Calibri" pitchFamily="34" charset="0"/>
                          <a:ea typeface="MS PGothic" pitchFamily="34" charset="-128"/>
                          <a:cs typeface="Times New Roman" pitchFamily="18" charset="0"/>
                        </a:rPr>
                        <a:t> </a:t>
                      </a:r>
                      <a:r>
                        <a:rPr kumimoji="0" lang="en-US" sz="2200" b="1" i="0" u="none" strike="noStrike" cap="none" normalizeH="0" baseline="0" dirty="0" err="1">
                          <a:ln>
                            <a:noFill/>
                          </a:ln>
                          <a:solidFill>
                            <a:schemeClr val="bg1"/>
                          </a:solidFill>
                          <a:effectLst/>
                          <a:latin typeface="Calibri" pitchFamily="34" charset="0"/>
                          <a:ea typeface="MS PGothic" pitchFamily="34" charset="-128"/>
                          <a:cs typeface="Times New Roman" pitchFamily="18" charset="0"/>
                        </a:rPr>
                        <a:t>peruntukannya</a:t>
                      </a:r>
                      <a:r>
                        <a:rPr kumimoji="0" lang="en-US" sz="2200" b="1" i="0" u="none" strike="noStrike" cap="none" normalizeH="0" baseline="0" dirty="0">
                          <a:ln>
                            <a:noFill/>
                          </a:ln>
                          <a:solidFill>
                            <a:schemeClr val="bg1"/>
                          </a:solidFill>
                          <a:effectLst/>
                          <a:latin typeface="Calibri" pitchFamily="34" charset="0"/>
                          <a:ea typeface="MS PGothic" pitchFamily="34" charset="-128"/>
                          <a:cs typeface="Times New Roman" pitchFamily="18" charset="0"/>
                        </a:rPr>
                        <a:t> **)</a:t>
                      </a:r>
                      <a:endParaRPr kumimoji="0" lang="id-ID" sz="2200" b="0" i="0" u="none" strike="noStrike" cap="none" normalizeH="0" baseline="0" dirty="0">
                        <a:ln>
                          <a:noFill/>
                        </a:ln>
                        <a:solidFill>
                          <a:schemeClr val="bg1"/>
                        </a:solidFill>
                        <a:effectLst/>
                        <a:latin typeface="Calibri" pitchFamily="34" charset="0"/>
                        <a:ea typeface="MS PGothic" pitchFamily="34" charset="-128"/>
                        <a:cs typeface="Times New Roman" pitchFamily="18" charset="0"/>
                      </a:endParaRPr>
                    </a:p>
                  </a:txBody>
                  <a:tcPr marL="68579" marR="685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6699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0" i="0" u="none" strike="noStrike" cap="none" normalizeH="0" baseline="0">
                          <a:ln>
                            <a:noFill/>
                          </a:ln>
                          <a:solidFill>
                            <a:srgbClr val="000000"/>
                          </a:solidFill>
                          <a:effectLst/>
                          <a:latin typeface="Calibri" pitchFamily="34" charset="0"/>
                          <a:ea typeface="MS PGothic" pitchFamily="34" charset="-128"/>
                          <a:cs typeface="Times New Roman" pitchFamily="18" charset="0"/>
                        </a:rPr>
                        <a:t>1. ...</a:t>
                      </a:r>
                      <a:endParaRPr kumimoji="0" lang="id-ID" sz="2200" b="0" i="0" u="none" strike="noStrike" cap="none" normalizeH="0" baseline="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dirty="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dirty="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id-ID" sz="2200" b="0" i="0" u="none" strike="noStrike" cap="none" normalizeH="0" baseline="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32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0" i="0" u="none" strike="noStrike" cap="none" normalizeH="0" baseline="0">
                          <a:ln>
                            <a:noFill/>
                          </a:ln>
                          <a:solidFill>
                            <a:srgbClr val="000000"/>
                          </a:solidFill>
                          <a:effectLst/>
                          <a:latin typeface="Calibri" pitchFamily="34" charset="0"/>
                          <a:ea typeface="MS PGothic" pitchFamily="34" charset="-128"/>
                          <a:cs typeface="Times New Roman" pitchFamily="18" charset="0"/>
                        </a:rPr>
                        <a:t>2. ...</a:t>
                      </a:r>
                      <a:endParaRPr kumimoji="0" lang="id-ID" sz="2200" b="0" i="0" u="none" strike="noStrike" cap="none" normalizeH="0" baseline="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id-ID" sz="2200" b="0" i="0" u="none" strike="noStrike" cap="none" normalizeH="0" baseline="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32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0" i="1" u="none" strike="noStrike" cap="none" normalizeH="0" baseline="0">
                          <a:ln>
                            <a:noFill/>
                          </a:ln>
                          <a:solidFill>
                            <a:srgbClr val="000000"/>
                          </a:solidFill>
                          <a:effectLst/>
                          <a:latin typeface="Calibri" pitchFamily="34" charset="0"/>
                          <a:ea typeface="MS PGothic" pitchFamily="34" charset="-128"/>
                          <a:cs typeface="Times New Roman" pitchFamily="18" charset="0"/>
                        </a:rPr>
                        <a:t>n</a:t>
                      </a:r>
                      <a:r>
                        <a:rPr kumimoji="0" lang="id-ID" sz="2200" b="0" i="0"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id-ID" sz="2200" b="0" i="0" u="none" strike="noStrike" cap="none" normalizeH="0" baseline="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32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0" u="none" strike="noStrike" cap="none" normalizeH="0" baseline="0" dirty="0">
                          <a:ln>
                            <a:noFill/>
                          </a:ln>
                          <a:solidFill>
                            <a:srgbClr val="000000"/>
                          </a:solidFill>
                          <a:effectLst/>
                          <a:latin typeface="Calibri" pitchFamily="34" charset="0"/>
                          <a:ea typeface="MS PGothic" pitchFamily="34" charset="-128"/>
                          <a:cs typeface="Times New Roman" pitchFamily="18" charset="0"/>
                        </a:rPr>
                        <a:t>Total</a:t>
                      </a:r>
                      <a:endParaRPr kumimoji="0" lang="id-ID" sz="2200" b="0" i="0" u="none" strike="noStrike" cap="none" normalizeH="0" baseline="0" dirty="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dirty="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dirty="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dirty="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dirty="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dirty="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dirty="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dirty="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dirty="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id-ID" sz="2200" b="0" i="0" u="none" strike="noStrike" cap="none" normalizeH="0" baseline="0" dirty="0">
                        <a:ln>
                          <a:noFill/>
                        </a:ln>
                        <a:solidFill>
                          <a:schemeClr val="tx1"/>
                        </a:solidFill>
                        <a:effectLst/>
                        <a:latin typeface="Calibri" pitchFamily="34" charset="0"/>
                        <a:ea typeface="MS PGothic" pitchFamily="34" charset="-128"/>
                        <a:cs typeface="Times New Roman" pitchFamily="18" charset="0"/>
                      </a:endParaRPr>
                    </a:p>
                  </a:txBody>
                  <a:tcPr marL="68579" marR="6857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4"/>
                  </a:ext>
                </a:extLst>
              </a:tr>
            </a:tbl>
          </a:graphicData>
        </a:graphic>
      </p:graphicFrame>
      <p:sp>
        <p:nvSpPr>
          <p:cNvPr id="2" name="Rectangle 1"/>
          <p:cNvSpPr/>
          <p:nvPr/>
        </p:nvSpPr>
        <p:spPr>
          <a:xfrm>
            <a:off x="247135" y="5636860"/>
            <a:ext cx="11944865" cy="830997"/>
          </a:xfrm>
          <a:prstGeom prst="rect">
            <a:avLst/>
          </a:prstGeom>
        </p:spPr>
        <p:txBody>
          <a:bodyPr wrap="square">
            <a:spAutoFit/>
          </a:bodyPr>
          <a:lstStyle/>
          <a:p>
            <a:r>
              <a:rPr lang="id-ID" sz="2400" b="1" dirty="0">
                <a:solidFill>
                  <a:srgbClr val="FF0000"/>
                </a:solidFill>
              </a:rPr>
              <a:t>*) Gunakan format terpisah untuk setiap usulan kelompok peralatan laboratorium</a:t>
            </a:r>
          </a:p>
          <a:p>
            <a:r>
              <a:rPr lang="id-ID" sz="2400" b="1" dirty="0">
                <a:solidFill>
                  <a:srgbClr val="FF0000"/>
                </a:solidFill>
              </a:rPr>
              <a:t>**) Diisi dengan nama laboratorium</a:t>
            </a:r>
            <a:r>
              <a:rPr lang="en-US" sz="2400" b="1" dirty="0">
                <a:solidFill>
                  <a:srgbClr val="FF0000"/>
                </a:solidFill>
              </a:rPr>
              <a:t> </a:t>
            </a:r>
            <a:r>
              <a:rPr lang="en-US" sz="2400" b="1" dirty="0" err="1">
                <a:solidFill>
                  <a:srgbClr val="FF0000"/>
                </a:solidFill>
              </a:rPr>
              <a:t>dan</a:t>
            </a:r>
            <a:r>
              <a:rPr lang="en-US" sz="2400" b="1" dirty="0">
                <a:solidFill>
                  <a:srgbClr val="FF0000"/>
                </a:solidFill>
              </a:rPr>
              <a:t> Mata </a:t>
            </a:r>
            <a:r>
              <a:rPr lang="en-US" sz="2400" b="1" dirty="0" err="1">
                <a:solidFill>
                  <a:srgbClr val="FF0000"/>
                </a:solidFill>
              </a:rPr>
              <a:t>Kuliah</a:t>
            </a:r>
            <a:r>
              <a:rPr lang="en-US" sz="2400" b="1" dirty="0">
                <a:solidFill>
                  <a:srgbClr val="FF0000"/>
                </a:solidFill>
              </a:rPr>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a:xfrm>
            <a:off x="849313" y="400050"/>
            <a:ext cx="10515600" cy="1325563"/>
          </a:xfrm>
        </p:spPr>
        <p:txBody>
          <a:bodyPr/>
          <a:lstStyle/>
          <a:p>
            <a:pPr eaLnBrk="1" hangingPunct="1"/>
            <a:r>
              <a:rPr lang="id-ID"/>
              <a:t>FORMAT PROPOSAL</a:t>
            </a:r>
            <a:endParaRPr lang="en-US"/>
          </a:p>
        </p:txBody>
      </p:sp>
      <p:sp>
        <p:nvSpPr>
          <p:cNvPr id="59395" name="Content Placeholder 4"/>
          <p:cNvSpPr>
            <a:spLocks noGrp="1"/>
          </p:cNvSpPr>
          <p:nvPr>
            <p:ph idx="1"/>
          </p:nvPr>
        </p:nvSpPr>
        <p:spPr>
          <a:xfrm>
            <a:off x="633377" y="1497232"/>
            <a:ext cx="11205305" cy="869950"/>
          </a:xfrm>
        </p:spPr>
        <p:txBody>
          <a:bodyPr/>
          <a:lstStyle/>
          <a:p>
            <a:pPr marL="1206500" indent="-1206500" eaLnBrk="1">
              <a:buFont typeface="Arial" pitchFamily="34" charset="0"/>
              <a:buNone/>
              <a:defRPr/>
            </a:pPr>
            <a:r>
              <a:rPr lang="id-ID" altLang="id-ID" b="1" dirty="0">
                <a:cs typeface="+mn-cs"/>
              </a:rPr>
              <a:t>Tabel </a:t>
            </a:r>
            <a:r>
              <a:rPr lang="en-US" altLang="id-ID" b="1" dirty="0">
                <a:cs typeface="+mn-cs"/>
              </a:rPr>
              <a:t>6</a:t>
            </a:r>
            <a:r>
              <a:rPr lang="id-ID" altLang="id-ID" b="1" dirty="0">
                <a:cs typeface="+mn-cs"/>
              </a:rPr>
              <a:t>. Spesifikasi Rinci untuk Peralatan TIK dan Desain Dasar Tahun </a:t>
            </a:r>
            <a:r>
              <a:rPr lang="en-US" altLang="id-ID" b="1" dirty="0">
                <a:cs typeface="+mn-cs"/>
              </a:rPr>
              <a:t>2020</a:t>
            </a:r>
            <a:endParaRPr lang="id-ID" altLang="id-ID" dirty="0">
              <a:cs typeface="+mn-cs"/>
            </a:endParaRPr>
          </a:p>
          <a:p>
            <a:pPr eaLnBrk="1" hangingPunct="1">
              <a:defRPr/>
            </a:pPr>
            <a:endParaRPr lang="id-ID" altLang="id-ID" dirty="0">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1214711854"/>
              </p:ext>
            </p:extLst>
          </p:nvPr>
        </p:nvGraphicFramePr>
        <p:xfrm>
          <a:off x="699294" y="2158288"/>
          <a:ext cx="10815638" cy="4014642"/>
        </p:xfrm>
        <a:graphic>
          <a:graphicData uri="http://schemas.openxmlformats.org/drawingml/2006/table">
            <a:tbl>
              <a:tblPr/>
              <a:tblGrid>
                <a:gridCol w="1681163">
                  <a:extLst>
                    <a:ext uri="{9D8B030D-6E8A-4147-A177-3AD203B41FA5}">
                      <a16:colId xmlns:a16="http://schemas.microsoft.com/office/drawing/2014/main" val="20000"/>
                    </a:ext>
                  </a:extLst>
                </a:gridCol>
                <a:gridCol w="1495425">
                  <a:extLst>
                    <a:ext uri="{9D8B030D-6E8A-4147-A177-3AD203B41FA5}">
                      <a16:colId xmlns:a16="http://schemas.microsoft.com/office/drawing/2014/main" val="20001"/>
                    </a:ext>
                  </a:extLst>
                </a:gridCol>
                <a:gridCol w="1163637">
                  <a:extLst>
                    <a:ext uri="{9D8B030D-6E8A-4147-A177-3AD203B41FA5}">
                      <a16:colId xmlns:a16="http://schemas.microsoft.com/office/drawing/2014/main" val="20002"/>
                    </a:ext>
                  </a:extLst>
                </a:gridCol>
                <a:gridCol w="1858963">
                  <a:extLst>
                    <a:ext uri="{9D8B030D-6E8A-4147-A177-3AD203B41FA5}">
                      <a16:colId xmlns:a16="http://schemas.microsoft.com/office/drawing/2014/main" val="20003"/>
                    </a:ext>
                  </a:extLst>
                </a:gridCol>
                <a:gridCol w="1914525">
                  <a:extLst>
                    <a:ext uri="{9D8B030D-6E8A-4147-A177-3AD203B41FA5}">
                      <a16:colId xmlns:a16="http://schemas.microsoft.com/office/drawing/2014/main" val="20004"/>
                    </a:ext>
                  </a:extLst>
                </a:gridCol>
                <a:gridCol w="2701925">
                  <a:extLst>
                    <a:ext uri="{9D8B030D-6E8A-4147-A177-3AD203B41FA5}">
                      <a16:colId xmlns:a16="http://schemas.microsoft.com/office/drawing/2014/main" val="20005"/>
                    </a:ext>
                  </a:extLst>
                </a:gridCol>
              </a:tblGrid>
              <a:tr h="165711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200" b="1" i="0" u="none" strike="noStrike" cap="none" normalizeH="0" baseline="0" dirty="0">
                          <a:ln>
                            <a:noFill/>
                          </a:ln>
                          <a:solidFill>
                            <a:schemeClr val="bg1"/>
                          </a:solidFill>
                          <a:effectLst/>
                          <a:latin typeface="Calibri" pitchFamily="34" charset="0"/>
                          <a:ea typeface="MS PGothic" pitchFamily="34" charset="-128"/>
                          <a:cs typeface="Times New Roman" pitchFamily="18" charset="0"/>
                        </a:rPr>
                        <a:t>Nama Peralatan</a:t>
                      </a:r>
                      <a:endParaRPr kumimoji="0" lang="id-ID" sz="2200" b="0" i="0" u="none" strike="noStrike" cap="none" normalizeH="0" baseline="0" dirty="0">
                        <a:ln>
                          <a:noFill/>
                        </a:ln>
                        <a:solidFill>
                          <a:schemeClr val="bg1"/>
                        </a:solidFill>
                        <a:effectLst/>
                        <a:latin typeface="Palatino" charset="0"/>
                        <a:ea typeface="MS PGothic" pitchFamily="34" charset="-128"/>
                        <a:cs typeface="Times New Roman" pitchFamily="18" charset="0"/>
                      </a:endParaRPr>
                    </a:p>
                  </a:txBody>
                  <a:tcPr marL="68573" marR="6857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200" b="1" i="0" u="none" strike="noStrike" cap="none" normalizeH="0" baseline="0" dirty="0">
                          <a:ln>
                            <a:noFill/>
                          </a:ln>
                          <a:solidFill>
                            <a:schemeClr val="bg1"/>
                          </a:solidFill>
                          <a:effectLst/>
                          <a:latin typeface="Calibri" pitchFamily="34" charset="0"/>
                          <a:ea typeface="MS PGothic" pitchFamily="34" charset="-128"/>
                          <a:cs typeface="Times New Roman" pitchFamily="18" charset="0"/>
                        </a:rPr>
                        <a:t>Spesifikasi Teknis</a:t>
                      </a:r>
                      <a:endParaRPr kumimoji="0" lang="id-ID" sz="2200" b="0" i="0" u="none" strike="noStrike" cap="none" normalizeH="0" baseline="0" dirty="0">
                        <a:ln>
                          <a:noFill/>
                        </a:ln>
                        <a:solidFill>
                          <a:schemeClr val="bg1"/>
                        </a:solidFill>
                        <a:effectLst/>
                        <a:latin typeface="Palatino" charset="0"/>
                        <a:ea typeface="MS PGothic" pitchFamily="34" charset="-128"/>
                        <a:cs typeface="Times New Roman" pitchFamily="18" charset="0"/>
                      </a:endParaRPr>
                    </a:p>
                  </a:txBody>
                  <a:tcPr marL="68573" marR="6857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200" b="1" i="0" u="none" strike="noStrike" cap="none" normalizeH="0" baseline="0" dirty="0">
                          <a:ln>
                            <a:noFill/>
                          </a:ln>
                          <a:solidFill>
                            <a:schemeClr val="bg1"/>
                          </a:solidFill>
                          <a:effectLst/>
                          <a:latin typeface="Calibri" pitchFamily="34" charset="0"/>
                          <a:ea typeface="MS PGothic" pitchFamily="34" charset="-128"/>
                          <a:cs typeface="Times New Roman" pitchFamily="18" charset="0"/>
                        </a:rPr>
                        <a:t>Jumlah</a:t>
                      </a:r>
                      <a:endParaRPr kumimoji="0" lang="id-ID" sz="2200" b="0" i="0" u="none" strike="noStrike" cap="none" normalizeH="0" baseline="0" dirty="0">
                        <a:ln>
                          <a:noFill/>
                        </a:ln>
                        <a:solidFill>
                          <a:schemeClr val="bg1"/>
                        </a:solidFill>
                        <a:effectLst/>
                        <a:latin typeface="Palatino" charset="0"/>
                        <a:ea typeface="MS PGothic" pitchFamily="34" charset="-128"/>
                        <a:cs typeface="Times New Roman" pitchFamily="18" charset="0"/>
                      </a:endParaRPr>
                    </a:p>
                  </a:txBody>
                  <a:tcPr marL="68573" marR="6857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200" b="1" i="0" u="none" strike="noStrike" cap="none" normalizeH="0" baseline="0" dirty="0">
                          <a:ln>
                            <a:noFill/>
                          </a:ln>
                          <a:solidFill>
                            <a:schemeClr val="bg1"/>
                          </a:solidFill>
                          <a:effectLst/>
                          <a:latin typeface="Calibri" pitchFamily="34" charset="0"/>
                          <a:ea typeface="MS PGothic" pitchFamily="34" charset="-128"/>
                          <a:cs typeface="Times New Roman" pitchFamily="18" charset="0"/>
                        </a:rPr>
                        <a:t>Harga Satuan</a:t>
                      </a:r>
                      <a:r>
                        <a:rPr kumimoji="0" lang="en-US" sz="2200" b="1" i="0" u="none" strike="noStrike" cap="none" normalizeH="0" baseline="0" dirty="0">
                          <a:ln>
                            <a:noFill/>
                          </a:ln>
                          <a:solidFill>
                            <a:schemeClr val="bg1"/>
                          </a:solidFill>
                          <a:effectLst/>
                          <a:latin typeface="Calibri" pitchFamily="34" charset="0"/>
                          <a:ea typeface="MS PGothic" pitchFamily="34" charset="-128"/>
                          <a:cs typeface="Times New Roman" pitchFamily="18" charset="0"/>
                        </a:rPr>
                        <a:t> (</a:t>
                      </a:r>
                      <a:r>
                        <a:rPr kumimoji="0" lang="en-US" sz="2200" b="1" i="0" u="none" strike="noStrike" cap="none" normalizeH="0" baseline="0" dirty="0" err="1">
                          <a:ln>
                            <a:noFill/>
                          </a:ln>
                          <a:solidFill>
                            <a:schemeClr val="bg1"/>
                          </a:solidFill>
                          <a:effectLst/>
                          <a:latin typeface="Calibri" pitchFamily="34" charset="0"/>
                          <a:ea typeface="MS PGothic" pitchFamily="34" charset="-128"/>
                          <a:cs typeface="Times New Roman" pitchFamily="18" charset="0"/>
                        </a:rPr>
                        <a:t>ribuan</a:t>
                      </a:r>
                      <a:r>
                        <a:rPr kumimoji="0" lang="en-US" sz="2200" b="1" i="0" u="none" strike="noStrike" cap="none" normalizeH="0" baseline="0" dirty="0">
                          <a:ln>
                            <a:noFill/>
                          </a:ln>
                          <a:solidFill>
                            <a:schemeClr val="bg1"/>
                          </a:solidFill>
                          <a:effectLst/>
                          <a:latin typeface="Calibri" pitchFamily="34" charset="0"/>
                          <a:ea typeface="MS PGothic" pitchFamily="34" charset="-128"/>
                          <a:cs typeface="Times New Roman" pitchFamily="18" charset="0"/>
                        </a:rPr>
                        <a:t> rupiah)</a:t>
                      </a:r>
                      <a:endParaRPr kumimoji="0" lang="id-ID" sz="2200" b="0" i="0" u="none" strike="noStrike" cap="none" normalizeH="0" baseline="0" dirty="0">
                        <a:ln>
                          <a:noFill/>
                        </a:ln>
                        <a:solidFill>
                          <a:schemeClr val="bg1"/>
                        </a:solidFill>
                        <a:effectLst/>
                        <a:latin typeface="Palatino" charset="0"/>
                        <a:ea typeface="MS PGothic" pitchFamily="34" charset="-128"/>
                        <a:cs typeface="Times New Roman" pitchFamily="18" charset="0"/>
                      </a:endParaRPr>
                    </a:p>
                  </a:txBody>
                  <a:tcPr marL="68573" marR="6857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200" b="1" i="0" u="none" strike="noStrike" cap="none" normalizeH="0" baseline="0" dirty="0">
                          <a:ln>
                            <a:noFill/>
                          </a:ln>
                          <a:solidFill>
                            <a:schemeClr val="bg1"/>
                          </a:solidFill>
                          <a:effectLst/>
                          <a:latin typeface="Calibri" pitchFamily="34" charset="0"/>
                          <a:ea typeface="MS PGothic" pitchFamily="34" charset="-128"/>
                          <a:cs typeface="Times New Roman" pitchFamily="18" charset="0"/>
                        </a:rPr>
                        <a:t>PerkiraanBiaya</a:t>
                      </a:r>
                      <a:endParaRPr kumimoji="0" lang="id-ID" sz="2200" b="0" i="0" u="none" strike="noStrike" cap="none" normalizeH="0" baseline="0" dirty="0">
                        <a:ln>
                          <a:noFill/>
                        </a:ln>
                        <a:solidFill>
                          <a:schemeClr val="bg1"/>
                        </a:solidFill>
                        <a:effectLst/>
                        <a:latin typeface="Palatino" charset="0"/>
                        <a:ea typeface="MS PGothic" pitchFamily="34" charset="-128"/>
                        <a:cs typeface="Times New Roman" pitchFamily="18" charset="0"/>
                      </a:endParaRPr>
                    </a:p>
                    <a:p>
                      <a:pPr marL="0" marR="0" lvl="0" indent="0" algn="ctr" defTabSz="914400" rtl="0" eaLnBrk="1" fontAlgn="base" latinLnBrk="0" hangingPunct="0">
                        <a:lnSpc>
                          <a:spcPct val="100000"/>
                        </a:lnSpc>
                        <a:spcBef>
                          <a:spcPct val="0"/>
                        </a:spcBef>
                        <a:spcAft>
                          <a:spcPct val="0"/>
                        </a:spcAft>
                        <a:buClrTx/>
                        <a:buSzTx/>
                        <a:buFontTx/>
                        <a:buNone/>
                        <a:tabLst/>
                      </a:pPr>
                      <a:r>
                        <a:rPr kumimoji="0" lang="id-ID" sz="2200" b="1" i="0" u="none" strike="noStrike" cap="none" normalizeH="0" baseline="0" dirty="0">
                          <a:ln>
                            <a:noFill/>
                          </a:ln>
                          <a:solidFill>
                            <a:schemeClr val="bg1"/>
                          </a:solidFill>
                          <a:effectLst/>
                          <a:latin typeface="Calibri" pitchFamily="34" charset="0"/>
                          <a:ea typeface="MS PGothic" pitchFamily="34" charset="-128"/>
                          <a:cs typeface="Times New Roman" pitchFamily="18" charset="0"/>
                        </a:rPr>
                        <a:t>(ribuan rupiah)</a:t>
                      </a:r>
                      <a:endParaRPr kumimoji="0" lang="id-ID" sz="2200" b="0" i="0" u="none" strike="noStrike" cap="none" normalizeH="0" baseline="0" dirty="0">
                        <a:ln>
                          <a:noFill/>
                        </a:ln>
                        <a:solidFill>
                          <a:schemeClr val="bg1"/>
                        </a:solidFill>
                        <a:effectLst/>
                        <a:latin typeface="Palatino" charset="0"/>
                        <a:ea typeface="MS PGothic" pitchFamily="34" charset="-128"/>
                        <a:cs typeface="Times New Roman" pitchFamily="18" charset="0"/>
                      </a:endParaRPr>
                    </a:p>
                  </a:txBody>
                  <a:tcPr marL="68573" marR="6857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err="1">
                          <a:ln>
                            <a:noFill/>
                          </a:ln>
                          <a:solidFill>
                            <a:schemeClr val="bg1"/>
                          </a:solidFill>
                          <a:effectLst/>
                          <a:latin typeface="Calibri" pitchFamily="34" charset="0"/>
                          <a:ea typeface="MS PGothic" pitchFamily="34" charset="-128"/>
                          <a:cs typeface="Times New Roman" pitchFamily="18" charset="0"/>
                        </a:rPr>
                        <a:t>Peruntukan</a:t>
                      </a:r>
                      <a:endParaRPr kumimoji="0" lang="id-ID" sz="2200" b="0" i="0" u="none" strike="noStrike" cap="none" normalizeH="0" baseline="0" dirty="0">
                        <a:ln>
                          <a:noFill/>
                        </a:ln>
                        <a:solidFill>
                          <a:schemeClr val="bg1"/>
                        </a:solidFill>
                        <a:effectLst/>
                        <a:latin typeface="Palatino" charset="0"/>
                        <a:ea typeface="MS PGothic" pitchFamily="34" charset="-128"/>
                        <a:cs typeface="Times New Roman" pitchFamily="18" charset="0"/>
                      </a:endParaRPr>
                    </a:p>
                  </a:txBody>
                  <a:tcPr marL="68573" marR="6857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7249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0" i="0" u="none" strike="noStrike" cap="none" normalizeH="0" baseline="0">
                          <a:ln>
                            <a:noFill/>
                          </a:ln>
                          <a:solidFill>
                            <a:srgbClr val="000000"/>
                          </a:solidFill>
                          <a:effectLst/>
                          <a:latin typeface="Calibri" pitchFamily="34" charset="0"/>
                          <a:ea typeface="MS PGothic" pitchFamily="34" charset="-128"/>
                          <a:cs typeface="Times New Roman" pitchFamily="18" charset="0"/>
                        </a:rPr>
                        <a:t>1. ...</a:t>
                      </a:r>
                      <a:endParaRPr kumimoji="0" lang="id-ID" sz="2200" b="0" i="0" u="none" strike="noStrike" cap="none" normalizeH="0" baseline="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id-ID" sz="2200" b="0" i="0" u="none" strike="noStrike" cap="none" normalizeH="0" baseline="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418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0" i="0" u="none" strike="noStrike" cap="none" normalizeH="0" baseline="0">
                          <a:ln>
                            <a:noFill/>
                          </a:ln>
                          <a:solidFill>
                            <a:srgbClr val="000000"/>
                          </a:solidFill>
                          <a:effectLst/>
                          <a:latin typeface="Calibri" pitchFamily="34" charset="0"/>
                          <a:ea typeface="MS PGothic" pitchFamily="34" charset="-128"/>
                          <a:cs typeface="Times New Roman" pitchFamily="18" charset="0"/>
                        </a:rPr>
                        <a:t>2. ...</a:t>
                      </a:r>
                      <a:endParaRPr kumimoji="0" lang="id-ID" sz="2200" b="0" i="0" u="none" strike="noStrike" cap="none" normalizeH="0" baseline="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id-ID" sz="2200" b="0" i="0" u="none" strike="noStrike" cap="none" normalizeH="0" baseline="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4418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0" i="1" u="none" strike="noStrike" cap="none" normalizeH="0" baseline="0">
                          <a:ln>
                            <a:noFill/>
                          </a:ln>
                          <a:solidFill>
                            <a:srgbClr val="000000"/>
                          </a:solidFill>
                          <a:effectLst/>
                          <a:latin typeface="Calibri" pitchFamily="34" charset="0"/>
                          <a:ea typeface="MS PGothic" pitchFamily="34" charset="-128"/>
                          <a:cs typeface="Times New Roman" pitchFamily="18" charset="0"/>
                        </a:rPr>
                        <a:t>n</a:t>
                      </a:r>
                      <a:r>
                        <a:rPr kumimoji="0" lang="id-ID" sz="2200" b="0" i="0"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id-ID" sz="2200" b="0" i="0" u="none" strike="noStrike" cap="none" normalizeH="0" baseline="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418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0" u="none" strike="noStrike" cap="none" normalizeH="0" baseline="0" dirty="0">
                          <a:ln>
                            <a:noFill/>
                          </a:ln>
                          <a:solidFill>
                            <a:srgbClr val="000000"/>
                          </a:solidFill>
                          <a:effectLst/>
                          <a:latin typeface="Calibri" pitchFamily="34" charset="0"/>
                          <a:ea typeface="MS PGothic" pitchFamily="34" charset="-128"/>
                          <a:cs typeface="Times New Roman" pitchFamily="18" charset="0"/>
                        </a:rPr>
                        <a:t>Total</a:t>
                      </a:r>
                      <a:endParaRPr kumimoji="0" lang="id-ID" sz="2200" b="0" i="0" u="none" strike="noStrike" cap="none" normalizeH="0" baseline="0" dirty="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dirty="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dirty="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dirty="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dirty="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dirty="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dirty="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200" b="1" i="1" u="none" strike="noStrike" cap="none" normalizeH="0" baseline="0" dirty="0">
                          <a:ln>
                            <a:noFill/>
                          </a:ln>
                          <a:solidFill>
                            <a:srgbClr val="000000"/>
                          </a:solidFill>
                          <a:effectLst/>
                          <a:latin typeface="Calibri" pitchFamily="34" charset="0"/>
                          <a:ea typeface="MS PGothic" pitchFamily="34" charset="-128"/>
                          <a:cs typeface="Times New Roman" pitchFamily="18" charset="0"/>
                        </a:rPr>
                        <a:t> </a:t>
                      </a:r>
                      <a:endParaRPr kumimoji="0" lang="id-ID" sz="2200" b="0" i="0" u="none" strike="noStrike" cap="none" normalizeH="0" baseline="0" dirty="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id-ID" sz="2200" b="0" i="0" u="none" strike="noStrike" cap="none" normalizeH="0" baseline="0" dirty="0">
                        <a:ln>
                          <a:noFill/>
                        </a:ln>
                        <a:solidFill>
                          <a:schemeClr val="tx1"/>
                        </a:solidFill>
                        <a:effectLst/>
                        <a:latin typeface="Palatino" charset="0"/>
                        <a:ea typeface="MS PGothic" pitchFamily="34" charset="-128"/>
                        <a:cs typeface="Times New Roman" pitchFamily="18" charset="0"/>
                      </a:endParaRPr>
                    </a:p>
                  </a:txBody>
                  <a:tcPr marL="68573" marR="6857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849313" y="400050"/>
            <a:ext cx="10515600" cy="1325563"/>
          </a:xfrm>
        </p:spPr>
        <p:txBody>
          <a:bodyPr/>
          <a:lstStyle/>
          <a:p>
            <a:pPr eaLnBrk="1" hangingPunct="1"/>
            <a:r>
              <a:rPr lang="id-ID"/>
              <a:t>FORMAT PROPOSAL</a:t>
            </a:r>
            <a:endParaRPr lang="en-US"/>
          </a:p>
        </p:txBody>
      </p:sp>
      <p:sp>
        <p:nvSpPr>
          <p:cNvPr id="64515" name="Content Placeholder 4"/>
          <p:cNvSpPr>
            <a:spLocks noGrp="1"/>
          </p:cNvSpPr>
          <p:nvPr>
            <p:ph idx="1"/>
          </p:nvPr>
        </p:nvSpPr>
        <p:spPr>
          <a:xfrm>
            <a:off x="838200" y="1501534"/>
            <a:ext cx="10515600" cy="573088"/>
          </a:xfrm>
        </p:spPr>
        <p:txBody>
          <a:bodyPr/>
          <a:lstStyle/>
          <a:p>
            <a:pPr eaLnBrk="1" hangingPunct="1">
              <a:buNone/>
            </a:pPr>
            <a:r>
              <a:rPr lang="id-ID" b="1" dirty="0"/>
              <a:t>Tabel </a:t>
            </a:r>
            <a:r>
              <a:rPr lang="en-US" b="1" dirty="0"/>
              <a:t>7</a:t>
            </a:r>
            <a:r>
              <a:rPr lang="id-ID" b="1" dirty="0"/>
              <a:t>. Spesifikasi Rinci Pembangunan Gedung Tahun 2020</a:t>
            </a:r>
          </a:p>
          <a:p>
            <a:pPr eaLnBrk="1" hangingPunct="1">
              <a:buFont typeface="Arial" pitchFamily="34" charset="0"/>
              <a:buNone/>
            </a:pPr>
            <a:endParaRPr lang="id-ID" b="1" dirty="0"/>
          </a:p>
        </p:txBody>
      </p:sp>
      <p:graphicFrame>
        <p:nvGraphicFramePr>
          <p:cNvPr id="7" name="Table 6"/>
          <p:cNvGraphicFramePr>
            <a:graphicFrameLocks noGrp="1"/>
          </p:cNvGraphicFramePr>
          <p:nvPr>
            <p:extLst>
              <p:ext uri="{D42A27DB-BD31-4B8C-83A1-F6EECF244321}">
                <p14:modId xmlns:p14="http://schemas.microsoft.com/office/powerpoint/2010/main" val="3174902280"/>
              </p:ext>
            </p:extLst>
          </p:nvPr>
        </p:nvGraphicFramePr>
        <p:xfrm>
          <a:off x="653142" y="2068285"/>
          <a:ext cx="11103429" cy="3056530"/>
        </p:xfrm>
        <a:graphic>
          <a:graphicData uri="http://schemas.openxmlformats.org/drawingml/2006/table">
            <a:tbl>
              <a:tblPr/>
              <a:tblGrid>
                <a:gridCol w="3709556">
                  <a:extLst>
                    <a:ext uri="{9D8B030D-6E8A-4147-A177-3AD203B41FA5}">
                      <a16:colId xmlns:a16="http://schemas.microsoft.com/office/drawing/2014/main" val="20000"/>
                    </a:ext>
                  </a:extLst>
                </a:gridCol>
                <a:gridCol w="1765804">
                  <a:extLst>
                    <a:ext uri="{9D8B030D-6E8A-4147-A177-3AD203B41FA5}">
                      <a16:colId xmlns:a16="http://schemas.microsoft.com/office/drawing/2014/main" val="20001"/>
                    </a:ext>
                  </a:extLst>
                </a:gridCol>
                <a:gridCol w="2746301">
                  <a:extLst>
                    <a:ext uri="{9D8B030D-6E8A-4147-A177-3AD203B41FA5}">
                      <a16:colId xmlns:a16="http://schemas.microsoft.com/office/drawing/2014/main" val="20002"/>
                    </a:ext>
                  </a:extLst>
                </a:gridCol>
                <a:gridCol w="2881768">
                  <a:extLst>
                    <a:ext uri="{9D8B030D-6E8A-4147-A177-3AD203B41FA5}">
                      <a16:colId xmlns:a16="http://schemas.microsoft.com/office/drawing/2014/main" val="20003"/>
                    </a:ext>
                  </a:extLst>
                </a:gridCol>
              </a:tblGrid>
              <a:tr h="1201559">
                <a:tc>
                  <a:txBody>
                    <a:bodyPr/>
                    <a:lstStyle/>
                    <a:p>
                      <a:pPr marL="9525" algn="ctr">
                        <a:lnSpc>
                          <a:spcPct val="115000"/>
                        </a:lnSpc>
                        <a:spcBef>
                          <a:spcPts val="500"/>
                        </a:spcBef>
                        <a:spcAft>
                          <a:spcPts val="600"/>
                        </a:spcAft>
                      </a:pPr>
                      <a:r>
                        <a:rPr lang="id-ID" sz="2000" b="1" dirty="0">
                          <a:solidFill>
                            <a:srgbClr val="FFFFFF"/>
                          </a:solidFill>
                          <a:latin typeface="+mn-lt"/>
                          <a:ea typeface="Times New Roman"/>
                          <a:cs typeface="Century Gothic"/>
                        </a:rPr>
                        <a:t>Fungsi Ruang</a:t>
                      </a:r>
                      <a:endParaRPr lang="id-ID" sz="2000" dirty="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Bef>
                          <a:spcPts val="500"/>
                        </a:spcBef>
                        <a:spcAft>
                          <a:spcPts val="600"/>
                        </a:spcAft>
                      </a:pPr>
                      <a:r>
                        <a:rPr lang="id-ID" sz="2000" b="1">
                          <a:solidFill>
                            <a:srgbClr val="FFFFFF"/>
                          </a:solidFill>
                          <a:latin typeface="+mn-lt"/>
                          <a:ea typeface="Times New Roman"/>
                          <a:cs typeface="Century Gothic"/>
                        </a:rPr>
                        <a:t>Luas Ruangan (m</a:t>
                      </a:r>
                      <a:r>
                        <a:rPr lang="id-ID" sz="2000" b="1" baseline="30000">
                          <a:solidFill>
                            <a:srgbClr val="FFFFFF"/>
                          </a:solidFill>
                          <a:latin typeface="+mn-lt"/>
                          <a:ea typeface="Times New Roman"/>
                          <a:cs typeface="Century Gothic"/>
                        </a:rPr>
                        <a:t>2</a:t>
                      </a:r>
                      <a:r>
                        <a:rPr lang="id-ID" sz="2000" b="1">
                          <a:solidFill>
                            <a:srgbClr val="FFFFFF"/>
                          </a:solidFill>
                          <a:latin typeface="+mn-lt"/>
                          <a:ea typeface="Times New Roman"/>
                          <a:cs typeface="Century Gothic"/>
                        </a:rPr>
                        <a:t>)</a:t>
                      </a:r>
                      <a:endParaRPr lang="id-ID" sz="200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a:lnSpc>
                          <a:spcPct val="115000"/>
                        </a:lnSpc>
                        <a:spcBef>
                          <a:spcPts val="500"/>
                        </a:spcBef>
                        <a:spcAft>
                          <a:spcPts val="600"/>
                        </a:spcAft>
                      </a:pPr>
                      <a:r>
                        <a:rPr lang="id-ID" sz="2000" b="1" dirty="0">
                          <a:solidFill>
                            <a:srgbClr val="FFFFFF"/>
                          </a:solidFill>
                          <a:latin typeface="+mn-lt"/>
                          <a:ea typeface="Times New Roman"/>
                          <a:cs typeface="Century Gothic"/>
                        </a:rPr>
                        <a:t>Perkiraan Biaya per unit luasan (m</a:t>
                      </a:r>
                      <a:r>
                        <a:rPr lang="id-ID" sz="2000" b="1" baseline="30000" dirty="0">
                          <a:solidFill>
                            <a:srgbClr val="FFFFFF"/>
                          </a:solidFill>
                          <a:latin typeface="+mn-lt"/>
                          <a:ea typeface="Times New Roman"/>
                          <a:cs typeface="Century Gothic"/>
                        </a:rPr>
                        <a:t>2</a:t>
                      </a:r>
                      <a:r>
                        <a:rPr lang="id-ID" sz="2000" b="1" dirty="0">
                          <a:solidFill>
                            <a:srgbClr val="FFFFFF"/>
                          </a:solidFill>
                          <a:latin typeface="+mn-lt"/>
                          <a:ea typeface="Times New Roman"/>
                          <a:cs typeface="Century Gothic"/>
                        </a:rPr>
                        <a:t>)</a:t>
                      </a:r>
                      <a:endParaRPr lang="id-ID" sz="2000" dirty="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91440" marR="91440" algn="ctr">
                        <a:lnSpc>
                          <a:spcPct val="115000"/>
                        </a:lnSpc>
                        <a:spcBef>
                          <a:spcPts val="500"/>
                        </a:spcBef>
                        <a:spcAft>
                          <a:spcPts val="600"/>
                        </a:spcAft>
                      </a:pPr>
                      <a:r>
                        <a:rPr lang="id-ID" sz="2000" b="1">
                          <a:solidFill>
                            <a:srgbClr val="FFFFFF"/>
                          </a:solidFill>
                          <a:latin typeface="+mn-lt"/>
                          <a:ea typeface="Times New Roman"/>
                          <a:cs typeface="Century Gothic"/>
                        </a:rPr>
                        <a:t>Perkiraan Biaya (ribuan rupiah)</a:t>
                      </a:r>
                      <a:endParaRPr lang="id-ID" sz="200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510074">
                <a:tc>
                  <a:txBody>
                    <a:bodyPr/>
                    <a:lstStyle/>
                    <a:p>
                      <a:pPr marL="173038" lvl="3" indent="-173038" algn="just">
                        <a:lnSpc>
                          <a:spcPct val="115000"/>
                        </a:lnSpc>
                        <a:spcBef>
                          <a:spcPts val="500"/>
                        </a:spcBef>
                        <a:spcAft>
                          <a:spcPts val="600"/>
                        </a:spcAft>
                        <a:buFont typeface="+mj-lt"/>
                        <a:buNone/>
                      </a:pPr>
                      <a:r>
                        <a:rPr lang="id-ID" sz="2000" dirty="0">
                          <a:latin typeface="+mn-lt"/>
                          <a:ea typeface="Times New Roman"/>
                          <a:cs typeface="Century Gothic"/>
                        </a:rPr>
                        <a:t>1. Gedung/Ruang Kelas ....</a:t>
                      </a:r>
                      <a:endParaRPr lang="id-ID" sz="2000" dirty="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600"/>
                        </a:spcAft>
                      </a:pPr>
                      <a:endParaRPr lang="id-ID" sz="2000">
                        <a:latin typeface="+mn-lt"/>
                        <a:ea typeface="Times New Roman"/>
                        <a:cs typeface="Century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just">
                        <a:lnSpc>
                          <a:spcPct val="115000"/>
                        </a:lnSpc>
                        <a:spcBef>
                          <a:spcPts val="500"/>
                        </a:spcBef>
                        <a:spcAft>
                          <a:spcPts val="600"/>
                        </a:spcAft>
                      </a:pPr>
                      <a:endParaRPr lang="id-ID" sz="2000">
                        <a:latin typeface="+mn-lt"/>
                        <a:ea typeface="Times New Roman"/>
                        <a:cs typeface="Century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just">
                        <a:lnSpc>
                          <a:spcPct val="115000"/>
                        </a:lnSpc>
                        <a:spcBef>
                          <a:spcPts val="500"/>
                        </a:spcBef>
                        <a:spcAft>
                          <a:spcPts val="600"/>
                        </a:spcAft>
                      </a:pPr>
                      <a:endParaRPr lang="id-ID" sz="2000">
                        <a:latin typeface="+mn-lt"/>
                        <a:ea typeface="Times New Roman"/>
                        <a:cs typeface="Century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1"/>
                  </a:ext>
                </a:extLst>
              </a:tr>
              <a:tr h="845425">
                <a:tc>
                  <a:txBody>
                    <a:bodyPr/>
                    <a:lstStyle/>
                    <a:p>
                      <a:pPr marL="173038" lvl="0" indent="-173038" algn="just">
                        <a:lnSpc>
                          <a:spcPct val="115000"/>
                        </a:lnSpc>
                        <a:spcBef>
                          <a:spcPts val="500"/>
                        </a:spcBef>
                        <a:spcAft>
                          <a:spcPts val="600"/>
                        </a:spcAft>
                        <a:buFont typeface="+mj-lt"/>
                        <a:buNone/>
                        <a:tabLst>
                          <a:tab pos="173038" algn="l"/>
                        </a:tabLst>
                      </a:pPr>
                      <a:r>
                        <a:rPr lang="id-ID" sz="2000" dirty="0">
                          <a:latin typeface="+mn-lt"/>
                          <a:ea typeface="Times New Roman"/>
                          <a:cs typeface="Century Gothic"/>
                        </a:rPr>
                        <a:t>2.Gedung/Ruang Laboratorium....</a:t>
                      </a:r>
                      <a:endParaRPr lang="id-ID" sz="2000" dirty="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Bef>
                          <a:spcPts val="500"/>
                        </a:spcBef>
                        <a:spcAft>
                          <a:spcPts val="600"/>
                        </a:spcAft>
                      </a:pPr>
                      <a:endParaRPr lang="id-ID" sz="2000">
                        <a:latin typeface="+mn-lt"/>
                        <a:ea typeface="Times New Roman"/>
                        <a:cs typeface="Century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500"/>
                        </a:spcBef>
                        <a:spcAft>
                          <a:spcPts val="600"/>
                        </a:spcAft>
                      </a:pPr>
                      <a:endParaRPr lang="id-ID" sz="2000">
                        <a:latin typeface="+mn-lt"/>
                        <a:ea typeface="Times New Roman"/>
                        <a:cs typeface="Century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500"/>
                        </a:spcBef>
                        <a:spcAft>
                          <a:spcPts val="600"/>
                        </a:spcAft>
                      </a:pPr>
                      <a:endParaRPr lang="id-ID" sz="2000">
                        <a:latin typeface="+mn-lt"/>
                        <a:ea typeface="Times New Roman"/>
                        <a:cs typeface="Century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99472">
                <a:tc>
                  <a:txBody>
                    <a:bodyPr/>
                    <a:lstStyle/>
                    <a:p>
                      <a:pPr marL="342900" lvl="0" indent="-342900" algn="just">
                        <a:lnSpc>
                          <a:spcPct val="115000"/>
                        </a:lnSpc>
                        <a:spcBef>
                          <a:spcPts val="500"/>
                        </a:spcBef>
                        <a:spcAft>
                          <a:spcPts val="600"/>
                        </a:spcAft>
                        <a:buFont typeface="+mj-lt"/>
                        <a:buNone/>
                      </a:pPr>
                      <a:r>
                        <a:rPr lang="id-ID" sz="2000" dirty="0">
                          <a:latin typeface="+mn-lt"/>
                          <a:ea typeface="Times New Roman"/>
                          <a:cs typeface="Times New Roman"/>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1">
                        <a:lumMod val="40000"/>
                        <a:lumOff val="60000"/>
                      </a:schemeClr>
                    </a:solidFill>
                  </a:tcPr>
                </a:tc>
                <a:tc>
                  <a:txBody>
                    <a:bodyPr/>
                    <a:lstStyle/>
                    <a:p>
                      <a:pPr algn="just">
                        <a:lnSpc>
                          <a:spcPct val="115000"/>
                        </a:lnSpc>
                        <a:spcBef>
                          <a:spcPts val="500"/>
                        </a:spcBef>
                        <a:spcAft>
                          <a:spcPts val="600"/>
                        </a:spcAft>
                      </a:pPr>
                      <a:endParaRPr lang="id-ID" sz="2000" dirty="0">
                        <a:latin typeface="+mn-lt"/>
                        <a:ea typeface="Times New Roman"/>
                        <a:cs typeface="Century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1">
                        <a:lumMod val="40000"/>
                        <a:lumOff val="60000"/>
                      </a:schemeClr>
                    </a:solidFill>
                  </a:tcPr>
                </a:tc>
                <a:tc>
                  <a:txBody>
                    <a:bodyPr/>
                    <a:lstStyle/>
                    <a:p>
                      <a:pPr algn="just">
                        <a:lnSpc>
                          <a:spcPct val="115000"/>
                        </a:lnSpc>
                        <a:spcBef>
                          <a:spcPts val="500"/>
                        </a:spcBef>
                        <a:spcAft>
                          <a:spcPts val="600"/>
                        </a:spcAft>
                      </a:pPr>
                      <a:endParaRPr lang="id-ID" sz="2000" dirty="0">
                        <a:latin typeface="+mn-lt"/>
                        <a:ea typeface="Times New Roman"/>
                        <a:cs typeface="Century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1">
                        <a:lumMod val="40000"/>
                        <a:lumOff val="60000"/>
                      </a:schemeClr>
                    </a:solidFill>
                  </a:tcPr>
                </a:tc>
                <a:tc>
                  <a:txBody>
                    <a:bodyPr/>
                    <a:lstStyle/>
                    <a:p>
                      <a:pPr algn="just">
                        <a:lnSpc>
                          <a:spcPct val="115000"/>
                        </a:lnSpc>
                        <a:spcBef>
                          <a:spcPts val="500"/>
                        </a:spcBef>
                        <a:spcAft>
                          <a:spcPts val="600"/>
                        </a:spcAft>
                      </a:pPr>
                      <a:endParaRPr lang="id-ID" sz="2000" dirty="0">
                        <a:latin typeface="+mn-lt"/>
                        <a:ea typeface="Times New Roman"/>
                        <a:cs typeface="Century Goth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3"/>
                  </a:ext>
                </a:extLst>
              </a:tr>
            </a:tbl>
          </a:graphicData>
        </a:graphic>
      </p:graphicFrame>
      <p:sp>
        <p:nvSpPr>
          <p:cNvPr id="8" name="Rectangle 7"/>
          <p:cNvSpPr/>
          <p:nvPr/>
        </p:nvSpPr>
        <p:spPr>
          <a:xfrm>
            <a:off x="653141" y="5467487"/>
            <a:ext cx="11103429" cy="830997"/>
          </a:xfrm>
          <a:prstGeom prst="rect">
            <a:avLst/>
          </a:prstGeom>
        </p:spPr>
        <p:txBody>
          <a:bodyPr wrap="square">
            <a:spAutoFit/>
          </a:bodyPr>
          <a:lstStyle/>
          <a:p>
            <a:r>
              <a:rPr lang="id-ID" sz="2400" b="1" dirty="0">
                <a:solidFill>
                  <a:srgbClr val="FF0000"/>
                </a:solidFill>
              </a:rPr>
              <a:t>Harus dilengkapi dengan dokumen perencanaan, spesifikasi, RAB dan rencana jadwal pelaksanaan (Kurva </a:t>
            </a:r>
            <a:r>
              <a:rPr lang="id-ID" sz="2400" b="1" dirty="0" err="1">
                <a:solidFill>
                  <a:srgbClr val="FF0000"/>
                </a:solidFill>
              </a:rPr>
              <a:t>S</a:t>
            </a:r>
            <a:r>
              <a:rPr lang="id-ID" sz="2400" b="1" dirty="0">
                <a:solidFill>
                  <a:srgbClr val="FF0000"/>
                </a:solidFill>
              </a:rPr>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79725"/>
            <a:ext cx="10515600" cy="1325563"/>
          </a:xfrm>
        </p:spPr>
        <p:txBody>
          <a:bodyPr rtlCol="0">
            <a:normAutofit/>
          </a:bodyPr>
          <a:lstStyle/>
          <a:p>
            <a:pPr algn="ctr" eaLnBrk="1" fontAlgn="auto" hangingPunct="1">
              <a:spcAft>
                <a:spcPts val="0"/>
              </a:spcAft>
              <a:defRPr/>
            </a:pPr>
            <a:r>
              <a:rPr lang="id-ID" sz="6000" dirty="0">
                <a:ea typeface="+mj-ea"/>
                <a:cs typeface="+mj-cs"/>
              </a:rPr>
              <a:t>ADMIN</a:t>
            </a:r>
            <a:r>
              <a:rPr lang="en-US" sz="6000" dirty="0">
                <a:ea typeface="+mj-ea"/>
                <a:cs typeface="+mj-cs"/>
              </a:rPr>
              <a:t>I</a:t>
            </a:r>
            <a:r>
              <a:rPr lang="id-ID" sz="6000" dirty="0">
                <a:ea typeface="+mj-ea"/>
                <a:cs typeface="+mj-cs"/>
              </a:rPr>
              <a:t>STRASI PROPOSAL</a:t>
            </a:r>
            <a:endParaRPr lang="en-US" sz="6000" dirty="0">
              <a:solidFill>
                <a:srgbClr val="FF0000"/>
              </a:solidFill>
              <a:ea typeface="+mj-ea"/>
              <a:cs typeface="+mj-cs"/>
            </a:endParaRPr>
          </a:p>
        </p:txBody>
      </p:sp>
      <p:sp>
        <p:nvSpPr>
          <p:cNvPr id="69634" name="Content Placeholder 2"/>
          <p:cNvSpPr>
            <a:spLocks noGrp="1"/>
          </p:cNvSpPr>
          <p:nvPr>
            <p:ph idx="1"/>
          </p:nvPr>
        </p:nvSpPr>
        <p:spPr/>
        <p:txBody>
          <a:bodyPr/>
          <a:lstStyle/>
          <a:p>
            <a:pPr eaLnBrk="1">
              <a:lnSpc>
                <a:spcPct val="80000"/>
              </a:lnSpc>
            </a:pPr>
            <a:endParaRPr lang="en-US"/>
          </a:p>
          <a:p>
            <a:pPr eaLnBrk="1" hangingPunct="1">
              <a:lnSpc>
                <a:spcPct val="80000"/>
              </a:lnSpc>
              <a:buFont typeface="Arial" pitchFamily="34" charset="0"/>
              <a:buNone/>
            </a:pP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520700" y="127000"/>
            <a:ext cx="10515600" cy="947738"/>
          </a:xfrm>
        </p:spPr>
        <p:txBody>
          <a:bodyPr/>
          <a:lstStyle/>
          <a:p>
            <a:pPr eaLnBrk="1" hangingPunct="1"/>
            <a:r>
              <a:rPr lang="en-US"/>
              <a:t>Lampiran </a:t>
            </a:r>
            <a:r>
              <a:rPr lang="en-US">
                <a:solidFill>
                  <a:srgbClr val="FF0000"/>
                </a:solidFill>
              </a:rPr>
              <a:t>Proposal</a:t>
            </a:r>
          </a:p>
        </p:txBody>
      </p:sp>
      <p:sp>
        <p:nvSpPr>
          <p:cNvPr id="70658" name="Content Placeholder 2"/>
          <p:cNvSpPr>
            <a:spLocks noGrp="1"/>
          </p:cNvSpPr>
          <p:nvPr>
            <p:ph idx="1"/>
          </p:nvPr>
        </p:nvSpPr>
        <p:spPr>
          <a:xfrm>
            <a:off x="520700" y="1074738"/>
            <a:ext cx="11187113" cy="5593691"/>
          </a:xfrm>
        </p:spPr>
        <p:txBody>
          <a:bodyPr>
            <a:normAutofit fontScale="92500" lnSpcReduction="20000"/>
          </a:bodyPr>
          <a:lstStyle/>
          <a:p>
            <a:pPr marL="514350" lvl="0" indent="-514350" fontAlgn="base">
              <a:buFont typeface="+mj-lt"/>
              <a:buAutoNum type="arabicPeriod"/>
            </a:pPr>
            <a:r>
              <a:rPr lang="id-ID" dirty="0"/>
              <a:t>Fotokopi Akta Notaris Pendirian Badan Penyelenggara dari PTS beserta semua perubahan yang telah dilakukan.</a:t>
            </a:r>
            <a:endParaRPr lang="en-ID" dirty="0"/>
          </a:p>
          <a:p>
            <a:pPr marL="514350" lvl="0" indent="-514350" fontAlgn="base">
              <a:buFont typeface="+mj-lt"/>
              <a:buAutoNum type="arabicPeriod"/>
            </a:pPr>
            <a:r>
              <a:rPr lang="id-ID" dirty="0"/>
              <a:t>Fotokopi SK Pendirian Awal PT dan perubahannya dari Kementerian urusan pendidikan tinggi.</a:t>
            </a:r>
            <a:endParaRPr lang="en-ID" dirty="0"/>
          </a:p>
          <a:p>
            <a:pPr marL="514350" lvl="0" indent="-514350" fontAlgn="base">
              <a:buFont typeface="+mj-lt"/>
              <a:buAutoNum type="arabicPeriod"/>
            </a:pPr>
            <a:r>
              <a:rPr lang="id-ID" dirty="0"/>
              <a:t>Fotokopi Akta Pengesahan badan hukum nirlaba penyelenggara perguruan tinggi yang telah </a:t>
            </a:r>
            <a:r>
              <a:rPr lang="id-ID" dirty="0" err="1"/>
              <a:t>dilegalisir</a:t>
            </a:r>
            <a:r>
              <a:rPr lang="id-ID" dirty="0"/>
              <a:t> oleh </a:t>
            </a:r>
            <a:r>
              <a:rPr lang="en-US" dirty="0" err="1"/>
              <a:t>Kemenk</a:t>
            </a:r>
            <a:r>
              <a:rPr lang="id-ID" dirty="0" err="1"/>
              <a:t>umham</a:t>
            </a:r>
            <a:r>
              <a:rPr lang="id-ID" dirty="0"/>
              <a:t>.</a:t>
            </a:r>
            <a:endParaRPr lang="en-ID" dirty="0"/>
          </a:p>
          <a:p>
            <a:pPr marL="514350" lvl="0" indent="-514350" fontAlgn="base">
              <a:buFont typeface="+mj-lt"/>
              <a:buAutoNum type="arabicPeriod"/>
            </a:pPr>
            <a:r>
              <a:rPr lang="id-ID" dirty="0"/>
              <a:t>Bukti pelaporan PDDIKTI 2018-1 dan 2018-2, kecuali bagi perguruan tinggi baru yang belum menyelenggarakan pendidikan satu tahun akademik penuh.</a:t>
            </a:r>
            <a:endParaRPr lang="en-ID" dirty="0"/>
          </a:p>
          <a:p>
            <a:pPr marL="514350" lvl="0" indent="-514350" fontAlgn="base">
              <a:buFont typeface="+mj-lt"/>
              <a:buAutoNum type="arabicPeriod"/>
            </a:pPr>
            <a:r>
              <a:rPr lang="id-ID" dirty="0"/>
              <a:t>Fotokopi sertifikat akreditasi program studi atau bukti pengajuan </a:t>
            </a:r>
            <a:r>
              <a:rPr lang="en-US" dirty="0"/>
              <a:t>re</a:t>
            </a:r>
            <a:r>
              <a:rPr lang="id-ID" dirty="0"/>
              <a:t>akreditasi bagi yang sedang memproses.</a:t>
            </a:r>
            <a:endParaRPr lang="en-ID" dirty="0"/>
          </a:p>
          <a:p>
            <a:pPr marL="514350" lvl="0" indent="-514350" fontAlgn="base">
              <a:buFont typeface="+mj-lt"/>
              <a:buAutoNum type="arabicPeriod"/>
            </a:pPr>
            <a:r>
              <a:rPr lang="id-ID" dirty="0"/>
              <a:t>Fotokopi Sertifikat lahan kampus PTS atas nama badan hukum nirlaba penyelenggara perguruan tinggi </a:t>
            </a:r>
            <a:r>
              <a:rPr lang="en-US" dirty="0" err="1"/>
              <a:t>atau</a:t>
            </a:r>
            <a:r>
              <a:rPr lang="en-US" dirty="0"/>
              <a:t> </a:t>
            </a:r>
            <a:r>
              <a:rPr lang="en-US" dirty="0" err="1"/>
              <a:t>bukti</a:t>
            </a:r>
            <a:r>
              <a:rPr lang="en-US" dirty="0"/>
              <a:t> </a:t>
            </a:r>
            <a:r>
              <a:rPr lang="en-US" dirty="0" err="1"/>
              <a:t>surat</a:t>
            </a:r>
            <a:r>
              <a:rPr lang="en-US" dirty="0"/>
              <a:t> </a:t>
            </a:r>
            <a:r>
              <a:rPr lang="en-US" dirty="0" err="1"/>
              <a:t>pendaftaran</a:t>
            </a:r>
            <a:r>
              <a:rPr lang="en-US" dirty="0"/>
              <a:t> BPN </a:t>
            </a:r>
            <a:r>
              <a:rPr lang="en-US" dirty="0" err="1"/>
              <a:t>untuk</a:t>
            </a:r>
            <a:r>
              <a:rPr lang="en-US" dirty="0"/>
              <a:t> </a:t>
            </a:r>
            <a:r>
              <a:rPr lang="en-US" dirty="0" err="1"/>
              <a:t>pengajuan</a:t>
            </a:r>
            <a:r>
              <a:rPr lang="en-US" dirty="0"/>
              <a:t> </a:t>
            </a:r>
            <a:r>
              <a:rPr lang="en-US" dirty="0" err="1"/>
              <a:t>balik</a:t>
            </a:r>
            <a:r>
              <a:rPr lang="en-US" dirty="0"/>
              <a:t> </a:t>
            </a:r>
            <a:r>
              <a:rPr lang="en-US" dirty="0" err="1"/>
              <a:t>nama</a:t>
            </a:r>
            <a:r>
              <a:rPr lang="en-US" dirty="0"/>
              <a:t> </a:t>
            </a:r>
            <a:r>
              <a:rPr lang="en-US" dirty="0" err="1"/>
              <a:t>lahan</a:t>
            </a:r>
            <a:r>
              <a:rPr lang="en-US" dirty="0"/>
              <a:t> </a:t>
            </a:r>
            <a:r>
              <a:rPr lang="id-ID" b="1" dirty="0"/>
              <a:t>ke Badan Hukum Penyelenggara</a:t>
            </a:r>
            <a:r>
              <a:rPr lang="id-ID" dirty="0"/>
              <a:t> (khusus bagi yang mengusulkan pekerjaan sipil).</a:t>
            </a:r>
            <a:endParaRPr lang="en-ID" dirty="0"/>
          </a:p>
          <a:p>
            <a:pPr marL="514350" lvl="0" indent="-514350" fontAlgn="base">
              <a:buFont typeface="+mj-lt"/>
              <a:buAutoNum type="arabicPeriod"/>
            </a:pPr>
            <a:r>
              <a:rPr lang="id-ID" dirty="0"/>
              <a:t>Fotokopi IMB untuk pembangunan gedung yang diusulkan (khusus bagi yang mengusulkan pekerjaan sipil).</a:t>
            </a:r>
            <a:endParaRPr lang="en-ID" dirty="0"/>
          </a:p>
          <a:p>
            <a:pPr marL="514350" indent="-514350" eaLnBrk="1" hangingPunct="1">
              <a:buFont typeface="+mj-lt"/>
              <a:buAutoNum type="arabicPeriod"/>
              <a:defRPr/>
            </a:pPr>
            <a:endParaRPr lang="en-US" altLang="id-ID" dirty="0">
              <a:cs typeface="+mn-cs"/>
            </a:endParaRPr>
          </a:p>
        </p:txBody>
      </p:sp>
      <p:sp>
        <p:nvSpPr>
          <p:cNvPr id="2" name="Rounded Rectangle 1">
            <a:extLst>
              <a:ext uri="{FF2B5EF4-FFF2-40B4-BE49-F238E27FC236}">
                <a16:creationId xmlns:a16="http://schemas.microsoft.com/office/drawing/2014/main" id="{F0BA3891-1249-974A-9F5B-0FFAB66CC7E7}"/>
              </a:ext>
            </a:extLst>
          </p:cNvPr>
          <p:cNvSpPr/>
          <p:nvPr/>
        </p:nvSpPr>
        <p:spPr>
          <a:xfrm>
            <a:off x="780256" y="4443629"/>
            <a:ext cx="10927557" cy="198188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520700" y="127000"/>
            <a:ext cx="10515600" cy="947738"/>
          </a:xfrm>
        </p:spPr>
        <p:txBody>
          <a:bodyPr/>
          <a:lstStyle/>
          <a:p>
            <a:pPr eaLnBrk="1" hangingPunct="1"/>
            <a:r>
              <a:rPr lang="en-US"/>
              <a:t>Lampiran </a:t>
            </a:r>
            <a:r>
              <a:rPr lang="en-US">
                <a:solidFill>
                  <a:srgbClr val="FF0000"/>
                </a:solidFill>
              </a:rPr>
              <a:t>Proposal</a:t>
            </a:r>
          </a:p>
        </p:txBody>
      </p:sp>
      <p:sp>
        <p:nvSpPr>
          <p:cNvPr id="70658" name="Content Placeholder 2"/>
          <p:cNvSpPr>
            <a:spLocks noGrp="1"/>
          </p:cNvSpPr>
          <p:nvPr>
            <p:ph idx="1"/>
          </p:nvPr>
        </p:nvSpPr>
        <p:spPr>
          <a:xfrm>
            <a:off x="520700" y="1074738"/>
            <a:ext cx="11187113" cy="5474343"/>
          </a:xfrm>
        </p:spPr>
        <p:txBody>
          <a:bodyPr>
            <a:normAutofit lnSpcReduction="10000"/>
          </a:bodyPr>
          <a:lstStyle/>
          <a:p>
            <a:pPr marL="514350" lvl="0" indent="-514350" fontAlgn="base">
              <a:buFont typeface="+mj-lt"/>
              <a:buAutoNum type="arabicPeriod" startAt="8"/>
            </a:pPr>
            <a:r>
              <a:rPr lang="id-ID" dirty="0"/>
              <a:t>Surat pernyataan Rektor/Direktur/Ketua bahwa PTS tidak menyelenggarakan program yang bertentangan dengan kebijakan Ditjen Dikti seperti “kelas jauh”, ijazah palsu, dan menyelenggarakan program tanpa izin, dll.</a:t>
            </a:r>
            <a:endParaRPr lang="en-ID" dirty="0"/>
          </a:p>
          <a:p>
            <a:pPr marL="514350" lvl="0" indent="-514350" fontAlgn="base">
              <a:buFont typeface="+mj-lt"/>
              <a:buAutoNum type="arabicPeriod" startAt="8"/>
            </a:pPr>
            <a:r>
              <a:rPr lang="id-ID" dirty="0"/>
              <a:t>Surat pernyataan Rektor/Direktur/Ketua bahwa PTS tidak sedang dikenakan sanksi oleh Direktorat Jenderal Kelembagaan Ilmu Pengetahuan dan Pendidikan Tinggi </a:t>
            </a:r>
            <a:r>
              <a:rPr lang="en-US" dirty="0" err="1"/>
              <a:t>berdasarkan</a:t>
            </a:r>
            <a:r>
              <a:rPr lang="en-US" dirty="0"/>
              <a:t> </a:t>
            </a:r>
            <a:r>
              <a:rPr lang="id-ID" dirty="0" err="1"/>
              <a:t>Permenristekdikti</a:t>
            </a:r>
            <a:r>
              <a:rPr lang="id-ID" dirty="0"/>
              <a:t> No. </a:t>
            </a:r>
            <a:r>
              <a:rPr lang="en-US" dirty="0"/>
              <a:t>51 </a:t>
            </a:r>
            <a:r>
              <a:rPr lang="id-ID" dirty="0"/>
              <a:t>tahun 2018.</a:t>
            </a:r>
            <a:endParaRPr lang="en-ID" dirty="0"/>
          </a:p>
          <a:p>
            <a:pPr marL="514350" lvl="0" indent="-514350" fontAlgn="base">
              <a:buFont typeface="+mj-lt"/>
              <a:buAutoNum type="arabicPeriod" startAt="8"/>
            </a:pPr>
            <a:r>
              <a:rPr lang="id-ID" dirty="0"/>
              <a:t>Surat pernyataan Ketua Badan Hukum Penyelenggara PT bahwa </a:t>
            </a:r>
            <a:r>
              <a:rPr lang="id-ID" b="1" u="sng" dirty="0"/>
              <a:t>PTS tidak sedang dalam proses pengajuan perubahan perguruan tinggi  </a:t>
            </a:r>
            <a:r>
              <a:rPr lang="en-US" b="1" u="sng" dirty="0" err="1"/>
              <a:t>mengacu</a:t>
            </a:r>
            <a:r>
              <a:rPr lang="en-US" b="1" u="sng" dirty="0"/>
              <a:t> </a:t>
            </a:r>
            <a:r>
              <a:rPr lang="en-US" b="1" u="sng" dirty="0" err="1"/>
              <a:t>pada</a:t>
            </a:r>
            <a:r>
              <a:rPr lang="en-US" b="1" u="sng" dirty="0"/>
              <a:t> </a:t>
            </a:r>
            <a:r>
              <a:rPr lang="en-US" b="1" u="sng" dirty="0" err="1"/>
              <a:t>Permenristekdikti</a:t>
            </a:r>
            <a:r>
              <a:rPr lang="en-US" b="1" u="sng" dirty="0"/>
              <a:t> </a:t>
            </a:r>
            <a:r>
              <a:rPr lang="en-US" b="1" u="sng" dirty="0" err="1"/>
              <a:t>nomor</a:t>
            </a:r>
            <a:r>
              <a:rPr lang="en-US" b="1" u="sng" dirty="0"/>
              <a:t> 51 </a:t>
            </a:r>
            <a:r>
              <a:rPr lang="en-US" b="1" u="sng" dirty="0" err="1"/>
              <a:t>Tahun</a:t>
            </a:r>
            <a:r>
              <a:rPr lang="en-US" b="1" u="sng" dirty="0"/>
              <a:t> 2018, </a:t>
            </a:r>
            <a:r>
              <a:rPr lang="en-US" b="1" u="sng" dirty="0" err="1"/>
              <a:t>pasal</a:t>
            </a:r>
            <a:r>
              <a:rPr lang="en-US" b="1" u="sng" dirty="0"/>
              <a:t> 17. </a:t>
            </a:r>
            <a:endParaRPr lang="en-ID" dirty="0"/>
          </a:p>
          <a:p>
            <a:pPr marL="514350" lvl="0" indent="-514350" fontAlgn="base">
              <a:buFont typeface="+mj-lt"/>
              <a:buAutoNum type="arabicPeriod" startAt="8"/>
            </a:pPr>
            <a:r>
              <a:rPr lang="id-ID" dirty="0"/>
              <a:t>Surat pernyataan bahwa PTS tidak sedang memiliki masalah internal dan/atau tidak dalam sengketa hukum, yang ditandatangani oleh Ketua Badan Hukum Penyelenggara PT dan Pemimpin PT.</a:t>
            </a:r>
            <a:endParaRPr lang="en-ID" dirty="0"/>
          </a:p>
        </p:txBody>
      </p:sp>
    </p:spTree>
    <p:extLst>
      <p:ext uri="{BB962C8B-B14F-4D97-AF65-F5344CB8AC3E}">
        <p14:creationId xmlns:p14="http://schemas.microsoft.com/office/powerpoint/2010/main" val="3600882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BAA4DB-BAF6-8945-AE8C-E5D4D894FFEA}"/>
              </a:ext>
            </a:extLst>
          </p:cNvPr>
          <p:cNvSpPr/>
          <p:nvPr/>
        </p:nvSpPr>
        <p:spPr>
          <a:xfrm>
            <a:off x="4787153" y="1624405"/>
            <a:ext cx="4421393" cy="322729"/>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Diagram 3"/>
          <p:cNvGraphicFramePr/>
          <p:nvPr>
            <p:extLst>
              <p:ext uri="{D42A27DB-BD31-4B8C-83A1-F6EECF244321}">
                <p14:modId xmlns:p14="http://schemas.microsoft.com/office/powerpoint/2010/main" val="920845712"/>
              </p:ext>
            </p:extLst>
          </p:nvPr>
        </p:nvGraphicFramePr>
        <p:xfrm>
          <a:off x="234761" y="157879"/>
          <a:ext cx="11419583" cy="65659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ounded Rectangle 2">
            <a:extLst>
              <a:ext uri="{FF2B5EF4-FFF2-40B4-BE49-F238E27FC236}">
                <a16:creationId xmlns:a16="http://schemas.microsoft.com/office/drawing/2014/main" id="{40ABA62A-DA31-8A4F-BDB3-256A13700D45}"/>
              </a:ext>
            </a:extLst>
          </p:cNvPr>
          <p:cNvSpPr/>
          <p:nvPr/>
        </p:nvSpPr>
        <p:spPr>
          <a:xfrm>
            <a:off x="9045017" y="0"/>
            <a:ext cx="3076687" cy="5809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atin typeface="Century Gothic" panose="020B0502020202020204" pitchFamily="34" charset="0"/>
              </a:rPr>
              <a:t>SKEMA 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236" y="0"/>
            <a:ext cx="10515600" cy="1325563"/>
          </a:xfrm>
        </p:spPr>
        <p:txBody>
          <a:bodyPr/>
          <a:lstStyle/>
          <a:p>
            <a:r>
              <a:rPr lang="id-ID" dirty="0"/>
              <a:t>Administrasi Proposal</a:t>
            </a:r>
          </a:p>
        </p:txBody>
      </p:sp>
      <p:graphicFrame>
        <p:nvGraphicFramePr>
          <p:cNvPr id="4" name="Table 3"/>
          <p:cNvGraphicFramePr>
            <a:graphicFrameLocks noGrp="1"/>
          </p:cNvGraphicFramePr>
          <p:nvPr>
            <p:extLst>
              <p:ext uri="{D42A27DB-BD31-4B8C-83A1-F6EECF244321}">
                <p14:modId xmlns:p14="http://schemas.microsoft.com/office/powerpoint/2010/main" val="2460550440"/>
              </p:ext>
            </p:extLst>
          </p:nvPr>
        </p:nvGraphicFramePr>
        <p:xfrm>
          <a:off x="612896" y="1179952"/>
          <a:ext cx="11385816" cy="5461784"/>
        </p:xfrm>
        <a:graphic>
          <a:graphicData uri="http://schemas.openxmlformats.org/drawingml/2006/table">
            <a:tbl>
              <a:tblPr firstRow="1" firstCol="1" bandRow="1">
                <a:tableStyleId>{0660B408-B3CF-4A94-85FC-2B1E0A45F4A2}</a:tableStyleId>
              </a:tblPr>
              <a:tblGrid>
                <a:gridCol w="1124918">
                  <a:extLst>
                    <a:ext uri="{9D8B030D-6E8A-4147-A177-3AD203B41FA5}">
                      <a16:colId xmlns:a16="http://schemas.microsoft.com/office/drawing/2014/main" val="20000"/>
                    </a:ext>
                  </a:extLst>
                </a:gridCol>
                <a:gridCol w="5510500">
                  <a:extLst>
                    <a:ext uri="{9D8B030D-6E8A-4147-A177-3AD203B41FA5}">
                      <a16:colId xmlns:a16="http://schemas.microsoft.com/office/drawing/2014/main" val="20001"/>
                    </a:ext>
                  </a:extLst>
                </a:gridCol>
                <a:gridCol w="4750398">
                  <a:extLst>
                    <a:ext uri="{9D8B030D-6E8A-4147-A177-3AD203B41FA5}">
                      <a16:colId xmlns:a16="http://schemas.microsoft.com/office/drawing/2014/main" val="20002"/>
                    </a:ext>
                  </a:extLst>
                </a:gridCol>
              </a:tblGrid>
              <a:tr h="462098">
                <a:tc>
                  <a:txBody>
                    <a:bodyPr/>
                    <a:lstStyle/>
                    <a:p>
                      <a:pPr marL="180340" marR="0" indent="0" algn="ctr" hangingPunct="0">
                        <a:spcBef>
                          <a:spcPts val="500"/>
                        </a:spcBef>
                        <a:spcAft>
                          <a:spcPts val="600"/>
                        </a:spcAft>
                      </a:pPr>
                      <a:r>
                        <a:rPr lang="id-ID" sz="2400" dirty="0">
                          <a:effectLst/>
                        </a:rPr>
                        <a:t>No</a:t>
                      </a:r>
                      <a:endParaRPr lang="en-US" sz="2400" dirty="0">
                        <a:effectLst/>
                        <a:latin typeface="Palatino"/>
                        <a:ea typeface="Times New Roman"/>
                        <a:cs typeface="Times New Roman"/>
                      </a:endParaRPr>
                    </a:p>
                  </a:txBody>
                  <a:tcPr marL="68580" marR="68580" marT="0" marB="0" anchor="ctr"/>
                </a:tc>
                <a:tc>
                  <a:txBody>
                    <a:bodyPr/>
                    <a:lstStyle/>
                    <a:p>
                      <a:pPr marL="180340" marR="0" indent="0" algn="ctr" hangingPunct="0">
                        <a:spcBef>
                          <a:spcPts val="500"/>
                        </a:spcBef>
                        <a:spcAft>
                          <a:spcPts val="600"/>
                        </a:spcAft>
                      </a:pPr>
                      <a:r>
                        <a:rPr lang="id-ID" sz="2400">
                          <a:effectLst/>
                        </a:rPr>
                        <a:t>Kegiatan</a:t>
                      </a:r>
                      <a:endParaRPr lang="en-US" sz="2400">
                        <a:effectLst/>
                        <a:latin typeface="Palatino"/>
                        <a:ea typeface="Times New Roman"/>
                        <a:cs typeface="Times New Roman"/>
                      </a:endParaRPr>
                    </a:p>
                  </a:txBody>
                  <a:tcPr marL="68580" marR="68580" marT="0" marB="0" anchor="ctr"/>
                </a:tc>
                <a:tc>
                  <a:txBody>
                    <a:bodyPr/>
                    <a:lstStyle/>
                    <a:p>
                      <a:pPr marL="180340" marR="0" indent="0" algn="ctr" hangingPunct="0">
                        <a:spcBef>
                          <a:spcPts val="500"/>
                        </a:spcBef>
                        <a:spcAft>
                          <a:spcPts val="600"/>
                        </a:spcAft>
                      </a:pPr>
                      <a:r>
                        <a:rPr lang="id-ID" sz="2400" dirty="0">
                          <a:effectLst/>
                        </a:rPr>
                        <a:t>Jadwal</a:t>
                      </a:r>
                      <a:endParaRPr lang="en-US" sz="2400" dirty="0">
                        <a:effectLst/>
                        <a:latin typeface="Palatino"/>
                        <a:ea typeface="Times New Roman"/>
                        <a:cs typeface="Times New Roman"/>
                      </a:endParaRPr>
                    </a:p>
                  </a:txBody>
                  <a:tcPr marL="68580" marR="68580" marT="0" marB="0" anchor="ctr"/>
                </a:tc>
                <a:extLst>
                  <a:ext uri="{0D108BD9-81ED-4DB2-BD59-A6C34878D82A}">
                    <a16:rowId xmlns:a16="http://schemas.microsoft.com/office/drawing/2014/main" val="10000"/>
                  </a:ext>
                </a:extLst>
              </a:tr>
              <a:tr h="462098">
                <a:tc>
                  <a:txBody>
                    <a:bodyPr/>
                    <a:lstStyle/>
                    <a:p>
                      <a:pPr marL="0" marR="0" indent="0" algn="ctr" hangingPunct="0">
                        <a:spcBef>
                          <a:spcPts val="500"/>
                        </a:spcBef>
                        <a:spcAft>
                          <a:spcPts val="600"/>
                        </a:spcAft>
                      </a:pPr>
                      <a:r>
                        <a:rPr lang="id-ID" sz="2400">
                          <a:effectLst/>
                        </a:rPr>
                        <a:t>1</a:t>
                      </a:r>
                      <a:endParaRPr lang="en-US" sz="2400">
                        <a:effectLst/>
                        <a:latin typeface="Palatino"/>
                        <a:ea typeface="Times New Roman"/>
                        <a:cs typeface="Times New Roman"/>
                      </a:endParaRPr>
                    </a:p>
                  </a:txBody>
                  <a:tcPr marL="68580" marR="68580" marT="0" marB="0" anchor="ctr"/>
                </a:tc>
                <a:tc>
                  <a:txBody>
                    <a:bodyPr/>
                    <a:lstStyle/>
                    <a:p>
                      <a:pPr marL="0" marR="0" indent="0" algn="l" hangingPunct="0">
                        <a:spcBef>
                          <a:spcPts val="500"/>
                        </a:spcBef>
                        <a:spcAft>
                          <a:spcPts val="600"/>
                        </a:spcAft>
                      </a:pPr>
                      <a:r>
                        <a:rPr lang="id-ID" sz="2400" b="0" dirty="0">
                          <a:solidFill>
                            <a:schemeClr val="tx1"/>
                          </a:solidFill>
                          <a:effectLst/>
                          <a:latin typeface="Century Gothic"/>
                          <a:ea typeface="Times New Roman"/>
                          <a:cs typeface="Calibri"/>
                        </a:rPr>
                        <a:t>Pengumuman dan Registrasi</a:t>
                      </a:r>
                      <a:endParaRPr lang="en-US" sz="2400" b="0" dirty="0">
                        <a:solidFill>
                          <a:schemeClr val="tx1"/>
                        </a:solidFill>
                        <a:effectLst/>
                        <a:latin typeface="Palatino"/>
                        <a:ea typeface="Times New Roman"/>
                        <a:cs typeface="Times New Roman"/>
                      </a:endParaRPr>
                    </a:p>
                  </a:txBody>
                  <a:tcPr marL="68580" marR="68580" marT="0" marB="0"/>
                </a:tc>
                <a:tc>
                  <a:txBody>
                    <a:bodyPr/>
                    <a:lstStyle/>
                    <a:p>
                      <a:pPr marL="85090" indent="234315" algn="just" hangingPunct="0">
                        <a:spcBef>
                          <a:spcPts val="500"/>
                        </a:spcBef>
                        <a:spcAft>
                          <a:spcPts val="600"/>
                        </a:spcAft>
                      </a:pPr>
                      <a:r>
                        <a:rPr lang="en-US"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4 </a:t>
                      </a:r>
                      <a:r>
                        <a:rPr lang="en-US" sz="2400" b="1" dirty="0" err="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Nopember</a:t>
                      </a:r>
                      <a:r>
                        <a:rPr lang="id-ID"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2019</a:t>
                      </a:r>
                      <a:endParaRPr lang="en-ID" sz="2400" dirty="0">
                        <a:effectLst/>
                        <a:latin typeface="Palatino" pitchFamily="2"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62098">
                <a:tc>
                  <a:txBody>
                    <a:bodyPr/>
                    <a:lstStyle/>
                    <a:p>
                      <a:pPr marL="0" marR="0" indent="0" algn="ctr" hangingPunct="0">
                        <a:spcBef>
                          <a:spcPts val="500"/>
                        </a:spcBef>
                        <a:spcAft>
                          <a:spcPts val="600"/>
                        </a:spcAft>
                      </a:pPr>
                      <a:r>
                        <a:rPr lang="id-ID" sz="2400">
                          <a:effectLst/>
                        </a:rPr>
                        <a:t>2</a:t>
                      </a:r>
                      <a:endParaRPr lang="en-US" sz="2400">
                        <a:effectLst/>
                        <a:latin typeface="Palatino"/>
                        <a:ea typeface="Times New Roman"/>
                        <a:cs typeface="Times New Roman"/>
                      </a:endParaRPr>
                    </a:p>
                  </a:txBody>
                  <a:tcPr marL="68580" marR="68580" marT="0" marB="0" anchor="ctr"/>
                </a:tc>
                <a:tc>
                  <a:txBody>
                    <a:bodyPr/>
                    <a:lstStyle/>
                    <a:p>
                      <a:pPr marL="0" marR="0" indent="0" algn="l" hangingPunct="0">
                        <a:spcBef>
                          <a:spcPts val="500"/>
                        </a:spcBef>
                        <a:spcAft>
                          <a:spcPts val="600"/>
                        </a:spcAft>
                      </a:pPr>
                      <a:r>
                        <a:rPr lang="id-ID" sz="2400" b="0" dirty="0">
                          <a:solidFill>
                            <a:schemeClr val="tx1"/>
                          </a:solidFill>
                          <a:effectLst/>
                          <a:latin typeface="Century Gothic"/>
                          <a:ea typeface="Times New Roman"/>
                          <a:cs typeface="Calibri"/>
                        </a:rPr>
                        <a:t>Batas akhir unggah proposal</a:t>
                      </a:r>
                      <a:endParaRPr lang="en-US" sz="2400" b="0" dirty="0">
                        <a:solidFill>
                          <a:schemeClr val="tx1"/>
                        </a:solidFill>
                        <a:effectLst/>
                        <a:latin typeface="Palatino"/>
                        <a:ea typeface="Times New Roman"/>
                        <a:cs typeface="Times New Roman"/>
                      </a:endParaRPr>
                    </a:p>
                  </a:txBody>
                  <a:tcPr marL="68580" marR="68580" marT="0" marB="0"/>
                </a:tc>
                <a:tc>
                  <a:txBody>
                    <a:bodyPr/>
                    <a:lstStyle/>
                    <a:p>
                      <a:pPr marL="85090" indent="234315" algn="just" hangingPunct="0">
                        <a:spcBef>
                          <a:spcPts val="500"/>
                        </a:spcBef>
                        <a:spcAft>
                          <a:spcPts val="600"/>
                        </a:spcAft>
                      </a:pPr>
                      <a:r>
                        <a:rPr lang="id-ID" sz="2400" b="1" dirty="0">
                          <a:solidFill>
                            <a:srgbClr val="FF0000"/>
                          </a:solidFill>
                          <a:effectLst/>
                          <a:latin typeface="Century Gothic" panose="020B0502020202020204" pitchFamily="34" charset="0"/>
                          <a:ea typeface="Times New Roman" panose="02020603050405020304" pitchFamily="18" charset="0"/>
                          <a:cs typeface="Calibri" panose="020F0502020204030204" pitchFamily="34" charset="0"/>
                        </a:rPr>
                        <a:t> </a:t>
                      </a:r>
                      <a:r>
                        <a:rPr lang="en-US" sz="2400" b="1" dirty="0">
                          <a:solidFill>
                            <a:srgbClr val="FF0000"/>
                          </a:solidFill>
                          <a:effectLst/>
                          <a:latin typeface="Century Gothic" panose="020B0502020202020204" pitchFamily="34" charset="0"/>
                          <a:ea typeface="Times New Roman" panose="02020603050405020304" pitchFamily="18" charset="0"/>
                          <a:cs typeface="Calibri" panose="020F0502020204030204" pitchFamily="34" charset="0"/>
                        </a:rPr>
                        <a:t>23 </a:t>
                      </a:r>
                      <a:r>
                        <a:rPr lang="en-US" sz="2400" b="1" dirty="0" err="1">
                          <a:solidFill>
                            <a:srgbClr val="FF0000"/>
                          </a:solidFill>
                          <a:effectLst/>
                          <a:latin typeface="Century Gothic" panose="020B0502020202020204" pitchFamily="34" charset="0"/>
                          <a:ea typeface="Times New Roman" panose="02020603050405020304" pitchFamily="18" charset="0"/>
                          <a:cs typeface="Calibri" panose="020F0502020204030204" pitchFamily="34" charset="0"/>
                        </a:rPr>
                        <a:t>Desember</a:t>
                      </a:r>
                      <a:r>
                        <a:rPr lang="en-US" sz="2400" b="1" dirty="0">
                          <a:solidFill>
                            <a:srgbClr val="FF0000"/>
                          </a:solidFill>
                          <a:effectLst/>
                          <a:latin typeface="Century Gothic" panose="020B0502020202020204" pitchFamily="34" charset="0"/>
                          <a:ea typeface="Times New Roman" panose="02020603050405020304" pitchFamily="18" charset="0"/>
                          <a:cs typeface="Calibri" panose="020F0502020204030204" pitchFamily="34" charset="0"/>
                        </a:rPr>
                        <a:t> </a:t>
                      </a:r>
                      <a:r>
                        <a:rPr lang="id-ID" sz="2400" b="1" dirty="0">
                          <a:solidFill>
                            <a:srgbClr val="FF0000"/>
                          </a:solidFill>
                          <a:effectLst/>
                          <a:latin typeface="Century Gothic" panose="020B0502020202020204" pitchFamily="34" charset="0"/>
                          <a:ea typeface="Times New Roman" panose="02020603050405020304" pitchFamily="18" charset="0"/>
                          <a:cs typeface="Calibri" panose="020F0502020204030204" pitchFamily="34" charset="0"/>
                        </a:rPr>
                        <a:t>2019</a:t>
                      </a:r>
                      <a:endParaRPr lang="en-ID" sz="2400" dirty="0">
                        <a:solidFill>
                          <a:srgbClr val="FF0000"/>
                        </a:solidFill>
                        <a:effectLst/>
                        <a:latin typeface="Palatino" pitchFamily="2"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62098">
                <a:tc>
                  <a:txBody>
                    <a:bodyPr/>
                    <a:lstStyle/>
                    <a:p>
                      <a:pPr marL="0" marR="0" indent="0" algn="ctr" hangingPunct="0">
                        <a:spcBef>
                          <a:spcPts val="500"/>
                        </a:spcBef>
                        <a:spcAft>
                          <a:spcPts val="600"/>
                        </a:spcAft>
                      </a:pPr>
                      <a:r>
                        <a:rPr lang="id-ID" sz="2400">
                          <a:effectLst/>
                        </a:rPr>
                        <a:t>3</a:t>
                      </a:r>
                      <a:endParaRPr lang="en-US" sz="2400">
                        <a:effectLst/>
                        <a:latin typeface="Palatino"/>
                        <a:ea typeface="Times New Roman"/>
                        <a:cs typeface="Times New Roman"/>
                      </a:endParaRPr>
                    </a:p>
                  </a:txBody>
                  <a:tcPr marL="68580" marR="68580" marT="0" marB="0" anchor="ctr"/>
                </a:tc>
                <a:tc>
                  <a:txBody>
                    <a:bodyPr/>
                    <a:lstStyle/>
                    <a:p>
                      <a:pPr marL="0" marR="0" indent="0" algn="l" hangingPunct="0">
                        <a:spcBef>
                          <a:spcPts val="500"/>
                        </a:spcBef>
                        <a:spcAft>
                          <a:spcPts val="600"/>
                        </a:spcAft>
                      </a:pPr>
                      <a:r>
                        <a:rPr lang="id-ID" sz="2400" b="0" dirty="0">
                          <a:solidFill>
                            <a:schemeClr val="tx1"/>
                          </a:solidFill>
                          <a:effectLst/>
                          <a:latin typeface="Century Gothic"/>
                          <a:ea typeface="Times New Roman"/>
                          <a:cs typeface="Calibri"/>
                        </a:rPr>
                        <a:t>Evaluasi administrasi </a:t>
                      </a:r>
                      <a:endParaRPr lang="en-US" sz="2400" b="0" dirty="0">
                        <a:solidFill>
                          <a:schemeClr val="tx1"/>
                        </a:solidFill>
                        <a:effectLst/>
                        <a:latin typeface="Palatino"/>
                        <a:ea typeface="Times New Roman"/>
                        <a:cs typeface="Times New Roman"/>
                      </a:endParaRPr>
                    </a:p>
                  </a:txBody>
                  <a:tcPr marL="68580" marR="68580" marT="0" marB="0"/>
                </a:tc>
                <a:tc>
                  <a:txBody>
                    <a:bodyPr/>
                    <a:lstStyle/>
                    <a:p>
                      <a:pPr marL="85090" indent="234315" algn="just" hangingPunct="0">
                        <a:spcBef>
                          <a:spcPts val="500"/>
                        </a:spcBef>
                        <a:spcAft>
                          <a:spcPts val="600"/>
                        </a:spcAft>
                      </a:pPr>
                      <a:r>
                        <a:rPr lang="en-US"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2-13 </a:t>
                      </a:r>
                      <a:r>
                        <a:rPr lang="en-US" sz="2400" b="1" dirty="0" err="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Januari</a:t>
                      </a:r>
                      <a:r>
                        <a:rPr lang="en-US"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r>
                        <a:rPr lang="id-ID"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2020</a:t>
                      </a:r>
                      <a:endParaRPr lang="en-ID" sz="2400" dirty="0">
                        <a:effectLst/>
                        <a:latin typeface="Palatino" pitchFamily="2"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62098">
                <a:tc>
                  <a:txBody>
                    <a:bodyPr/>
                    <a:lstStyle/>
                    <a:p>
                      <a:pPr marL="0" marR="0" indent="0" algn="ctr" hangingPunct="0">
                        <a:spcBef>
                          <a:spcPts val="500"/>
                        </a:spcBef>
                        <a:spcAft>
                          <a:spcPts val="600"/>
                        </a:spcAft>
                      </a:pPr>
                      <a:r>
                        <a:rPr lang="en-US" sz="2400">
                          <a:effectLst/>
                        </a:rPr>
                        <a:t>4</a:t>
                      </a:r>
                      <a:endParaRPr lang="en-US" sz="2400">
                        <a:effectLst/>
                        <a:latin typeface="Palatino"/>
                        <a:ea typeface="Times New Roman"/>
                        <a:cs typeface="Times New Roman"/>
                      </a:endParaRPr>
                    </a:p>
                  </a:txBody>
                  <a:tcPr marL="68580" marR="68580" marT="0" marB="0" anchor="ctr"/>
                </a:tc>
                <a:tc>
                  <a:txBody>
                    <a:bodyPr/>
                    <a:lstStyle/>
                    <a:p>
                      <a:pPr marL="0" marR="0" indent="0" algn="l" hangingPunct="0">
                        <a:spcBef>
                          <a:spcPts val="500"/>
                        </a:spcBef>
                        <a:spcAft>
                          <a:spcPts val="600"/>
                        </a:spcAft>
                      </a:pPr>
                      <a:r>
                        <a:rPr lang="id-ID" sz="2400" b="0" dirty="0">
                          <a:solidFill>
                            <a:schemeClr val="tx1"/>
                          </a:solidFill>
                          <a:effectLst/>
                          <a:latin typeface="Century Gothic"/>
                          <a:ea typeface="Times New Roman"/>
                          <a:cs typeface="Calibri"/>
                        </a:rPr>
                        <a:t>Evaluasi dokumen</a:t>
                      </a:r>
                      <a:endParaRPr lang="en-US" sz="2400" b="0" dirty="0">
                        <a:solidFill>
                          <a:schemeClr val="tx1"/>
                        </a:solidFill>
                        <a:effectLst/>
                        <a:latin typeface="Palatino"/>
                        <a:ea typeface="Times New Roman"/>
                        <a:cs typeface="Times New Roman"/>
                      </a:endParaRPr>
                    </a:p>
                  </a:txBody>
                  <a:tcPr marL="68580" marR="68580" marT="0" marB="0"/>
                </a:tc>
                <a:tc>
                  <a:txBody>
                    <a:bodyPr/>
                    <a:lstStyle/>
                    <a:p>
                      <a:pPr marL="85090" indent="234315" algn="just" hangingPunct="0">
                        <a:spcBef>
                          <a:spcPts val="500"/>
                        </a:spcBef>
                        <a:spcAft>
                          <a:spcPts val="600"/>
                        </a:spcAft>
                      </a:pPr>
                      <a:r>
                        <a:rPr lang="en-US"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20 Januari-3 </a:t>
                      </a:r>
                      <a:r>
                        <a:rPr lang="en-US" sz="2400" b="1" dirty="0" err="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Februari</a:t>
                      </a:r>
                      <a:r>
                        <a:rPr lang="en-US"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r>
                        <a:rPr lang="id-ID"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2020</a:t>
                      </a:r>
                      <a:endParaRPr lang="en-ID" sz="2400" dirty="0">
                        <a:effectLst/>
                        <a:latin typeface="Palatino" pitchFamily="2"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462098">
                <a:tc>
                  <a:txBody>
                    <a:bodyPr/>
                    <a:lstStyle/>
                    <a:p>
                      <a:pPr marL="0" marR="0" indent="0" algn="ctr" hangingPunct="0">
                        <a:spcBef>
                          <a:spcPts val="500"/>
                        </a:spcBef>
                        <a:spcAft>
                          <a:spcPts val="600"/>
                        </a:spcAft>
                      </a:pPr>
                      <a:r>
                        <a:rPr lang="en-US" sz="2400">
                          <a:effectLst/>
                        </a:rPr>
                        <a:t>5</a:t>
                      </a:r>
                      <a:endParaRPr lang="en-US" sz="2400">
                        <a:effectLst/>
                        <a:latin typeface="Palatino"/>
                        <a:ea typeface="Times New Roman"/>
                        <a:cs typeface="Times New Roman"/>
                      </a:endParaRPr>
                    </a:p>
                  </a:txBody>
                  <a:tcPr marL="68580" marR="68580" marT="0" marB="0" anchor="ctr"/>
                </a:tc>
                <a:tc>
                  <a:txBody>
                    <a:bodyPr/>
                    <a:lstStyle/>
                    <a:p>
                      <a:pPr marL="0" marR="0" indent="0" algn="l" hangingPunct="0">
                        <a:spcBef>
                          <a:spcPts val="500"/>
                        </a:spcBef>
                        <a:spcAft>
                          <a:spcPts val="600"/>
                        </a:spcAft>
                      </a:pPr>
                      <a:r>
                        <a:rPr lang="id-ID" sz="2400" b="0" dirty="0">
                          <a:solidFill>
                            <a:schemeClr val="tx1"/>
                          </a:solidFill>
                          <a:effectLst/>
                          <a:latin typeface="Century Gothic"/>
                          <a:ea typeface="Times New Roman"/>
                          <a:cs typeface="Calibri"/>
                        </a:rPr>
                        <a:t>Presentasi</a:t>
                      </a:r>
                      <a:endParaRPr lang="en-US" sz="2400" b="0" dirty="0">
                        <a:solidFill>
                          <a:schemeClr val="tx1"/>
                        </a:solidFill>
                        <a:effectLst/>
                        <a:latin typeface="Palatino"/>
                        <a:ea typeface="Times New Roman"/>
                        <a:cs typeface="Times New Roman"/>
                      </a:endParaRPr>
                    </a:p>
                  </a:txBody>
                  <a:tcPr marL="68580" marR="68580" marT="0" marB="0"/>
                </a:tc>
                <a:tc>
                  <a:txBody>
                    <a:bodyPr/>
                    <a:lstStyle/>
                    <a:p>
                      <a:pPr marL="85090" indent="234315" algn="just" hangingPunct="0">
                        <a:spcBef>
                          <a:spcPts val="500"/>
                        </a:spcBef>
                        <a:spcAft>
                          <a:spcPts val="600"/>
                        </a:spcAft>
                      </a:pPr>
                      <a:r>
                        <a:rPr lang="en-US"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10-28 </a:t>
                      </a:r>
                      <a:r>
                        <a:rPr lang="en-US" sz="2400" b="1" dirty="0" err="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Februari</a:t>
                      </a:r>
                      <a:r>
                        <a:rPr lang="id-ID"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2020</a:t>
                      </a:r>
                      <a:endParaRPr lang="en-ID" sz="2400" dirty="0">
                        <a:effectLst/>
                        <a:latin typeface="Palatino" pitchFamily="2"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462098">
                <a:tc>
                  <a:txBody>
                    <a:bodyPr/>
                    <a:lstStyle/>
                    <a:p>
                      <a:pPr marL="0" marR="0" indent="0" algn="ctr" hangingPunct="0">
                        <a:spcBef>
                          <a:spcPts val="500"/>
                        </a:spcBef>
                        <a:spcAft>
                          <a:spcPts val="600"/>
                        </a:spcAft>
                      </a:pPr>
                      <a:r>
                        <a:rPr lang="en-US" sz="2400">
                          <a:effectLst/>
                        </a:rPr>
                        <a:t>6</a:t>
                      </a:r>
                      <a:endParaRPr lang="en-US" sz="2400">
                        <a:effectLst/>
                        <a:latin typeface="Palatino"/>
                        <a:ea typeface="Times New Roman"/>
                        <a:cs typeface="Times New Roman"/>
                      </a:endParaRPr>
                    </a:p>
                  </a:txBody>
                  <a:tcPr marL="68580" marR="68580" marT="0" marB="0" anchor="ctr"/>
                </a:tc>
                <a:tc>
                  <a:txBody>
                    <a:bodyPr/>
                    <a:lstStyle/>
                    <a:p>
                      <a:pPr marL="0" marR="0" indent="0" algn="l" hangingPunct="0">
                        <a:spcBef>
                          <a:spcPts val="500"/>
                        </a:spcBef>
                        <a:spcAft>
                          <a:spcPts val="600"/>
                        </a:spcAft>
                      </a:pPr>
                      <a:r>
                        <a:rPr lang="id-ID" sz="2400" b="0" dirty="0">
                          <a:solidFill>
                            <a:schemeClr val="tx1"/>
                          </a:solidFill>
                          <a:effectLst/>
                          <a:latin typeface="Century Gothic"/>
                          <a:ea typeface="Times New Roman"/>
                          <a:cs typeface="Calibri"/>
                        </a:rPr>
                        <a:t>Penetapan penerima hibah</a:t>
                      </a:r>
                      <a:endParaRPr lang="en-US" sz="2400" b="0" dirty="0">
                        <a:solidFill>
                          <a:schemeClr val="tx1"/>
                        </a:solidFill>
                        <a:effectLst/>
                        <a:latin typeface="Palatino"/>
                        <a:ea typeface="Times New Roman"/>
                        <a:cs typeface="Times New Roman"/>
                      </a:endParaRPr>
                    </a:p>
                  </a:txBody>
                  <a:tcPr marL="68580" marR="68580" marT="0" marB="0"/>
                </a:tc>
                <a:tc>
                  <a:txBody>
                    <a:bodyPr/>
                    <a:lstStyle/>
                    <a:p>
                      <a:pPr marL="85090" indent="234315" algn="just" hangingPunct="0">
                        <a:spcBef>
                          <a:spcPts val="500"/>
                        </a:spcBef>
                        <a:spcAft>
                          <a:spcPts val="600"/>
                        </a:spcAft>
                      </a:pPr>
                      <a:r>
                        <a:rPr lang="en-US"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6 </a:t>
                      </a:r>
                      <a:r>
                        <a:rPr lang="en-US" sz="2400" b="1" dirty="0" err="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Maret</a:t>
                      </a:r>
                      <a:r>
                        <a:rPr lang="en-US"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r>
                        <a:rPr lang="id-ID"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2020</a:t>
                      </a:r>
                      <a:endParaRPr lang="en-ID" sz="2400" dirty="0">
                        <a:effectLst/>
                        <a:latin typeface="Palatino" pitchFamily="2"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840804">
                <a:tc>
                  <a:txBody>
                    <a:bodyPr/>
                    <a:lstStyle/>
                    <a:p>
                      <a:pPr marL="0" marR="0" indent="0" algn="ctr" hangingPunct="0">
                        <a:spcBef>
                          <a:spcPts val="500"/>
                        </a:spcBef>
                        <a:spcAft>
                          <a:spcPts val="600"/>
                        </a:spcAft>
                      </a:pPr>
                      <a:r>
                        <a:rPr lang="en-US" sz="2400">
                          <a:effectLst/>
                        </a:rPr>
                        <a:t>7</a:t>
                      </a:r>
                      <a:endParaRPr lang="en-US" sz="2400">
                        <a:effectLst/>
                        <a:latin typeface="Palatino"/>
                        <a:ea typeface="Times New Roman"/>
                        <a:cs typeface="Times New Roman"/>
                      </a:endParaRPr>
                    </a:p>
                  </a:txBody>
                  <a:tcPr marL="68580" marR="68580" marT="0" marB="0" anchor="ctr"/>
                </a:tc>
                <a:tc>
                  <a:txBody>
                    <a:bodyPr/>
                    <a:lstStyle/>
                    <a:p>
                      <a:pPr marL="0" marR="0" indent="0" algn="l" hangingPunct="0">
                        <a:spcBef>
                          <a:spcPts val="500"/>
                        </a:spcBef>
                        <a:spcAft>
                          <a:spcPts val="600"/>
                        </a:spcAft>
                      </a:pPr>
                      <a:r>
                        <a:rPr lang="id-ID" sz="2400" b="0" dirty="0">
                          <a:solidFill>
                            <a:schemeClr val="tx1"/>
                          </a:solidFill>
                          <a:effectLst/>
                          <a:latin typeface="Century Gothic"/>
                          <a:ea typeface="Times New Roman"/>
                          <a:cs typeface="Calibri"/>
                        </a:rPr>
                        <a:t>Penandatanganan kontrak perjanjian pembangunan gedung</a:t>
                      </a:r>
                      <a:endParaRPr lang="en-US" sz="2400" b="0" dirty="0">
                        <a:solidFill>
                          <a:schemeClr val="tx1"/>
                        </a:solidFill>
                        <a:effectLst/>
                        <a:latin typeface="Palatino"/>
                        <a:ea typeface="Times New Roman"/>
                        <a:cs typeface="Times New Roman"/>
                      </a:endParaRPr>
                    </a:p>
                  </a:txBody>
                  <a:tcPr marL="68580" marR="68580" marT="0" marB="0"/>
                </a:tc>
                <a:tc>
                  <a:txBody>
                    <a:bodyPr/>
                    <a:lstStyle/>
                    <a:p>
                      <a:pPr marL="85090" indent="234315" algn="just" hangingPunct="0">
                        <a:spcBef>
                          <a:spcPts val="500"/>
                        </a:spcBef>
                        <a:spcAft>
                          <a:spcPts val="600"/>
                        </a:spcAft>
                      </a:pPr>
                      <a:r>
                        <a:rPr lang="en-US"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13 </a:t>
                      </a:r>
                      <a:r>
                        <a:rPr lang="en-US" sz="2400" b="1" dirty="0" err="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Maret</a:t>
                      </a:r>
                      <a:r>
                        <a:rPr lang="id-ID"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2020</a:t>
                      </a:r>
                      <a:endParaRPr lang="en-ID" sz="2400" dirty="0">
                        <a:effectLst/>
                        <a:latin typeface="Palatino" pitchFamily="2"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462098">
                <a:tc>
                  <a:txBody>
                    <a:bodyPr/>
                    <a:lstStyle/>
                    <a:p>
                      <a:pPr marL="0" marR="0" indent="0" algn="ctr" hangingPunct="0">
                        <a:spcBef>
                          <a:spcPts val="500"/>
                        </a:spcBef>
                        <a:spcAft>
                          <a:spcPts val="600"/>
                        </a:spcAft>
                      </a:pPr>
                      <a:r>
                        <a:rPr lang="en-US" sz="2400">
                          <a:effectLst/>
                        </a:rPr>
                        <a:t>8</a:t>
                      </a:r>
                      <a:endParaRPr lang="en-US" sz="2400">
                        <a:effectLst/>
                        <a:latin typeface="Palatino"/>
                        <a:ea typeface="Times New Roman"/>
                        <a:cs typeface="Times New Roman"/>
                      </a:endParaRPr>
                    </a:p>
                  </a:txBody>
                  <a:tcPr marL="68580" marR="68580" marT="0" marB="0" anchor="ctr"/>
                </a:tc>
                <a:tc>
                  <a:txBody>
                    <a:bodyPr/>
                    <a:lstStyle/>
                    <a:p>
                      <a:pPr marL="0" marR="0" indent="0" algn="l" hangingPunct="0">
                        <a:spcBef>
                          <a:spcPts val="500"/>
                        </a:spcBef>
                        <a:spcAft>
                          <a:spcPts val="600"/>
                        </a:spcAft>
                      </a:pPr>
                      <a:r>
                        <a:rPr lang="id-ID" sz="2400" b="0">
                          <a:solidFill>
                            <a:schemeClr val="tx1"/>
                          </a:solidFill>
                          <a:effectLst/>
                          <a:latin typeface="Century Gothic"/>
                          <a:ea typeface="Times New Roman"/>
                          <a:cs typeface="Calibri"/>
                        </a:rPr>
                        <a:t>Pelaksanaan PP-PTS</a:t>
                      </a:r>
                      <a:endParaRPr lang="en-US" sz="2400" b="0">
                        <a:solidFill>
                          <a:schemeClr val="tx1"/>
                        </a:solidFill>
                        <a:effectLst/>
                        <a:latin typeface="Palatino"/>
                        <a:ea typeface="Times New Roman"/>
                        <a:cs typeface="Times New Roman"/>
                      </a:endParaRPr>
                    </a:p>
                  </a:txBody>
                  <a:tcPr marL="68580" marR="68580" marT="0" marB="0"/>
                </a:tc>
                <a:tc>
                  <a:txBody>
                    <a:bodyPr/>
                    <a:lstStyle/>
                    <a:p>
                      <a:pPr marL="85090" indent="234315" algn="just" hangingPunct="0">
                        <a:spcBef>
                          <a:spcPts val="500"/>
                        </a:spcBef>
                        <a:spcAft>
                          <a:spcPts val="600"/>
                        </a:spcAft>
                      </a:pPr>
                      <a:r>
                        <a:rPr lang="en-US" sz="2400" b="1" dirty="0" err="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Maret</a:t>
                      </a:r>
                      <a:r>
                        <a:rPr lang="en-US"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r>
                        <a:rPr lang="id-ID" sz="2400" b="1" dirty="0" err="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s.d</a:t>
                      </a:r>
                      <a:r>
                        <a:rPr lang="id-ID"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r>
                        <a:rPr lang="en-US" sz="2400" b="1" dirty="0" err="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Oktober</a:t>
                      </a:r>
                      <a:r>
                        <a:rPr lang="en-US"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r>
                        <a:rPr lang="id-ID"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2020</a:t>
                      </a:r>
                      <a:endParaRPr lang="en-ID" sz="2400" dirty="0">
                        <a:effectLst/>
                        <a:latin typeface="Palatino" pitchFamily="2"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462098">
                <a:tc>
                  <a:txBody>
                    <a:bodyPr/>
                    <a:lstStyle/>
                    <a:p>
                      <a:pPr marL="0" marR="0" indent="0" algn="ctr" hangingPunct="0">
                        <a:spcBef>
                          <a:spcPts val="500"/>
                        </a:spcBef>
                        <a:spcAft>
                          <a:spcPts val="600"/>
                        </a:spcAft>
                      </a:pPr>
                      <a:r>
                        <a:rPr lang="en-US" sz="2400">
                          <a:effectLst/>
                        </a:rPr>
                        <a:t>9</a:t>
                      </a:r>
                      <a:endParaRPr lang="en-US" sz="2400">
                        <a:effectLst/>
                        <a:latin typeface="Palatino"/>
                        <a:ea typeface="Times New Roman"/>
                        <a:cs typeface="Times New Roman"/>
                      </a:endParaRPr>
                    </a:p>
                  </a:txBody>
                  <a:tcPr marL="68580" marR="68580" marT="0" marB="0" anchor="ctr"/>
                </a:tc>
                <a:tc>
                  <a:txBody>
                    <a:bodyPr/>
                    <a:lstStyle/>
                    <a:p>
                      <a:pPr marL="0" marR="0" indent="0" algn="l" hangingPunct="0">
                        <a:spcBef>
                          <a:spcPts val="500"/>
                        </a:spcBef>
                        <a:spcAft>
                          <a:spcPts val="600"/>
                        </a:spcAft>
                      </a:pPr>
                      <a:r>
                        <a:rPr lang="id-ID" sz="2400" b="0" dirty="0" err="1">
                          <a:solidFill>
                            <a:schemeClr val="tx1"/>
                          </a:solidFill>
                          <a:effectLst/>
                          <a:latin typeface="Century Gothic"/>
                          <a:ea typeface="Times New Roman"/>
                          <a:cs typeface="Calibri"/>
                        </a:rPr>
                        <a:t>Monev</a:t>
                      </a:r>
                      <a:r>
                        <a:rPr lang="id-ID" sz="2400" b="0" dirty="0">
                          <a:solidFill>
                            <a:schemeClr val="tx1"/>
                          </a:solidFill>
                          <a:effectLst/>
                          <a:latin typeface="Century Gothic"/>
                          <a:ea typeface="Times New Roman"/>
                          <a:cs typeface="Calibri"/>
                        </a:rPr>
                        <a:t> PP-PTS</a:t>
                      </a:r>
                      <a:endParaRPr lang="en-US" sz="2400" b="0" dirty="0">
                        <a:solidFill>
                          <a:schemeClr val="tx1"/>
                        </a:solidFill>
                        <a:effectLst/>
                        <a:latin typeface="Palatino"/>
                        <a:ea typeface="Times New Roman"/>
                        <a:cs typeface="Times New Roman"/>
                      </a:endParaRPr>
                    </a:p>
                  </a:txBody>
                  <a:tcPr marL="68580" marR="68580" marT="0" marB="0"/>
                </a:tc>
                <a:tc>
                  <a:txBody>
                    <a:bodyPr/>
                    <a:lstStyle/>
                    <a:p>
                      <a:pPr marL="85090" indent="234315" algn="just" hangingPunct="0">
                        <a:spcBef>
                          <a:spcPts val="500"/>
                        </a:spcBef>
                        <a:spcAft>
                          <a:spcPts val="600"/>
                        </a:spcAft>
                      </a:pPr>
                      <a:r>
                        <a:rPr lang="en-US"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April </a:t>
                      </a:r>
                      <a:r>
                        <a:rPr lang="id-ID" sz="2400" b="1" dirty="0" err="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s.d</a:t>
                      </a:r>
                      <a:r>
                        <a:rPr lang="id-ID"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r>
                        <a:rPr lang="en-US" sz="2400" b="1" dirty="0" err="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Desember</a:t>
                      </a:r>
                      <a:r>
                        <a:rPr lang="en-US"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r>
                        <a:rPr lang="id-ID"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2020</a:t>
                      </a:r>
                      <a:endParaRPr lang="en-ID" sz="2400" dirty="0">
                        <a:effectLst/>
                        <a:latin typeface="Palatino" pitchFamily="2"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462098">
                <a:tc>
                  <a:txBody>
                    <a:bodyPr/>
                    <a:lstStyle/>
                    <a:p>
                      <a:pPr marL="0" marR="0" indent="0" algn="ctr" hangingPunct="0">
                        <a:spcBef>
                          <a:spcPts val="500"/>
                        </a:spcBef>
                        <a:spcAft>
                          <a:spcPts val="600"/>
                        </a:spcAft>
                      </a:pPr>
                      <a:r>
                        <a:rPr lang="en-US" sz="2400">
                          <a:effectLst/>
                        </a:rPr>
                        <a:t>10</a:t>
                      </a:r>
                      <a:endParaRPr lang="en-US" sz="2400">
                        <a:effectLst/>
                        <a:latin typeface="Palatino"/>
                        <a:ea typeface="Times New Roman"/>
                        <a:cs typeface="Times New Roman"/>
                      </a:endParaRPr>
                    </a:p>
                  </a:txBody>
                  <a:tcPr marL="68580" marR="68580" marT="0" marB="0" anchor="ctr"/>
                </a:tc>
                <a:tc>
                  <a:txBody>
                    <a:bodyPr/>
                    <a:lstStyle/>
                    <a:p>
                      <a:pPr marL="0" marR="0" indent="0" algn="l" hangingPunct="0">
                        <a:spcBef>
                          <a:spcPts val="500"/>
                        </a:spcBef>
                        <a:spcAft>
                          <a:spcPts val="600"/>
                        </a:spcAft>
                      </a:pPr>
                      <a:r>
                        <a:rPr lang="id-ID" sz="2400" b="0">
                          <a:solidFill>
                            <a:schemeClr val="tx1"/>
                          </a:solidFill>
                          <a:effectLst/>
                          <a:latin typeface="Century Gothic"/>
                          <a:ea typeface="Times New Roman"/>
                          <a:cs typeface="Calibri"/>
                        </a:rPr>
                        <a:t>Laporan Akhir PP-PTS</a:t>
                      </a:r>
                      <a:endParaRPr lang="en-US" sz="2400" b="0">
                        <a:solidFill>
                          <a:schemeClr val="tx1"/>
                        </a:solidFill>
                        <a:effectLst/>
                        <a:latin typeface="Palatino"/>
                        <a:ea typeface="Times New Roman"/>
                        <a:cs typeface="Times New Roman"/>
                      </a:endParaRPr>
                    </a:p>
                  </a:txBody>
                  <a:tcPr marL="68580" marR="68580" marT="0" marB="0"/>
                </a:tc>
                <a:tc>
                  <a:txBody>
                    <a:bodyPr/>
                    <a:lstStyle/>
                    <a:p>
                      <a:pPr marL="85090" indent="234315" algn="just" hangingPunct="0">
                        <a:spcBef>
                          <a:spcPts val="500"/>
                        </a:spcBef>
                        <a:spcAft>
                          <a:spcPts val="600"/>
                        </a:spcAft>
                      </a:pPr>
                      <a:r>
                        <a:rPr lang="en-US" sz="2400" b="1" dirty="0" err="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Desember</a:t>
                      </a:r>
                      <a:r>
                        <a:rPr lang="en-US"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r>
                        <a:rPr lang="id-ID" sz="2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2020</a:t>
                      </a:r>
                      <a:endParaRPr lang="en-ID" sz="2400" dirty="0">
                        <a:effectLst/>
                        <a:latin typeface="Palatino" pitchFamily="2" charset="77"/>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3"/>
          <p:cNvSpPr>
            <a:spLocks noGrp="1"/>
          </p:cNvSpPr>
          <p:nvPr>
            <p:ph type="title"/>
          </p:nvPr>
        </p:nvSpPr>
        <p:spPr/>
        <p:txBody>
          <a:bodyPr/>
          <a:lstStyle/>
          <a:p>
            <a:pPr eaLnBrk="1" hangingPunct="1"/>
            <a:r>
              <a:rPr lang="id-ID" dirty="0"/>
              <a:t>Terima Kasih</a:t>
            </a:r>
          </a:p>
        </p:txBody>
      </p:sp>
      <p:pic>
        <p:nvPicPr>
          <p:cNvPr id="73730" name="Picture 2" descr="C:\Users\DD\Pictures\writing-teacher-clipart-writing_clipart.png"/>
          <p:cNvPicPr>
            <a:picLocks noChangeAspect="1" noChangeArrowheads="1"/>
          </p:cNvPicPr>
          <p:nvPr/>
        </p:nvPicPr>
        <p:blipFill>
          <a:blip r:embed="rId3" cstate="print"/>
          <a:srcRect/>
          <a:stretch>
            <a:fillRect/>
          </a:stretch>
        </p:blipFill>
        <p:spPr bwMode="auto">
          <a:xfrm>
            <a:off x="6089650" y="695325"/>
            <a:ext cx="3994150" cy="3867150"/>
          </a:xfrm>
          <a:prstGeom prst="rect">
            <a:avLst/>
          </a:prstGeom>
          <a:noFill/>
          <a:ln w="9525">
            <a:noFill/>
            <a:miter lim="800000"/>
            <a:headEnd/>
            <a:tailEnd/>
          </a:ln>
        </p:spPr>
      </p:pic>
      <p:sp>
        <p:nvSpPr>
          <p:cNvPr id="2" name="Oval Callout 1">
            <a:extLst>
              <a:ext uri="{FF2B5EF4-FFF2-40B4-BE49-F238E27FC236}">
                <a16:creationId xmlns:a16="http://schemas.microsoft.com/office/drawing/2014/main" id="{775A4B1D-9A7B-6440-B70B-6CCAA00D7CFA}"/>
              </a:ext>
            </a:extLst>
          </p:cNvPr>
          <p:cNvSpPr/>
          <p:nvPr/>
        </p:nvSpPr>
        <p:spPr>
          <a:xfrm>
            <a:off x="395416" y="172994"/>
            <a:ext cx="5634682" cy="2446637"/>
          </a:xfrm>
          <a:prstGeom prst="wedgeEllipseCallout">
            <a:avLst>
              <a:gd name="adj1" fmla="val 81395"/>
              <a:gd name="adj2" fmla="val 483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0000"/>
                </a:solidFill>
              </a:rPr>
              <a:t>INGAT !!!</a:t>
            </a:r>
          </a:p>
          <a:p>
            <a:pPr algn="ctr"/>
            <a:r>
              <a:rPr lang="en-US" sz="3200" dirty="0"/>
              <a:t>Batas </a:t>
            </a:r>
            <a:r>
              <a:rPr lang="en-US" sz="3200" dirty="0" err="1"/>
              <a:t>Akhir</a:t>
            </a:r>
            <a:r>
              <a:rPr lang="en-US" sz="3200" dirty="0"/>
              <a:t> </a:t>
            </a:r>
            <a:r>
              <a:rPr lang="en-US" sz="3200" dirty="0" err="1"/>
              <a:t>Unggah</a:t>
            </a:r>
            <a:r>
              <a:rPr lang="en-US" sz="3200" dirty="0"/>
              <a:t> Proposal </a:t>
            </a:r>
            <a:r>
              <a:rPr lang="en-US" sz="3200" b="1" dirty="0">
                <a:solidFill>
                  <a:srgbClr val="FFFF00"/>
                </a:solidFill>
              </a:rPr>
              <a:t>23 </a:t>
            </a:r>
            <a:r>
              <a:rPr lang="en-US" sz="3200" b="1" dirty="0" err="1">
                <a:solidFill>
                  <a:srgbClr val="FFFF00"/>
                </a:solidFill>
              </a:rPr>
              <a:t>Desember</a:t>
            </a:r>
            <a:r>
              <a:rPr lang="en-US" sz="3200" b="1" dirty="0">
                <a:solidFill>
                  <a:srgbClr val="FFFF00"/>
                </a:solidFill>
              </a:rPr>
              <a:t> 2019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0"/>
            <a:ext cx="10515600" cy="1325563"/>
          </a:xfrm>
        </p:spPr>
        <p:txBody>
          <a:bodyPr rtlCol="0">
            <a:normAutofit/>
          </a:bodyPr>
          <a:lstStyle/>
          <a:p>
            <a:pPr eaLnBrk="1" fontAlgn="auto" hangingPunct="1">
              <a:spcAft>
                <a:spcPts val="0"/>
              </a:spcAft>
              <a:defRPr/>
            </a:pPr>
            <a:r>
              <a:rPr lang="id-ID" b="1" dirty="0">
                <a:ea typeface="+mj-ea"/>
                <a:cs typeface="+mj-cs"/>
              </a:rPr>
              <a:t>Deskripsi Program PP-PTS Skema </a:t>
            </a:r>
            <a:r>
              <a:rPr lang="id-ID" b="1" dirty="0" err="1">
                <a:ea typeface="+mj-ea"/>
                <a:cs typeface="+mj-cs"/>
              </a:rPr>
              <a:t>A</a:t>
            </a:r>
            <a:endParaRPr lang="id-ID" b="1" dirty="0">
              <a:ea typeface="+mj-ea"/>
              <a:cs typeface="+mj-cs"/>
            </a:endParaRPr>
          </a:p>
        </p:txBody>
      </p:sp>
      <p:sp>
        <p:nvSpPr>
          <p:cNvPr id="20482" name="Content Placeholder 2"/>
          <p:cNvSpPr>
            <a:spLocks noGrp="1"/>
          </p:cNvSpPr>
          <p:nvPr>
            <p:ph idx="1"/>
          </p:nvPr>
        </p:nvSpPr>
        <p:spPr>
          <a:xfrm>
            <a:off x="819150" y="1352424"/>
            <a:ext cx="10895208" cy="4266498"/>
          </a:xfrm>
        </p:spPr>
        <p:txBody>
          <a:bodyPr/>
          <a:lstStyle/>
          <a:p>
            <a:pPr eaLnBrk="1" hangingPunct="1"/>
            <a:r>
              <a:rPr lang="en-US" dirty="0" err="1"/>
              <a:t>Pada</a:t>
            </a:r>
            <a:r>
              <a:rPr lang="en-US" dirty="0"/>
              <a:t> PP-PTS 2020, </a:t>
            </a:r>
            <a:r>
              <a:rPr lang="en-US" b="1" dirty="0" err="1"/>
              <a:t>pengusul</a:t>
            </a:r>
            <a:r>
              <a:rPr lang="en-US" b="1" dirty="0"/>
              <a:t> proposal</a:t>
            </a:r>
            <a:r>
              <a:rPr lang="en-US" dirty="0"/>
              <a:t> </a:t>
            </a:r>
            <a:r>
              <a:rPr lang="en-US" dirty="0" err="1"/>
              <a:t>adalah</a:t>
            </a:r>
            <a:r>
              <a:rPr lang="en-US" dirty="0"/>
              <a:t> </a:t>
            </a:r>
            <a:r>
              <a:rPr lang="en-US" dirty="0" err="1"/>
              <a:t>Badan</a:t>
            </a:r>
            <a:r>
              <a:rPr lang="en-US" dirty="0"/>
              <a:t> </a:t>
            </a:r>
            <a:r>
              <a:rPr lang="en-US" dirty="0" err="1"/>
              <a:t>Penyelenggara</a:t>
            </a:r>
            <a:r>
              <a:rPr lang="en-US" dirty="0"/>
              <a:t> (</a:t>
            </a:r>
            <a:r>
              <a:rPr lang="en-US" dirty="0" err="1"/>
              <a:t>Yayasan</a:t>
            </a:r>
            <a:r>
              <a:rPr lang="en-US" dirty="0"/>
              <a:t>/</a:t>
            </a:r>
            <a:r>
              <a:rPr lang="en-US" dirty="0" err="1"/>
              <a:t>Perserikatan</a:t>
            </a:r>
            <a:r>
              <a:rPr lang="en-US" dirty="0"/>
              <a:t>/</a:t>
            </a:r>
            <a:r>
              <a:rPr lang="en-US" dirty="0" err="1"/>
              <a:t>Perkumpulan</a:t>
            </a:r>
            <a:r>
              <a:rPr lang="en-US" dirty="0"/>
              <a:t>) </a:t>
            </a:r>
            <a:r>
              <a:rPr lang="id-ID" dirty="0"/>
              <a:t>Perguruan Tinggi </a:t>
            </a:r>
          </a:p>
          <a:p>
            <a:pPr eaLnBrk="1" hangingPunct="1"/>
            <a:r>
              <a:rPr lang="en-US" b="1" dirty="0"/>
              <a:t>S</a:t>
            </a:r>
            <a:r>
              <a:rPr lang="id-ID" b="1" dirty="0" err="1"/>
              <a:t>eleksi</a:t>
            </a:r>
            <a:r>
              <a:rPr lang="id-ID" b="1" dirty="0"/>
              <a:t> </a:t>
            </a:r>
            <a:r>
              <a:rPr lang="en-US" b="1" dirty="0">
                <a:solidFill>
                  <a:srgbClr val="FF0000"/>
                </a:solidFill>
              </a:rPr>
              <a:t>proposal</a:t>
            </a:r>
            <a:r>
              <a:rPr lang="en-US" dirty="0">
                <a:solidFill>
                  <a:srgbClr val="FF0000"/>
                </a:solidFill>
              </a:rPr>
              <a:t> </a:t>
            </a:r>
            <a:r>
              <a:rPr lang="id-ID" dirty="0"/>
              <a:t>dan </a:t>
            </a:r>
            <a:r>
              <a:rPr lang="en-US" b="1" dirty="0"/>
              <a:t>p</a:t>
            </a:r>
            <a:r>
              <a:rPr lang="id-ID" b="1" dirty="0"/>
              <a:t>elaksana</a:t>
            </a:r>
            <a:r>
              <a:rPr lang="en-US" b="1" dirty="0"/>
              <a:t>an</a:t>
            </a:r>
            <a:r>
              <a:rPr lang="id-ID" dirty="0"/>
              <a:t> PP PTS di</a:t>
            </a:r>
            <a:r>
              <a:rPr lang="en-US" dirty="0" err="1"/>
              <a:t>lakukan</a:t>
            </a:r>
            <a:r>
              <a:rPr lang="id-ID" dirty="0"/>
              <a:t> </a:t>
            </a:r>
            <a:r>
              <a:rPr lang="en-US" dirty="0" err="1"/>
              <a:t>Ditjen</a:t>
            </a:r>
            <a:r>
              <a:rPr lang="en-US" dirty="0"/>
              <a:t> </a:t>
            </a:r>
            <a:r>
              <a:rPr lang="en-US" dirty="0" err="1"/>
              <a:t>Kelembagan</a:t>
            </a:r>
            <a:r>
              <a:rPr lang="en-US" dirty="0"/>
              <a:t> IPTEKDIKTI.  </a:t>
            </a:r>
            <a:endParaRPr lang="id-ID" dirty="0"/>
          </a:p>
          <a:p>
            <a:pPr eaLnBrk="1" hangingPunct="1"/>
            <a:r>
              <a:rPr lang="en-US" dirty="0" err="1"/>
              <a:t>Ditjen</a:t>
            </a:r>
            <a:r>
              <a:rPr lang="en-US" dirty="0"/>
              <a:t> </a:t>
            </a:r>
            <a:r>
              <a:rPr lang="en-US" dirty="0" err="1"/>
              <a:t>Kelembagan</a:t>
            </a:r>
            <a:r>
              <a:rPr lang="en-US" dirty="0"/>
              <a:t> IPTEKDIKTI</a:t>
            </a:r>
            <a:r>
              <a:rPr lang="id-ID" dirty="0"/>
              <a:t> </a:t>
            </a:r>
            <a:r>
              <a:rPr lang="en-US" dirty="0" err="1"/>
              <a:t>adalah</a:t>
            </a:r>
            <a:r>
              <a:rPr lang="en-US" dirty="0"/>
              <a:t> p</a:t>
            </a:r>
            <a:r>
              <a:rPr lang="id-ID" dirty="0"/>
              <a:t>elaksana pengadaan dan penyerahan barang kepada </a:t>
            </a:r>
            <a:r>
              <a:rPr lang="en-US" dirty="0" err="1"/>
              <a:t>Badan</a:t>
            </a:r>
            <a:r>
              <a:rPr lang="en-US" dirty="0"/>
              <a:t> </a:t>
            </a:r>
            <a:r>
              <a:rPr lang="en-US" dirty="0" err="1"/>
              <a:t>Hukum</a:t>
            </a:r>
            <a:r>
              <a:rPr lang="en-US" dirty="0"/>
              <a:t> </a:t>
            </a:r>
            <a:r>
              <a:rPr lang="en-US" dirty="0" err="1"/>
              <a:t>Nirlaba</a:t>
            </a:r>
            <a:r>
              <a:rPr lang="en-US" dirty="0"/>
              <a:t> </a:t>
            </a:r>
            <a:r>
              <a:rPr lang="en-US" dirty="0" err="1"/>
              <a:t>Penyelenggara</a:t>
            </a:r>
            <a:r>
              <a:rPr lang="en-US" dirty="0"/>
              <a:t> </a:t>
            </a:r>
            <a:r>
              <a:rPr lang="id-ID" dirty="0"/>
              <a:t>PT </a:t>
            </a:r>
            <a:r>
              <a:rPr lang="en-US" dirty="0" err="1"/>
              <a:t>untuk</a:t>
            </a:r>
            <a:r>
              <a:rPr lang="en-US" dirty="0"/>
              <a:t> </a:t>
            </a:r>
            <a:r>
              <a:rPr lang="en-US" dirty="0" err="1"/>
              <a:t>dimanfaatkan</a:t>
            </a:r>
            <a:r>
              <a:rPr lang="en-US" dirty="0"/>
              <a:t> </a:t>
            </a:r>
            <a:r>
              <a:rPr lang="en-US" dirty="0" err="1"/>
              <a:t>oleh</a:t>
            </a:r>
            <a:r>
              <a:rPr lang="en-US" dirty="0"/>
              <a:t> PTS yang </a:t>
            </a:r>
            <a:r>
              <a:rPr lang="en-US" dirty="0" err="1"/>
              <a:t>diusulkan</a:t>
            </a:r>
            <a:r>
              <a:rPr lang="en-US" dirty="0"/>
              <a:t> </a:t>
            </a:r>
            <a:r>
              <a:rPr lang="en-US" dirty="0" err="1"/>
              <a:t>dalam</a:t>
            </a:r>
            <a:r>
              <a:rPr lang="en-US" dirty="0"/>
              <a:t> </a:t>
            </a:r>
            <a:r>
              <a:rPr lang="en-US" dirty="0" err="1"/>
              <a:t>proposalnya</a:t>
            </a:r>
            <a:r>
              <a:rPr lang="en-US" dirty="0"/>
              <a:t>. </a:t>
            </a:r>
          </a:p>
          <a:p>
            <a:pPr eaLnBrk="1" hangingPunct="1"/>
            <a:r>
              <a:rPr lang="en-US" dirty="0" err="1"/>
              <a:t>Pelaksanaan</a:t>
            </a:r>
            <a:r>
              <a:rPr lang="en-US" dirty="0"/>
              <a:t> Pembangunan </a:t>
            </a:r>
            <a:r>
              <a:rPr lang="en-US" dirty="0" err="1"/>
              <a:t>gedung</a:t>
            </a:r>
            <a:r>
              <a:rPr lang="en-US" dirty="0"/>
              <a:t> </a:t>
            </a:r>
            <a:r>
              <a:rPr lang="en-US" dirty="0" err="1"/>
              <a:t>baru</a:t>
            </a:r>
            <a:r>
              <a:rPr lang="en-US" dirty="0"/>
              <a:t>, </a:t>
            </a:r>
            <a:r>
              <a:rPr lang="en-US" dirty="0" err="1"/>
              <a:t>akan</a:t>
            </a:r>
            <a:r>
              <a:rPr lang="en-US" dirty="0"/>
              <a:t> </a:t>
            </a:r>
            <a:r>
              <a:rPr lang="en-US" dirty="0" err="1"/>
              <a:t>dikontrakkan</a:t>
            </a:r>
            <a:r>
              <a:rPr lang="en-US" dirty="0"/>
              <a:t> </a:t>
            </a:r>
            <a:r>
              <a:rPr lang="en-US" dirty="0" err="1"/>
              <a:t>ke</a:t>
            </a:r>
            <a:r>
              <a:rPr lang="en-US" dirty="0"/>
              <a:t> </a:t>
            </a:r>
            <a:r>
              <a:rPr lang="en-US" dirty="0" err="1"/>
              <a:t>Badan</a:t>
            </a:r>
            <a:r>
              <a:rPr lang="en-US" dirty="0"/>
              <a:t> </a:t>
            </a:r>
            <a:r>
              <a:rPr lang="en-US" dirty="0" err="1"/>
              <a:t>Penyelenggara</a:t>
            </a:r>
            <a:r>
              <a:rPr lang="en-US" dirty="0"/>
              <a:t>  </a:t>
            </a:r>
            <a:r>
              <a:rPr lang="en-US" dirty="0" err="1"/>
              <a:t>sesuai</a:t>
            </a:r>
            <a:r>
              <a:rPr lang="en-US" dirty="0"/>
              <a:t> </a:t>
            </a:r>
            <a:r>
              <a:rPr lang="en-US" dirty="0" err="1"/>
              <a:t>dengan</a:t>
            </a:r>
            <a:r>
              <a:rPr lang="en-US" dirty="0"/>
              <a:t> </a:t>
            </a:r>
            <a:r>
              <a:rPr lang="en-US" dirty="0" err="1"/>
              <a:t>peraturan</a:t>
            </a:r>
            <a:r>
              <a:rPr lang="en-US" dirty="0"/>
              <a:t> yang </a:t>
            </a:r>
            <a:r>
              <a:rPr lang="en-US" dirty="0" err="1"/>
              <a:t>berlaku</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0"/>
            <a:ext cx="10515600" cy="1325563"/>
          </a:xfrm>
        </p:spPr>
        <p:txBody>
          <a:bodyPr rtlCol="0">
            <a:normAutofit/>
          </a:bodyPr>
          <a:lstStyle/>
          <a:p>
            <a:pPr eaLnBrk="1" fontAlgn="auto" hangingPunct="1">
              <a:spcAft>
                <a:spcPts val="0"/>
              </a:spcAft>
              <a:defRPr/>
            </a:pPr>
            <a:r>
              <a:rPr lang="id-ID" b="1" dirty="0">
                <a:ea typeface="+mj-ea"/>
                <a:cs typeface="+mj-cs"/>
              </a:rPr>
              <a:t>Deskripsi Program PP-PTS Skema </a:t>
            </a:r>
            <a:r>
              <a:rPr lang="id-ID" b="1" dirty="0" err="1">
                <a:ea typeface="+mj-ea"/>
                <a:cs typeface="+mj-cs"/>
              </a:rPr>
              <a:t>A</a:t>
            </a:r>
            <a:endParaRPr lang="id-ID" b="1" dirty="0">
              <a:ea typeface="+mj-ea"/>
              <a:cs typeface="+mj-cs"/>
            </a:endParaRPr>
          </a:p>
        </p:txBody>
      </p:sp>
      <p:sp>
        <p:nvSpPr>
          <p:cNvPr id="20482" name="Content Placeholder 2"/>
          <p:cNvSpPr>
            <a:spLocks noGrp="1"/>
          </p:cNvSpPr>
          <p:nvPr>
            <p:ph idx="1"/>
          </p:nvPr>
        </p:nvSpPr>
        <p:spPr>
          <a:xfrm>
            <a:off x="800100" y="1173163"/>
            <a:ext cx="10895208" cy="5505576"/>
          </a:xfrm>
        </p:spPr>
        <p:txBody>
          <a:bodyPr>
            <a:normAutofit fontScale="92500"/>
          </a:bodyPr>
          <a:lstStyle/>
          <a:p>
            <a:r>
              <a:rPr lang="en-US" dirty="0" err="1"/>
              <a:t>Tujuan</a:t>
            </a:r>
            <a:r>
              <a:rPr lang="en-US" dirty="0"/>
              <a:t> </a:t>
            </a:r>
            <a:r>
              <a:rPr lang="en-US" dirty="0" err="1"/>
              <a:t>khusus</a:t>
            </a:r>
            <a:r>
              <a:rPr lang="en-US" dirty="0"/>
              <a:t> PP-PTS </a:t>
            </a:r>
            <a:r>
              <a:rPr lang="en-US" dirty="0" err="1"/>
              <a:t>Skema</a:t>
            </a:r>
            <a:r>
              <a:rPr lang="en-US" dirty="0"/>
              <a:t> A </a:t>
            </a:r>
            <a:r>
              <a:rPr lang="en-US" dirty="0" err="1"/>
              <a:t>untuk</a:t>
            </a:r>
            <a:r>
              <a:rPr lang="en-US" dirty="0"/>
              <a:t> </a:t>
            </a:r>
            <a:r>
              <a:rPr lang="id-ID" b="1" u="sng" dirty="0" err="1">
                <a:solidFill>
                  <a:srgbClr val="FF0000"/>
                </a:solidFill>
              </a:rPr>
              <a:t>p</a:t>
            </a:r>
            <a:r>
              <a:rPr lang="en-US" b="1" u="sng" dirty="0" err="1">
                <a:solidFill>
                  <a:srgbClr val="FF0000"/>
                </a:solidFill>
              </a:rPr>
              <a:t>eningkatan</a:t>
            </a:r>
            <a:r>
              <a:rPr lang="en-US" b="1" u="sng" dirty="0">
                <a:solidFill>
                  <a:srgbClr val="FF0000"/>
                </a:solidFill>
              </a:rPr>
              <a:t> </a:t>
            </a:r>
            <a:r>
              <a:rPr lang="id-ID" b="1" u="sng" dirty="0">
                <a:solidFill>
                  <a:srgbClr val="FF0000"/>
                </a:solidFill>
              </a:rPr>
              <a:t>m</a:t>
            </a:r>
            <a:r>
              <a:rPr lang="en-US" b="1" u="sng" dirty="0">
                <a:solidFill>
                  <a:srgbClr val="FF0000"/>
                </a:solidFill>
              </a:rPr>
              <a:t>utu </a:t>
            </a:r>
            <a:r>
              <a:rPr lang="id-ID" b="1" u="sng" dirty="0" err="1">
                <a:solidFill>
                  <a:srgbClr val="FF0000"/>
                </a:solidFill>
              </a:rPr>
              <a:t>p</a:t>
            </a:r>
            <a:r>
              <a:rPr lang="en-US" b="1" u="sng" dirty="0" err="1">
                <a:solidFill>
                  <a:srgbClr val="FF0000"/>
                </a:solidFill>
              </a:rPr>
              <a:t>embelajaran</a:t>
            </a:r>
            <a:r>
              <a:rPr lang="en-US" b="1" u="sng" dirty="0">
                <a:solidFill>
                  <a:srgbClr val="FF0000"/>
                </a:solidFill>
              </a:rPr>
              <a:t> </a:t>
            </a:r>
            <a:r>
              <a:rPr lang="en-US" dirty="0" err="1"/>
              <a:t>melalui</a:t>
            </a:r>
            <a:r>
              <a:rPr lang="en-US" dirty="0"/>
              <a:t> </a:t>
            </a:r>
            <a:r>
              <a:rPr lang="en-US" dirty="0" err="1"/>
              <a:t>pemanfaatan</a:t>
            </a:r>
            <a:r>
              <a:rPr lang="en-US" dirty="0"/>
              <a:t> </a:t>
            </a:r>
            <a:r>
              <a:rPr lang="en-US" dirty="0" err="1"/>
              <a:t>sumber</a:t>
            </a:r>
            <a:r>
              <a:rPr lang="en-US" dirty="0"/>
              <a:t> </a:t>
            </a:r>
            <a:r>
              <a:rPr lang="en-US" dirty="0" err="1"/>
              <a:t>daya</a:t>
            </a:r>
            <a:r>
              <a:rPr lang="en-US" dirty="0"/>
              <a:t> </a:t>
            </a:r>
            <a:r>
              <a:rPr lang="en-US" dirty="0" err="1"/>
              <a:t>secara</a:t>
            </a:r>
            <a:r>
              <a:rPr lang="en-US" dirty="0"/>
              <a:t> </a:t>
            </a:r>
            <a:r>
              <a:rPr lang="en-US" dirty="0" err="1"/>
              <a:t>hemat</a:t>
            </a:r>
            <a:r>
              <a:rPr lang="en-US" dirty="0"/>
              <a:t> </a:t>
            </a:r>
            <a:r>
              <a:rPr lang="en-US" dirty="0" err="1"/>
              <a:t>dan</a:t>
            </a:r>
            <a:r>
              <a:rPr lang="en-US" dirty="0"/>
              <a:t> </a:t>
            </a:r>
            <a:r>
              <a:rPr lang="en-US" dirty="0" err="1"/>
              <a:t>bertanggung-jawab</a:t>
            </a:r>
            <a:r>
              <a:rPr lang="en-US" dirty="0"/>
              <a:t>.</a:t>
            </a:r>
          </a:p>
          <a:p>
            <a:r>
              <a:rPr lang="id-ID" dirty="0"/>
              <a:t>Peningkatan yang diharapkan antara lain: </a:t>
            </a:r>
          </a:p>
          <a:p>
            <a:pPr lvl="1"/>
            <a:r>
              <a:rPr lang="en-US" sz="2800" dirty="0" err="1"/>
              <a:t>implementasi</a:t>
            </a:r>
            <a:r>
              <a:rPr lang="en-US" sz="2800" dirty="0"/>
              <a:t> </a:t>
            </a:r>
            <a:r>
              <a:rPr lang="en-US" sz="2800" dirty="0" err="1"/>
              <a:t>kurikulum</a:t>
            </a:r>
            <a:r>
              <a:rPr lang="en-US" sz="2800" dirty="0"/>
              <a:t> yang </a:t>
            </a:r>
            <a:r>
              <a:rPr lang="en-US" sz="2800" dirty="0" err="1"/>
              <a:t>memenuhi</a:t>
            </a:r>
            <a:r>
              <a:rPr lang="en-US" sz="2800" dirty="0"/>
              <a:t> </a:t>
            </a:r>
            <a:r>
              <a:rPr lang="en-US" sz="2800" dirty="0" err="1"/>
              <a:t>standar</a:t>
            </a:r>
            <a:r>
              <a:rPr lang="en-US" sz="2800" dirty="0"/>
              <a:t> </a:t>
            </a:r>
            <a:r>
              <a:rPr lang="en-US" sz="2800" dirty="0" err="1"/>
              <a:t>nasional</a:t>
            </a:r>
            <a:r>
              <a:rPr lang="en-US" sz="2800" dirty="0"/>
              <a:t> </a:t>
            </a:r>
            <a:r>
              <a:rPr lang="en-US" sz="2800" dirty="0" err="1"/>
              <a:t>pendididikan</a:t>
            </a:r>
            <a:r>
              <a:rPr lang="en-US" sz="2800" dirty="0"/>
              <a:t> </a:t>
            </a:r>
            <a:r>
              <a:rPr lang="en-US" sz="2800" dirty="0" err="1"/>
              <a:t>tinggi</a:t>
            </a:r>
            <a:r>
              <a:rPr lang="en-US" sz="2800" dirty="0"/>
              <a:t>,  </a:t>
            </a:r>
          </a:p>
          <a:p>
            <a:pPr lvl="1"/>
            <a:r>
              <a:rPr lang="id-ID" sz="2800" dirty="0"/>
              <a:t>optimalisasi pemanfaatan </a:t>
            </a:r>
            <a:r>
              <a:rPr lang="id-ID" sz="2800" dirty="0" err="1"/>
              <a:t>sumberdaya</a:t>
            </a:r>
            <a:r>
              <a:rPr lang="id-ID" sz="2800" dirty="0"/>
              <a:t>, baik yang menyangkut </a:t>
            </a:r>
            <a:r>
              <a:rPr lang="id-ID" sz="2800" dirty="0" err="1"/>
              <a:t>sumberdaya</a:t>
            </a:r>
            <a:r>
              <a:rPr lang="id-ID" sz="2800" dirty="0"/>
              <a:t> manusia, rasio dosen mahasiswa, </a:t>
            </a:r>
            <a:r>
              <a:rPr lang="id-ID" sz="2800" dirty="0" err="1"/>
              <a:t>sumberdaya</a:t>
            </a:r>
            <a:r>
              <a:rPr lang="id-ID" sz="2800" dirty="0"/>
              <a:t> fisik (tingkat </a:t>
            </a:r>
            <a:r>
              <a:rPr lang="id-ID" sz="2800" dirty="0" err="1"/>
              <a:t>utilisasi</a:t>
            </a:r>
            <a:r>
              <a:rPr lang="id-ID" sz="2800" dirty="0"/>
              <a:t> ruangan dan peralatan)</a:t>
            </a:r>
            <a:r>
              <a:rPr lang="en-US" sz="2800" dirty="0"/>
              <a:t>, </a:t>
            </a:r>
          </a:p>
          <a:p>
            <a:pPr lvl="1"/>
            <a:r>
              <a:rPr lang="id-ID" sz="2800" dirty="0"/>
              <a:t>atmosfer akademik yang kondusif terutama interaksi dosen dan mahasiswa</a:t>
            </a:r>
            <a:r>
              <a:rPr lang="en-US" sz="2800" dirty="0"/>
              <a:t> </a:t>
            </a:r>
            <a:r>
              <a:rPr lang="en-US" sz="2800" dirty="0" err="1"/>
              <a:t>dalam</a:t>
            </a:r>
            <a:r>
              <a:rPr lang="en-US" sz="2800" dirty="0"/>
              <a:t> </a:t>
            </a:r>
            <a:r>
              <a:rPr lang="en-US" sz="2800" dirty="0" err="1"/>
              <a:t>pembelajaran</a:t>
            </a:r>
            <a:r>
              <a:rPr lang="id-ID" sz="2800" dirty="0"/>
              <a:t>, </a:t>
            </a:r>
            <a:r>
              <a:rPr lang="id-ID" sz="2800" dirty="0" err="1"/>
              <a:t>sumberdaya</a:t>
            </a:r>
            <a:r>
              <a:rPr lang="id-ID" sz="2800" dirty="0"/>
              <a:t> uang (penekanan unit </a:t>
            </a:r>
            <a:r>
              <a:rPr lang="id-ID" sz="2800" dirty="0" err="1"/>
              <a:t>cost</a:t>
            </a:r>
            <a:r>
              <a:rPr lang="id-ID" sz="2800" dirty="0"/>
              <a:t>). </a:t>
            </a:r>
          </a:p>
          <a:p>
            <a:r>
              <a:rPr lang="en-US" dirty="0"/>
              <a:t>Program </a:t>
            </a:r>
            <a:r>
              <a:rPr lang="en-US" dirty="0" err="1"/>
              <a:t>studi</a:t>
            </a:r>
            <a:r>
              <a:rPr lang="id-ID" dirty="0"/>
              <a:t> yang </a:t>
            </a:r>
            <a:r>
              <a:rPr lang="en-US" dirty="0" err="1"/>
              <a:t>dapat</a:t>
            </a:r>
            <a:r>
              <a:rPr lang="id-ID" dirty="0"/>
              <a:t> ditingkatkan mutu </a:t>
            </a:r>
            <a:r>
              <a:rPr lang="en-US" dirty="0" err="1"/>
              <a:t>melalui</a:t>
            </a:r>
            <a:r>
              <a:rPr lang="en-US" dirty="0"/>
              <a:t> PP-PTS </a:t>
            </a:r>
            <a:r>
              <a:rPr lang="en-US" dirty="0" err="1"/>
              <a:t>Skema</a:t>
            </a:r>
            <a:r>
              <a:rPr lang="en-US" dirty="0"/>
              <a:t> A </a:t>
            </a:r>
            <a:r>
              <a:rPr lang="en-US" dirty="0" err="1"/>
              <a:t>adalah</a:t>
            </a:r>
            <a:r>
              <a:rPr lang="en-US" dirty="0"/>
              <a:t> </a:t>
            </a:r>
            <a:r>
              <a:rPr lang="id-ID" b="1" dirty="0"/>
              <a:t>pendidikan </a:t>
            </a:r>
            <a:r>
              <a:rPr lang="en-US" b="1" dirty="0" err="1"/>
              <a:t>akademik</a:t>
            </a:r>
            <a:r>
              <a:rPr lang="en-US" b="1" dirty="0"/>
              <a:t> </a:t>
            </a:r>
            <a:r>
              <a:rPr lang="id-ID" b="1" dirty="0"/>
              <a:t>program </a:t>
            </a:r>
            <a:r>
              <a:rPr lang="en-US" b="1" dirty="0" err="1"/>
              <a:t>sarjana</a:t>
            </a:r>
            <a:r>
              <a:rPr lang="en-US" b="1" dirty="0"/>
              <a:t> </a:t>
            </a:r>
            <a:r>
              <a:rPr lang="en-US" b="1" dirty="0" err="1"/>
              <a:t>dan</a:t>
            </a:r>
            <a:r>
              <a:rPr lang="en-US" b="1" dirty="0"/>
              <a:t> </a:t>
            </a:r>
            <a:r>
              <a:rPr lang="id-ID" b="1" dirty="0"/>
              <a:t>pendidikan </a:t>
            </a:r>
            <a:r>
              <a:rPr lang="en-US" b="1" dirty="0" err="1"/>
              <a:t>vokasi</a:t>
            </a:r>
            <a:r>
              <a:rPr lang="en-US" b="1" dirty="0"/>
              <a:t> program  diploma </a:t>
            </a:r>
            <a:r>
              <a:rPr lang="en-US" b="1" dirty="0" err="1"/>
              <a:t>tiga</a:t>
            </a:r>
            <a:r>
              <a:rPr lang="en-US" b="1" dirty="0"/>
              <a:t> </a:t>
            </a:r>
            <a:r>
              <a:rPr lang="en-US" b="1" dirty="0" err="1"/>
              <a:t>dan</a:t>
            </a:r>
            <a:r>
              <a:rPr lang="en-US" b="1" dirty="0"/>
              <a:t>/</a:t>
            </a:r>
            <a:r>
              <a:rPr lang="en-US" b="1" dirty="0" err="1"/>
              <a:t>atau</a:t>
            </a:r>
            <a:r>
              <a:rPr lang="en-US" b="1" dirty="0"/>
              <a:t> diploma </a:t>
            </a:r>
            <a:r>
              <a:rPr lang="en-US" b="1" dirty="0" err="1"/>
              <a:t>empat</a:t>
            </a:r>
            <a:r>
              <a:rPr lang="en-US" b="1" dirty="0"/>
              <a:t>/</a:t>
            </a:r>
            <a:r>
              <a:rPr lang="en-US" b="1" dirty="0" err="1"/>
              <a:t>sarjana</a:t>
            </a:r>
            <a:r>
              <a:rPr lang="en-US" b="1" dirty="0"/>
              <a:t> </a:t>
            </a:r>
            <a:r>
              <a:rPr lang="en-US" b="1" dirty="0" err="1"/>
              <a:t>terapan</a:t>
            </a:r>
            <a:r>
              <a:rPr lang="en-US" b="1" dirty="0"/>
              <a:t>.</a:t>
            </a:r>
            <a:endParaRPr lang="en-US" dirty="0"/>
          </a:p>
        </p:txBody>
      </p:sp>
    </p:spTree>
    <p:extLst>
      <p:ext uri="{BB962C8B-B14F-4D97-AF65-F5344CB8AC3E}">
        <p14:creationId xmlns:p14="http://schemas.microsoft.com/office/powerpoint/2010/main" val="3648725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9F510EDA-F11C-F74E-B3C7-81FF4A1D9F62}"/>
              </a:ext>
            </a:extLst>
          </p:cNvPr>
          <p:cNvSpPr/>
          <p:nvPr/>
        </p:nvSpPr>
        <p:spPr>
          <a:xfrm>
            <a:off x="3786692" y="1441525"/>
            <a:ext cx="2667896" cy="335232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29" name="Title 1"/>
          <p:cNvSpPr>
            <a:spLocks noGrp="1"/>
          </p:cNvSpPr>
          <p:nvPr>
            <p:ph type="title"/>
          </p:nvPr>
        </p:nvSpPr>
        <p:spPr>
          <a:xfrm>
            <a:off x="88900" y="246063"/>
            <a:ext cx="10515600" cy="1325562"/>
          </a:xfrm>
        </p:spPr>
        <p:txBody>
          <a:bodyPr/>
          <a:lstStyle/>
          <a:p>
            <a:pPr algn="ctr" eaLnBrk="1" hangingPunct="1"/>
            <a:r>
              <a:rPr lang="id-ID" b="1" dirty="0"/>
              <a:t>DANA </a:t>
            </a:r>
            <a:r>
              <a:rPr lang="id-ID" b="1" u="sng" dirty="0"/>
              <a:t>MAKSIMUM</a:t>
            </a:r>
            <a:r>
              <a:rPr lang="id-ID" b="1" dirty="0"/>
              <a:t> PP-PTS Skema </a:t>
            </a:r>
            <a:r>
              <a:rPr lang="id-ID" b="1" dirty="0" err="1"/>
              <a:t>A</a:t>
            </a:r>
            <a:endParaRPr lang="en-US" b="1" dirty="0"/>
          </a:p>
        </p:txBody>
      </p:sp>
      <p:sp>
        <p:nvSpPr>
          <p:cNvPr id="22530" name="Content Placeholder 2"/>
          <p:cNvSpPr>
            <a:spLocks noGrp="1"/>
          </p:cNvSpPr>
          <p:nvPr>
            <p:ph idx="1"/>
          </p:nvPr>
        </p:nvSpPr>
        <p:spPr/>
        <p:txBody>
          <a:bodyPr/>
          <a:lstStyle/>
          <a:p>
            <a:pPr eaLnBrk="1"/>
            <a:r>
              <a:rPr lang="id-ID" sz="3200" dirty="0"/>
              <a:t>Universitas</a:t>
            </a:r>
            <a:r>
              <a:rPr lang="en-US" sz="3200" dirty="0"/>
              <a:t>	</a:t>
            </a:r>
            <a:r>
              <a:rPr lang="id-ID" sz="3200" dirty="0"/>
              <a:t>: Rp.</a:t>
            </a:r>
            <a:r>
              <a:rPr lang="en-US" sz="3200" dirty="0"/>
              <a:t>	</a:t>
            </a:r>
            <a:r>
              <a:rPr lang="en-US" sz="3200" dirty="0">
                <a:solidFill>
                  <a:srgbClr val="FF0000"/>
                </a:solidFill>
              </a:rPr>
              <a:t>1.0 </a:t>
            </a:r>
            <a:r>
              <a:rPr lang="en-US" sz="3200" dirty="0" err="1">
                <a:solidFill>
                  <a:srgbClr val="FF0000"/>
                </a:solidFill>
              </a:rPr>
              <a:t>milliar</a:t>
            </a:r>
            <a:endParaRPr lang="en-US" sz="3200" dirty="0">
              <a:solidFill>
                <a:srgbClr val="FF0000"/>
              </a:solidFill>
            </a:endParaRPr>
          </a:p>
          <a:p>
            <a:pPr eaLnBrk="1"/>
            <a:r>
              <a:rPr lang="id-ID" sz="3200" dirty="0"/>
              <a:t>Institut</a:t>
            </a:r>
            <a:r>
              <a:rPr lang="en-US" sz="3200" dirty="0"/>
              <a:t>		</a:t>
            </a:r>
            <a:r>
              <a:rPr lang="id-ID" sz="3200" dirty="0"/>
              <a:t>: Rp.</a:t>
            </a:r>
            <a:r>
              <a:rPr lang="en-US" sz="3200" dirty="0"/>
              <a:t>	</a:t>
            </a:r>
            <a:r>
              <a:rPr lang="en-US" sz="3200" dirty="0">
                <a:solidFill>
                  <a:srgbClr val="FF0000"/>
                </a:solidFill>
              </a:rPr>
              <a:t> 1.0 </a:t>
            </a:r>
            <a:r>
              <a:rPr lang="en-US" sz="3200" dirty="0" err="1">
                <a:solidFill>
                  <a:srgbClr val="FF0000"/>
                </a:solidFill>
              </a:rPr>
              <a:t>milliar</a:t>
            </a:r>
            <a:endParaRPr lang="en-US" sz="3200" dirty="0">
              <a:solidFill>
                <a:srgbClr val="FF0000"/>
              </a:solidFill>
            </a:endParaRPr>
          </a:p>
          <a:p>
            <a:pPr eaLnBrk="1"/>
            <a:r>
              <a:rPr lang="en-US" sz="3200" dirty="0" err="1"/>
              <a:t>Politeknik</a:t>
            </a:r>
            <a:r>
              <a:rPr lang="en-US" sz="3200" dirty="0"/>
              <a:t>	</a:t>
            </a:r>
            <a:r>
              <a:rPr lang="id-ID" sz="3200" dirty="0"/>
              <a:t>: Rp.</a:t>
            </a:r>
            <a:r>
              <a:rPr lang="en-US" sz="3200" dirty="0"/>
              <a:t>	</a:t>
            </a:r>
            <a:r>
              <a:rPr lang="en-US" sz="3200" dirty="0">
                <a:solidFill>
                  <a:srgbClr val="FF0000"/>
                </a:solidFill>
              </a:rPr>
              <a:t>900</a:t>
            </a:r>
            <a:r>
              <a:rPr lang="id-ID" sz="3200" dirty="0">
                <a:solidFill>
                  <a:srgbClr val="FF0000"/>
                </a:solidFill>
              </a:rPr>
              <a:t> </a:t>
            </a:r>
            <a:r>
              <a:rPr lang="en-US" sz="3200" dirty="0" err="1">
                <a:solidFill>
                  <a:srgbClr val="FF0000"/>
                </a:solidFill>
              </a:rPr>
              <a:t>juta</a:t>
            </a:r>
            <a:endParaRPr lang="en-US" sz="3200" dirty="0">
              <a:solidFill>
                <a:srgbClr val="FF0000"/>
              </a:solidFill>
            </a:endParaRPr>
          </a:p>
          <a:p>
            <a:pPr eaLnBrk="1"/>
            <a:r>
              <a:rPr lang="id-ID" sz="3200" dirty="0"/>
              <a:t>Sekolah Tinggi </a:t>
            </a:r>
            <a:r>
              <a:rPr lang="en-US" sz="3200" dirty="0"/>
              <a:t>	</a:t>
            </a:r>
            <a:r>
              <a:rPr lang="id-ID" sz="3200" dirty="0"/>
              <a:t>: Rp.  </a:t>
            </a:r>
            <a:r>
              <a:rPr lang="en-US" sz="3200" dirty="0">
                <a:solidFill>
                  <a:srgbClr val="FF0000"/>
                </a:solidFill>
              </a:rPr>
              <a:t>750</a:t>
            </a:r>
            <a:r>
              <a:rPr lang="id-ID" sz="3200" dirty="0">
                <a:solidFill>
                  <a:srgbClr val="FF0000"/>
                </a:solidFill>
              </a:rPr>
              <a:t> juta</a:t>
            </a:r>
            <a:endParaRPr lang="en-US" sz="3200" dirty="0">
              <a:solidFill>
                <a:srgbClr val="FF0000"/>
              </a:solidFill>
            </a:endParaRPr>
          </a:p>
          <a:p>
            <a:pPr eaLnBrk="1"/>
            <a:r>
              <a:rPr lang="id-ID" sz="3200" dirty="0"/>
              <a:t>Akademi</a:t>
            </a:r>
            <a:r>
              <a:rPr lang="en-US" sz="3200" dirty="0"/>
              <a:t>		</a:t>
            </a:r>
            <a:r>
              <a:rPr lang="id-ID" sz="3200" dirty="0"/>
              <a:t>: Rp.</a:t>
            </a:r>
            <a:r>
              <a:rPr lang="en-US" sz="3200" dirty="0"/>
              <a:t>	</a:t>
            </a:r>
            <a:r>
              <a:rPr lang="en-US" sz="3200" dirty="0">
                <a:solidFill>
                  <a:srgbClr val="FF0000"/>
                </a:solidFill>
              </a:rPr>
              <a:t>600</a:t>
            </a:r>
            <a:r>
              <a:rPr lang="id-ID" sz="3200" dirty="0">
                <a:solidFill>
                  <a:srgbClr val="FF0000"/>
                </a:solidFill>
              </a:rPr>
              <a:t> </a:t>
            </a:r>
            <a:r>
              <a:rPr lang="en-US" sz="3200" dirty="0">
                <a:solidFill>
                  <a:srgbClr val="FF0000"/>
                </a:solidFill>
              </a:rPr>
              <a:t>J</a:t>
            </a:r>
            <a:r>
              <a:rPr lang="id-ID" sz="3200" dirty="0">
                <a:solidFill>
                  <a:srgbClr val="FF0000"/>
                </a:solidFill>
              </a:rPr>
              <a:t>uta</a:t>
            </a:r>
            <a:endParaRPr lang="en-US" sz="3200" dirty="0">
              <a:solidFill>
                <a:srgbClr val="FF0000"/>
              </a:solidFill>
            </a:endParaRPr>
          </a:p>
          <a:p>
            <a:pPr eaLnBrk="1" hangingPunct="1">
              <a:buFont typeface="Arial" pitchFamily="34" charset="0"/>
              <a:buNone/>
            </a:pPr>
            <a:endParaRPr lang="en-US" sz="3200" dirty="0"/>
          </a:p>
        </p:txBody>
      </p:sp>
      <p:sp>
        <p:nvSpPr>
          <p:cNvPr id="4" name="Right Brace 3"/>
          <p:cNvSpPr/>
          <p:nvPr/>
        </p:nvSpPr>
        <p:spPr>
          <a:xfrm>
            <a:off x="6362266" y="1825625"/>
            <a:ext cx="444500" cy="2835275"/>
          </a:xfrm>
          <a:prstGeom prst="rightBrace">
            <a:avLst/>
          </a:prstGeom>
          <a:ln w="38100"/>
        </p:spPr>
        <p:style>
          <a:lnRef idx="1">
            <a:schemeClr val="dk1"/>
          </a:lnRef>
          <a:fillRef idx="0">
            <a:schemeClr val="dk1"/>
          </a:fillRef>
          <a:effectRef idx="0">
            <a:schemeClr val="dk1"/>
          </a:effectRef>
          <a:fontRef idx="minor">
            <a:schemeClr val="tx1"/>
          </a:fontRef>
        </p:style>
        <p:txBody>
          <a:bodyPr anchor="ctr"/>
          <a:lstStyle/>
          <a:p>
            <a:pPr algn="ctr" eaLnBrk="1" hangingPunct="1">
              <a:defRPr/>
            </a:pPr>
            <a:endParaRPr lang="en-US">
              <a:cs typeface="Arial" pitchFamily="34" charset="0"/>
            </a:endParaRPr>
          </a:p>
        </p:txBody>
      </p:sp>
      <p:sp>
        <p:nvSpPr>
          <p:cNvPr id="7" name="Rounded Rectangle 6"/>
          <p:cNvSpPr/>
          <p:nvPr/>
        </p:nvSpPr>
        <p:spPr>
          <a:xfrm>
            <a:off x="7141580" y="1770926"/>
            <a:ext cx="3680750" cy="13889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a:t>Pengadaan Barang</a:t>
            </a:r>
          </a:p>
        </p:txBody>
      </p:sp>
      <p:sp>
        <p:nvSpPr>
          <p:cNvPr id="8" name="Rounded Rectangle 7"/>
          <p:cNvSpPr/>
          <p:nvPr/>
        </p:nvSpPr>
        <p:spPr>
          <a:xfrm>
            <a:off x="7189808" y="3404888"/>
            <a:ext cx="3680750" cy="138896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a:t>Pembangunan Gedung Baru</a:t>
            </a:r>
          </a:p>
        </p:txBody>
      </p:sp>
      <p:sp>
        <p:nvSpPr>
          <p:cNvPr id="10" name="Rounded Rectangle 9"/>
          <p:cNvSpPr/>
          <p:nvPr/>
        </p:nvSpPr>
        <p:spPr>
          <a:xfrm>
            <a:off x="914400" y="5101246"/>
            <a:ext cx="10197296" cy="1565772"/>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t>Badan</a:t>
            </a:r>
            <a:r>
              <a:rPr lang="en-US" sz="2400" b="1" dirty="0"/>
              <a:t> </a:t>
            </a:r>
            <a:r>
              <a:rPr lang="en-US" sz="2400" b="1" dirty="0" err="1"/>
              <a:t>Hukum</a:t>
            </a:r>
            <a:r>
              <a:rPr lang="en-US" sz="2400" b="1" dirty="0"/>
              <a:t> </a:t>
            </a:r>
            <a:r>
              <a:rPr lang="en-US" sz="2400" b="1" dirty="0" err="1"/>
              <a:t>Nirlaba</a:t>
            </a:r>
            <a:r>
              <a:rPr lang="en-US" sz="2400" b="1" dirty="0"/>
              <a:t> </a:t>
            </a:r>
            <a:r>
              <a:rPr lang="en-US" sz="2400" b="1" dirty="0" err="1"/>
              <a:t>Penyelenggara</a:t>
            </a:r>
            <a:r>
              <a:rPr lang="en-US" sz="2400" b="1" dirty="0"/>
              <a:t> </a:t>
            </a:r>
            <a:r>
              <a:rPr lang="en-US" sz="2400" b="1" dirty="0" err="1"/>
              <a:t>Perguruan</a:t>
            </a:r>
            <a:r>
              <a:rPr lang="en-US" sz="2400" b="1" dirty="0"/>
              <a:t> Tinggi </a:t>
            </a:r>
            <a:r>
              <a:rPr lang="en-US" sz="2400" b="1" dirty="0" err="1"/>
              <a:t>maupun</a:t>
            </a:r>
            <a:r>
              <a:rPr lang="en-US" sz="2400" b="1" dirty="0"/>
              <a:t> PTS yang </a:t>
            </a:r>
            <a:r>
              <a:rPr lang="en-US" sz="2400" b="1" dirty="0" err="1"/>
              <a:t>diusulkan</a:t>
            </a:r>
            <a:r>
              <a:rPr lang="en-US" sz="2400" b="1" dirty="0"/>
              <a:t> </a:t>
            </a:r>
            <a:r>
              <a:rPr lang="en-US" sz="2400" b="1" dirty="0" err="1"/>
              <a:t>harus</a:t>
            </a:r>
            <a:r>
              <a:rPr lang="en-US" sz="2400" b="1" dirty="0"/>
              <a:t> </a:t>
            </a:r>
            <a:r>
              <a:rPr lang="en-US" sz="2400" b="1" dirty="0" err="1"/>
              <a:t>menyediakan</a:t>
            </a:r>
            <a:r>
              <a:rPr lang="en-US" sz="2400" b="1" dirty="0"/>
              <a:t> </a:t>
            </a:r>
            <a:r>
              <a:rPr lang="en-US" sz="2400" b="1" dirty="0" err="1"/>
              <a:t>fasilitas</a:t>
            </a:r>
            <a:r>
              <a:rPr lang="en-US" sz="2400" b="1" dirty="0"/>
              <a:t> </a:t>
            </a:r>
            <a:r>
              <a:rPr lang="en-US" sz="2400" b="1" dirty="0" err="1"/>
              <a:t>termasuk</a:t>
            </a:r>
            <a:r>
              <a:rPr lang="en-US" sz="2400" b="1" dirty="0"/>
              <a:t> </a:t>
            </a:r>
            <a:r>
              <a:rPr lang="en-US" sz="2400" b="1" dirty="0" err="1"/>
              <a:t>ruang</a:t>
            </a:r>
            <a:r>
              <a:rPr lang="en-US" sz="2400" b="1" dirty="0"/>
              <a:t> yang </a:t>
            </a:r>
            <a:r>
              <a:rPr lang="en-US" sz="2400" b="1" dirty="0" err="1"/>
              <a:t>layak</a:t>
            </a:r>
            <a:r>
              <a:rPr lang="en-US" sz="2400" b="1" dirty="0"/>
              <a:t> </a:t>
            </a:r>
            <a:r>
              <a:rPr lang="en-US" sz="2400" b="1" dirty="0" err="1"/>
              <a:t>dan</a:t>
            </a:r>
            <a:r>
              <a:rPr lang="en-US" sz="2400" b="1" dirty="0"/>
              <a:t> </a:t>
            </a:r>
            <a:r>
              <a:rPr lang="en-US" sz="2400" b="1" dirty="0" err="1"/>
              <a:t>daya</a:t>
            </a:r>
            <a:r>
              <a:rPr lang="en-US" sz="2400" b="1" dirty="0"/>
              <a:t> </a:t>
            </a:r>
            <a:r>
              <a:rPr lang="en-US" sz="2400" b="1" dirty="0" err="1"/>
              <a:t>listrik</a:t>
            </a:r>
            <a:r>
              <a:rPr lang="en-US" sz="2400" b="1" dirty="0"/>
              <a:t> yang </a:t>
            </a:r>
            <a:r>
              <a:rPr lang="en-US" sz="2400" b="1" dirty="0" err="1"/>
              <a:t>memadai</a:t>
            </a:r>
            <a:r>
              <a:rPr lang="en-US" sz="2400" b="1" dirty="0"/>
              <a:t> </a:t>
            </a:r>
            <a:r>
              <a:rPr lang="en-US" sz="2400" b="1" dirty="0" err="1"/>
              <a:t>untuk</a:t>
            </a:r>
            <a:r>
              <a:rPr lang="en-US" sz="2400" b="1" dirty="0"/>
              <a:t> </a:t>
            </a:r>
            <a:r>
              <a:rPr lang="en-US" sz="2400" b="1" dirty="0" err="1"/>
              <a:t>pemanfaatan</a:t>
            </a:r>
            <a:r>
              <a:rPr lang="en-US" sz="2400" b="1" dirty="0"/>
              <a:t> </a:t>
            </a:r>
            <a:r>
              <a:rPr lang="en-US" sz="2400" b="1" dirty="0" err="1"/>
              <a:t>barang</a:t>
            </a:r>
            <a:r>
              <a:rPr lang="en-US" sz="2400" b="1" dirty="0"/>
              <a:t> yang </a:t>
            </a:r>
            <a:r>
              <a:rPr lang="en-US" sz="2400" b="1" dirty="0" err="1"/>
              <a:t>akan</a:t>
            </a:r>
            <a:r>
              <a:rPr lang="en-US" sz="2400" b="1" dirty="0"/>
              <a:t> </a:t>
            </a:r>
            <a:r>
              <a:rPr lang="en-US" sz="2400" b="1" dirty="0" err="1"/>
              <a:t>diterima</a:t>
            </a:r>
            <a:r>
              <a:rPr lang="en-US" sz="2400" b="1" dirty="0"/>
              <a: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897" y="37334"/>
            <a:ext cx="10515600" cy="802630"/>
          </a:xfrm>
        </p:spPr>
        <p:txBody>
          <a:bodyPr/>
          <a:lstStyle/>
          <a:p>
            <a:pPr algn="r"/>
            <a:r>
              <a:rPr lang="en-US" b="1" dirty="0" err="1"/>
              <a:t>Pengadaan</a:t>
            </a:r>
            <a:r>
              <a:rPr lang="en-US" b="1" dirty="0"/>
              <a:t> </a:t>
            </a:r>
            <a:r>
              <a:rPr lang="en-US" b="1" dirty="0" err="1"/>
              <a:t>Barang</a:t>
            </a:r>
            <a:endParaRPr lang="en-US"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46841515"/>
              </p:ext>
            </p:extLst>
          </p:nvPr>
        </p:nvGraphicFramePr>
        <p:xfrm>
          <a:off x="817718" y="760305"/>
          <a:ext cx="10515600" cy="52218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6"/>
          <p:cNvSpPr txBox="1">
            <a:spLocks noChangeArrowheads="1"/>
          </p:cNvSpPr>
          <p:nvPr/>
        </p:nvSpPr>
        <p:spPr bwMode="auto">
          <a:xfrm>
            <a:off x="798804" y="5934075"/>
            <a:ext cx="11147134" cy="923925"/>
          </a:xfrm>
          <a:prstGeom prst="rect">
            <a:avLst/>
          </a:prstGeom>
          <a:noFill/>
          <a:ln w="9525">
            <a:noFill/>
            <a:miter lim="800000"/>
            <a:headEnd/>
            <a:tailEnd/>
          </a:ln>
        </p:spPr>
        <p:txBody>
          <a:bodyPr wrap="square">
            <a:spAutoFit/>
          </a:bodyPr>
          <a:lstStyle/>
          <a:p>
            <a:pPr marL="177800" indent="-177800" eaLnBrk="1">
              <a:buFont typeface="Arial" pitchFamily="34" charset="0"/>
              <a:buChar char="•"/>
            </a:pPr>
            <a:r>
              <a:rPr lang="id-ID" i="1" dirty="0">
                <a:solidFill>
                  <a:srgbClr val="0000FF"/>
                </a:solidFill>
                <a:latin typeface="Calibri" pitchFamily="34" charset="0"/>
              </a:rPr>
              <a:t>Harga perhitungan sendiri (HPS) harus ditetapkan </a:t>
            </a:r>
            <a:r>
              <a:rPr lang="id-ID" b="1" i="1" u="sng" dirty="0">
                <a:solidFill>
                  <a:srgbClr val="FF0000"/>
                </a:solidFill>
                <a:latin typeface="Calibri" pitchFamily="34" charset="0"/>
              </a:rPr>
              <a:t>oleh </a:t>
            </a:r>
            <a:r>
              <a:rPr lang="en-US" b="1" i="1" u="sng" dirty="0">
                <a:solidFill>
                  <a:srgbClr val="FF0000"/>
                </a:solidFill>
                <a:latin typeface="Calibri" pitchFamily="34" charset="0"/>
              </a:rPr>
              <a:t>PENGUSUL</a:t>
            </a:r>
            <a:r>
              <a:rPr lang="id-ID" b="1" i="1" dirty="0">
                <a:solidFill>
                  <a:srgbClr val="FF0000"/>
                </a:solidFill>
                <a:latin typeface="Calibri" pitchFamily="34" charset="0"/>
              </a:rPr>
              <a:t> </a:t>
            </a:r>
            <a:r>
              <a:rPr lang="id-ID" i="1" dirty="0">
                <a:solidFill>
                  <a:srgbClr val="0000FF"/>
                </a:solidFill>
                <a:latin typeface="Calibri" pitchFamily="34" charset="0"/>
              </a:rPr>
              <a:t>dengan mengacu pada ketentuan yang berlaku dan </a:t>
            </a:r>
            <a:r>
              <a:rPr lang="it-IT" b="1" i="1" u="sng" dirty="0" err="1">
                <a:solidFill>
                  <a:srgbClr val="0000FF"/>
                </a:solidFill>
                <a:latin typeface="Calibri" pitchFamily="34" charset="0"/>
              </a:rPr>
              <a:t>rujukan</a:t>
            </a:r>
            <a:r>
              <a:rPr lang="it-IT" b="1" i="1" u="sng" dirty="0">
                <a:solidFill>
                  <a:srgbClr val="0000FF"/>
                </a:solidFill>
                <a:latin typeface="Calibri" pitchFamily="34" charset="0"/>
              </a:rPr>
              <a:t> </a:t>
            </a:r>
            <a:r>
              <a:rPr lang="it-IT" b="1" i="1" u="sng" dirty="0" err="1">
                <a:solidFill>
                  <a:srgbClr val="0000FF"/>
                </a:solidFill>
                <a:latin typeface="Calibri" pitchFamily="34" charset="0"/>
              </a:rPr>
              <a:t>yang</a:t>
            </a:r>
            <a:r>
              <a:rPr lang="it-IT" b="1" i="1" u="sng" dirty="0">
                <a:solidFill>
                  <a:srgbClr val="0000FF"/>
                </a:solidFill>
                <a:latin typeface="Calibri" pitchFamily="34" charset="0"/>
              </a:rPr>
              <a:t> </a:t>
            </a:r>
            <a:r>
              <a:rPr lang="it-IT" b="1" i="1" u="sng" dirty="0" err="1">
                <a:solidFill>
                  <a:srgbClr val="0000FF"/>
                </a:solidFill>
                <a:latin typeface="Calibri" pitchFamily="34" charset="0"/>
              </a:rPr>
              <a:t>sah</a:t>
            </a:r>
            <a:r>
              <a:rPr lang="id-ID" i="1" dirty="0">
                <a:solidFill>
                  <a:srgbClr val="0000FF"/>
                </a:solidFill>
                <a:latin typeface="Calibri" pitchFamily="34" charset="0"/>
              </a:rPr>
              <a:t>. </a:t>
            </a:r>
          </a:p>
          <a:p>
            <a:pPr marL="177800" indent="-177800" eaLnBrk="1">
              <a:buFont typeface="Arial" pitchFamily="34" charset="0"/>
              <a:buChar char="•"/>
            </a:pPr>
            <a:r>
              <a:rPr lang="id-ID" i="1" dirty="0">
                <a:solidFill>
                  <a:srgbClr val="0000FF"/>
                </a:solidFill>
                <a:latin typeface="Calibri" pitchFamily="34" charset="0"/>
              </a:rPr>
              <a:t>Harus dilengkapi dengan spesifikasi teknis dan rencana pemanfaatan untuk kegiatan belajar mengajar</a:t>
            </a:r>
            <a:r>
              <a:rPr lang="id-ID" i="1" dirty="0">
                <a:latin typeface="Calibri" pitchFamily="34" charset="0"/>
              </a:rPr>
              <a:t>.</a:t>
            </a:r>
          </a:p>
        </p:txBody>
      </p:sp>
    </p:spTree>
    <p:extLst>
      <p:ext uri="{BB962C8B-B14F-4D97-AF65-F5344CB8AC3E}">
        <p14:creationId xmlns:p14="http://schemas.microsoft.com/office/powerpoint/2010/main" val="913924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AF7510C-A468-A743-91DE-CFC27A23BB8E}"/>
              </a:ext>
            </a:extLst>
          </p:cNvPr>
          <p:cNvSpPr/>
          <p:nvPr/>
        </p:nvSpPr>
        <p:spPr>
          <a:xfrm>
            <a:off x="3233530" y="1537252"/>
            <a:ext cx="1417983" cy="35780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0"/>
            <a:ext cx="10515600" cy="1325563"/>
          </a:xfrm>
        </p:spPr>
        <p:txBody>
          <a:bodyPr/>
          <a:lstStyle/>
          <a:p>
            <a:r>
              <a:rPr lang="id-ID" b="1" dirty="0"/>
              <a:t>Ketentuan usulan belanja barang </a:t>
            </a:r>
          </a:p>
        </p:txBody>
      </p:sp>
      <p:sp>
        <p:nvSpPr>
          <p:cNvPr id="3" name="Content Placeholder 2"/>
          <p:cNvSpPr>
            <a:spLocks noGrp="1"/>
          </p:cNvSpPr>
          <p:nvPr>
            <p:ph idx="1"/>
          </p:nvPr>
        </p:nvSpPr>
        <p:spPr>
          <a:xfrm>
            <a:off x="838200" y="1189353"/>
            <a:ext cx="10898072" cy="5402776"/>
          </a:xfrm>
        </p:spPr>
        <p:txBody>
          <a:bodyPr>
            <a:normAutofit/>
          </a:bodyPr>
          <a:lstStyle/>
          <a:p>
            <a:pPr lvl="0"/>
            <a:r>
              <a:rPr lang="id-ID" sz="2600" dirty="0"/>
              <a:t>Barang yang diusulkan hanya barang yang tersedia dalam daftar barang yang disajikan dalam </a:t>
            </a:r>
            <a:r>
              <a:rPr lang="id-ID" sz="2600" b="1" dirty="0">
                <a:solidFill>
                  <a:schemeClr val="bg1"/>
                </a:solidFill>
              </a:rPr>
              <a:t>Lampiran </a:t>
            </a:r>
            <a:r>
              <a:rPr lang="id-ID" sz="2600" dirty="0"/>
              <a:t>pada </a:t>
            </a:r>
            <a:r>
              <a:rPr lang="en-US" sz="2600" dirty="0"/>
              <a:t>P</a:t>
            </a:r>
            <a:r>
              <a:rPr lang="id-ID" sz="2600" dirty="0"/>
              <a:t>anduan Penyusunan Proposal </a:t>
            </a:r>
          </a:p>
          <a:p>
            <a:pPr lvl="0"/>
            <a:r>
              <a:rPr lang="id-ID" sz="2600" dirty="0"/>
              <a:t>Barang yang diusulkan harus relevan dengan dengan rencana kegiatan belajar mengajar pada program studi yang diusulkan</a:t>
            </a:r>
          </a:p>
          <a:p>
            <a:pPr lvl="0"/>
            <a:r>
              <a:rPr lang="id-ID" sz="2600" dirty="0"/>
              <a:t>Dilengkapi dengan rincian barang, spesifikasi teknis, jumlah unit, dan </a:t>
            </a:r>
            <a:r>
              <a:rPr lang="en-US" sz="2600" dirty="0" err="1"/>
              <a:t>Rencana</a:t>
            </a:r>
            <a:r>
              <a:rPr lang="en-US" sz="2600" dirty="0"/>
              <a:t> </a:t>
            </a:r>
            <a:r>
              <a:rPr lang="en-US" sz="2600" dirty="0" err="1"/>
              <a:t>Anggaran</a:t>
            </a:r>
            <a:r>
              <a:rPr lang="en-US" sz="2600" dirty="0"/>
              <a:t> </a:t>
            </a:r>
            <a:r>
              <a:rPr lang="en-US" sz="2600" dirty="0" err="1"/>
              <a:t>Biaya</a:t>
            </a:r>
            <a:r>
              <a:rPr lang="en-US" sz="2600" dirty="0"/>
              <a:t> (RAB);</a:t>
            </a:r>
            <a:endParaRPr lang="id-ID" sz="2600" dirty="0"/>
          </a:p>
          <a:p>
            <a:pPr lvl="0"/>
            <a:r>
              <a:rPr lang="en-US" sz="2600" dirty="0"/>
              <a:t>RAB </a:t>
            </a:r>
            <a:r>
              <a:rPr lang="en-US" sz="2600" dirty="0" err="1"/>
              <a:t>harus</a:t>
            </a:r>
            <a:r>
              <a:rPr lang="en-US" sz="2600" dirty="0"/>
              <a:t> </a:t>
            </a:r>
            <a:r>
              <a:rPr lang="id-ID" sz="2600" dirty="0"/>
              <a:t>dilengkapi data dukung yang dapat dipertanggung jawabkan atau harga pasar dan brosur-brosur</a:t>
            </a:r>
            <a:r>
              <a:rPr lang="en-US" sz="2600" dirty="0"/>
              <a:t>;</a:t>
            </a:r>
            <a:endParaRPr lang="id-ID" sz="2600" dirty="0"/>
          </a:p>
          <a:p>
            <a:pPr lvl="0"/>
            <a:r>
              <a:rPr lang="id-ID" sz="2600" dirty="0"/>
              <a:t>Disusun sesuai dengan paket masing-masing.</a:t>
            </a:r>
          </a:p>
          <a:p>
            <a:pPr lvl="0"/>
            <a:r>
              <a:rPr lang="id-ID" sz="2600" b="1" dirty="0"/>
              <a:t>PTS yang diusulkan oleh Badan Hukum Nirlaba Penyelenggara Perguruan Tinggi harus memiliki fasilitas termasuk ruang yang layak dengan daya listrik yang memadai untuk pemanfaatan barang yang akan diterima.</a:t>
            </a:r>
            <a:endParaRPr lang="id-ID" sz="2600" dirty="0"/>
          </a:p>
          <a:p>
            <a:endParaRPr lang="id-ID" sz="2600"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3168</TotalTime>
  <Words>2871</Words>
  <Application>Microsoft Macintosh PowerPoint</Application>
  <PresentationFormat>Widescreen</PresentationFormat>
  <Paragraphs>503</Paragraphs>
  <Slides>41</Slides>
  <Notes>19</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41</vt:i4>
      </vt:variant>
    </vt:vector>
  </HeadingPairs>
  <TitlesOfParts>
    <vt:vector size="56" baseType="lpstr">
      <vt:lpstr>Meiryo</vt:lpstr>
      <vt:lpstr>Meiryo</vt:lpstr>
      <vt:lpstr>MS PGothic</vt:lpstr>
      <vt:lpstr>MS PGothic</vt:lpstr>
      <vt:lpstr>Al Tarikh</vt:lpstr>
      <vt:lpstr>Arial</vt:lpstr>
      <vt:lpstr>Arial Black</vt:lpstr>
      <vt:lpstr>Calibri</vt:lpstr>
      <vt:lpstr>Calibri Light</vt:lpstr>
      <vt:lpstr>Century Gothic</vt:lpstr>
      <vt:lpstr>Palatino</vt:lpstr>
      <vt:lpstr>Palatino Linotype</vt:lpstr>
      <vt:lpstr>Times New Roman</vt:lpstr>
      <vt:lpstr>Tw Cen MT</vt:lpstr>
      <vt:lpstr>Office Theme</vt:lpstr>
      <vt:lpstr>PROGRAM PEMBINAAN PTS PP-PTS 2020 PANDUAN PENYUSUNAN PROPOSAL SKEMA A</vt:lpstr>
      <vt:lpstr>PowerPoint Presentation</vt:lpstr>
      <vt:lpstr>LATAR BELAKANG</vt:lpstr>
      <vt:lpstr>PowerPoint Presentation</vt:lpstr>
      <vt:lpstr>Deskripsi Program PP-PTS Skema A</vt:lpstr>
      <vt:lpstr>Deskripsi Program PP-PTS Skema A</vt:lpstr>
      <vt:lpstr>DANA MAKSIMUM PP-PTS Skema A</vt:lpstr>
      <vt:lpstr>Pengadaan Barang</vt:lpstr>
      <vt:lpstr>Ketentuan usulan belanja barang </vt:lpstr>
      <vt:lpstr>Peralatan yang dapat diusulkan:</vt:lpstr>
      <vt:lpstr>PEMBANGUNAN GEDUNG BARU</vt:lpstr>
      <vt:lpstr>PEMBANGUNAN GEDUNG BARU</vt:lpstr>
      <vt:lpstr>Dana bantuan pembangunan gedung tidak boleh digunakan untuk:</vt:lpstr>
      <vt:lpstr>PERSYARATAN BADAN PENYELENGGARA</vt:lpstr>
      <vt:lpstr>PERSYARATAN PTS/Prodi Yang DIUSULKAN</vt:lpstr>
      <vt:lpstr>Ketentuan bagi Penerima PP-PTS tahun Anggaran 2020 </vt:lpstr>
      <vt:lpstr>SELEKSI PROPOSAL</vt:lpstr>
      <vt:lpstr>PROSES SELEKSI PROPOSAL</vt:lpstr>
      <vt:lpstr>KRITERIA SELEKSI PROPOSAL</vt:lpstr>
      <vt:lpstr>PowerPoint Presentation</vt:lpstr>
      <vt:lpstr>Penilaian Rencana Pengembangan Strategis Perguruan Tinggi (20%)</vt:lpstr>
      <vt:lpstr>Penilaian Program Peningkatan Kualitas Pendidikan (50%)</vt:lpstr>
      <vt:lpstr>FORMAT PROPOSAL</vt:lpstr>
      <vt:lpstr>FORMAT PROPOSAL</vt:lpstr>
      <vt:lpstr>Bab 1: Profil Perguruan Tinggi</vt:lpstr>
      <vt:lpstr>Bab 2: Rencana Strategis Pengembangan Perguruan Tinggi</vt:lpstr>
      <vt:lpstr>PowerPoint Presentation</vt:lpstr>
      <vt:lpstr>Bab 3: Program Pengembangan Peningkatan Kualitas Pendidikan </vt:lpstr>
      <vt:lpstr>STRUKTUR USULAN PROGRAM PENGEMBANGAN</vt:lpstr>
      <vt:lpstr>PowerPoint Presentation</vt:lpstr>
      <vt:lpstr>Tabel 3. Indikator kinerja program pengembangan yang diusulkan</vt:lpstr>
      <vt:lpstr>Bab 4: Usulan Kebutuhan Barang, Bangunan dan Prakiraan Anggaran Biaya</vt:lpstr>
      <vt:lpstr>FORMAT PROPOSAL</vt:lpstr>
      <vt:lpstr>FORMAT PROPOSAL</vt:lpstr>
      <vt:lpstr>FORMAT PROPOSAL</vt:lpstr>
      <vt:lpstr>FORMAT PROPOSAL</vt:lpstr>
      <vt:lpstr>ADMINISTRASI PROPOSAL</vt:lpstr>
      <vt:lpstr>Lampiran Proposal</vt:lpstr>
      <vt:lpstr>Lampiran Proposal</vt:lpstr>
      <vt:lpstr>Administrasi Proposal</vt:lpstr>
      <vt:lpstr>Terima Kasih</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PEMBINAAN PTS PP-PTS 2016 PANDUAN PENYUSUNAN PROPOSAL</dc:title>
  <dc:creator>Dedy Irawan</dc:creator>
  <cp:lastModifiedBy>Microsoft Office User</cp:lastModifiedBy>
  <cp:revision>188</cp:revision>
  <cp:lastPrinted>2018-10-28T23:13:20Z</cp:lastPrinted>
  <dcterms:created xsi:type="dcterms:W3CDTF">2016-02-14T07:04:24Z</dcterms:created>
  <dcterms:modified xsi:type="dcterms:W3CDTF">2019-11-20T06:44:31Z</dcterms:modified>
</cp:coreProperties>
</file>