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1" r:id="rId3"/>
    <p:sldId id="263" r:id="rId4"/>
    <p:sldId id="258" r:id="rId5"/>
    <p:sldId id="259" r:id="rId6"/>
    <p:sldId id="262" r:id="rId7"/>
    <p:sldId id="302" r:id="rId8"/>
    <p:sldId id="292" r:id="rId9"/>
    <p:sldId id="265" r:id="rId10"/>
    <p:sldId id="293" r:id="rId11"/>
    <p:sldId id="294" r:id="rId12"/>
    <p:sldId id="295" r:id="rId13"/>
    <p:sldId id="296" r:id="rId14"/>
    <p:sldId id="277" r:id="rId15"/>
    <p:sldId id="298" r:id="rId16"/>
    <p:sldId id="278" r:id="rId17"/>
    <p:sldId id="279" r:id="rId18"/>
    <p:sldId id="280" r:id="rId19"/>
    <p:sldId id="281" r:id="rId20"/>
    <p:sldId id="299" r:id="rId21"/>
    <p:sldId id="282" r:id="rId22"/>
    <p:sldId id="285" r:id="rId23"/>
    <p:sldId id="286" r:id="rId24"/>
    <p:sldId id="303" r:id="rId25"/>
    <p:sldId id="287" r:id="rId26"/>
    <p:sldId id="288" r:id="rId2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5CEB44-099F-435F-B0BF-A259095BF832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0925ECEC-378A-4323-994B-11F2E8129EF8}">
      <dgm:prSet phldrT="[Text]"/>
      <dgm:spPr/>
      <dgm:t>
        <a:bodyPr/>
        <a:lstStyle/>
        <a:p>
          <a:r>
            <a:rPr lang="id-ID" b="1" dirty="0" smtClean="0"/>
            <a:t>IDE</a:t>
          </a:r>
          <a:endParaRPr lang="id-ID" b="1" dirty="0"/>
        </a:p>
      </dgm:t>
    </dgm:pt>
    <dgm:pt modelId="{14751992-F402-48EF-A2B6-B801D6BFA517}" type="parTrans" cxnId="{EA5CCDDE-92AC-4582-9ABF-02BEADCD9E9F}">
      <dgm:prSet/>
      <dgm:spPr/>
      <dgm:t>
        <a:bodyPr/>
        <a:lstStyle/>
        <a:p>
          <a:endParaRPr lang="id-ID"/>
        </a:p>
      </dgm:t>
    </dgm:pt>
    <dgm:pt modelId="{D7F7CAA4-65FE-409C-A914-F927C23194C0}" type="sibTrans" cxnId="{EA5CCDDE-92AC-4582-9ABF-02BEADCD9E9F}">
      <dgm:prSet/>
      <dgm:spPr/>
      <dgm:t>
        <a:bodyPr/>
        <a:lstStyle/>
        <a:p>
          <a:endParaRPr lang="id-ID"/>
        </a:p>
      </dgm:t>
    </dgm:pt>
    <dgm:pt modelId="{E1EF2CAD-D543-4055-8DD7-D59EA26159B7}">
      <dgm:prSet phldrT="[Text]"/>
      <dgm:spPr/>
      <dgm:t>
        <a:bodyPr/>
        <a:lstStyle/>
        <a:p>
          <a:r>
            <a:rPr lang="id-ID" b="1" dirty="0" smtClean="0"/>
            <a:t>PROPOSAL YANG BERHASIL</a:t>
          </a:r>
          <a:endParaRPr lang="id-ID" b="1" dirty="0"/>
        </a:p>
      </dgm:t>
    </dgm:pt>
    <dgm:pt modelId="{4C4CCFC3-22F5-4E9E-8804-192994CD7E5E}" type="parTrans" cxnId="{076FF0F5-75A5-4EC5-97F2-CEB41440E4EC}">
      <dgm:prSet/>
      <dgm:spPr/>
      <dgm:t>
        <a:bodyPr/>
        <a:lstStyle/>
        <a:p>
          <a:endParaRPr lang="id-ID"/>
        </a:p>
      </dgm:t>
    </dgm:pt>
    <dgm:pt modelId="{975FFE83-65EA-4D07-BB66-AECDC3E950D9}" type="sibTrans" cxnId="{076FF0F5-75A5-4EC5-97F2-CEB41440E4EC}">
      <dgm:prSet/>
      <dgm:spPr/>
      <dgm:t>
        <a:bodyPr/>
        <a:lstStyle/>
        <a:p>
          <a:endParaRPr lang="id-ID"/>
        </a:p>
      </dgm:t>
    </dgm:pt>
    <dgm:pt modelId="{2FFF842F-6C72-4769-9B0B-5AF7DAFD9BBE}">
      <dgm:prSet phldrT="[Text]"/>
      <dgm:spPr/>
      <dgm:t>
        <a:bodyPr/>
        <a:lstStyle/>
        <a:p>
          <a:r>
            <a:rPr lang="id-ID" dirty="0" smtClean="0"/>
            <a:t>MULAI MENELITI</a:t>
          </a:r>
          <a:endParaRPr lang="id-ID" dirty="0"/>
        </a:p>
      </dgm:t>
    </dgm:pt>
    <dgm:pt modelId="{5B1D72E0-30EA-4A83-B088-1E4FBCC0F5E3}" type="parTrans" cxnId="{DF4B3EEE-1B30-4861-B5D4-DE2C093A5C93}">
      <dgm:prSet/>
      <dgm:spPr/>
      <dgm:t>
        <a:bodyPr/>
        <a:lstStyle/>
        <a:p>
          <a:endParaRPr lang="id-ID"/>
        </a:p>
      </dgm:t>
    </dgm:pt>
    <dgm:pt modelId="{2644586A-CE50-46A5-9CB2-8315919AA4ED}" type="sibTrans" cxnId="{DF4B3EEE-1B30-4861-B5D4-DE2C093A5C93}">
      <dgm:prSet/>
      <dgm:spPr/>
      <dgm:t>
        <a:bodyPr/>
        <a:lstStyle/>
        <a:p>
          <a:endParaRPr lang="id-ID"/>
        </a:p>
      </dgm:t>
    </dgm:pt>
    <dgm:pt modelId="{40002A49-AD4C-4AF7-92D7-42FA71EE932A}" type="pres">
      <dgm:prSet presAssocID="{1C5CEB44-099F-435F-B0BF-A259095BF832}" presName="CompostProcess" presStyleCnt="0">
        <dgm:presLayoutVars>
          <dgm:dir/>
          <dgm:resizeHandles val="exact"/>
        </dgm:presLayoutVars>
      </dgm:prSet>
      <dgm:spPr/>
    </dgm:pt>
    <dgm:pt modelId="{B7C71EEF-44DA-4C0A-B5D2-9E6C04DB0564}" type="pres">
      <dgm:prSet presAssocID="{1C5CEB44-099F-435F-B0BF-A259095BF832}" presName="arrow" presStyleLbl="bgShp" presStyleIdx="0" presStyleCnt="1"/>
      <dgm:spPr/>
    </dgm:pt>
    <dgm:pt modelId="{7314866B-76F4-4FE7-861F-80199ADD19DB}" type="pres">
      <dgm:prSet presAssocID="{1C5CEB44-099F-435F-B0BF-A259095BF832}" presName="linearProcess" presStyleCnt="0"/>
      <dgm:spPr/>
    </dgm:pt>
    <dgm:pt modelId="{991A34A0-A674-4341-8F4F-96090E4E6B75}" type="pres">
      <dgm:prSet presAssocID="{0925ECEC-378A-4323-994B-11F2E8129EF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E91364-28F6-48CB-8A80-56A561579767}" type="pres">
      <dgm:prSet presAssocID="{D7F7CAA4-65FE-409C-A914-F927C23194C0}" presName="sibTrans" presStyleCnt="0"/>
      <dgm:spPr/>
    </dgm:pt>
    <dgm:pt modelId="{1439EF94-152F-4AB0-9138-C061DAD1991D}" type="pres">
      <dgm:prSet presAssocID="{E1EF2CAD-D543-4055-8DD7-D59EA26159B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6AE331-48DB-4A64-87FC-11DA30F48B00}" type="pres">
      <dgm:prSet presAssocID="{975FFE83-65EA-4D07-BB66-AECDC3E950D9}" presName="sibTrans" presStyleCnt="0"/>
      <dgm:spPr/>
    </dgm:pt>
    <dgm:pt modelId="{3CADDBEA-255D-4EFB-A118-87205CBEE2AE}" type="pres">
      <dgm:prSet presAssocID="{2FFF842F-6C72-4769-9B0B-5AF7DAFD9BB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A5CCDDE-92AC-4582-9ABF-02BEADCD9E9F}" srcId="{1C5CEB44-099F-435F-B0BF-A259095BF832}" destId="{0925ECEC-378A-4323-994B-11F2E8129EF8}" srcOrd="0" destOrd="0" parTransId="{14751992-F402-48EF-A2B6-B801D6BFA517}" sibTransId="{D7F7CAA4-65FE-409C-A914-F927C23194C0}"/>
    <dgm:cxn modelId="{CED52810-CA0C-4E7D-93C0-2697A2EF4715}" type="presOf" srcId="{E1EF2CAD-D543-4055-8DD7-D59EA26159B7}" destId="{1439EF94-152F-4AB0-9138-C061DAD1991D}" srcOrd="0" destOrd="0" presId="urn:microsoft.com/office/officeart/2005/8/layout/hProcess9"/>
    <dgm:cxn modelId="{4348791C-AC02-461B-85B2-045C602452C8}" type="presOf" srcId="{0925ECEC-378A-4323-994B-11F2E8129EF8}" destId="{991A34A0-A674-4341-8F4F-96090E4E6B75}" srcOrd="0" destOrd="0" presId="urn:microsoft.com/office/officeart/2005/8/layout/hProcess9"/>
    <dgm:cxn modelId="{141D81AE-A53A-4322-BA35-9A4C2733BAE8}" type="presOf" srcId="{1C5CEB44-099F-435F-B0BF-A259095BF832}" destId="{40002A49-AD4C-4AF7-92D7-42FA71EE932A}" srcOrd="0" destOrd="0" presId="urn:microsoft.com/office/officeart/2005/8/layout/hProcess9"/>
    <dgm:cxn modelId="{076FF0F5-75A5-4EC5-97F2-CEB41440E4EC}" srcId="{1C5CEB44-099F-435F-B0BF-A259095BF832}" destId="{E1EF2CAD-D543-4055-8DD7-D59EA26159B7}" srcOrd="1" destOrd="0" parTransId="{4C4CCFC3-22F5-4E9E-8804-192994CD7E5E}" sibTransId="{975FFE83-65EA-4D07-BB66-AECDC3E950D9}"/>
    <dgm:cxn modelId="{685FD5E4-B69D-4255-A7B4-12A2845E871F}" type="presOf" srcId="{2FFF842F-6C72-4769-9B0B-5AF7DAFD9BBE}" destId="{3CADDBEA-255D-4EFB-A118-87205CBEE2AE}" srcOrd="0" destOrd="0" presId="urn:microsoft.com/office/officeart/2005/8/layout/hProcess9"/>
    <dgm:cxn modelId="{DF4B3EEE-1B30-4861-B5D4-DE2C093A5C93}" srcId="{1C5CEB44-099F-435F-B0BF-A259095BF832}" destId="{2FFF842F-6C72-4769-9B0B-5AF7DAFD9BBE}" srcOrd="2" destOrd="0" parTransId="{5B1D72E0-30EA-4A83-B088-1E4FBCC0F5E3}" sibTransId="{2644586A-CE50-46A5-9CB2-8315919AA4ED}"/>
    <dgm:cxn modelId="{3EAF2137-BFDD-4544-A768-720885979764}" type="presParOf" srcId="{40002A49-AD4C-4AF7-92D7-42FA71EE932A}" destId="{B7C71EEF-44DA-4C0A-B5D2-9E6C04DB0564}" srcOrd="0" destOrd="0" presId="urn:microsoft.com/office/officeart/2005/8/layout/hProcess9"/>
    <dgm:cxn modelId="{ADC179D6-8763-4866-AB47-EB978D14016F}" type="presParOf" srcId="{40002A49-AD4C-4AF7-92D7-42FA71EE932A}" destId="{7314866B-76F4-4FE7-861F-80199ADD19DB}" srcOrd="1" destOrd="0" presId="urn:microsoft.com/office/officeart/2005/8/layout/hProcess9"/>
    <dgm:cxn modelId="{4B5D1EA4-BACF-4E74-AF4B-7A50229396F9}" type="presParOf" srcId="{7314866B-76F4-4FE7-861F-80199ADD19DB}" destId="{991A34A0-A674-4341-8F4F-96090E4E6B75}" srcOrd="0" destOrd="0" presId="urn:microsoft.com/office/officeart/2005/8/layout/hProcess9"/>
    <dgm:cxn modelId="{615D4A8F-52AA-424B-9E27-D8BCE399B31D}" type="presParOf" srcId="{7314866B-76F4-4FE7-861F-80199ADD19DB}" destId="{07E91364-28F6-48CB-8A80-56A561579767}" srcOrd="1" destOrd="0" presId="urn:microsoft.com/office/officeart/2005/8/layout/hProcess9"/>
    <dgm:cxn modelId="{23EB3E82-5571-4A8B-8456-0D81CC68F04B}" type="presParOf" srcId="{7314866B-76F4-4FE7-861F-80199ADD19DB}" destId="{1439EF94-152F-4AB0-9138-C061DAD1991D}" srcOrd="2" destOrd="0" presId="urn:microsoft.com/office/officeart/2005/8/layout/hProcess9"/>
    <dgm:cxn modelId="{06AB9BB6-04A4-43D4-B203-414623BC3DFD}" type="presParOf" srcId="{7314866B-76F4-4FE7-861F-80199ADD19DB}" destId="{F76AE331-48DB-4A64-87FC-11DA30F48B00}" srcOrd="3" destOrd="0" presId="urn:microsoft.com/office/officeart/2005/8/layout/hProcess9"/>
    <dgm:cxn modelId="{9C89DAEC-0671-482D-A743-C7CB1F754B6D}" type="presParOf" srcId="{7314866B-76F4-4FE7-861F-80199ADD19DB}" destId="{3CADDBEA-255D-4EFB-A118-87205CBEE2A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1E2E2F-BC96-47DE-8AF3-89E6D66D4EC0}" type="doc">
      <dgm:prSet loTypeId="urn:microsoft.com/office/officeart/2005/8/layout/cycle5" loCatId="cycle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68F8C504-C9C5-4131-892E-7AFFE9F8D641}">
      <dgm:prSet phldrT="[Text]"/>
      <dgm:spPr/>
      <dgm:t>
        <a:bodyPr/>
        <a:lstStyle/>
        <a:p>
          <a:r>
            <a:rPr lang="en-US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JUDUL</a:t>
          </a:r>
          <a:endParaRPr lang="en-US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4293C4-3269-4330-823D-184A182ACDA1}" type="parTrans" cxnId="{D496BFE2-A91B-4291-9683-191463ED20D3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6538E39-6E89-4B27-ACEE-F686DD02F835}" type="sibTrans" cxnId="{D496BFE2-A91B-4291-9683-191463ED20D3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A85955D-B502-477F-A52A-7516874AA8A9}">
      <dgm:prSet phldrT="[Text]"/>
      <dgm:spPr/>
      <dgm:t>
        <a:bodyPr/>
        <a:lstStyle/>
        <a:p>
          <a:r>
            <a:rPr lang="en-US" b="1" dirty="0" err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Perumusan</a:t>
          </a:r>
          <a:r>
            <a:rPr lang="en-US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Masalah</a:t>
          </a:r>
          <a:endParaRPr lang="en-US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03FB46-0A55-4B5C-9571-6C4991954C59}" type="parTrans" cxnId="{7AFE04B1-2869-480A-B1D1-EDDD0C6BD71E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8D6E684-C84B-454B-8579-536B45E2E730}" type="sibTrans" cxnId="{7AFE04B1-2869-480A-B1D1-EDDD0C6BD71E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B6CC190-1EC2-402C-932F-4ECDCD39B249}">
      <dgm:prSet phldrT="[Text]"/>
      <dgm:spPr/>
      <dgm:t>
        <a:bodyPr/>
        <a:lstStyle/>
        <a:p>
          <a:r>
            <a:rPr lang="en-US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TUJUAN</a:t>
          </a:r>
          <a:endParaRPr lang="en-US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4BA317-0E61-47D9-97D1-790AB9ED74D5}" type="parTrans" cxnId="{2A4508E0-F765-4AA7-9BB7-68ACC6D1430C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701EF4A-1DB9-47A9-8FAD-F18616C752A9}" type="sibTrans" cxnId="{2A4508E0-F765-4AA7-9BB7-68ACC6D1430C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F605ADE-0BF8-454D-A16A-B1581ED9C769}">
      <dgm:prSet phldrT="[Text]"/>
      <dgm:spPr/>
      <dgm:t>
        <a:bodyPr/>
        <a:lstStyle/>
        <a:p>
          <a:r>
            <a:rPr lang="en-US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METODE</a:t>
          </a:r>
          <a:endParaRPr lang="en-US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26AF5F-E7E4-49D6-BDA7-0E45E474B6A5}" type="parTrans" cxnId="{13EB1395-09C6-454A-8593-4EFA65E0CC29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511683-BA5D-4E0D-8D70-B44CDBFDFE50}" type="sibTrans" cxnId="{13EB1395-09C6-454A-8593-4EFA65E0CC29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6171D7B-4E24-456B-B12D-A318B3B97420}">
      <dgm:prSet phldrT="[Text]"/>
      <dgm:spPr/>
      <dgm:t>
        <a:bodyPr/>
        <a:lstStyle/>
        <a:p>
          <a:r>
            <a:rPr lang="en-US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ANGGARAN</a:t>
          </a:r>
          <a:endParaRPr lang="en-US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74FF2DD-0B93-4565-AFA3-0AD605C56742}" type="parTrans" cxnId="{1C2DEB95-1C2E-4B02-BD66-AF07632A9C7C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D02EE44-19E9-4F97-9396-937E0CE5F923}" type="sibTrans" cxnId="{1C2DEB95-1C2E-4B02-BD66-AF07632A9C7C}">
      <dgm:prSet/>
      <dgm:spPr/>
      <dgm:t>
        <a:bodyPr/>
        <a:lstStyle/>
        <a:p>
          <a:endParaRPr lang="en-US" b="1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439EE55-0959-4252-A63B-398E1F2B4178}" type="pres">
      <dgm:prSet presAssocID="{771E2E2F-BC96-47DE-8AF3-89E6D66D4E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0340B0-527A-4231-A0C0-665C973E5B2A}" type="pres">
      <dgm:prSet presAssocID="{68F8C504-C9C5-4131-892E-7AFFE9F8D64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909823-80C4-4F1C-85CE-8D5077134B0E}" type="pres">
      <dgm:prSet presAssocID="{68F8C504-C9C5-4131-892E-7AFFE9F8D641}" presName="spNode" presStyleCnt="0"/>
      <dgm:spPr/>
    </dgm:pt>
    <dgm:pt modelId="{895FBA7C-8BD4-4DFB-828F-3D55B27B9D11}" type="pres">
      <dgm:prSet presAssocID="{26538E39-6E89-4B27-ACEE-F686DD02F835}" presName="sibTrans" presStyleLbl="sibTrans1D1" presStyleIdx="0" presStyleCnt="5"/>
      <dgm:spPr/>
      <dgm:t>
        <a:bodyPr/>
        <a:lstStyle/>
        <a:p>
          <a:endParaRPr lang="en-US"/>
        </a:p>
      </dgm:t>
    </dgm:pt>
    <dgm:pt modelId="{4D48F7C1-8E52-4419-BD64-21C4846AFACF}" type="pres">
      <dgm:prSet presAssocID="{0A85955D-B502-477F-A52A-7516874AA8A9}" presName="node" presStyleLbl="node1" presStyleIdx="1" presStyleCnt="5" custScaleX="1849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02689-9F19-420F-A98E-4D1F3E22E96A}" type="pres">
      <dgm:prSet presAssocID="{0A85955D-B502-477F-A52A-7516874AA8A9}" presName="spNode" presStyleCnt="0"/>
      <dgm:spPr/>
    </dgm:pt>
    <dgm:pt modelId="{B17A008A-DC58-473B-9495-DBB56645C10D}" type="pres">
      <dgm:prSet presAssocID="{18D6E684-C84B-454B-8579-536B45E2E730}" presName="sibTrans" presStyleLbl="sibTrans1D1" presStyleIdx="1" presStyleCnt="5"/>
      <dgm:spPr/>
      <dgm:t>
        <a:bodyPr/>
        <a:lstStyle/>
        <a:p>
          <a:endParaRPr lang="en-US"/>
        </a:p>
      </dgm:t>
    </dgm:pt>
    <dgm:pt modelId="{3FC3D40B-2142-4C0A-B206-9AF0164E2E7F}" type="pres">
      <dgm:prSet presAssocID="{BB6CC190-1EC2-402C-932F-4ECDCD39B249}" presName="node" presStyleLbl="node1" presStyleIdx="2" presStyleCnt="5" custScaleX="1210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E856A-C2F7-4FB0-B2E0-A5E854A5350E}" type="pres">
      <dgm:prSet presAssocID="{BB6CC190-1EC2-402C-932F-4ECDCD39B249}" presName="spNode" presStyleCnt="0"/>
      <dgm:spPr/>
    </dgm:pt>
    <dgm:pt modelId="{30C2ED82-447F-445D-8B4C-7EE5F2F8F08F}" type="pres">
      <dgm:prSet presAssocID="{B701EF4A-1DB9-47A9-8FAD-F18616C752A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20E21E25-D7A2-4262-AADC-61534406B6E4}" type="pres">
      <dgm:prSet presAssocID="{6F605ADE-0BF8-454D-A16A-B1581ED9C769}" presName="node" presStyleLbl="node1" presStyleIdx="3" presStyleCnt="5" custScaleX="1231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62B0A9-80A3-4CF5-9D1F-9296EB18CB63}" type="pres">
      <dgm:prSet presAssocID="{6F605ADE-0BF8-454D-A16A-B1581ED9C769}" presName="spNode" presStyleCnt="0"/>
      <dgm:spPr/>
    </dgm:pt>
    <dgm:pt modelId="{8BD04D71-F9F9-4E40-BFD5-3624D6647594}" type="pres">
      <dgm:prSet presAssocID="{21511683-BA5D-4E0D-8D70-B44CDBFDFE50}" presName="sibTrans" presStyleLbl="sibTrans1D1" presStyleIdx="3" presStyleCnt="5"/>
      <dgm:spPr/>
      <dgm:t>
        <a:bodyPr/>
        <a:lstStyle/>
        <a:p>
          <a:endParaRPr lang="en-US"/>
        </a:p>
      </dgm:t>
    </dgm:pt>
    <dgm:pt modelId="{2C54C4F5-09CF-439C-AFE1-2E24B8542902}" type="pres">
      <dgm:prSet presAssocID="{C6171D7B-4E24-456B-B12D-A318B3B97420}" presName="node" presStyleLbl="node1" presStyleIdx="4" presStyleCnt="5" custScaleX="1448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76F5D0-CBCD-4F92-B32F-14682D1450C4}" type="pres">
      <dgm:prSet presAssocID="{C6171D7B-4E24-456B-B12D-A318B3B97420}" presName="spNode" presStyleCnt="0"/>
      <dgm:spPr/>
    </dgm:pt>
    <dgm:pt modelId="{33001433-EB0B-471F-89E5-43278A30421E}" type="pres">
      <dgm:prSet presAssocID="{DD02EE44-19E9-4F97-9396-937E0CE5F923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D5186FC4-7213-4983-AC8C-7C9039AD6EB0}" type="presOf" srcId="{0A85955D-B502-477F-A52A-7516874AA8A9}" destId="{4D48F7C1-8E52-4419-BD64-21C4846AFACF}" srcOrd="0" destOrd="0" presId="urn:microsoft.com/office/officeart/2005/8/layout/cycle5"/>
    <dgm:cxn modelId="{56651AD3-0E25-4446-BB63-AB3D84706C25}" type="presOf" srcId="{771E2E2F-BC96-47DE-8AF3-89E6D66D4EC0}" destId="{5439EE55-0959-4252-A63B-398E1F2B4178}" srcOrd="0" destOrd="0" presId="urn:microsoft.com/office/officeart/2005/8/layout/cycle5"/>
    <dgm:cxn modelId="{42B71769-1BE0-4F51-AAEC-7E1E3389647D}" type="presOf" srcId="{BB6CC190-1EC2-402C-932F-4ECDCD39B249}" destId="{3FC3D40B-2142-4C0A-B206-9AF0164E2E7F}" srcOrd="0" destOrd="0" presId="urn:microsoft.com/office/officeart/2005/8/layout/cycle5"/>
    <dgm:cxn modelId="{1865D360-D53F-4877-9DC3-421485C40F1D}" type="presOf" srcId="{21511683-BA5D-4E0D-8D70-B44CDBFDFE50}" destId="{8BD04D71-F9F9-4E40-BFD5-3624D6647594}" srcOrd="0" destOrd="0" presId="urn:microsoft.com/office/officeart/2005/8/layout/cycle5"/>
    <dgm:cxn modelId="{E389055B-54CF-4DDC-A251-624D782DED00}" type="presOf" srcId="{B701EF4A-1DB9-47A9-8FAD-F18616C752A9}" destId="{30C2ED82-447F-445D-8B4C-7EE5F2F8F08F}" srcOrd="0" destOrd="0" presId="urn:microsoft.com/office/officeart/2005/8/layout/cycle5"/>
    <dgm:cxn modelId="{50A2F9D0-0433-45E3-B473-10A26A02EEFB}" type="presOf" srcId="{18D6E684-C84B-454B-8579-536B45E2E730}" destId="{B17A008A-DC58-473B-9495-DBB56645C10D}" srcOrd="0" destOrd="0" presId="urn:microsoft.com/office/officeart/2005/8/layout/cycle5"/>
    <dgm:cxn modelId="{2A4508E0-F765-4AA7-9BB7-68ACC6D1430C}" srcId="{771E2E2F-BC96-47DE-8AF3-89E6D66D4EC0}" destId="{BB6CC190-1EC2-402C-932F-4ECDCD39B249}" srcOrd="2" destOrd="0" parTransId="{FB4BA317-0E61-47D9-97D1-790AB9ED74D5}" sibTransId="{B701EF4A-1DB9-47A9-8FAD-F18616C752A9}"/>
    <dgm:cxn modelId="{82CE4371-CF01-4F97-97D1-18227B06D31F}" type="presOf" srcId="{68F8C504-C9C5-4131-892E-7AFFE9F8D641}" destId="{EC0340B0-527A-4231-A0C0-665C973E5B2A}" srcOrd="0" destOrd="0" presId="urn:microsoft.com/office/officeart/2005/8/layout/cycle5"/>
    <dgm:cxn modelId="{1C2DEB95-1C2E-4B02-BD66-AF07632A9C7C}" srcId="{771E2E2F-BC96-47DE-8AF3-89E6D66D4EC0}" destId="{C6171D7B-4E24-456B-B12D-A318B3B97420}" srcOrd="4" destOrd="0" parTransId="{574FF2DD-0B93-4565-AFA3-0AD605C56742}" sibTransId="{DD02EE44-19E9-4F97-9396-937E0CE5F923}"/>
    <dgm:cxn modelId="{C6B6ADEC-D003-4893-8FBB-2AB99A3E3BFD}" type="presOf" srcId="{26538E39-6E89-4B27-ACEE-F686DD02F835}" destId="{895FBA7C-8BD4-4DFB-828F-3D55B27B9D11}" srcOrd="0" destOrd="0" presId="urn:microsoft.com/office/officeart/2005/8/layout/cycle5"/>
    <dgm:cxn modelId="{2B6F65AF-6520-4A69-B3C6-8E36298A37F9}" type="presOf" srcId="{6F605ADE-0BF8-454D-A16A-B1581ED9C769}" destId="{20E21E25-D7A2-4262-AADC-61534406B6E4}" srcOrd="0" destOrd="0" presId="urn:microsoft.com/office/officeart/2005/8/layout/cycle5"/>
    <dgm:cxn modelId="{68997FF8-624D-490A-892A-BC24B530E637}" type="presOf" srcId="{C6171D7B-4E24-456B-B12D-A318B3B97420}" destId="{2C54C4F5-09CF-439C-AFE1-2E24B8542902}" srcOrd="0" destOrd="0" presId="urn:microsoft.com/office/officeart/2005/8/layout/cycle5"/>
    <dgm:cxn modelId="{7AFE04B1-2869-480A-B1D1-EDDD0C6BD71E}" srcId="{771E2E2F-BC96-47DE-8AF3-89E6D66D4EC0}" destId="{0A85955D-B502-477F-A52A-7516874AA8A9}" srcOrd="1" destOrd="0" parTransId="{4103FB46-0A55-4B5C-9571-6C4991954C59}" sibTransId="{18D6E684-C84B-454B-8579-536B45E2E730}"/>
    <dgm:cxn modelId="{D496BFE2-A91B-4291-9683-191463ED20D3}" srcId="{771E2E2F-BC96-47DE-8AF3-89E6D66D4EC0}" destId="{68F8C504-C9C5-4131-892E-7AFFE9F8D641}" srcOrd="0" destOrd="0" parTransId="{934293C4-3269-4330-823D-184A182ACDA1}" sibTransId="{26538E39-6E89-4B27-ACEE-F686DD02F835}"/>
    <dgm:cxn modelId="{13EB1395-09C6-454A-8593-4EFA65E0CC29}" srcId="{771E2E2F-BC96-47DE-8AF3-89E6D66D4EC0}" destId="{6F605ADE-0BF8-454D-A16A-B1581ED9C769}" srcOrd="3" destOrd="0" parTransId="{2C26AF5F-E7E4-49D6-BDA7-0E45E474B6A5}" sibTransId="{21511683-BA5D-4E0D-8D70-B44CDBFDFE50}"/>
    <dgm:cxn modelId="{72FF5C4A-3FCF-4293-BC2C-428585F49ABB}" type="presOf" srcId="{DD02EE44-19E9-4F97-9396-937E0CE5F923}" destId="{33001433-EB0B-471F-89E5-43278A30421E}" srcOrd="0" destOrd="0" presId="urn:microsoft.com/office/officeart/2005/8/layout/cycle5"/>
    <dgm:cxn modelId="{32F9D882-EB2E-49DA-913C-B645CEE4B3BD}" type="presParOf" srcId="{5439EE55-0959-4252-A63B-398E1F2B4178}" destId="{EC0340B0-527A-4231-A0C0-665C973E5B2A}" srcOrd="0" destOrd="0" presId="urn:microsoft.com/office/officeart/2005/8/layout/cycle5"/>
    <dgm:cxn modelId="{42D48F99-DEA2-48FA-9ED1-F56D001C6A6A}" type="presParOf" srcId="{5439EE55-0959-4252-A63B-398E1F2B4178}" destId="{FA909823-80C4-4F1C-85CE-8D5077134B0E}" srcOrd="1" destOrd="0" presId="urn:microsoft.com/office/officeart/2005/8/layout/cycle5"/>
    <dgm:cxn modelId="{0BCA50D8-8731-4B6A-8E29-A2F5CAE11CD7}" type="presParOf" srcId="{5439EE55-0959-4252-A63B-398E1F2B4178}" destId="{895FBA7C-8BD4-4DFB-828F-3D55B27B9D11}" srcOrd="2" destOrd="0" presId="urn:microsoft.com/office/officeart/2005/8/layout/cycle5"/>
    <dgm:cxn modelId="{0950E953-DD49-4880-B970-52945834BCB1}" type="presParOf" srcId="{5439EE55-0959-4252-A63B-398E1F2B4178}" destId="{4D48F7C1-8E52-4419-BD64-21C4846AFACF}" srcOrd="3" destOrd="0" presId="urn:microsoft.com/office/officeart/2005/8/layout/cycle5"/>
    <dgm:cxn modelId="{3282FFE2-F9B2-4C98-BE61-58414CF6D145}" type="presParOf" srcId="{5439EE55-0959-4252-A63B-398E1F2B4178}" destId="{1C902689-9F19-420F-A98E-4D1F3E22E96A}" srcOrd="4" destOrd="0" presId="urn:microsoft.com/office/officeart/2005/8/layout/cycle5"/>
    <dgm:cxn modelId="{413A2881-58DB-4A45-B1A1-4E4433B7D69D}" type="presParOf" srcId="{5439EE55-0959-4252-A63B-398E1F2B4178}" destId="{B17A008A-DC58-473B-9495-DBB56645C10D}" srcOrd="5" destOrd="0" presId="urn:microsoft.com/office/officeart/2005/8/layout/cycle5"/>
    <dgm:cxn modelId="{58ECFD9A-C07C-4207-B2A6-32BACD8735C7}" type="presParOf" srcId="{5439EE55-0959-4252-A63B-398E1F2B4178}" destId="{3FC3D40B-2142-4C0A-B206-9AF0164E2E7F}" srcOrd="6" destOrd="0" presId="urn:microsoft.com/office/officeart/2005/8/layout/cycle5"/>
    <dgm:cxn modelId="{B87E0A7B-747B-42BC-8A80-0EBBBA463B3B}" type="presParOf" srcId="{5439EE55-0959-4252-A63B-398E1F2B4178}" destId="{FF1E856A-C2F7-4FB0-B2E0-A5E854A5350E}" srcOrd="7" destOrd="0" presId="urn:microsoft.com/office/officeart/2005/8/layout/cycle5"/>
    <dgm:cxn modelId="{E5D7F905-453B-41DA-82AD-01C34E6FAF5D}" type="presParOf" srcId="{5439EE55-0959-4252-A63B-398E1F2B4178}" destId="{30C2ED82-447F-445D-8B4C-7EE5F2F8F08F}" srcOrd="8" destOrd="0" presId="urn:microsoft.com/office/officeart/2005/8/layout/cycle5"/>
    <dgm:cxn modelId="{284FDD53-58BB-46B1-B802-EF9AB900E69F}" type="presParOf" srcId="{5439EE55-0959-4252-A63B-398E1F2B4178}" destId="{20E21E25-D7A2-4262-AADC-61534406B6E4}" srcOrd="9" destOrd="0" presId="urn:microsoft.com/office/officeart/2005/8/layout/cycle5"/>
    <dgm:cxn modelId="{0665A766-8548-4B8B-A0CD-880530D326F0}" type="presParOf" srcId="{5439EE55-0959-4252-A63B-398E1F2B4178}" destId="{2162B0A9-80A3-4CF5-9D1F-9296EB18CB63}" srcOrd="10" destOrd="0" presId="urn:microsoft.com/office/officeart/2005/8/layout/cycle5"/>
    <dgm:cxn modelId="{26A9EC3D-96E7-4D85-93A1-4BDC95711534}" type="presParOf" srcId="{5439EE55-0959-4252-A63B-398E1F2B4178}" destId="{8BD04D71-F9F9-4E40-BFD5-3624D6647594}" srcOrd="11" destOrd="0" presId="urn:microsoft.com/office/officeart/2005/8/layout/cycle5"/>
    <dgm:cxn modelId="{1915100B-72E3-4B7B-B6FE-CB31F8FBE316}" type="presParOf" srcId="{5439EE55-0959-4252-A63B-398E1F2B4178}" destId="{2C54C4F5-09CF-439C-AFE1-2E24B8542902}" srcOrd="12" destOrd="0" presId="urn:microsoft.com/office/officeart/2005/8/layout/cycle5"/>
    <dgm:cxn modelId="{35EC8E92-8755-48C9-A9B4-D2CFEB7A320A}" type="presParOf" srcId="{5439EE55-0959-4252-A63B-398E1F2B4178}" destId="{A176F5D0-CBCD-4F92-B32F-14682D1450C4}" srcOrd="13" destOrd="0" presId="urn:microsoft.com/office/officeart/2005/8/layout/cycle5"/>
    <dgm:cxn modelId="{3A104CDC-C85F-4A20-A0D3-D618B0F81C1E}" type="presParOf" srcId="{5439EE55-0959-4252-A63B-398E1F2B4178}" destId="{33001433-EB0B-471F-89E5-43278A30421E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71EEF-44DA-4C0A-B5D2-9E6C04DB0564}">
      <dsp:nvSpPr>
        <dsp:cNvPr id="0" name=""/>
        <dsp:cNvSpPr/>
      </dsp:nvSpPr>
      <dsp:spPr>
        <a:xfrm>
          <a:off x="617219" y="0"/>
          <a:ext cx="6995160" cy="4525962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1A34A0-A674-4341-8F4F-96090E4E6B75}">
      <dsp:nvSpPr>
        <dsp:cNvPr id="0" name=""/>
        <dsp:cNvSpPr/>
      </dsp:nvSpPr>
      <dsp:spPr>
        <a:xfrm>
          <a:off x="278874" y="1357788"/>
          <a:ext cx="2468880" cy="18103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b="1" kern="1200" dirty="0" smtClean="0"/>
            <a:t>IDE</a:t>
          </a:r>
          <a:endParaRPr lang="id-ID" sz="2600" b="1" kern="1200" dirty="0"/>
        </a:p>
      </dsp:txBody>
      <dsp:txXfrm>
        <a:off x="367250" y="1446164"/>
        <a:ext cx="2292128" cy="1633632"/>
      </dsp:txXfrm>
    </dsp:sp>
    <dsp:sp modelId="{1439EF94-152F-4AB0-9138-C061DAD1991D}">
      <dsp:nvSpPr>
        <dsp:cNvPr id="0" name=""/>
        <dsp:cNvSpPr/>
      </dsp:nvSpPr>
      <dsp:spPr>
        <a:xfrm>
          <a:off x="2880359" y="1357788"/>
          <a:ext cx="2468880" cy="1810384"/>
        </a:xfrm>
        <a:prstGeom prst="roundRect">
          <a:avLst/>
        </a:prstGeom>
        <a:solidFill>
          <a:schemeClr val="accent5">
            <a:hueOff val="3359277"/>
            <a:satOff val="4740"/>
            <a:lumOff val="-588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b="1" kern="1200" dirty="0" smtClean="0"/>
            <a:t>PROPOSAL YANG BERHASIL</a:t>
          </a:r>
          <a:endParaRPr lang="id-ID" sz="2600" b="1" kern="1200" dirty="0"/>
        </a:p>
      </dsp:txBody>
      <dsp:txXfrm>
        <a:off x="2968735" y="1446164"/>
        <a:ext cx="2292128" cy="1633632"/>
      </dsp:txXfrm>
    </dsp:sp>
    <dsp:sp modelId="{3CADDBEA-255D-4EFB-A118-87205CBEE2AE}">
      <dsp:nvSpPr>
        <dsp:cNvPr id="0" name=""/>
        <dsp:cNvSpPr/>
      </dsp:nvSpPr>
      <dsp:spPr>
        <a:xfrm>
          <a:off x="5481845" y="1357788"/>
          <a:ext cx="2468880" cy="1810384"/>
        </a:xfrm>
        <a:prstGeom prst="roundRect">
          <a:avLst/>
        </a:prstGeom>
        <a:solidFill>
          <a:schemeClr val="accent5">
            <a:hueOff val="6718553"/>
            <a:satOff val="9479"/>
            <a:lumOff val="-117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/>
            <a:t>MULAI MENELITI</a:t>
          </a:r>
          <a:endParaRPr lang="id-ID" sz="2600" kern="1200" dirty="0"/>
        </a:p>
      </dsp:txBody>
      <dsp:txXfrm>
        <a:off x="5570221" y="1446164"/>
        <a:ext cx="2292128" cy="16336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340B0-527A-4231-A0C0-665C973E5B2A}">
      <dsp:nvSpPr>
        <dsp:cNvPr id="0" name=""/>
        <dsp:cNvSpPr/>
      </dsp:nvSpPr>
      <dsp:spPr>
        <a:xfrm>
          <a:off x="3248866" y="1214"/>
          <a:ext cx="1442591" cy="93768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JUDUL</a:t>
          </a:r>
          <a:endParaRPr lang="en-US" sz="19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94640" y="46988"/>
        <a:ext cx="1351043" cy="846136"/>
      </dsp:txXfrm>
    </dsp:sp>
    <dsp:sp modelId="{895FBA7C-8BD4-4DFB-828F-3D55B27B9D11}">
      <dsp:nvSpPr>
        <dsp:cNvPr id="0" name=""/>
        <dsp:cNvSpPr/>
      </dsp:nvSpPr>
      <dsp:spPr>
        <a:xfrm>
          <a:off x="2097635" y="470056"/>
          <a:ext cx="3745054" cy="3745054"/>
        </a:xfrm>
        <a:custGeom>
          <a:avLst/>
          <a:gdLst/>
          <a:ahLst/>
          <a:cxnLst/>
          <a:rect l="0" t="0" r="0" b="0"/>
          <a:pathLst>
            <a:path>
              <a:moveTo>
                <a:pt x="2786869" y="238410"/>
              </a:moveTo>
              <a:arcTo wR="1872527" hR="1872527" stAng="17953708" swAng="1211106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48F7C1-8E52-4419-BD64-21C4846AFACF}">
      <dsp:nvSpPr>
        <dsp:cNvPr id="0" name=""/>
        <dsp:cNvSpPr/>
      </dsp:nvSpPr>
      <dsp:spPr>
        <a:xfrm>
          <a:off x="4417034" y="1295099"/>
          <a:ext cx="2668014" cy="93768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Perumusan</a:t>
          </a:r>
          <a:r>
            <a:rPr lang="en-US" sz="19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900" b="1" kern="1200" dirty="0" err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Masalah</a:t>
          </a:r>
          <a:endParaRPr lang="en-US" sz="19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62808" y="1340873"/>
        <a:ext cx="2576466" cy="846136"/>
      </dsp:txXfrm>
    </dsp:sp>
    <dsp:sp modelId="{B17A008A-DC58-473B-9495-DBB56645C10D}">
      <dsp:nvSpPr>
        <dsp:cNvPr id="0" name=""/>
        <dsp:cNvSpPr/>
      </dsp:nvSpPr>
      <dsp:spPr>
        <a:xfrm>
          <a:off x="2097635" y="470056"/>
          <a:ext cx="3745054" cy="3745054"/>
        </a:xfrm>
        <a:custGeom>
          <a:avLst/>
          <a:gdLst/>
          <a:ahLst/>
          <a:cxnLst/>
          <a:rect l="0" t="0" r="0" b="0"/>
          <a:pathLst>
            <a:path>
              <a:moveTo>
                <a:pt x="3740557" y="2002227"/>
              </a:moveTo>
              <a:arcTo wR="1872527" hR="1872527" stAng="21838305" swAng="1359391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C3D40B-2142-4C0A-B206-9AF0164E2E7F}">
      <dsp:nvSpPr>
        <dsp:cNvPr id="0" name=""/>
        <dsp:cNvSpPr/>
      </dsp:nvSpPr>
      <dsp:spPr>
        <a:xfrm>
          <a:off x="4198009" y="3388648"/>
          <a:ext cx="1745592" cy="93768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TUJUAN</a:t>
          </a:r>
          <a:endParaRPr lang="en-US" sz="19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43783" y="3434422"/>
        <a:ext cx="1654044" cy="846136"/>
      </dsp:txXfrm>
    </dsp:sp>
    <dsp:sp modelId="{30C2ED82-447F-445D-8B4C-7EE5F2F8F08F}">
      <dsp:nvSpPr>
        <dsp:cNvPr id="0" name=""/>
        <dsp:cNvSpPr/>
      </dsp:nvSpPr>
      <dsp:spPr>
        <a:xfrm>
          <a:off x="2097635" y="470056"/>
          <a:ext cx="3745054" cy="3745054"/>
        </a:xfrm>
        <a:custGeom>
          <a:avLst/>
          <a:gdLst/>
          <a:ahLst/>
          <a:cxnLst/>
          <a:rect l="0" t="0" r="0" b="0"/>
          <a:pathLst>
            <a:path>
              <a:moveTo>
                <a:pt x="2012773" y="3739794"/>
              </a:moveTo>
              <a:arcTo wR="1872527" hR="1872527" stAng="5142282" swAng="48674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E21E25-D7A2-4262-AADC-61534406B6E4}">
      <dsp:nvSpPr>
        <dsp:cNvPr id="0" name=""/>
        <dsp:cNvSpPr/>
      </dsp:nvSpPr>
      <dsp:spPr>
        <a:xfrm>
          <a:off x="1981199" y="3388648"/>
          <a:ext cx="1776637" cy="9376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METODE</a:t>
          </a:r>
          <a:endParaRPr lang="en-US" sz="19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26973" y="3434422"/>
        <a:ext cx="1685089" cy="846136"/>
      </dsp:txXfrm>
    </dsp:sp>
    <dsp:sp modelId="{8BD04D71-F9F9-4E40-BFD5-3624D6647594}">
      <dsp:nvSpPr>
        <dsp:cNvPr id="0" name=""/>
        <dsp:cNvSpPr/>
      </dsp:nvSpPr>
      <dsp:spPr>
        <a:xfrm>
          <a:off x="2097635" y="470056"/>
          <a:ext cx="3745054" cy="3745054"/>
        </a:xfrm>
        <a:custGeom>
          <a:avLst/>
          <a:gdLst/>
          <a:ahLst/>
          <a:cxnLst/>
          <a:rect l="0" t="0" r="0" b="0"/>
          <a:pathLst>
            <a:path>
              <a:moveTo>
                <a:pt x="198612" y="2711794"/>
              </a:moveTo>
              <a:arcTo wR="1872527" hR="1872527" stAng="9202304" swAng="1359391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54C4F5-09CF-439C-AFE1-2E24B8542902}">
      <dsp:nvSpPr>
        <dsp:cNvPr id="0" name=""/>
        <dsp:cNvSpPr/>
      </dsp:nvSpPr>
      <dsp:spPr>
        <a:xfrm>
          <a:off x="1144551" y="1295099"/>
          <a:ext cx="2089463" cy="93768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ANGGARAN</a:t>
          </a:r>
          <a:endParaRPr lang="en-US" sz="19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90325" y="1340873"/>
        <a:ext cx="1997915" cy="846136"/>
      </dsp:txXfrm>
    </dsp:sp>
    <dsp:sp modelId="{33001433-EB0B-471F-89E5-43278A30421E}">
      <dsp:nvSpPr>
        <dsp:cNvPr id="0" name=""/>
        <dsp:cNvSpPr/>
      </dsp:nvSpPr>
      <dsp:spPr>
        <a:xfrm>
          <a:off x="2097635" y="470056"/>
          <a:ext cx="3745054" cy="3745054"/>
        </a:xfrm>
        <a:custGeom>
          <a:avLst/>
          <a:gdLst/>
          <a:ahLst/>
          <a:cxnLst/>
          <a:rect l="0" t="0" r="0" b="0"/>
          <a:pathLst>
            <a:path>
              <a:moveTo>
                <a:pt x="450482" y="654271"/>
              </a:moveTo>
              <a:arcTo wR="1872527" hR="1872527" stAng="13235186" swAng="1211106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E677DD8-DFCA-4D2E-B12B-178392F211D3}" type="datetimeFigureOut">
              <a:rPr lang="id-ID" smtClean="0"/>
              <a:t>30/06/2013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6D05462-F6B7-425B-9B78-ECB5CC135556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Contoh%20Pembuatan%20HB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../DIKTI-ALL/Klinik%20PROPOSAL/CONTOH%20HIBAH%20BERSAING.pdf" TargetMode="External"/><Relationship Id="rId2" Type="http://schemas.openxmlformats.org/officeDocument/2006/relationships/hyperlink" Target="CONTOH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../Panduan%202010/Buku%20Dikti/Buku%20II%20Edisi%20VII%20HB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15263"/>
            <a:ext cx="7772400" cy="1829761"/>
          </a:xfrm>
        </p:spPr>
        <p:txBody>
          <a:bodyPr>
            <a:normAutofit/>
          </a:bodyPr>
          <a:lstStyle/>
          <a:p>
            <a:r>
              <a:rPr lang="id-ID" dirty="0" smtClean="0"/>
              <a:t>MULAI </a:t>
            </a:r>
            <a:r>
              <a:rPr lang="id-ID" dirty="0" smtClean="0"/>
              <a:t>MEREVIEW: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Dari </a:t>
            </a:r>
            <a:r>
              <a:rPr lang="id-ID" dirty="0" smtClean="0"/>
              <a:t>Judul sampai Tujuan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714884"/>
            <a:ext cx="7772400" cy="1571636"/>
          </a:xfrm>
        </p:spPr>
        <p:txBody>
          <a:bodyPr>
            <a:normAutofit fontScale="85000" lnSpcReduction="20000"/>
          </a:bodyPr>
          <a:lstStyle/>
          <a:p>
            <a:r>
              <a:rPr lang="id-ID" dirty="0" smtClean="0">
                <a:solidFill>
                  <a:schemeClr val="tx1"/>
                </a:solidFill>
              </a:rPr>
              <a:t>Lasmono Tri Sunaryanto</a:t>
            </a:r>
          </a:p>
          <a:p>
            <a:endParaRPr lang="id-ID" dirty="0" smtClean="0">
              <a:solidFill>
                <a:schemeClr val="tx1"/>
              </a:solidFill>
            </a:endParaRPr>
          </a:p>
          <a:p>
            <a:endParaRPr lang="id-ID" dirty="0" smtClean="0">
              <a:solidFill>
                <a:schemeClr val="tx1"/>
              </a:solidFill>
            </a:endParaRPr>
          </a:p>
          <a:p>
            <a:r>
              <a:rPr lang="id-ID" sz="2000" dirty="0" smtClean="0">
                <a:solidFill>
                  <a:schemeClr val="tx1"/>
                </a:solidFill>
              </a:rPr>
              <a:t>Disampaikan pada </a:t>
            </a:r>
            <a:r>
              <a:rPr lang="en-US" sz="2000" dirty="0" smtClean="0">
                <a:solidFill>
                  <a:schemeClr val="tx1"/>
                </a:solidFill>
              </a:rPr>
              <a:t>W</a:t>
            </a:r>
            <a:r>
              <a:rPr lang="id-ID" sz="2000" dirty="0" smtClean="0">
                <a:solidFill>
                  <a:schemeClr val="tx1"/>
                </a:solidFill>
              </a:rPr>
              <a:t>orkshop Reviewer Kopertis </a:t>
            </a:r>
            <a:r>
              <a:rPr lang="id-ID" sz="2000" dirty="0" smtClean="0">
                <a:solidFill>
                  <a:schemeClr val="tx1"/>
                </a:solidFill>
              </a:rPr>
              <a:t>Wilayah 6</a:t>
            </a:r>
          </a:p>
          <a:p>
            <a:r>
              <a:rPr lang="id-ID" sz="2000" dirty="0" smtClean="0">
                <a:solidFill>
                  <a:schemeClr val="tx1"/>
                </a:solidFill>
              </a:rPr>
              <a:t>Salatiga, </a:t>
            </a:r>
            <a:r>
              <a:rPr lang="en-US" sz="2000" dirty="0" smtClean="0">
                <a:solidFill>
                  <a:schemeClr val="tx1"/>
                </a:solidFill>
              </a:rPr>
              <a:t>2</a:t>
            </a:r>
            <a:r>
              <a:rPr lang="id-ID" sz="2000" dirty="0" smtClean="0">
                <a:solidFill>
                  <a:schemeClr val="tx1"/>
                </a:solidFill>
              </a:rPr>
              <a:t>-4 Juli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2013</a:t>
            </a:r>
            <a:endParaRPr lang="id-ID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800" b="1" dirty="0" smtClean="0">
                <a:solidFill>
                  <a:srgbClr val="002060"/>
                </a:solidFill>
              </a:rPr>
              <a:t>JUDUL </a:t>
            </a:r>
            <a:r>
              <a:rPr lang="id-ID" sz="4800" b="1" dirty="0" smtClean="0">
                <a:solidFill>
                  <a:srgbClr val="002060"/>
                </a:solidFill>
              </a:rPr>
              <a:t>YANG SEKSI</a:t>
            </a:r>
            <a:endParaRPr lang="en-US" sz="4800" b="1" dirty="0" smtClean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‘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’ reviewer/ </a:t>
            </a:r>
            <a:r>
              <a:rPr lang="en-US" dirty="0" err="1" smtClean="0"/>
              <a:t>pembaca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SEKSI (</a:t>
            </a:r>
            <a:r>
              <a:rPr lang="en-US" dirty="0" err="1" smtClean="0">
                <a:sym typeface="Wingdings" pitchFamily="2" charset="2"/>
              </a:rPr>
              <a:t>menarik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informatif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tersusun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baik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Mitos</a:t>
            </a:r>
            <a:r>
              <a:rPr lang="en-US" dirty="0" smtClean="0"/>
              <a:t> </a:t>
            </a:r>
            <a:r>
              <a:rPr lang="en-US" dirty="0" err="1" smtClean="0"/>
              <a:t>Nyai</a:t>
            </a:r>
            <a:r>
              <a:rPr lang="en-US" dirty="0" smtClean="0"/>
              <a:t> </a:t>
            </a:r>
            <a:r>
              <a:rPr lang="en-US" dirty="0" err="1" smtClean="0"/>
              <a:t>Ageng</a:t>
            </a:r>
            <a:r>
              <a:rPr lang="en-US" dirty="0" smtClean="0"/>
              <a:t> </a:t>
            </a:r>
            <a:r>
              <a:rPr lang="en-US" dirty="0" err="1" smtClean="0"/>
              <a:t>Bakaran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peranannya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 </a:t>
            </a:r>
            <a:r>
              <a:rPr lang="en-US" dirty="0" err="1" smtClean="0"/>
              <a:t>Pati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 Tengah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Mitos</a:t>
            </a:r>
            <a:r>
              <a:rPr lang="en-US" dirty="0" smtClean="0"/>
              <a:t> </a:t>
            </a:r>
            <a:r>
              <a:rPr lang="en-US" dirty="0" err="1" smtClean="0"/>
              <a:t>Nyai</a:t>
            </a:r>
            <a:r>
              <a:rPr lang="en-US" dirty="0" smtClean="0"/>
              <a:t> </a:t>
            </a:r>
            <a:r>
              <a:rPr lang="en-US" dirty="0" err="1" smtClean="0"/>
              <a:t>Ageng</a:t>
            </a:r>
            <a:r>
              <a:rPr lang="en-US" dirty="0" smtClean="0"/>
              <a:t> </a:t>
            </a:r>
            <a:r>
              <a:rPr lang="en-US" dirty="0" err="1" smtClean="0"/>
              <a:t>Bakaran</a:t>
            </a:r>
            <a:r>
              <a:rPr lang="en-US" dirty="0" smtClean="0"/>
              <a:t>: </a:t>
            </a:r>
            <a:r>
              <a:rPr lang="en-US" dirty="0" err="1" smtClean="0"/>
              <a:t>Perannya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Pati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>
                <a:sym typeface="Wingdings" pitchFamily="2" charset="2"/>
              </a:rPr>
              <a:t>Menggambarkan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permasalahan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tujuan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metode</a:t>
            </a:r>
            <a:r>
              <a:rPr lang="en-US" dirty="0" smtClean="0">
                <a:sym typeface="Wingdings" pitchFamily="2" charset="2"/>
              </a:rPr>
              <a:t>  &lt; 20 </a:t>
            </a:r>
            <a:r>
              <a:rPr lang="en-US" dirty="0" err="1" smtClean="0">
                <a:sym typeface="Wingdings" pitchFamily="2" charset="2"/>
              </a:rPr>
              <a:t>kata</a:t>
            </a:r>
            <a:endParaRPr lang="en-US" dirty="0" smtClean="0">
              <a:sym typeface="Wingdings" pitchFamily="2" charset="2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researchable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Pijat</a:t>
            </a:r>
            <a:r>
              <a:rPr lang="en-US" dirty="0" smtClean="0"/>
              <a:t> </a:t>
            </a:r>
            <a:r>
              <a:rPr lang="id-ID" dirty="0" smtClean="0"/>
              <a:t>Kepala dengan Motode Accupresure Terfokus Pada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id-ID" dirty="0" smtClean="0"/>
              <a:t>Hasil Prestasi Belajar Siswa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‘</a:t>
            </a:r>
            <a:r>
              <a:rPr lang="en-US" dirty="0" err="1" smtClean="0"/>
              <a:t>permintaan</a:t>
            </a:r>
            <a:r>
              <a:rPr lang="en-US" dirty="0" smtClean="0"/>
              <a:t>’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hibah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HB </a:t>
            </a:r>
            <a:r>
              <a:rPr lang="en-US" dirty="0" err="1" smtClean="0"/>
              <a:t>untuk</a:t>
            </a:r>
            <a:r>
              <a:rPr lang="en-US" dirty="0" smtClean="0"/>
              <a:t> ‘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modul</a:t>
            </a:r>
            <a:r>
              <a:rPr lang="en-US" dirty="0" smtClean="0"/>
              <a:t>, model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’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Pekerti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pemagangan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PF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yang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program </a:t>
            </a:r>
            <a:r>
              <a:rPr lang="en-US" dirty="0" err="1" smtClean="0"/>
              <a:t>paca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Tesis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Disertasi</a:t>
            </a:r>
            <a:endParaRPr lang="id-ID" dirty="0" smtClean="0"/>
          </a:p>
          <a:p>
            <a:pPr marL="273367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id-ID" dirty="0" smtClean="0"/>
              <a:t>Pakai ‘perminttan’ hibahnya sbg kata kunci di judul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Bookman Old Style" pitchFamily="18" charset="0"/>
              </a:rPr>
              <a:t>Ringkas, tetapi jelas dan segera dapat dipahami ‘tujuan yang ingin dicapai’ dan ‘metodologi yang digunakan’</a:t>
            </a:r>
          </a:p>
          <a:p>
            <a:pPr lvl="1" eaLnBrk="1" hangingPunct="1"/>
            <a:r>
              <a:rPr lang="sv-SE" smtClean="0">
                <a:latin typeface="Bookman Old Style" pitchFamily="18" charset="0"/>
              </a:rPr>
              <a:t>Tingkat keefektifan perawatan tali pusar dengan pemberian  ASI dan metode kering terbuka terhadap tali pusar di RSIA Bunda Arif Purwokerto</a:t>
            </a:r>
            <a:endParaRPr lang="en-US" smtClean="0">
              <a:latin typeface="Bookman Old Style" pitchFamily="18" charset="0"/>
            </a:endParaRPr>
          </a:p>
          <a:p>
            <a:pPr lvl="1" eaLnBrk="1" hangingPunct="1"/>
            <a:r>
              <a:rPr lang="en-US" smtClean="0">
                <a:latin typeface="Bookman Old Style" pitchFamily="18" charset="0"/>
              </a:rPr>
              <a:t>Teknik Penyadapan Getah Jelutung yang Efektif dan Ramah Lingkungan untuk Menghasilkan Lateks Bermutu Tinggi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smtClean="0">
                <a:latin typeface="Bookman Old Style" pitchFamily="18" charset="0"/>
              </a:rPr>
              <a:t>Menunjukkan adanya permasalahan dan peluang untuk mengatasinya</a:t>
            </a:r>
            <a:r>
              <a:rPr lang="id-ID" sz="2800" smtClean="0">
                <a:latin typeface="Bookman Old Style" pitchFamily="18" charset="0"/>
              </a:rPr>
              <a:t> (</a:t>
            </a:r>
            <a:r>
              <a:rPr lang="id-ID" sz="2800" smtClean="0">
                <a:latin typeface="Bookman Old Style" pitchFamily="18" charset="0"/>
                <a:sym typeface="Wingdings" pitchFamily="2" charset="2"/>
              </a:rPr>
              <a:t> Diagram Alir)</a:t>
            </a:r>
            <a:endParaRPr lang="sv-SE" sz="2800" smtClean="0">
              <a:latin typeface="Bookman Old Style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Bookman Old Style" pitchFamily="18" charset="0"/>
              </a:rPr>
              <a:t>Pemurnian Air Minum Isi Ulang untuk Memenuhi Standar  Kesehatan Menggunakan Filter Kitosan Cangkang Kepiting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214938" y="3505200"/>
            <a:ext cx="3432175" cy="2425700"/>
            <a:chOff x="3187" y="528"/>
            <a:chExt cx="1961" cy="1509"/>
          </a:xfrm>
        </p:grpSpPr>
        <p:sp>
          <p:nvSpPr>
            <p:cNvPr id="27654" name="Text Box 4"/>
            <p:cNvSpPr txBox="1">
              <a:spLocks noChangeArrowheads="1"/>
            </p:cNvSpPr>
            <p:nvPr/>
          </p:nvSpPr>
          <p:spPr bwMode="auto">
            <a:xfrm>
              <a:off x="3230" y="1046"/>
              <a:ext cx="1510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7206" tIns="43603" rIns="87206" bIns="43603">
              <a:spAutoFit/>
            </a:bodyPr>
            <a:lstStyle/>
            <a:p>
              <a:pPr algn="ctr" defTabSz="871538"/>
              <a:endParaRPr lang="id-ID" sz="1700">
                <a:latin typeface="Garamond" pitchFamily="18" charset="0"/>
              </a:endParaRPr>
            </a:p>
          </p:txBody>
        </p:sp>
        <p:sp>
          <p:nvSpPr>
            <p:cNvPr id="188422" name="Text Box 6"/>
            <p:cNvSpPr txBox="1">
              <a:spLocks noChangeArrowheads="1"/>
            </p:cNvSpPr>
            <p:nvPr/>
          </p:nvSpPr>
          <p:spPr bwMode="auto">
            <a:xfrm>
              <a:off x="3187" y="528"/>
              <a:ext cx="1961" cy="150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87206" tIns="43603" rIns="87206" bIns="43603" anchor="ctr">
              <a:spAutoFit/>
            </a:bodyPr>
            <a:lstStyle/>
            <a:p>
              <a:pPr marL="327025" indent="-327025" algn="ctr" defTabSz="871538">
                <a:spcBef>
                  <a:spcPct val="50000"/>
                </a:spcBef>
                <a:defRPr/>
              </a:pPr>
              <a:r>
                <a:rPr lang="en-US" sz="1900" b="1" dirty="0" err="1">
                  <a:latin typeface="Comic Sans MS" pitchFamily="66" charset="0"/>
                </a:rPr>
                <a:t>Menunjukkan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pentingnya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penelitian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ini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untuk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menemukan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akar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penyebab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terjadinya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fenomenas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seks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bebas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mahasiswa</a:t>
              </a:r>
              <a:r>
                <a:rPr lang="en-US" sz="1900" b="1" dirty="0">
                  <a:latin typeface="Comic Sans MS" pitchFamily="66" charset="0"/>
                </a:rPr>
                <a:t> agar </a:t>
              </a:r>
              <a:r>
                <a:rPr lang="en-US" sz="1900" b="1" dirty="0" err="1">
                  <a:latin typeface="Comic Sans MS" pitchFamily="66" charset="0"/>
                </a:rPr>
                <a:t>nantinya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dapat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ditanggulangi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secara</a:t>
              </a:r>
              <a:r>
                <a:rPr lang="en-US" sz="1900" b="1" dirty="0">
                  <a:latin typeface="Comic Sans MS" pitchFamily="66" charset="0"/>
                </a:rPr>
                <a:t> </a:t>
              </a:r>
              <a:r>
                <a:rPr lang="en-US" sz="1900" b="1" dirty="0" err="1">
                  <a:latin typeface="Comic Sans MS" pitchFamily="66" charset="0"/>
                </a:rPr>
                <a:t>tepat</a:t>
              </a:r>
              <a:endParaRPr lang="en-US" sz="1900" b="1" dirty="0">
                <a:latin typeface="Comic Sans MS" pitchFamily="66" charset="0"/>
              </a:endParaRPr>
            </a:p>
          </p:txBody>
        </p:sp>
      </p:grpSp>
      <p:sp>
        <p:nvSpPr>
          <p:cNvPr id="188423" name="AutoShape 7"/>
          <p:cNvSpPr>
            <a:spLocks noChangeArrowheads="1"/>
          </p:cNvSpPr>
          <p:nvPr/>
        </p:nvSpPr>
        <p:spPr bwMode="auto">
          <a:xfrm>
            <a:off x="3994150" y="4310063"/>
            <a:ext cx="935038" cy="7191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id-ID"/>
          </a:p>
        </p:txBody>
      </p:sp>
      <p:sp>
        <p:nvSpPr>
          <p:cNvPr id="188424" name="Rectangle 8"/>
          <p:cNvSpPr>
            <a:spLocks noGrp="1" noChangeArrowheads="1"/>
          </p:cNvSpPr>
          <p:nvPr>
            <p:ph type="title"/>
          </p:nvPr>
        </p:nvSpPr>
        <p:spPr>
          <a:xfrm>
            <a:off x="1857375" y="214313"/>
            <a:ext cx="5500688" cy="571500"/>
          </a:xfrm>
          <a:solidFill>
            <a:srgbClr val="4F00C4"/>
          </a:solidFill>
          <a:ln>
            <a:round/>
          </a:ln>
          <a:effectLst>
            <a:outerShdw dist="107763" dir="2700000" algn="ctr" rotWithShape="0">
              <a:srgbClr val="FFCC66">
                <a:alpha val="50000"/>
              </a:srgbClr>
            </a:outerShdw>
          </a:effec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n-ea"/>
                <a:cs typeface="+mn-cs"/>
              </a:rPr>
              <a:t>LATAR BELAKANG</a:t>
            </a:r>
          </a:p>
        </p:txBody>
      </p:sp>
      <p:sp>
        <p:nvSpPr>
          <p:cNvPr id="188425" name="Rectangle 9"/>
          <p:cNvSpPr>
            <a:spLocks noChangeArrowheads="1"/>
          </p:cNvSpPr>
          <p:nvPr/>
        </p:nvSpPr>
        <p:spPr bwMode="auto">
          <a:xfrm>
            <a:off x="746125" y="2147887"/>
            <a:ext cx="2981325" cy="46339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0" tIns="34333" rIns="0" bIns="34333"/>
          <a:lstStyle/>
          <a:p>
            <a:pPr marL="171450" indent="-171450" defTabSz="871538">
              <a:buFontTx/>
              <a:buChar char="•"/>
              <a:defRPr/>
            </a:pP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Banyak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mahasiswa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yang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menerapkan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perilaku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seks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bebas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(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laporan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media . . . ,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laporan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studi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. . . , . . . . )</a:t>
            </a:r>
          </a:p>
          <a:p>
            <a:pPr marL="171450" indent="-171450" defTabSz="871538">
              <a:buFontTx/>
              <a:buChar char="•"/>
              <a:defRPr/>
            </a:pPr>
            <a:endParaRPr lang="en-US" sz="1700" dirty="0">
              <a:solidFill>
                <a:srgbClr val="05011F"/>
              </a:solidFill>
              <a:latin typeface="Comic Sans MS" pitchFamily="66" charset="0"/>
            </a:endParaRPr>
          </a:p>
          <a:p>
            <a:pPr marL="171450" indent="-171450" defTabSz="871538">
              <a:buFontTx/>
              <a:buChar char="•"/>
              <a:defRPr/>
            </a:pP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Mahasiswa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sebagai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intelektual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penerus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generasi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menentukan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  <a:sym typeface="Wingdings" pitchFamily="2" charset="2"/>
              </a:rPr>
              <a:t>masa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  <a:sym typeface="Wingdings" pitchFamily="2" charset="2"/>
              </a:rPr>
              <a:t>depan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  <a:sym typeface="Wingdings" pitchFamily="2" charset="2"/>
              </a:rPr>
              <a:t>bangsa</a:t>
            </a:r>
            <a:endParaRPr lang="en-US" sz="1700" dirty="0">
              <a:solidFill>
                <a:srgbClr val="05011F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 defTabSz="871538">
              <a:buFontTx/>
              <a:buChar char="•"/>
              <a:defRPr/>
            </a:pPr>
            <a:endParaRPr lang="en-US" sz="1700" dirty="0">
              <a:solidFill>
                <a:srgbClr val="05011F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 defTabSz="871538">
              <a:buFontTx/>
              <a:buChar char="•"/>
              <a:defRPr/>
            </a:pP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Perlu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ditanggulangi</a:t>
            </a:r>
            <a:endParaRPr lang="en-US" sz="1700" dirty="0">
              <a:solidFill>
                <a:srgbClr val="05011F"/>
              </a:solidFill>
              <a:latin typeface="Comic Sans MS" pitchFamily="66" charset="0"/>
            </a:endParaRPr>
          </a:p>
          <a:p>
            <a:pPr marL="171450" indent="-171450" defTabSz="871538">
              <a:buFontTx/>
              <a:buChar char="•"/>
              <a:defRPr/>
            </a:pPr>
            <a:endParaRPr lang="en-US" sz="1700" dirty="0">
              <a:solidFill>
                <a:srgbClr val="05011F"/>
              </a:solidFill>
              <a:latin typeface="Comic Sans MS" pitchFamily="66" charset="0"/>
            </a:endParaRPr>
          </a:p>
          <a:p>
            <a:pPr marL="171450" indent="-171450" defTabSz="871538">
              <a:buFontTx/>
              <a:buChar char="•"/>
              <a:defRPr/>
            </a:pP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Untuk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menanggulangi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perlu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dilacak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faktor-faktor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penyebab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fenomena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serta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kondisi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dan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proses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terjadinya</a:t>
            </a:r>
            <a:r>
              <a:rPr lang="en-US" sz="1700" dirty="0">
                <a:solidFill>
                  <a:srgbClr val="05011F"/>
                </a:solidFill>
                <a:latin typeface="Comic Sans MS" pitchFamily="66" charset="0"/>
              </a:rPr>
              <a:t> </a:t>
            </a:r>
            <a:r>
              <a:rPr lang="en-US" sz="1700" dirty="0" err="1">
                <a:solidFill>
                  <a:srgbClr val="05011F"/>
                </a:solidFill>
                <a:latin typeface="Comic Sans MS" pitchFamily="66" charset="0"/>
              </a:rPr>
              <a:t>fenomena</a:t>
            </a:r>
            <a:endParaRPr lang="en-US" sz="1700" dirty="0">
              <a:solidFill>
                <a:srgbClr val="05011F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11430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Apa yang menjadi alasan sehingga penelitian ini harus dilakukan?</a:t>
            </a:r>
            <a:endParaRPr lang="id-ID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 noGrp="1"/>
          </p:cNvGrpSpPr>
          <p:nvPr/>
        </p:nvGrpSpPr>
        <p:grpSpPr bwMode="auto">
          <a:xfrm>
            <a:off x="783272" y="1000108"/>
            <a:ext cx="7789256" cy="4924604"/>
            <a:chOff x="48" y="864"/>
            <a:chExt cx="5006" cy="338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48" y="1344"/>
              <a:ext cx="846" cy="54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000"/>
                <a:t>Prevalensi</a:t>
              </a:r>
            </a:p>
            <a:p>
              <a:pPr algn="ctr">
                <a:defRPr/>
              </a:pPr>
              <a:r>
                <a:rPr lang="en-US" sz="2000"/>
                <a:t> tinggi</a:t>
              </a: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8" y="2018"/>
              <a:ext cx="1439" cy="30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/>
                <a:t>Pengobatan mahal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248" y="864"/>
              <a:ext cx="1556" cy="54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000" dirty="0" err="1"/>
                <a:t>Sering</a:t>
              </a:r>
              <a:r>
                <a:rPr lang="en-US" sz="2000" dirty="0"/>
                <a:t> </a:t>
              </a:r>
              <a:r>
                <a:rPr lang="en-US" sz="2000" dirty="0" err="1"/>
                <a:t>terjadi</a:t>
              </a:r>
              <a:endParaRPr lang="en-US" sz="2000" dirty="0"/>
            </a:p>
            <a:p>
              <a:pPr algn="ctr">
                <a:defRPr/>
              </a:pPr>
              <a:r>
                <a:rPr lang="en-US" sz="2000" dirty="0" err="1"/>
                <a:t>berbagai</a:t>
              </a:r>
              <a:r>
                <a:rPr lang="en-US" sz="2000" dirty="0"/>
                <a:t> </a:t>
              </a:r>
              <a:r>
                <a:rPr lang="en-US" sz="2000" dirty="0" err="1"/>
                <a:t>komplikasi</a:t>
              </a:r>
              <a:endParaRPr lang="en-US" sz="2000" dirty="0"/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3289" y="1530"/>
              <a:ext cx="1134" cy="30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/>
                <a:t>Seumur hidup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66" y="3137"/>
              <a:ext cx="765" cy="44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/>
                <a:t>Dikenal</a:t>
              </a:r>
            </a:p>
            <a:p>
              <a:pPr>
                <a:defRPr/>
              </a:pPr>
              <a:r>
                <a:rPr lang="en-US" sz="1600"/>
                <a:t>masyarakat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780" y="3891"/>
              <a:ext cx="497" cy="25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/>
                <a:t>Murah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1500" y="3425"/>
              <a:ext cx="552" cy="44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/>
                <a:t>Mudah</a:t>
              </a:r>
            </a:p>
            <a:p>
              <a:pPr>
                <a:defRPr/>
              </a:pPr>
              <a:r>
                <a:rPr lang="en-US" sz="1600"/>
                <a:t>didapat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2268" y="3072"/>
              <a:ext cx="806" cy="66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/>
                <a:t>Benarkah?</a:t>
              </a:r>
            </a:p>
            <a:p>
              <a:pPr>
                <a:defRPr/>
              </a:pPr>
              <a:r>
                <a:rPr lang="en-US" sz="1600"/>
                <a:t>Bagaimana?</a:t>
              </a:r>
            </a:p>
            <a:p>
              <a:pPr>
                <a:defRPr/>
              </a:pPr>
              <a:r>
                <a:rPr lang="en-US" sz="1600"/>
                <a:t>Amankah?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2038" y="3987"/>
              <a:ext cx="1394" cy="25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/>
                <a:t>Pengolahan sederhana</a:t>
              </a: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912" y="2970"/>
              <a:ext cx="1728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2641" y="2970"/>
              <a:ext cx="0" cy="9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160" y="2976"/>
              <a:ext cx="0" cy="100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1750" y="2970"/>
              <a:ext cx="0" cy="43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904" y="2970"/>
              <a:ext cx="0" cy="14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1222" y="2970"/>
              <a:ext cx="0" cy="91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1248" y="1536"/>
              <a:ext cx="1362" cy="30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/>
                <a:t>Diabetes Mellitus</a:t>
              </a: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336" y="1824"/>
              <a:ext cx="0" cy="19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H="1">
              <a:off x="1056" y="1680"/>
              <a:ext cx="19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V="1">
              <a:off x="1920" y="1392"/>
              <a:ext cx="0" cy="14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2832" y="1680"/>
              <a:ext cx="48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2400" y="1824"/>
              <a:ext cx="0" cy="19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 flipV="1">
              <a:off x="3216" y="3300"/>
              <a:ext cx="192" cy="12"/>
            </a:xfrm>
            <a:prstGeom prst="line">
              <a:avLst/>
            </a:prstGeom>
            <a:grp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2016" y="2544"/>
              <a:ext cx="0" cy="42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id-ID" sz="1600"/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1927" y="2024"/>
              <a:ext cx="2477" cy="54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/>
                <a:t>Pengobatan alternatif daun juwet</a:t>
              </a:r>
            </a:p>
            <a:p>
              <a:pPr>
                <a:defRPr/>
              </a:pPr>
              <a:r>
                <a:rPr lang="en-US" sz="2000"/>
                <a:t>(</a:t>
              </a:r>
              <a:r>
                <a:rPr lang="en-US" sz="2000" i="1"/>
                <a:t>Eugenia cumini</a:t>
              </a:r>
              <a:r>
                <a:rPr lang="en-US" sz="2000"/>
                <a:t>)</a:t>
              </a:r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3430" y="2928"/>
              <a:ext cx="1624" cy="101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/>
                <a:t>Uji keaktifan ekstrak</a:t>
              </a:r>
            </a:p>
            <a:p>
              <a:pPr>
                <a:defRPr/>
              </a:pPr>
              <a:r>
                <a:rPr lang="en-US" sz="2000"/>
                <a:t>daun juwet untuk</a:t>
              </a:r>
            </a:p>
            <a:p>
              <a:pPr>
                <a:defRPr/>
              </a:pPr>
              <a:r>
                <a:rPr lang="en-US" sz="2000"/>
                <a:t>menurunkan glukosa</a:t>
              </a:r>
            </a:p>
            <a:p>
              <a:pPr>
                <a:defRPr/>
              </a:pPr>
              <a:r>
                <a:rPr lang="en-US" sz="2000"/>
                <a:t>darah tikus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609600" y="272457"/>
            <a:ext cx="7534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latin typeface="+mj-lt"/>
              </a:rPr>
              <a:t>PETA KONSEP (mind mapping)</a:t>
            </a:r>
            <a:endParaRPr lang="id-ID" sz="32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795338"/>
          </a:xfrm>
          <a:solidFill>
            <a:srgbClr val="4F00C4"/>
          </a:solidFill>
          <a:ln>
            <a:round/>
          </a:ln>
          <a:effectLst>
            <a:outerShdw dist="107763" dir="2700000" algn="ctr" rotWithShape="0">
              <a:srgbClr val="FFCC66">
                <a:alpha val="50000"/>
              </a:srgbClr>
            </a:outerShdw>
          </a:effectLst>
        </p:spPr>
        <p:txBody>
          <a:bodyPr lIns="92075" tIns="46038" rIns="92075" bIns="46038" anchor="ctr">
            <a:norm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n-ea"/>
                <a:cs typeface="+mn-cs"/>
              </a:rPr>
              <a:t>PERUMUSAN MASALAH</a:t>
            </a:r>
            <a:endParaRPr lang="id-ID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153400" cy="4343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d-ID" sz="2400" dirty="0" smtClean="0">
                <a:latin typeface="Comic Sans MS" pitchFamily="66" charset="0"/>
              </a:rPr>
              <a:t>Memuat intisari dari latar belakang masalah</a:t>
            </a:r>
          </a:p>
          <a:p>
            <a:pPr eaLnBrk="1" hangingPunct="1">
              <a:lnSpc>
                <a:spcPct val="90000"/>
              </a:lnSpc>
            </a:pPr>
            <a:r>
              <a:rPr lang="id-ID" sz="2400" dirty="0" smtClean="0">
                <a:latin typeface="Comic Sans MS" pitchFamily="66" charset="0"/>
              </a:rPr>
              <a:t>Dirumuskan dalam beberapa kalimat, tergantung dari pernyataan-pernyataan yang disebutkan dalam latar belakang masalah, secara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spesifik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supaya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masalahnya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terjawab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secara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akurat</a:t>
            </a:r>
            <a:endParaRPr lang="id-ID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d-ID" sz="2400" dirty="0" smtClean="0">
                <a:latin typeface="Comic Sans MS" pitchFamily="66" charset="0"/>
              </a:rPr>
              <a:t>Biasanya dalam merumuskan masalah </a:t>
            </a:r>
            <a:r>
              <a:rPr lang="en-US" sz="2400" dirty="0" err="1" smtClean="0">
                <a:latin typeface="Comic Sans MS" pitchFamily="66" charset="0"/>
              </a:rPr>
              <a:t>dapat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id-ID" sz="2400" dirty="0" smtClean="0">
                <a:latin typeface="Comic Sans MS" pitchFamily="66" charset="0"/>
              </a:rPr>
              <a:t>dipergunakan</a:t>
            </a:r>
            <a:r>
              <a:rPr lang="en-US" sz="2400" dirty="0" smtClean="0">
                <a:latin typeface="Comic Sans MS" pitchFamily="66" charset="0"/>
              </a:rPr>
              <a:t> (</a:t>
            </a:r>
            <a:r>
              <a:rPr lang="en-US" sz="2400" dirty="0" err="1" smtClean="0">
                <a:latin typeface="Comic Sans MS" pitchFamily="66" charset="0"/>
              </a:rPr>
              <a:t>tetapi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tidak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harus</a:t>
            </a:r>
            <a:r>
              <a:rPr lang="en-US" sz="2400" dirty="0" smtClean="0">
                <a:latin typeface="Comic Sans MS" pitchFamily="66" charset="0"/>
              </a:rPr>
              <a:t>)</a:t>
            </a:r>
            <a:r>
              <a:rPr lang="id-ID" sz="2400" dirty="0" smtClean="0">
                <a:latin typeface="Comic Sans MS" pitchFamily="66" charset="0"/>
              </a:rPr>
              <a:t> kata-kata tanya: apa, bagaimana, mengapa dan lain-lain</a:t>
            </a:r>
          </a:p>
          <a:p>
            <a:r>
              <a:rPr lang="id-ID" sz="2400" dirty="0" smtClean="0">
                <a:latin typeface="Comic Sans MS" pitchFamily="66" charset="0"/>
              </a:rPr>
              <a:t>H</a:t>
            </a:r>
            <a:r>
              <a:rPr lang="en-US" sz="2400" dirty="0" err="1" smtClean="0">
                <a:latin typeface="Comic Sans MS" pitchFamily="66" charset="0"/>
              </a:rPr>
              <a:t>arus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didasarkan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atas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masalah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penelitiannya</a:t>
            </a:r>
            <a:r>
              <a:rPr lang="en-US" sz="2400" dirty="0" smtClean="0">
                <a:latin typeface="Comic Sans MS" pitchFamily="66" charset="0"/>
              </a:rPr>
              <a:t>. </a:t>
            </a:r>
            <a:endParaRPr lang="id-ID" sz="2400" dirty="0" smtClean="0">
              <a:latin typeface="Comic Sans MS" pitchFamily="66" charset="0"/>
            </a:endParaRPr>
          </a:p>
          <a:p>
            <a:r>
              <a:rPr lang="en-US" sz="2400" dirty="0" err="1" smtClean="0">
                <a:latin typeface="Comic Sans MS" pitchFamily="66" charset="0"/>
              </a:rPr>
              <a:t>Dalam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banyak</a:t>
            </a:r>
            <a:r>
              <a:rPr lang="en-US" sz="2400" dirty="0" smtClean="0">
                <a:latin typeface="Comic Sans MS" pitchFamily="66" charset="0"/>
              </a:rPr>
              <a:t> proposal </a:t>
            </a:r>
            <a:r>
              <a:rPr lang="en-US" sz="2400" dirty="0" err="1" smtClean="0">
                <a:latin typeface="Comic Sans MS" pitchFamily="66" charset="0"/>
              </a:rPr>
              <a:t>tidak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jarang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rumusan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masalah</a:t>
            </a:r>
            <a:r>
              <a:rPr lang="en-US" sz="2400" dirty="0" smtClean="0">
                <a:latin typeface="Comic Sans MS" pitchFamily="66" charset="0"/>
              </a:rPr>
              <a:t> yang </a:t>
            </a:r>
            <a:r>
              <a:rPr lang="en-US" sz="2400" dirty="0" err="1" smtClean="0">
                <a:latin typeface="Comic Sans MS" pitchFamily="66" charset="0"/>
              </a:rPr>
              <a:t>muncul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tiba-tiba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tanpa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didahului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dengan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penjelasan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tentang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masalahnya</a:t>
            </a:r>
            <a:r>
              <a:rPr lang="id-ID" sz="2400" dirty="0" smtClean="0">
                <a:latin typeface="Comic Sans MS" pitchFamily="66" charset="0"/>
              </a:rPr>
              <a:t> (Sutriyono, 2011) </a:t>
            </a:r>
            <a:endParaRPr lang="en-US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id-ID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49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Pemilihan</a:t>
            </a:r>
            <a:r>
              <a:rPr lang="en-US" dirty="0" smtClean="0"/>
              <a:t> </a:t>
            </a:r>
            <a:r>
              <a:rPr lang="en-US" sz="49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Topik</a:t>
            </a:r>
            <a:r>
              <a:rPr lang="en-US" sz="49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49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Tema</a:t>
            </a:r>
            <a:r>
              <a:rPr lang="en-US" sz="49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HB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Bebas</a:t>
            </a:r>
            <a:r>
              <a:rPr lang="en-US" dirty="0" smtClean="0"/>
              <a:t>, original,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kebaruan</a:t>
            </a:r>
            <a:r>
              <a:rPr lang="en-US" dirty="0" smtClean="0"/>
              <a:t>,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matakuliah</a:t>
            </a:r>
            <a:r>
              <a:rPr lang="en-US" dirty="0" smtClean="0"/>
              <a:t> yang </a:t>
            </a:r>
            <a:r>
              <a:rPr lang="en-US" dirty="0" err="1" smtClean="0"/>
              <a:t>diampu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Pekerti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Bebas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kebaruan</a:t>
            </a:r>
            <a:r>
              <a:rPr lang="en-US" dirty="0" smtClean="0"/>
              <a:t> (novelty),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TPP </a:t>
            </a:r>
            <a:r>
              <a:rPr lang="en-US" dirty="0" err="1" smtClean="0"/>
              <a:t>dan</a:t>
            </a:r>
            <a:r>
              <a:rPr lang="en-US" dirty="0" smtClean="0"/>
              <a:t> TPM,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 TPP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keilmuwan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matakuliah</a:t>
            </a:r>
            <a:r>
              <a:rPr lang="en-US" dirty="0" smtClean="0"/>
              <a:t> yang </a:t>
            </a:r>
            <a:r>
              <a:rPr lang="en-US" dirty="0" err="1" smtClean="0"/>
              <a:t>diampu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PF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Bebas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kebaharuan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kreasi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i="1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Kebaruan</a:t>
            </a:r>
            <a:r>
              <a:rPr lang="en-US" dirty="0" smtClean="0"/>
              <a:t>, </a:t>
            </a:r>
            <a:r>
              <a:rPr lang="en-US" dirty="0" err="1" smtClean="0"/>
              <a:t>originalitas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i="1" dirty="0" smtClean="0"/>
              <a:t>Road Map </a:t>
            </a:r>
            <a:r>
              <a:rPr lang="en-US" i="1" dirty="0" err="1" smtClean="0"/>
              <a:t>penelitian</a:t>
            </a:r>
            <a:r>
              <a:rPr lang="en-US" i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thesis/</a:t>
            </a:r>
            <a:r>
              <a:rPr lang="en-US" dirty="0" err="1" smtClean="0"/>
              <a:t>desertasi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fi-FI" dirty="0" smtClean="0"/>
              <a:t>terkait dengan </a:t>
            </a:r>
            <a:r>
              <a:rPr lang="en-US" dirty="0" smtClean="0"/>
              <a:t>t</a:t>
            </a:r>
            <a:r>
              <a:rPr lang="en-US" i="1" dirty="0" smtClean="0"/>
              <a:t>rack record </a:t>
            </a:r>
            <a:r>
              <a:rPr lang="en-US" dirty="0" err="1" smtClean="0"/>
              <a:t>peneliti</a:t>
            </a:r>
            <a:r>
              <a:rPr lang="en-US" dirty="0" smtClean="0"/>
              <a:t> (</a:t>
            </a:r>
            <a:r>
              <a:rPr lang="en-US" dirty="0" err="1" smtClean="0"/>
              <a:t>dosen</a:t>
            </a:r>
            <a:r>
              <a:rPr lang="en-US" dirty="0" smtClean="0"/>
              <a:t>)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Kompetitif</a:t>
            </a:r>
            <a:r>
              <a:rPr lang="en-US" dirty="0" smtClean="0"/>
              <a:t> </a:t>
            </a:r>
            <a:r>
              <a:rPr lang="id-ID" dirty="0" smtClean="0"/>
              <a:t>(STRANAS)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spesifik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penanggulangan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bencana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kemiskinan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sesuai</a:t>
            </a:r>
            <a:r>
              <a:rPr lang="en-US" dirty="0" smtClean="0">
                <a:sym typeface="Wingdings" pitchFamily="2" charset="2"/>
              </a:rPr>
              <a:t> ARN (</a:t>
            </a:r>
            <a:r>
              <a:rPr lang="en-US" dirty="0" err="1" smtClean="0">
                <a:sym typeface="Wingdings" pitchFamily="2" charset="2"/>
              </a:rPr>
              <a:t>Ristek</a:t>
            </a:r>
            <a:r>
              <a:rPr lang="en-US" dirty="0" smtClean="0">
                <a:sym typeface="Wingdings" pitchFamily="2" charset="2"/>
              </a:rPr>
              <a:t>), </a:t>
            </a:r>
            <a:r>
              <a:rPr lang="en-US" dirty="0" smtClean="0">
                <a:sym typeface="Wingdings" pitchFamily="2" charset="2"/>
                <a:hlinkClick r:id="rId2" action="ppaction://hlinksldjump"/>
              </a:rPr>
              <a:t>10 </a:t>
            </a:r>
            <a:r>
              <a:rPr lang="en-US" dirty="0" err="1" smtClean="0">
                <a:sym typeface="Wingdings" pitchFamily="2" charset="2"/>
                <a:hlinkClick r:id="rId2" action="ppaction://hlinksldjump"/>
              </a:rPr>
              <a:t>tema</a:t>
            </a:r>
            <a:r>
              <a:rPr lang="en-US" dirty="0" smtClean="0">
                <a:sym typeface="Wingdings" pitchFamily="2" charset="2"/>
                <a:hlinkClick r:id="rId2" action="ppaction://hlinksldjump"/>
              </a:rPr>
              <a:t> </a:t>
            </a:r>
            <a:r>
              <a:rPr lang="en-US" dirty="0" err="1" smtClean="0">
                <a:sym typeface="Wingdings" pitchFamily="2" charset="2"/>
                <a:hlinkClick r:id="rId2" action="ppaction://hlinksldjump"/>
              </a:rPr>
              <a:t>Strategis</a:t>
            </a:r>
            <a:r>
              <a:rPr lang="en-US" dirty="0" smtClean="0">
                <a:sym typeface="Wingdings" pitchFamily="2" charset="2"/>
                <a:hlinkClick r:id="rId2" action="ppaction://hlinksldjump"/>
              </a:rPr>
              <a:t> </a:t>
            </a:r>
            <a:r>
              <a:rPr lang="en-US" dirty="0" err="1" smtClean="0">
                <a:sym typeface="Wingdings" pitchFamily="2" charset="2"/>
                <a:hlinkClick r:id="rId2" action="ppaction://hlinksldjump"/>
              </a:rPr>
              <a:t>Nasional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smtClean="0">
                <a:sym typeface="Wingdings" pitchFamily="2" charset="2"/>
                <a:hlinkClick r:id="rId3" action="ppaction://hlinksldjump"/>
              </a:rPr>
              <a:t>5 </a:t>
            </a:r>
            <a:r>
              <a:rPr lang="en-US" dirty="0" err="1" smtClean="0">
                <a:sym typeface="Wingdings" pitchFamily="2" charset="2"/>
                <a:hlinkClick r:id="rId3" action="ppaction://hlinksldjump"/>
              </a:rPr>
              <a:t>Unggulan</a:t>
            </a:r>
            <a:r>
              <a:rPr lang="en-US" dirty="0" smtClean="0">
                <a:sym typeface="Wingdings" pitchFamily="2" charset="2"/>
                <a:hlinkClick r:id="rId3" action="ppaction://hlinksldjump"/>
              </a:rPr>
              <a:t> </a:t>
            </a:r>
            <a:r>
              <a:rPr lang="en-US" dirty="0" err="1" smtClean="0">
                <a:sym typeface="Wingdings" pitchFamily="2" charset="2"/>
                <a:hlinkClick r:id="rId3" action="ppaction://hlinksldjump"/>
              </a:rPr>
              <a:t>Strategi</a:t>
            </a:r>
            <a:r>
              <a:rPr lang="en-US" dirty="0" smtClean="0">
                <a:sym typeface="Wingdings" pitchFamily="2" charset="2"/>
                <a:hlinkClick r:id="rId3" action="ppaction://hlinksldjump"/>
              </a:rPr>
              <a:t> </a:t>
            </a:r>
            <a:r>
              <a:rPr lang="en-US" dirty="0" err="1" smtClean="0">
                <a:sym typeface="Wingdings" pitchFamily="2" charset="2"/>
                <a:hlinkClick r:id="rId3" action="ppaction://hlinksldjump"/>
              </a:rPr>
              <a:t>Nasional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US" sz="4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661988" y="152400"/>
            <a:ext cx="76962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800" dirty="0" err="1">
                <a:solidFill>
                  <a:schemeClr val="tx2">
                    <a:lumMod val="50000"/>
                  </a:schemeClr>
                </a:solidFill>
              </a:rPr>
              <a:t>Contoh-contoh</a:t>
            </a:r>
            <a:r>
              <a:rPr lang="en-US" sz="3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3800" dirty="0" smtClean="0">
                <a:solidFill>
                  <a:schemeClr val="tx2">
                    <a:lumMod val="50000"/>
                  </a:schemeClr>
                </a:solidFill>
              </a:rPr>
              <a:t>Tahapan </a:t>
            </a:r>
            <a:r>
              <a:rPr lang="en-US" sz="3800" dirty="0" smtClean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id-ID" sz="3800" dirty="0" smtClean="0">
                <a:solidFill>
                  <a:schemeClr val="tx2">
                    <a:lumMod val="50000"/>
                  </a:schemeClr>
                </a:solidFill>
              </a:rPr>
              <a:t>enyusunan </a:t>
            </a:r>
            <a:r>
              <a:rPr lang="en-US" sz="3800" dirty="0" err="1" smtClean="0">
                <a:solidFill>
                  <a:schemeClr val="tx2">
                    <a:lumMod val="50000"/>
                  </a:schemeClr>
                </a:solidFill>
              </a:rPr>
              <a:t>Perumusan</a:t>
            </a:r>
            <a:r>
              <a:rPr lang="en-US" sz="3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3800" dirty="0" err="1" smtClean="0">
                <a:solidFill>
                  <a:schemeClr val="tx2">
                    <a:lumMod val="50000"/>
                  </a:schemeClr>
                </a:solidFill>
              </a:rPr>
              <a:t>Masalah</a:t>
            </a:r>
            <a:endParaRPr lang="en-US" sz="3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1"/>
            <a:ext cx="8229600" cy="48006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Pengobatan</a:t>
            </a:r>
            <a:r>
              <a:rPr lang="en-US" sz="2400" dirty="0" smtClean="0"/>
              <a:t> </a:t>
            </a:r>
            <a:r>
              <a:rPr lang="en-US" sz="2400" dirty="0" err="1" smtClean="0"/>
              <a:t>penyakit</a:t>
            </a:r>
            <a:r>
              <a:rPr lang="en-US" sz="2400" dirty="0" smtClean="0"/>
              <a:t> diabetes </a:t>
            </a:r>
            <a:r>
              <a:rPr lang="en-US" sz="2400" dirty="0" err="1" smtClean="0"/>
              <a:t>mahal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dicari</a:t>
            </a:r>
            <a:r>
              <a:rPr lang="en-US" sz="2400" dirty="0" smtClean="0"/>
              <a:t> </a:t>
            </a:r>
            <a:r>
              <a:rPr lang="en-US" sz="2400" dirty="0" err="1" smtClean="0"/>
              <a:t>pengobatan</a:t>
            </a:r>
            <a:r>
              <a:rPr lang="en-US" sz="2400" dirty="0" smtClean="0"/>
              <a:t> </a:t>
            </a:r>
            <a:r>
              <a:rPr lang="en-US" sz="2400" dirty="0" err="1" smtClean="0"/>
              <a:t>alternatifnya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tradisional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daun</a:t>
            </a:r>
            <a:r>
              <a:rPr lang="en-US" sz="2400" dirty="0" smtClean="0"/>
              <a:t> </a:t>
            </a:r>
            <a:r>
              <a:rPr lang="en-US" sz="2400" dirty="0" err="1" smtClean="0"/>
              <a:t>juwet</a:t>
            </a:r>
            <a:r>
              <a:rPr lang="en-US" sz="24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Benarkah</a:t>
            </a:r>
            <a:r>
              <a:rPr lang="en-US" sz="2000" dirty="0" smtClean="0"/>
              <a:t>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Bagaimana</a:t>
            </a:r>
            <a:r>
              <a:rPr lang="en-US" sz="2000" dirty="0" smtClean="0"/>
              <a:t>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Amankah</a:t>
            </a:r>
            <a:r>
              <a:rPr lang="en-US" sz="2000" dirty="0" smtClean="0"/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diteliti</a:t>
            </a:r>
            <a:r>
              <a:rPr lang="en-US" sz="2400" dirty="0" smtClean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 smtClean="0"/>
              <a:t>daun</a:t>
            </a:r>
            <a:r>
              <a:rPr lang="en-US" sz="2400" dirty="0" smtClean="0"/>
              <a:t> </a:t>
            </a:r>
            <a:r>
              <a:rPr lang="en-US" sz="2400" dirty="0" err="1" smtClean="0"/>
              <a:t>juwet</a:t>
            </a:r>
            <a:r>
              <a:rPr lang="en-US" sz="2400" dirty="0" smtClean="0"/>
              <a:t> (</a:t>
            </a:r>
            <a:r>
              <a:rPr lang="en-US" sz="2400" i="1" dirty="0" smtClean="0"/>
              <a:t>Eugenia </a:t>
            </a:r>
            <a:r>
              <a:rPr lang="en-US" sz="2400" i="1" dirty="0" err="1" smtClean="0"/>
              <a:t>cumini</a:t>
            </a:r>
            <a:r>
              <a:rPr lang="en-US" sz="2400" dirty="0" smtClean="0"/>
              <a:t>)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menurunkan</a:t>
            </a:r>
            <a:r>
              <a:rPr lang="en-US" sz="2400" dirty="0" smtClean="0"/>
              <a:t> </a:t>
            </a:r>
            <a:r>
              <a:rPr lang="en-US" sz="2400" dirty="0" err="1" smtClean="0"/>
              <a:t>gula</a:t>
            </a:r>
            <a:r>
              <a:rPr lang="en-US" sz="2400" dirty="0" smtClean="0"/>
              <a:t> </a:t>
            </a:r>
            <a:r>
              <a:rPr lang="en-US" sz="2400" dirty="0" err="1" smtClean="0"/>
              <a:t>darah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Menguji</a:t>
            </a:r>
            <a:r>
              <a:rPr lang="en-US" sz="2400" dirty="0" smtClean="0"/>
              <a:t> </a:t>
            </a:r>
            <a:r>
              <a:rPr lang="en-US" sz="2400" dirty="0" err="1" smtClean="0"/>
              <a:t>ekstrak</a:t>
            </a:r>
            <a:r>
              <a:rPr lang="en-US" sz="2400" dirty="0" smtClean="0"/>
              <a:t> </a:t>
            </a:r>
            <a:r>
              <a:rPr lang="en-US" sz="2400" dirty="0" err="1" smtClean="0"/>
              <a:t>daun</a:t>
            </a:r>
            <a:r>
              <a:rPr lang="en-US" sz="2400" dirty="0" smtClean="0"/>
              <a:t> </a:t>
            </a:r>
            <a:r>
              <a:rPr lang="en-US" sz="2400" dirty="0" err="1" smtClean="0"/>
              <a:t>juwet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menurunkan</a:t>
            </a:r>
            <a:r>
              <a:rPr lang="en-US" sz="2400" dirty="0" smtClean="0"/>
              <a:t> </a:t>
            </a:r>
            <a:r>
              <a:rPr lang="en-US" sz="2400" dirty="0" err="1" smtClean="0"/>
              <a:t>gula</a:t>
            </a:r>
            <a:r>
              <a:rPr lang="en-US" sz="2400" dirty="0" smtClean="0"/>
              <a:t> </a:t>
            </a:r>
            <a:r>
              <a:rPr lang="en-US" sz="2400" dirty="0" err="1" smtClean="0"/>
              <a:t>darah</a:t>
            </a:r>
            <a:endParaRPr lang="id-ID" sz="2400" dirty="0" smtClean="0"/>
          </a:p>
          <a:p>
            <a:pPr eaLnBrk="1" hangingPunct="1">
              <a:lnSpc>
                <a:spcPct val="90000"/>
              </a:lnSpc>
              <a:buFont typeface="Wingdings"/>
              <a:buChar char="à"/>
            </a:pPr>
            <a:r>
              <a:rPr lang="id-ID" sz="2400" dirty="0" smtClean="0">
                <a:sym typeface="Wingdings" pitchFamily="2" charset="2"/>
              </a:rPr>
              <a:t>Bagaimanakah cara ekstrasi daun Juwet yang paling ekonomis.</a:t>
            </a:r>
          </a:p>
          <a:p>
            <a:pPr eaLnBrk="1" hangingPunct="1">
              <a:lnSpc>
                <a:spcPct val="90000"/>
              </a:lnSpc>
              <a:buFont typeface="Wingdings"/>
              <a:buChar char="à"/>
            </a:pPr>
            <a:r>
              <a:rPr lang="id-ID" sz="2400" dirty="0" smtClean="0">
                <a:sym typeface="Wingdings" pitchFamily="2" charset="2"/>
              </a:rPr>
              <a:t>Berapakah tingkat penggunaan (dosis) hasil ekstraksi daun Juwet yang dapat menurunkan tingkat gula darah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17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i="1" dirty="0" smtClean="0"/>
              <a:t>(research problem) </a:t>
            </a:r>
            <a:r>
              <a:rPr lang="en-US" dirty="0" err="1" smtClean="0"/>
              <a:t>dan</a:t>
            </a:r>
            <a:r>
              <a:rPr lang="en-US" dirty="0" smtClean="0"/>
              <a:t> BUKAN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i="1" dirty="0" smtClean="0"/>
              <a:t>(social problem)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balita</a:t>
            </a:r>
            <a:r>
              <a:rPr lang="en-US" dirty="0" smtClean="0"/>
              <a:t> </a:t>
            </a:r>
            <a:r>
              <a:rPr lang="en-US" dirty="0" err="1" smtClean="0"/>
              <a:t>penderita</a:t>
            </a:r>
            <a:r>
              <a:rPr lang="en-US" dirty="0" smtClean="0"/>
              <a:t> status </a:t>
            </a:r>
            <a:r>
              <a:rPr lang="en-US" dirty="0" err="1" smtClean="0"/>
              <a:t>gizi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balita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pegunungan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id-ID" dirty="0" smtClean="0"/>
              <a:t>Apakah ada p</a:t>
            </a:r>
            <a:r>
              <a:rPr lang="en-US" dirty="0" err="1" smtClean="0"/>
              <a:t>engaruh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 status </a:t>
            </a:r>
            <a:r>
              <a:rPr lang="en-US" dirty="0" err="1" smtClean="0"/>
              <a:t>gizi</a:t>
            </a:r>
            <a:r>
              <a:rPr lang="en-US" dirty="0" smtClean="0"/>
              <a:t> </a:t>
            </a:r>
            <a:r>
              <a:rPr lang="en-US" dirty="0" err="1" smtClean="0"/>
              <a:t>balita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pegunungan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dicari</a:t>
            </a:r>
            <a:r>
              <a:rPr lang="en-US" dirty="0" smtClean="0"/>
              <a:t> </a:t>
            </a:r>
            <a:r>
              <a:rPr lang="en-US" dirty="0" err="1" smtClean="0"/>
              <a:t>jawabannya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‘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’ </a:t>
            </a:r>
            <a:r>
              <a:rPr lang="en-US" i="1" dirty="0" smtClean="0"/>
              <a:t>(research questions)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pegunungan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pegunungan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 status </a:t>
            </a:r>
            <a:r>
              <a:rPr lang="en-US" dirty="0" err="1" smtClean="0"/>
              <a:t>gizi</a:t>
            </a:r>
            <a:r>
              <a:rPr lang="en-US" dirty="0" smtClean="0"/>
              <a:t> </a:t>
            </a:r>
            <a:r>
              <a:rPr lang="en-US" dirty="0" err="1" smtClean="0"/>
              <a:t>balita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 status </a:t>
            </a:r>
            <a:r>
              <a:rPr lang="en-US" dirty="0" err="1" smtClean="0"/>
              <a:t>gizi</a:t>
            </a:r>
            <a:r>
              <a:rPr lang="en-US" dirty="0" smtClean="0"/>
              <a:t> </a:t>
            </a:r>
            <a:r>
              <a:rPr lang="en-US" dirty="0" err="1" smtClean="0"/>
              <a:t>balita</a:t>
            </a:r>
            <a:r>
              <a:rPr lang="en-US" dirty="0" smtClean="0"/>
              <a:t>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eksplanasinya</a:t>
            </a:r>
            <a:r>
              <a:rPr lang="en-US" dirty="0" smtClean="0"/>
              <a:t> (</a:t>
            </a:r>
            <a:r>
              <a:rPr lang="en-US" i="1" dirty="0" smtClean="0"/>
              <a:t>level of explanation</a:t>
            </a:r>
            <a:r>
              <a:rPr lang="en-US" dirty="0" smtClean="0"/>
              <a:t>),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 1.  </a:t>
            </a:r>
            <a:r>
              <a:rPr lang="en-US" dirty="0" err="1" smtClean="0"/>
              <a:t>Deskriptif</a:t>
            </a:r>
            <a:endParaRPr lang="id-ID" dirty="0" smtClean="0"/>
          </a:p>
          <a:p>
            <a:pPr marL="1291590" lvl="3" indent="-514350">
              <a:buAutoNum type="arabicPeriod"/>
            </a:pP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apresiasi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perpajakan</a:t>
            </a:r>
            <a:r>
              <a:rPr lang="en-US" dirty="0" smtClean="0"/>
              <a:t> kota </a:t>
            </a:r>
            <a:r>
              <a:rPr lang="en-US" dirty="0" err="1" smtClean="0"/>
              <a:t>Salatiga</a:t>
            </a:r>
            <a:r>
              <a:rPr lang="en-US" dirty="0" smtClean="0"/>
              <a:t>?</a:t>
            </a:r>
          </a:p>
          <a:p>
            <a:pPr marL="1291590" lvl="3" indent="-514350">
              <a:buAutoNum type="arabi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kurban</a:t>
            </a:r>
            <a:r>
              <a:rPr lang="en-US" dirty="0" smtClean="0"/>
              <a:t> </a:t>
            </a:r>
            <a:r>
              <a:rPr lang="en-US" dirty="0" err="1" smtClean="0"/>
              <a:t>gempa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Bantul</a:t>
            </a:r>
            <a:r>
              <a:rPr lang="en-US" dirty="0" smtClean="0"/>
              <a:t> Yogyakarta?.</a:t>
            </a:r>
          </a:p>
          <a:p>
            <a:pPr>
              <a:buNone/>
            </a:pPr>
            <a:r>
              <a:rPr lang="en-US" dirty="0" smtClean="0"/>
              <a:t>     2.  </a:t>
            </a:r>
            <a:r>
              <a:rPr lang="en-US" dirty="0" err="1" smtClean="0"/>
              <a:t>Komparatif</a:t>
            </a:r>
            <a:endParaRPr lang="en-US" dirty="0" smtClean="0"/>
          </a:p>
          <a:p>
            <a:pPr marL="1291590" lvl="3" indent="-514350">
              <a:buFont typeface="+mj-lt"/>
              <a:buAutoNum type="arabicPeriod"/>
            </a:pPr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BUMN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?</a:t>
            </a:r>
          </a:p>
          <a:p>
            <a:pPr marL="1291590" lvl="3" indent="-514350">
              <a:buAutoNum type="arabicPeriod"/>
            </a:pPr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PTS </a:t>
            </a:r>
            <a:r>
              <a:rPr lang="en-US" dirty="0" err="1" smtClean="0"/>
              <a:t>dan</a:t>
            </a:r>
            <a:r>
              <a:rPr lang="en-US" dirty="0" smtClean="0"/>
              <a:t> PTN?</a:t>
            </a:r>
          </a:p>
          <a:p>
            <a:pPr>
              <a:buNone/>
            </a:pPr>
            <a:r>
              <a:rPr lang="en-US" dirty="0" smtClean="0"/>
              <a:t>     3.  </a:t>
            </a:r>
            <a:r>
              <a:rPr lang="en-US" dirty="0" err="1" smtClean="0"/>
              <a:t>Asosiatif</a:t>
            </a:r>
            <a:endParaRPr lang="en-US" dirty="0" smtClean="0"/>
          </a:p>
          <a:p>
            <a:pPr marL="1291590" lvl="3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renumerasi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Dep. </a:t>
            </a:r>
            <a:r>
              <a:rPr lang="en-US" dirty="0" err="1" smtClean="0"/>
              <a:t>Keuangan</a:t>
            </a:r>
            <a:r>
              <a:rPr lang="en-US" dirty="0" smtClean="0"/>
              <a:t>?.</a:t>
            </a:r>
          </a:p>
          <a:p>
            <a:pPr marL="1291590" lvl="3" indent="-514350">
              <a:buAutoNum type="arabicPeriod"/>
            </a:pPr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sebaya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4F00C4"/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rgbClr val="FFCC66">
                <a:alpha val="50000"/>
              </a:srgbClr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  <a:norm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n-ea"/>
                <a:cs typeface="+mn-cs"/>
              </a:rPr>
              <a:t>TUJUAN PENELITIAN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 </a:t>
            </a:r>
            <a:r>
              <a:rPr lang="en-US" dirty="0" err="1" smtClean="0"/>
              <a:t>Ingat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formal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skripsi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tesis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gelar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dst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ditulis</a:t>
            </a:r>
            <a:endParaRPr lang="en-US" dirty="0" smtClean="0"/>
          </a:p>
          <a:p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jawabannya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715000"/>
          </a:xfrm>
        </p:spPr>
        <p:txBody>
          <a:bodyPr>
            <a:noAutofit/>
          </a:bodyPr>
          <a:lstStyle/>
          <a:p>
            <a:pPr marL="365760" indent="-256032" eaLnBrk="1" fontAlgn="auto" hangingPunct="1">
              <a:spcAft>
                <a:spcPts val="1200"/>
              </a:spcAft>
              <a:buFont typeface="Wingdings 3"/>
              <a:buChar char=""/>
              <a:defRPr/>
            </a:pP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Pengajar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dan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peneliti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pada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Fakultas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Pertanian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dan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Bisnis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, UKSW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sejak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1985.</a:t>
            </a:r>
          </a:p>
          <a:p>
            <a:pPr marL="365760" indent="-256032" eaLnBrk="1" fontAlgn="auto" hangingPunct="1">
              <a:spcAft>
                <a:spcPts val="1200"/>
              </a:spcAft>
              <a:buFont typeface="Wingdings 3"/>
              <a:buChar char=""/>
              <a:defRPr/>
            </a:pP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Direktur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LPPM s/d 1 April 2010 (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Perolehan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Hibah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PPM </a:t>
            </a:r>
            <a:r>
              <a:rPr lang="en-US" sz="1800" dirty="0" err="1" smtClean="0">
                <a:latin typeface="Book Antiqua" pitchFamily="18" charset="0"/>
                <a:cs typeface="Arial" pitchFamily="34" charset="0"/>
              </a:rPr>
              <a:t>dr</a:t>
            </a:r>
            <a:r>
              <a:rPr lang="en-US" sz="1800" dirty="0" smtClean="0">
                <a:latin typeface="Book Antiqua" pitchFamily="18" charset="0"/>
                <a:cs typeface="Arial" pitchFamily="34" charset="0"/>
              </a:rPr>
              <a:t> 200jt s/d 2,4 M)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700" b="1" dirty="0" smtClean="0">
                <a:latin typeface="Book Antiqua" pitchFamily="18" charset="0"/>
                <a:cs typeface="Arial" pitchFamily="34" charset="0"/>
              </a:rPr>
              <a:t>Dana </a:t>
            </a:r>
            <a:r>
              <a:rPr lang="en-US" sz="1700" b="1" dirty="0" err="1" smtClean="0">
                <a:latin typeface="Book Antiqua" pitchFamily="18" charset="0"/>
                <a:cs typeface="Arial" pitchFamily="34" charset="0"/>
              </a:rPr>
              <a:t>Hibah</a:t>
            </a:r>
            <a:r>
              <a:rPr lang="en-US" sz="1700" b="1" dirty="0" smtClean="0">
                <a:latin typeface="Book Antiqua" pitchFamily="18" charset="0"/>
                <a:cs typeface="Arial" pitchFamily="34" charset="0"/>
              </a:rPr>
              <a:t> yang </a:t>
            </a:r>
            <a:r>
              <a:rPr lang="en-US" sz="1700" b="1" dirty="0" err="1" smtClean="0">
                <a:latin typeface="Book Antiqua" pitchFamily="18" charset="0"/>
                <a:cs typeface="Arial" pitchFamily="34" charset="0"/>
              </a:rPr>
              <a:t>Diperoleh</a:t>
            </a:r>
            <a:r>
              <a:rPr lang="en-US" sz="1700" b="1" dirty="0" smtClean="0">
                <a:latin typeface="Book Antiqua" pitchFamily="18" charset="0"/>
                <a:cs typeface="Arial" pitchFamily="34" charset="0"/>
              </a:rPr>
              <a:t>:</a:t>
            </a:r>
          </a:p>
          <a:p>
            <a:pPr marL="732473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Data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Hibah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DP2M-DIKTI:</a:t>
            </a:r>
          </a:p>
          <a:p>
            <a:pPr marL="896429" lvl="2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Sibermas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(2007/2008), KKN-PPM (2008)</a:t>
            </a: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,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Penguatan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LPP (2008), IPTEKS (2008), SDM IPTEKS (2008/2009)</a:t>
            </a: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, 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IMHERE(2007), PHKI-A (2008-2010)</a:t>
            </a: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,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Revitalisasi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Pertanian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(2009)</a:t>
            </a: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, Hibah 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ESD (2010)</a:t>
            </a:r>
          </a:p>
          <a:p>
            <a:pPr marL="896429" lvl="2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Hibah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Bersaing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(2008)</a:t>
            </a: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, Hibah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Kerjasama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Internasional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(2009), </a:t>
            </a:r>
          </a:p>
          <a:p>
            <a:pPr marL="896429" lvl="2" eaLnBrk="1" fontAlgn="auto" hangingPunct="1">
              <a:spcBef>
                <a:spcPts val="324"/>
              </a:spcBef>
              <a:spcAft>
                <a:spcPts val="1200"/>
              </a:spcAft>
              <a:buFont typeface="Verdana"/>
              <a:buChar char="◦"/>
              <a:defRPr/>
            </a:pP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Hibah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Kompetensi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(2010, </a:t>
            </a: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2011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, 2012),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Stranas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(2012), MP3EI (2012)</a:t>
            </a:r>
          </a:p>
          <a:p>
            <a:pPr marL="732473" lvl="1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Non-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Dikti</a:t>
            </a:r>
            <a:endParaRPr lang="en-US" sz="1700" dirty="0" smtClean="0">
              <a:latin typeface="Book Antiqua" pitchFamily="18" charset="0"/>
              <a:cs typeface="Arial" pitchFamily="34" charset="0"/>
            </a:endParaRPr>
          </a:p>
          <a:p>
            <a:pPr marL="896429" lvl="2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BKF-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Depkeu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(2009)</a:t>
            </a: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, Kota Salatiga (2012)</a:t>
            </a:r>
            <a:endParaRPr lang="en-US" sz="1700" dirty="0" smtClean="0">
              <a:latin typeface="Book Antiqua" pitchFamily="18" charset="0"/>
              <a:cs typeface="Arial" pitchFamily="34" charset="0"/>
            </a:endParaRPr>
          </a:p>
          <a:p>
            <a:pPr marL="896429" lvl="2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BI –SMG  (2008,2009), BI Solo (2008,2009)</a:t>
            </a:r>
          </a:p>
          <a:p>
            <a:pPr marL="896429" lvl="2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KKP3T-Deptan (2008)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dan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(2010)</a:t>
            </a:r>
          </a:p>
          <a:p>
            <a:pPr marL="896429" lvl="2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RUD-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Balitbang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(2010)</a:t>
            </a: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, Terapan Dikbud Jateng (2011)</a:t>
            </a:r>
            <a:endParaRPr lang="en-US" sz="1700" dirty="0" smtClean="0">
              <a:latin typeface="Book Antiqua" pitchFamily="18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700" b="1" dirty="0" smtClean="0">
                <a:latin typeface="Book Antiqua" pitchFamily="18" charset="0"/>
                <a:cs typeface="Arial" pitchFamily="34" charset="0"/>
              </a:rPr>
              <a:t>Reviewer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Diknas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Jateng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(2008-2009), Tim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Penyusun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Panduan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Hibah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Diknas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(2011)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Dosen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</a:t>
            </a:r>
            <a:r>
              <a:rPr lang="en-US" sz="1700" dirty="0" err="1" smtClean="0">
                <a:latin typeface="Book Antiqua" pitchFamily="18" charset="0"/>
                <a:cs typeface="Arial" pitchFamily="34" charset="0"/>
              </a:rPr>
              <a:t>Muda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 DP2M (2007-2008)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d-ID" sz="1700" dirty="0" smtClean="0">
                <a:latin typeface="Book Antiqua" pitchFamily="18" charset="0"/>
                <a:cs typeface="Arial" pitchFamily="34" charset="0"/>
              </a:rPr>
              <a:t>Dosen Muda </a:t>
            </a:r>
            <a:r>
              <a:rPr lang="en-US" sz="1700" dirty="0" smtClean="0">
                <a:latin typeface="Book Antiqua" pitchFamily="18" charset="0"/>
                <a:cs typeface="Arial" pitchFamily="34" charset="0"/>
              </a:rPr>
              <a:t>KOPERTIS (2007-sekarang)</a:t>
            </a:r>
          </a:p>
        </p:txBody>
      </p:sp>
      <p:sp>
        <p:nvSpPr>
          <p:cNvPr id="6147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Data Diri</a:t>
            </a:r>
          </a:p>
        </p:txBody>
      </p:sp>
    </p:spTree>
    <p:extLst>
      <p:ext uri="{BB962C8B-B14F-4D97-AF65-F5344CB8AC3E}">
        <p14:creationId xmlns:p14="http://schemas.microsoft.com/office/powerpoint/2010/main" val="61228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667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 smtClean="0">
                <a:solidFill>
                  <a:srgbClr val="002060"/>
                </a:solidFill>
              </a:rPr>
              <a:t>Contoh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Perbedaan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Mendasar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49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Tujuan</a:t>
            </a:r>
            <a:r>
              <a:rPr lang="en-US" sz="49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HB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invensi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Kesenian</a:t>
            </a:r>
            <a:r>
              <a:rPr lang="en-US" dirty="0" smtClean="0"/>
              <a:t> (</a:t>
            </a:r>
            <a:r>
              <a:rPr lang="en-US" dirty="0" err="1" smtClean="0"/>
              <a:t>Ipteks</a:t>
            </a:r>
            <a:r>
              <a:rPr lang="en-US" dirty="0" smtClean="0"/>
              <a:t>)</a:t>
            </a:r>
            <a:r>
              <a:rPr lang="id-ID" dirty="0" smtClean="0"/>
              <a:t> </a:t>
            </a:r>
            <a:r>
              <a:rPr lang="id-ID" dirty="0" smtClean="0">
                <a:sym typeface="Wingdings" pitchFamily="2" charset="2"/>
              </a:rPr>
              <a:t> S2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PF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Memperkaya</a:t>
            </a:r>
            <a:r>
              <a:rPr lang="en-US" dirty="0" smtClean="0"/>
              <a:t> </a:t>
            </a:r>
            <a:r>
              <a:rPr lang="en-US" dirty="0" err="1" smtClean="0"/>
              <a:t>khasanah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i="1" dirty="0" smtClean="0"/>
              <a:t>body of knowledge)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i="1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(</a:t>
            </a:r>
            <a:r>
              <a:rPr lang="en-US" i="1" dirty="0" smtClean="0"/>
              <a:t>why) </a:t>
            </a:r>
            <a:endParaRPr lang="id-ID" i="1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Pekerti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Menggalang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nn-NO" dirty="0" smtClean="0"/>
              <a:t>kerjasama institusional </a:t>
            </a:r>
            <a:r>
              <a:rPr lang="fi-FI" dirty="0" smtClean="0"/>
              <a:t>melalui pemagangan sehingga membentuk </a:t>
            </a:r>
            <a:r>
              <a:rPr lang="en-US" dirty="0" err="1" smtClean="0"/>
              <a:t>kolaborasi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yang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TPP </a:t>
            </a:r>
            <a:r>
              <a:rPr lang="en-US" dirty="0" err="1" smtClean="0"/>
              <a:t>dan</a:t>
            </a:r>
            <a:r>
              <a:rPr lang="en-US" dirty="0" smtClean="0"/>
              <a:t> TPM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fi-FI" dirty="0" smtClean="0"/>
              <a:t>Meningkatkan mutu pendidikan pasca sarjana melalui peningkatkan mutu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berkualitas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terobosan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Ipteks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kedisiplinan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Kop  VI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tunjangan</a:t>
            </a:r>
            <a:r>
              <a:rPr lang="en-US" dirty="0" smtClean="0"/>
              <a:t> </a:t>
            </a:r>
            <a:r>
              <a:rPr lang="en-US" dirty="0" err="1" smtClean="0"/>
              <a:t>serdos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tunjangan</a:t>
            </a:r>
            <a:r>
              <a:rPr lang="en-US" dirty="0" smtClean="0"/>
              <a:t> </a:t>
            </a:r>
            <a:r>
              <a:rPr lang="en-US" dirty="0" err="1" smtClean="0"/>
              <a:t>serdos</a:t>
            </a:r>
            <a:r>
              <a:rPr lang="en-US" dirty="0" smtClean="0"/>
              <a:t> 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Kop VI </a:t>
            </a:r>
            <a:r>
              <a:rPr lang="en-US" dirty="0" err="1" smtClean="0"/>
              <a:t>Jawa</a:t>
            </a:r>
            <a:r>
              <a:rPr lang="en-US" dirty="0" smtClean="0"/>
              <a:t> Tengah?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kedisiplinan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Kop  VI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tunjangan</a:t>
            </a:r>
            <a:r>
              <a:rPr lang="en-US" dirty="0" smtClean="0"/>
              <a:t> </a:t>
            </a:r>
            <a:r>
              <a:rPr lang="en-US" dirty="0" err="1" smtClean="0"/>
              <a:t>serdos</a:t>
            </a:r>
            <a:endParaRPr lang="en-US" dirty="0" smtClean="0"/>
          </a:p>
          <a:p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tunjangan</a:t>
            </a:r>
            <a:r>
              <a:rPr lang="en-US" dirty="0" smtClean="0"/>
              <a:t> </a:t>
            </a:r>
            <a:r>
              <a:rPr lang="en-US" dirty="0" err="1" smtClean="0"/>
              <a:t>serdos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Kop VI </a:t>
            </a:r>
            <a:r>
              <a:rPr lang="en-US" dirty="0" err="1" smtClean="0"/>
              <a:t>Jawa</a:t>
            </a:r>
            <a:r>
              <a:rPr lang="en-US" dirty="0" smtClean="0"/>
              <a:t> Tengah.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667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mtClean="0"/>
              <a:t>Contoh Diagram Alir</a:t>
            </a:r>
          </a:p>
        </p:txBody>
      </p:sp>
      <p:pic>
        <p:nvPicPr>
          <p:cNvPr id="348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762000"/>
            <a:ext cx="8610600" cy="58372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b="1" dirty="0" err="1" smtClean="0"/>
              <a:t>Kriteria</a:t>
            </a:r>
            <a:r>
              <a:rPr lang="en-US" b="1" dirty="0" smtClean="0"/>
              <a:t> </a:t>
            </a:r>
            <a:r>
              <a:rPr lang="en-US" b="1" dirty="0" err="1" smtClean="0"/>
              <a:t>Penilaian</a:t>
            </a:r>
            <a:r>
              <a:rPr lang="id-ID" b="1" dirty="0" smtClean="0"/>
              <a:t> HB</a:t>
            </a:r>
            <a:endParaRPr lang="en-US" b="1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179037"/>
            <a:ext cx="8305800" cy="567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Kriteria Penilaian Dosen Pemula</a:t>
            </a:r>
            <a:endParaRPr lang="id-ID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08566"/>
            <a:ext cx="8496944" cy="5692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00536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Kriteria</a:t>
            </a:r>
            <a:r>
              <a:rPr lang="en-US" b="1" dirty="0" smtClean="0"/>
              <a:t> </a:t>
            </a:r>
            <a:r>
              <a:rPr lang="en-US" b="1" dirty="0" err="1" smtClean="0"/>
              <a:t>Penolakan</a:t>
            </a:r>
            <a:r>
              <a:rPr lang="id-ID" b="1" dirty="0" smtClean="0"/>
              <a:t> HB</a:t>
            </a:r>
            <a:endParaRPr lang="en-US" b="1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02047"/>
            <a:ext cx="8382000" cy="5955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 descr="Daun Merah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85800"/>
            <a:ext cx="811688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Title 1"/>
          <p:cNvSpPr>
            <a:spLocks noGrp="1"/>
          </p:cNvSpPr>
          <p:nvPr>
            <p:ph type="title"/>
          </p:nvPr>
        </p:nvSpPr>
        <p:spPr>
          <a:xfrm>
            <a:off x="533400" y="53340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>
                <a:solidFill>
                  <a:schemeClr val="tx1"/>
                </a:solidFill>
                <a:latin typeface="Brush Script MT" pitchFamily="66" charset="0"/>
              </a:rPr>
              <a:t>Terima Kasih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Proposal 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>
                <a:sym typeface="Wingdings" pitchFamily="2" charset="2"/>
              </a:rPr>
              <a:t>Syarat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utama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memperoleh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hibah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dibuat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diajukan</a:t>
            </a:r>
            <a:endParaRPr lang="en-US" dirty="0" smtClean="0">
              <a:sym typeface="Wingdings" pitchFamily="2" charset="2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>
                <a:sym typeface="Wingdings" pitchFamily="2" charset="2"/>
              </a:rPr>
              <a:t>Perlu</a:t>
            </a:r>
            <a:r>
              <a:rPr lang="en-US" dirty="0" smtClean="0">
                <a:sym typeface="Wingdings" pitchFamily="2" charset="2"/>
              </a:rPr>
              <a:t> ‘effort’  </a:t>
            </a:r>
            <a:r>
              <a:rPr lang="en-US" dirty="0" err="1" smtClean="0">
                <a:sym typeface="Wingdings" pitchFamily="2" charset="2"/>
              </a:rPr>
              <a:t>baik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jelek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sama</a:t>
            </a:r>
            <a:r>
              <a:rPr lang="en-US" dirty="0" smtClean="0">
                <a:sym typeface="Wingdings" pitchFamily="2" charset="2"/>
              </a:rPr>
              <a:t> effort-</a:t>
            </a:r>
            <a:r>
              <a:rPr lang="en-US" dirty="0" err="1" smtClean="0">
                <a:sym typeface="Wingdings" pitchFamily="2" charset="2"/>
              </a:rPr>
              <a:t>nya</a:t>
            </a:r>
            <a:r>
              <a:rPr lang="en-US" dirty="0" smtClean="0">
                <a:sym typeface="Wingdings" pitchFamily="2" charset="2"/>
              </a:rPr>
              <a:t>  SEBAIK MUNGKIN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memenuhi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persyaratan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teknis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pegawai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administrasi</a:t>
            </a:r>
            <a:r>
              <a:rPr lang="en-US" dirty="0" smtClean="0">
                <a:sym typeface="Wingdings" pitchFamily="2" charset="2"/>
              </a:rPr>
              <a:t> D</a:t>
            </a:r>
            <a:r>
              <a:rPr lang="id-ID" dirty="0" smtClean="0">
                <a:sym typeface="Wingdings" pitchFamily="2" charset="2"/>
              </a:rPr>
              <a:t>ir. Litbamas</a:t>
            </a:r>
            <a:r>
              <a:rPr lang="en-US" dirty="0" smtClean="0">
                <a:sym typeface="Wingdings" pitchFamily="2" charset="2"/>
              </a:rPr>
              <a:t>)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substansi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Reviewer)</a:t>
            </a:r>
            <a:r>
              <a:rPr lang="id-ID" dirty="0" smtClean="0">
                <a:sym typeface="Wingdings" pitchFamily="2" charset="2"/>
              </a:rPr>
              <a:t>  jangan ditolak karena administrasi</a:t>
            </a:r>
            <a:endParaRPr lang="en-US" dirty="0" smtClean="0">
              <a:sym typeface="Wingdings" pitchFamily="2" charset="2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wakil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representasi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peneliti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reviewer: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>
                <a:sym typeface="Wingdings" pitchFamily="2" charset="2"/>
              </a:rPr>
              <a:t>Direview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tanpa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kehadiran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peneliti</a:t>
            </a:r>
            <a:endParaRPr lang="en-US" dirty="0" smtClean="0">
              <a:sym typeface="Wingdings" pitchFamily="2" charset="2"/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ym typeface="Wingdings" pitchFamily="2" charset="2"/>
              </a:rPr>
              <a:t>Reviewer </a:t>
            </a:r>
            <a:r>
              <a:rPr lang="en-US" dirty="0" err="1" smtClean="0">
                <a:sym typeface="Wingdings" pitchFamily="2" charset="2"/>
              </a:rPr>
              <a:t>mungkin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sebidang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ilmu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peneliti</a:t>
            </a:r>
            <a:endParaRPr lang="en-US" dirty="0" smtClean="0">
              <a:sym typeface="Wingdings" pitchFamily="2" charset="2"/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>
                <a:sym typeface="Wingdings" pitchFamily="2" charset="2"/>
              </a:rPr>
              <a:t>Proses</a:t>
            </a:r>
            <a:r>
              <a:rPr lang="en-US" dirty="0" smtClean="0">
                <a:sym typeface="Wingdings" pitchFamily="2" charset="2"/>
              </a:rPr>
              <a:t> review </a:t>
            </a:r>
            <a:r>
              <a:rPr lang="en-US" dirty="0" err="1" smtClean="0">
                <a:sym typeface="Wingdings" pitchFamily="2" charset="2"/>
              </a:rPr>
              <a:t>singkat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padat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cepat</a:t>
            </a:r>
            <a:endParaRPr lang="en-US" dirty="0" smtClean="0">
              <a:sym typeface="Wingdings" pitchFamily="2" charset="2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ym typeface="Wingdings" pitchFamily="2" charset="2"/>
              </a:rPr>
              <a:t>Lolos ??  ‘</a:t>
            </a:r>
            <a:r>
              <a:rPr lang="en-US" dirty="0" err="1" smtClean="0">
                <a:sym typeface="Wingdings" pitchFamily="2" charset="2"/>
              </a:rPr>
              <a:t>menarik</a:t>
            </a:r>
            <a:r>
              <a:rPr lang="en-US" dirty="0" smtClean="0">
                <a:sym typeface="Wingdings" pitchFamily="2" charset="2"/>
              </a:rPr>
              <a:t>’ </a:t>
            </a:r>
            <a:r>
              <a:rPr lang="en-US" dirty="0" err="1" smtClean="0">
                <a:sym typeface="Wingdings" pitchFamily="2" charset="2"/>
              </a:rPr>
              <a:t>perhatian</a:t>
            </a:r>
            <a:r>
              <a:rPr lang="en-US" dirty="0" smtClean="0">
                <a:sym typeface="Wingdings" pitchFamily="2" charset="2"/>
              </a:rPr>
              <a:t> reviewer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>
                <a:sym typeface="Wingdings" pitchFamily="2" charset="2"/>
              </a:rPr>
              <a:t>Perlu</a:t>
            </a:r>
            <a:r>
              <a:rPr lang="en-US" dirty="0" smtClean="0">
                <a:sym typeface="Wingdings" pitchFamily="2" charset="2"/>
              </a:rPr>
              <a:t> ‘</a:t>
            </a:r>
            <a:r>
              <a:rPr lang="en-US" dirty="0" err="1" smtClean="0">
                <a:sym typeface="Wingdings" pitchFamily="2" charset="2"/>
              </a:rPr>
              <a:t>kiat</a:t>
            </a:r>
            <a:r>
              <a:rPr lang="en-US" dirty="0" smtClean="0">
                <a:sym typeface="Wingdings" pitchFamily="2" charset="2"/>
              </a:rPr>
              <a:t>’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‘</a:t>
            </a:r>
            <a:r>
              <a:rPr lang="en-US" dirty="0" err="1" smtClean="0">
                <a:sym typeface="Wingdings" pitchFamily="2" charset="2"/>
              </a:rPr>
              <a:t>trik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jitu</a:t>
            </a:r>
            <a:r>
              <a:rPr lang="en-US" dirty="0" smtClean="0">
                <a:sym typeface="Wingdings" pitchFamily="2" charset="2"/>
              </a:rPr>
              <a:t>’</a:t>
            </a:r>
            <a:r>
              <a:rPr lang="id-ID" dirty="0" smtClean="0">
                <a:sym typeface="Wingdings" pitchFamily="2" charset="2"/>
              </a:rPr>
              <a:t> agar ‘reviewer tertarik’  GOAL</a:t>
            </a:r>
            <a:endParaRPr lang="en-US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DARI IDE KE PROPOSAL</a:t>
            </a:r>
            <a:endParaRPr lang="id-ID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92500"/>
          </a:bodyPr>
          <a:lstStyle/>
          <a:p>
            <a:r>
              <a:rPr lang="id-ID" dirty="0" smtClean="0"/>
              <a:t>Ide yang bisa diwujudkan: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id-ID" dirty="0" smtClean="0">
                <a:sym typeface="Wingdings" pitchFamily="2" charset="2"/>
              </a:rPr>
              <a:t>Ide untuk mengatasi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permasalahan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id-ID" dirty="0" smtClean="0">
                <a:sym typeface="Wingdings" pitchFamily="2" charset="2"/>
              </a:rPr>
              <a:t>(5 W + 1 H)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‘researchable’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‘manageable’.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Permasalahan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id-ID" dirty="0" smtClean="0">
                <a:sym typeface="Wingdings" pitchFamily="2" charset="2"/>
              </a:rPr>
              <a:t>dan output </a:t>
            </a:r>
            <a:r>
              <a:rPr lang="en-US" dirty="0" err="1" smtClean="0">
                <a:sym typeface="Wingdings" pitchFamily="2" charset="2"/>
              </a:rPr>
              <a:t>sesuai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jenis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hibah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lvl="1"/>
            <a:r>
              <a:rPr lang="en-US" dirty="0" err="1" smtClean="0"/>
              <a:t>Kewajiban</a:t>
            </a:r>
            <a:r>
              <a:rPr lang="en-US" dirty="0" smtClean="0"/>
              <a:t>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/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ilmu</a:t>
            </a:r>
            <a:r>
              <a:rPr lang="en-US" dirty="0" smtClean="0">
                <a:sym typeface="Wingdings" pitchFamily="2" charset="2"/>
              </a:rPr>
              <a:t> point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coin</a:t>
            </a:r>
            <a:endParaRPr lang="en-US" dirty="0" smtClean="0"/>
          </a:p>
          <a:p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individu</a:t>
            </a:r>
            <a:r>
              <a:rPr lang="en-US" dirty="0" smtClean="0">
                <a:sym typeface="Wingdings" pitchFamily="2" charset="2"/>
              </a:rPr>
              <a:t>, internal PT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eksternal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Melalui</a:t>
            </a:r>
            <a:r>
              <a:rPr lang="en-US" dirty="0" smtClean="0">
                <a:sym typeface="Wingdings" pitchFamily="2" charset="2"/>
              </a:rPr>
              <a:t>  PROPOSAL</a:t>
            </a:r>
            <a:r>
              <a:rPr lang="id-ID" dirty="0" smtClean="0">
                <a:sym typeface="Wingdings" pitchFamily="2" charset="2"/>
              </a:rPr>
              <a:t> (artinya HARUS DIBUAT)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Sifat</a:t>
            </a:r>
            <a:r>
              <a:rPr lang="en-US" dirty="0" smtClean="0">
                <a:sym typeface="Wingdings" pitchFamily="2" charset="2"/>
              </a:rPr>
              <a:t>  KOMPETISI</a:t>
            </a:r>
            <a:r>
              <a:rPr lang="id-ID" dirty="0" smtClean="0">
                <a:sym typeface="Wingdings" pitchFamily="2" charset="2"/>
              </a:rPr>
              <a:t>  nasional, regional, internal</a:t>
            </a:r>
          </a:p>
          <a:p>
            <a:r>
              <a:rPr lang="en-US" dirty="0" err="1" smtClean="0">
                <a:sym typeface="Wingdings" pitchFamily="2" charset="2"/>
              </a:rPr>
              <a:t>Pelajari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id-ID" dirty="0" smtClean="0">
                <a:sym typeface="Wingdings" pitchFamily="2" charset="2"/>
              </a:rPr>
              <a:t>t</a:t>
            </a:r>
            <a:r>
              <a:rPr lang="en-US" dirty="0" err="1" smtClean="0">
                <a:sym typeface="Wingdings" pitchFamily="2" charset="2"/>
              </a:rPr>
              <a:t>rik</a:t>
            </a:r>
            <a:r>
              <a:rPr lang="id-ID" dirty="0" smtClean="0">
                <a:sym typeface="Wingdings" pitchFamily="2" charset="2"/>
              </a:rPr>
              <a:t>-2 yang jitu agar p</a:t>
            </a:r>
            <a:r>
              <a:rPr lang="en-US" dirty="0" err="1" smtClean="0">
                <a:sym typeface="Wingdings" pitchFamily="2" charset="2"/>
              </a:rPr>
              <a:t>roposal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id-ID" dirty="0" smtClean="0">
                <a:sym typeface="Wingdings" pitchFamily="2" charset="2"/>
              </a:rPr>
              <a:t>yang bagus sehingga harapan l</a:t>
            </a:r>
            <a:r>
              <a:rPr lang="en-US" dirty="0" err="1" smtClean="0">
                <a:sym typeface="Wingdings" pitchFamily="2" charset="2"/>
              </a:rPr>
              <a:t>olos</a:t>
            </a:r>
            <a:r>
              <a:rPr lang="id-ID" dirty="0" smtClean="0">
                <a:sym typeface="Wingdings" pitchFamily="2" charset="2"/>
              </a:rPr>
              <a:t> dan memperoleh pendanaan semakin besar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42950"/>
          </a:xfrm>
        </p:spPr>
        <p:txBody>
          <a:bodyPr/>
          <a:lstStyle/>
          <a:p>
            <a:r>
              <a:rPr lang="id-ID" b="1" dirty="0" smtClean="0"/>
              <a:t>Strategi Memperolehnya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1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Pasang telinga </a:t>
            </a:r>
            <a:r>
              <a:rPr lang="id-ID" dirty="0" smtClean="0">
                <a:sym typeface="Wingdings" pitchFamily="2" charset="2"/>
              </a:rPr>
              <a:t> browsing sendiri, BP3M, teman-2</a:t>
            </a:r>
          </a:p>
          <a:p>
            <a:r>
              <a:rPr lang="id-ID" dirty="0" smtClean="0">
                <a:sym typeface="Wingdings" pitchFamily="2" charset="2"/>
              </a:rPr>
              <a:t>Siap setiap saat  bahkan hanya 1 malam saja (contoh Revitalisasi Pertanian)</a:t>
            </a:r>
          </a:p>
          <a:p>
            <a:r>
              <a:rPr lang="id-ID" dirty="0" smtClean="0">
                <a:sym typeface="Wingdings" pitchFamily="2" charset="2"/>
              </a:rPr>
              <a:t>At all cost  lakukan segala cara secara maksimal (contoh Publikasi Ilmiah)</a:t>
            </a:r>
          </a:p>
          <a:p>
            <a:r>
              <a:rPr lang="id-ID" dirty="0" smtClean="0">
                <a:sym typeface="Wingdings" pitchFamily="2" charset="2"/>
              </a:rPr>
              <a:t>Ikuti panduan secara ketat 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Pindah outline panduan ke proposal (copy paste) dan beri warna merah untuk keterangannya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Isi masing masing bagian (hitam) secara lengkap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Jika selesai  hapus warna merahnya  (</a:t>
            </a:r>
            <a:r>
              <a:rPr lang="id-ID" dirty="0" smtClean="0">
                <a:sym typeface="Wingdings" pitchFamily="2" charset="2"/>
                <a:hlinkClick r:id="rId2" action="ppaction://hlinkfile"/>
              </a:rPr>
              <a:t>contoh HB</a:t>
            </a:r>
            <a:r>
              <a:rPr lang="id-ID" dirty="0" smtClean="0">
                <a:sym typeface="Wingdings" pitchFamily="2" charset="2"/>
              </a:rPr>
              <a:t>)</a:t>
            </a:r>
          </a:p>
          <a:p>
            <a:r>
              <a:rPr lang="id-ID" dirty="0" smtClean="0">
                <a:sym typeface="Wingdings" pitchFamily="2" charset="2"/>
              </a:rPr>
              <a:t>Selalu perhatikan kriteria penerimaan dan alasan-2 penolakan</a:t>
            </a:r>
          </a:p>
          <a:p>
            <a:r>
              <a:rPr lang="id-ID" dirty="0" smtClean="0">
                <a:sym typeface="Wingdings" pitchFamily="2" charset="2"/>
              </a:rPr>
              <a:t>COBA...COBA  dan....COBA!!!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Proses review</a:t>
            </a:r>
          </a:p>
          <a:p>
            <a:pPr lvl="1"/>
            <a:r>
              <a:rPr lang="id-ID" dirty="0" smtClean="0"/>
              <a:t>Persyaratan dari Dikti </a:t>
            </a:r>
            <a:r>
              <a:rPr lang="id-ID" dirty="0" smtClean="0">
                <a:sym typeface="Wingdings" pitchFamily="2" charset="2"/>
              </a:rPr>
              <a:t> dilakukan secara internal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Tidak menjatuhkan tapi memberi masukan agar lebih baik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Dilakukan oleh peer review (teman sejawat) atau reviewer (memiliki pengalaman dan kemampuan melakukan proses review)</a:t>
            </a:r>
          </a:p>
          <a:p>
            <a:r>
              <a:rPr lang="id-ID" dirty="0" smtClean="0">
                <a:sym typeface="Wingdings" pitchFamily="2" charset="2"/>
              </a:rPr>
              <a:t>Aspek yang di review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Performance (keseluruhan penampilan)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Kesesuaian proposal dengan jenis hibah yang dituju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Aspek aspek utama  lingkaran logika proposal</a:t>
            </a:r>
          </a:p>
          <a:p>
            <a:r>
              <a:rPr lang="id-ID" dirty="0" smtClean="0">
                <a:sym typeface="Wingdings" pitchFamily="2" charset="2"/>
              </a:rPr>
              <a:t>Perhatikan kriteria evaluasi dan penolakan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PROSES REVIEW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90245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00034" y="1204902"/>
            <a:ext cx="8229600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PERFORMANCE</a:t>
            </a:r>
            <a:r>
              <a:rPr lang="id-ID" sz="44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2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Tampilan Proposal yang Rapi dan Menarik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57364"/>
            <a:ext cx="8229600" cy="4829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en-US" sz="2600" dirty="0" err="1">
                <a:latin typeface="Constantia" pitchFamily="18" charset="0"/>
              </a:rPr>
              <a:t>Tampilan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keseluruhan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harus</a:t>
            </a:r>
            <a:r>
              <a:rPr lang="en-US" sz="2600" dirty="0">
                <a:latin typeface="Constantia" pitchFamily="18" charset="0"/>
              </a:rPr>
              <a:t> RAPI 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 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ketikan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, 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cetakan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, 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susunan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 </a:t>
            </a:r>
            <a:r>
              <a:rPr lang="en-US" sz="2600" dirty="0" err="1" smtClean="0">
                <a:latin typeface="Constantia" pitchFamily="18" charset="0"/>
                <a:sym typeface="Wingdings" pitchFamily="2" charset="2"/>
              </a:rPr>
              <a:t>alinea</a:t>
            </a:r>
            <a:r>
              <a:rPr lang="en-US" sz="2600" dirty="0" smtClean="0">
                <a:latin typeface="Constantia" pitchFamily="18" charset="0"/>
                <a:sym typeface="Wingdings" pitchFamily="2" charset="2"/>
              </a:rPr>
              <a:t>/</a:t>
            </a:r>
            <a:r>
              <a:rPr lang="en-US" sz="2600" dirty="0" err="1" smtClean="0">
                <a:latin typeface="Constantia" pitchFamily="18" charset="0"/>
                <a:sym typeface="Wingdings" pitchFamily="2" charset="2"/>
              </a:rPr>
              <a:t>bab</a:t>
            </a:r>
            <a:r>
              <a:rPr lang="id-ID" sz="2600" dirty="0" smtClean="0">
                <a:latin typeface="Constantia" pitchFamily="18" charset="0"/>
                <a:sym typeface="Wingdings" pitchFamily="2" charset="2"/>
              </a:rPr>
              <a:t> (</a:t>
            </a:r>
            <a:r>
              <a:rPr lang="id-ID" sz="2600" dirty="0" smtClean="0">
                <a:latin typeface="Constantia" pitchFamily="18" charset="0"/>
                <a:sym typeface="Wingdings" pitchFamily="2" charset="2"/>
                <a:hlinkClick r:id="rId2" action="ppaction://hlinkfile"/>
              </a:rPr>
              <a:t>contoh 1</a:t>
            </a:r>
            <a:r>
              <a:rPr lang="id-ID" sz="2600" dirty="0" smtClean="0">
                <a:latin typeface="Constantia" pitchFamily="18" charset="0"/>
                <a:sym typeface="Wingdings" pitchFamily="2" charset="2"/>
              </a:rPr>
              <a:t>, </a:t>
            </a:r>
            <a:r>
              <a:rPr lang="id-ID" sz="2600" dirty="0" smtClean="0">
                <a:latin typeface="Constantia" pitchFamily="18" charset="0"/>
                <a:sym typeface="Wingdings" pitchFamily="2" charset="2"/>
                <a:hlinkClick r:id="rId3" action="ppaction://hlinkfile"/>
              </a:rPr>
              <a:t>contoh 2</a:t>
            </a:r>
            <a:r>
              <a:rPr lang="id-ID" sz="2600" dirty="0" smtClean="0">
                <a:latin typeface="Constantia" pitchFamily="18" charset="0"/>
                <a:sym typeface="Wingdings" pitchFamily="2" charset="2"/>
              </a:rPr>
              <a:t>, </a:t>
            </a:r>
            <a:r>
              <a:rPr lang="id-ID" sz="2600" dirty="0" smtClean="0">
                <a:latin typeface="Constantia" pitchFamily="18" charset="0"/>
                <a:sym typeface="Wingdings" pitchFamily="2" charset="2"/>
                <a:hlinkClick r:id="rId4" action="ppaction://hlinkfile"/>
              </a:rPr>
              <a:t>Panduan HB</a:t>
            </a:r>
            <a:r>
              <a:rPr lang="id-ID" sz="2600" dirty="0" smtClean="0">
                <a:latin typeface="Constantia" pitchFamily="18" charset="0"/>
                <a:sym typeface="Wingdings" pitchFamily="2" charset="2"/>
              </a:rPr>
              <a:t>)</a:t>
            </a:r>
            <a:endParaRPr lang="en-US" sz="2600" dirty="0">
              <a:latin typeface="Constantia" pitchFamily="18" charset="0"/>
              <a:sym typeface="Wingdings" pitchFamily="2" charset="2"/>
            </a:endParaRP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en-US" sz="2600" dirty="0" err="1">
                <a:latin typeface="Constantia" pitchFamily="18" charset="0"/>
                <a:sym typeface="Wingdings" pitchFamily="2" charset="2"/>
              </a:rPr>
              <a:t>Cukup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 ‘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berisi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’  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relatif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 ‘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tebal</a:t>
            </a:r>
            <a:r>
              <a:rPr lang="en-US" sz="2600" dirty="0" smtClean="0">
                <a:latin typeface="Constantia" pitchFamily="18" charset="0"/>
                <a:sym typeface="Wingdings" pitchFamily="2" charset="2"/>
              </a:rPr>
              <a:t>’</a:t>
            </a:r>
            <a:r>
              <a:rPr lang="id-ID" sz="2600" dirty="0" smtClean="0">
                <a:latin typeface="Constantia" pitchFamily="18" charset="0"/>
                <a:sym typeface="Wingdings" pitchFamily="2" charset="2"/>
              </a:rPr>
              <a:t>   </a:t>
            </a:r>
            <a:r>
              <a:rPr lang="en-US" sz="2600" dirty="0" err="1" smtClean="0">
                <a:latin typeface="Constantia" pitchFamily="18" charset="0"/>
                <a:sym typeface="Wingdings" pitchFamily="2" charset="2"/>
              </a:rPr>
              <a:t>Distribusi</a:t>
            </a:r>
            <a:r>
              <a:rPr lang="en-US" sz="2600" dirty="0" smtClean="0">
                <a:latin typeface="Constantia" pitchFamily="18" charset="0"/>
                <a:sym typeface="Wingdings" pitchFamily="2" charset="2"/>
              </a:rPr>
              <a:t> 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antar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 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bab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 ‘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seimbang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’  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kriteria</a:t>
            </a:r>
            <a:r>
              <a:rPr lang="en-US" sz="2600" dirty="0">
                <a:latin typeface="Constantia" pitchFamily="18" charset="0"/>
                <a:sym typeface="Wingdings" pitchFamily="2" charset="2"/>
              </a:rPr>
              <a:t> </a:t>
            </a:r>
            <a:r>
              <a:rPr lang="en-US" sz="2600" dirty="0" err="1">
                <a:latin typeface="Constantia" pitchFamily="18" charset="0"/>
                <a:sym typeface="Wingdings" pitchFamily="2" charset="2"/>
              </a:rPr>
              <a:t>penilaian</a:t>
            </a:r>
            <a:endParaRPr lang="en-US" sz="2600" dirty="0">
              <a:latin typeface="Constantia" pitchFamily="18" charset="0"/>
              <a:sym typeface="Wingdings" pitchFamily="2" charset="2"/>
            </a:endParaRP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en-US" sz="2600" dirty="0" err="1">
                <a:latin typeface="Constantia" pitchFamily="18" charset="0"/>
              </a:rPr>
              <a:t>Seringkali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ukuran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kertas</a:t>
            </a:r>
            <a:r>
              <a:rPr lang="en-US" sz="2600" dirty="0">
                <a:latin typeface="Constantia" pitchFamily="18" charset="0"/>
              </a:rPr>
              <a:t>, </a:t>
            </a:r>
            <a:r>
              <a:rPr lang="en-US" sz="2600" dirty="0" err="1">
                <a:latin typeface="Constantia" pitchFamily="18" charset="0"/>
              </a:rPr>
              <a:t>spasi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dan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jenis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huruf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serta</a:t>
            </a:r>
            <a:r>
              <a:rPr lang="en-US" sz="2600" dirty="0">
                <a:latin typeface="Constantia" pitchFamily="18" charset="0"/>
              </a:rPr>
              <a:t> font yang </a:t>
            </a:r>
            <a:r>
              <a:rPr lang="en-US" sz="2600" dirty="0" err="1">
                <a:latin typeface="Constantia" pitchFamily="18" charset="0"/>
              </a:rPr>
              <a:t>digunakan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sudah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ditentukan</a:t>
            </a:r>
            <a:r>
              <a:rPr lang="en-US" sz="2600" dirty="0">
                <a:latin typeface="Constantia" pitchFamily="18" charset="0"/>
              </a:rPr>
              <a:t>.  </a:t>
            </a:r>
            <a:endParaRPr lang="id-ID" sz="2600" dirty="0" smtClean="0">
              <a:latin typeface="Constantia" pitchFamily="18" charset="0"/>
            </a:endParaRP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en-US" sz="2600" dirty="0" err="1" smtClean="0">
                <a:latin typeface="Constantia" pitchFamily="18" charset="0"/>
              </a:rPr>
              <a:t>Jika</a:t>
            </a:r>
            <a:r>
              <a:rPr lang="en-US" sz="2600" dirty="0" smtClean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dalam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hibah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tidak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disebutkan</a:t>
            </a:r>
            <a:r>
              <a:rPr lang="en-US" sz="2600" dirty="0">
                <a:latin typeface="Constantia" pitchFamily="18" charset="0"/>
              </a:rPr>
              <a:t>, </a:t>
            </a:r>
            <a:r>
              <a:rPr lang="en-US" sz="2600" dirty="0" err="1">
                <a:latin typeface="Constantia" pitchFamily="18" charset="0"/>
              </a:rPr>
              <a:t>maka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sebaiknya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dipakai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acuan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b="1" dirty="0" err="1">
                <a:latin typeface="Constantia" pitchFamily="18" charset="0"/>
              </a:rPr>
              <a:t>diketik</a:t>
            </a:r>
            <a:r>
              <a:rPr lang="en-US" sz="2600" b="1" dirty="0">
                <a:latin typeface="Constantia" pitchFamily="18" charset="0"/>
              </a:rPr>
              <a:t> 1,5 </a:t>
            </a:r>
            <a:r>
              <a:rPr lang="en-US" sz="2600" b="1" dirty="0" err="1">
                <a:latin typeface="Constantia" pitchFamily="18" charset="0"/>
              </a:rPr>
              <a:t>spasi</a:t>
            </a:r>
            <a:r>
              <a:rPr lang="en-US" sz="2600" b="1" dirty="0">
                <a:latin typeface="Constantia" pitchFamily="18" charset="0"/>
              </a:rPr>
              <a:t> </a:t>
            </a:r>
            <a:r>
              <a:rPr lang="en-US" sz="2600" b="1" dirty="0" err="1">
                <a:latin typeface="Constantia" pitchFamily="18" charset="0"/>
              </a:rPr>
              <a:t>dengan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b="1" dirty="0" err="1">
                <a:latin typeface="Constantia" pitchFamily="18" charset="0"/>
              </a:rPr>
              <a:t>kertas</a:t>
            </a:r>
            <a:r>
              <a:rPr lang="en-US" sz="2600" b="1" dirty="0">
                <a:latin typeface="Constantia" pitchFamily="18" charset="0"/>
              </a:rPr>
              <a:t> HVS </a:t>
            </a:r>
            <a:r>
              <a:rPr lang="en-US" sz="2600" b="1" dirty="0" err="1">
                <a:latin typeface="Constantia" pitchFamily="18" charset="0"/>
              </a:rPr>
              <a:t>ukuran</a:t>
            </a:r>
            <a:r>
              <a:rPr lang="en-US" sz="2600" b="1" dirty="0">
                <a:latin typeface="Constantia" pitchFamily="18" charset="0"/>
              </a:rPr>
              <a:t> A4, </a:t>
            </a:r>
            <a:r>
              <a:rPr lang="en-US" sz="2600" b="1" dirty="0" err="1">
                <a:latin typeface="Constantia" pitchFamily="18" charset="0"/>
              </a:rPr>
              <a:t>tipe</a:t>
            </a:r>
            <a:r>
              <a:rPr lang="en-US" sz="2600" b="1" dirty="0">
                <a:latin typeface="Constantia" pitchFamily="18" charset="0"/>
              </a:rPr>
              <a:t> </a:t>
            </a:r>
            <a:r>
              <a:rPr lang="en-US" sz="2600" b="1" dirty="0" err="1">
                <a:latin typeface="Constantia" pitchFamily="18" charset="0"/>
              </a:rPr>
              <a:t>huruf</a:t>
            </a:r>
            <a:r>
              <a:rPr lang="en-US" sz="2600" b="1" dirty="0">
                <a:latin typeface="Constantia" pitchFamily="18" charset="0"/>
              </a:rPr>
              <a:t> Times New Roman </a:t>
            </a:r>
            <a:r>
              <a:rPr lang="en-US" sz="2600" b="1" dirty="0" err="1">
                <a:latin typeface="Constantia" pitchFamily="18" charset="0"/>
              </a:rPr>
              <a:t>dengan</a:t>
            </a:r>
            <a:r>
              <a:rPr lang="en-US" sz="2600" b="1" dirty="0">
                <a:latin typeface="Constantia" pitchFamily="18" charset="0"/>
              </a:rPr>
              <a:t> font 12.</a:t>
            </a:r>
            <a:r>
              <a:rPr lang="en-US" sz="2600" dirty="0">
                <a:latin typeface="Constantia" pitchFamily="18" charset="0"/>
              </a:rPr>
              <a:t> Hal-</a:t>
            </a:r>
            <a:r>
              <a:rPr lang="en-US" sz="2600" dirty="0" err="1">
                <a:latin typeface="Constantia" pitchFamily="18" charset="0"/>
              </a:rPr>
              <a:t>hal</a:t>
            </a:r>
            <a:r>
              <a:rPr lang="en-US" sz="2600" dirty="0">
                <a:latin typeface="Constantia" pitchFamily="18" charset="0"/>
              </a:rPr>
              <a:t> ‘</a:t>
            </a:r>
            <a:r>
              <a:rPr lang="en-US" sz="2600" dirty="0" err="1">
                <a:latin typeface="Constantia" pitchFamily="18" charset="0"/>
              </a:rPr>
              <a:t>kecil</a:t>
            </a:r>
            <a:r>
              <a:rPr lang="en-US" sz="2600" dirty="0">
                <a:latin typeface="Constantia" pitchFamily="18" charset="0"/>
              </a:rPr>
              <a:t>’ </a:t>
            </a:r>
            <a:r>
              <a:rPr lang="en-US" sz="2600" dirty="0" err="1">
                <a:latin typeface="Constantia" pitchFamily="18" charset="0"/>
              </a:rPr>
              <a:t>ini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benar-benar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harus</a:t>
            </a:r>
            <a:r>
              <a:rPr lang="en-US" sz="2600" dirty="0">
                <a:latin typeface="Constantia" pitchFamily="18" charset="0"/>
              </a:rPr>
              <a:t> </a:t>
            </a:r>
            <a:r>
              <a:rPr lang="en-US" sz="2600" dirty="0" err="1">
                <a:latin typeface="Constantia" pitchFamily="18" charset="0"/>
              </a:rPr>
              <a:t>dipatuhi</a:t>
            </a:r>
            <a:r>
              <a:rPr lang="en-US" sz="2600" dirty="0" smtClean="0">
                <a:latin typeface="Constantia" pitchFamily="18" charset="0"/>
              </a:rPr>
              <a:t>.</a:t>
            </a:r>
            <a:endParaRPr lang="en-US" sz="2600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833424"/>
            <a:ext cx="8229600" cy="66675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id-ID" b="1" dirty="0" smtClean="0">
                <a:solidFill>
                  <a:schemeClr val="accent1">
                    <a:lumMod val="50000"/>
                  </a:schemeClr>
                </a:solidFill>
              </a:rPr>
              <a:t>UNSUR-UNSUR UTAMA PROPOSAL</a:t>
            </a:r>
            <a:br>
              <a:rPr lang="id-ID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Lingkaran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‘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Logika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Proposal’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245</TotalTime>
  <Words>1702</Words>
  <Application>Microsoft Office PowerPoint</Application>
  <PresentationFormat>On-screen Show (4:3)</PresentationFormat>
  <Paragraphs>192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Concourse</vt:lpstr>
      <vt:lpstr>MULAI MEREVIEW: Dari Judul sampai Tujuan</vt:lpstr>
      <vt:lpstr>Data Diri</vt:lpstr>
      <vt:lpstr>Proposal ??</vt:lpstr>
      <vt:lpstr>PowerPoint Presentation</vt:lpstr>
      <vt:lpstr>DARI IDE KE PROPOSAL</vt:lpstr>
      <vt:lpstr>Strategi Memperolehnya</vt:lpstr>
      <vt:lpstr>PROSES REVIEW</vt:lpstr>
      <vt:lpstr>PowerPoint Presentation</vt:lpstr>
      <vt:lpstr>UNSUR-UNSUR UTAMA PROPOSAL Lingkaran ‘Logika Proposal’</vt:lpstr>
      <vt:lpstr>JUDUL YANG SEKSI</vt:lpstr>
      <vt:lpstr>PowerPoint Presentation</vt:lpstr>
      <vt:lpstr>LATAR BELAKANG</vt:lpstr>
      <vt:lpstr>PowerPoint Presentation</vt:lpstr>
      <vt:lpstr>PERUMUSAN MASALAH</vt:lpstr>
      <vt:lpstr>PowerPoint Presentation</vt:lpstr>
      <vt:lpstr>Contoh-contoh Tahapan Penyusunan Perumusan Masalah</vt:lpstr>
      <vt:lpstr>PowerPoint Presentation</vt:lpstr>
      <vt:lpstr>Bentuk Rumusan masalah</vt:lpstr>
      <vt:lpstr>TUJUAN PENELITIAN</vt:lpstr>
      <vt:lpstr>Contoh Perbedaan Mendasar:</vt:lpstr>
      <vt:lpstr>Contoh</vt:lpstr>
      <vt:lpstr>Contoh Diagram Alir</vt:lpstr>
      <vt:lpstr>Kriteria Penilaian HB</vt:lpstr>
      <vt:lpstr>Kriteria Penilaian Dosen Pemula</vt:lpstr>
      <vt:lpstr>Kriteria Penolakan HB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MULAI MENELITI: Dari Proposal yang Berhasil ke  Mulai Meneliti</dc:title>
  <dc:creator>LST</dc:creator>
  <cp:lastModifiedBy>lasmono</cp:lastModifiedBy>
  <cp:revision>25</cp:revision>
  <dcterms:created xsi:type="dcterms:W3CDTF">2012-02-14T21:21:22Z</dcterms:created>
  <dcterms:modified xsi:type="dcterms:W3CDTF">2013-06-30T11:43:42Z</dcterms:modified>
</cp:coreProperties>
</file>