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256" r:id="rId3"/>
    <p:sldId id="260" r:id="rId4"/>
    <p:sldId id="289" r:id="rId5"/>
    <p:sldId id="290" r:id="rId6"/>
    <p:sldId id="325" r:id="rId7"/>
    <p:sldId id="323" r:id="rId8"/>
    <p:sldId id="326" r:id="rId9"/>
    <p:sldId id="32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4" r:id="rId40"/>
    <p:sldId id="327" r:id="rId41"/>
    <p:sldId id="288" r:id="rId4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6206A1-0BDC-4512-A366-BE804B0DCFA3}" type="datetimeFigureOut">
              <a:rPr lang="id-ID" smtClean="0"/>
              <a:t>30/06/2013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6DD560-1A08-40F9-ABB1-F949060F7D63}" type="slidenum">
              <a:rPr lang="id-ID" smtClean="0"/>
              <a:t>‹#›</a:t>
            </a:fld>
            <a:endParaRPr lang="id-ID"/>
          </a:p>
        </p:txBody>
      </p:sp>
    </p:spTree>
    <p:extLst>
      <p:ext uri="{BB962C8B-B14F-4D97-AF65-F5344CB8AC3E}">
        <p14:creationId xmlns:p14="http://schemas.microsoft.com/office/powerpoint/2010/main" val="97797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F39D150-887C-42A3-B197-1599AEB484A4}"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E677DD8-DFCA-4D2E-B12B-178392F211D3}" type="datetimeFigureOut">
              <a:rPr lang="id-ID" smtClean="0"/>
              <a:t>30/06/2013</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6D05462-F6B7-425B-9B78-ECB5CC135556}"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E677DD8-DFCA-4D2E-B12B-178392F211D3}" type="datetimeFigureOut">
              <a:rPr lang="id-ID" smtClean="0"/>
              <a:t>30/06/2013</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6D05462-F6B7-425B-9B78-ECB5CC135556}" type="slidenum">
              <a:rPr lang="id-ID" smtClean="0"/>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E677DD8-DFCA-4D2E-B12B-178392F211D3}" type="datetimeFigureOut">
              <a:rPr lang="id-ID" smtClean="0"/>
              <a:t>30/06/2013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E677DD8-DFCA-4D2E-B12B-178392F211D3}" type="datetimeFigureOut">
              <a:rPr lang="id-ID" smtClean="0"/>
              <a:t>30/06/2013</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6D05462-F6B7-425B-9B78-ECB5CC135556}" type="slidenum">
              <a:rPr lang="id-ID" smtClean="0"/>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86D05462-F6B7-425B-9B78-ECB5CC135556}" type="slidenum">
              <a:rPr lang="id-ID" smtClean="0"/>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E677DD8-DFCA-4D2E-B12B-178392F211D3}" type="datetimeFigureOut">
              <a:rPr lang="id-ID" smtClean="0"/>
              <a:t>30/06/2013</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E677DD8-DFCA-4D2E-B12B-178392F211D3}" type="datetimeFigureOut">
              <a:rPr lang="id-ID" smtClean="0"/>
              <a:t>30/06/2013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6D05462-F6B7-425B-9B78-ECB5CC135556}"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E677DD8-DFCA-4D2E-B12B-178392F211D3}" type="datetimeFigureOut">
              <a:rPr lang="id-ID" smtClean="0"/>
              <a:t>30/06/2013</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6D05462-F6B7-425B-9B78-ECB5CC135556}" type="slidenum">
              <a:rPr lang="id-ID" smtClean="0"/>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E677DD8-DFCA-4D2E-B12B-178392F211D3}" type="datetimeFigureOut">
              <a:rPr lang="id-ID" smtClean="0"/>
              <a:t>30/06/2013</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D05462-F6B7-425B-9B78-ECB5CC135556}"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E677DD8-DFCA-4D2E-B12B-178392F211D3}" type="datetimeFigureOut">
              <a:rPr lang="id-ID" smtClean="0"/>
              <a:t>30/06/2013</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D05462-F6B7-425B-9B78-ECB5CC135556}"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96753"/>
            <a:ext cx="7772400" cy="1296144"/>
          </a:xfrm>
        </p:spPr>
        <p:txBody>
          <a:bodyPr>
            <a:noAutofit/>
          </a:bodyPr>
          <a:lstStyle/>
          <a:p>
            <a:r>
              <a:rPr lang="en-US" sz="4000" dirty="0" smtClean="0"/>
              <a:t>H</a:t>
            </a:r>
            <a:r>
              <a:rPr lang="id-ID" sz="4000" dirty="0" smtClean="0"/>
              <a:t>IBAH PENELITIAN DIKTI</a:t>
            </a:r>
            <a:endParaRPr lang="id-ID" sz="4000" dirty="0"/>
          </a:p>
        </p:txBody>
      </p:sp>
      <p:sp>
        <p:nvSpPr>
          <p:cNvPr id="3" name="Subtitle 2"/>
          <p:cNvSpPr>
            <a:spLocks noGrp="1"/>
          </p:cNvSpPr>
          <p:nvPr>
            <p:ph type="subTitle" idx="1"/>
          </p:nvPr>
        </p:nvSpPr>
        <p:spPr>
          <a:xfrm>
            <a:off x="685800" y="4005064"/>
            <a:ext cx="7772400" cy="2281456"/>
          </a:xfrm>
        </p:spPr>
        <p:txBody>
          <a:bodyPr>
            <a:normAutofit/>
          </a:bodyPr>
          <a:lstStyle/>
          <a:p>
            <a:r>
              <a:rPr lang="id-ID" dirty="0" smtClean="0">
                <a:solidFill>
                  <a:schemeClr val="tx1"/>
                </a:solidFill>
              </a:rPr>
              <a:t>Lasmono Tri Sunaryanto</a:t>
            </a:r>
          </a:p>
          <a:p>
            <a:r>
              <a:rPr lang="id-ID" sz="2000" dirty="0" smtClean="0">
                <a:solidFill>
                  <a:schemeClr val="tx1"/>
                </a:solidFill>
              </a:rPr>
              <a:t>Disampaikan pada Workshop Reviewer Penelitian </a:t>
            </a:r>
          </a:p>
          <a:p>
            <a:r>
              <a:rPr lang="id-ID" sz="2000" dirty="0" smtClean="0">
                <a:solidFill>
                  <a:schemeClr val="tx1"/>
                </a:solidFill>
              </a:rPr>
              <a:t>Kopertis Wilayah 6</a:t>
            </a:r>
          </a:p>
          <a:p>
            <a:endParaRPr lang="id-ID" sz="2000" dirty="0">
              <a:solidFill>
                <a:schemeClr val="tx1"/>
              </a:solidFill>
            </a:endParaRPr>
          </a:p>
          <a:p>
            <a:endParaRPr lang="id-ID" sz="2000" dirty="0" smtClean="0">
              <a:solidFill>
                <a:schemeClr val="tx1"/>
              </a:solidFill>
            </a:endParaRPr>
          </a:p>
          <a:p>
            <a:r>
              <a:rPr lang="id-ID" sz="2000" dirty="0" smtClean="0">
                <a:solidFill>
                  <a:schemeClr val="tx1"/>
                </a:solidFill>
              </a:rPr>
              <a:t>Salatiga, </a:t>
            </a:r>
            <a:r>
              <a:rPr lang="en-US" sz="2000" dirty="0" smtClean="0">
                <a:solidFill>
                  <a:schemeClr val="tx1"/>
                </a:solidFill>
              </a:rPr>
              <a:t>2</a:t>
            </a:r>
            <a:r>
              <a:rPr lang="id-ID" sz="2000" dirty="0" smtClean="0">
                <a:solidFill>
                  <a:schemeClr val="tx1"/>
                </a:solidFill>
              </a:rPr>
              <a:t>-4 Juli </a:t>
            </a:r>
            <a:r>
              <a:rPr lang="en-US" sz="2000" dirty="0" smtClean="0">
                <a:solidFill>
                  <a:schemeClr val="tx1"/>
                </a:solidFill>
              </a:rPr>
              <a:t>2013</a:t>
            </a:r>
            <a:endParaRPr lang="id-ID"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939800"/>
          </a:xfrm>
        </p:spPr>
        <p:txBody>
          <a:bodyPr/>
          <a:lstStyle/>
          <a:p>
            <a:r>
              <a:rPr lang="en-US" sz="3600" smtClean="0"/>
              <a:t>Luaran Peneltian Unggulan PT</a:t>
            </a:r>
          </a:p>
        </p:txBody>
      </p:sp>
      <p:sp>
        <p:nvSpPr>
          <p:cNvPr id="3" name="Content Placeholder 2"/>
          <p:cNvSpPr>
            <a:spLocks noGrp="1"/>
          </p:cNvSpPr>
          <p:nvPr>
            <p:ph idx="1"/>
          </p:nvPr>
        </p:nvSpPr>
        <p:spPr>
          <a:xfrm>
            <a:off x="457200" y="1214438"/>
            <a:ext cx="8229600" cy="4911725"/>
          </a:xfrm>
        </p:spPr>
        <p:txBody>
          <a:bodyPr/>
          <a:lstStyle/>
          <a:p>
            <a:pPr>
              <a:buFont typeface="Arial" charset="0"/>
              <a:buNone/>
              <a:defRPr/>
            </a:pPr>
            <a:r>
              <a:rPr lang="en-US" dirty="0" smtClean="0"/>
              <a:t>    </a:t>
            </a:r>
            <a:r>
              <a:rPr lang="id-ID" dirty="0" smtClean="0"/>
              <a:t>Luaran penelitian harus terukur dalam kurun waktu tertentu</a:t>
            </a:r>
            <a:r>
              <a:rPr lang="en-US" dirty="0" smtClean="0"/>
              <a:t>, </a:t>
            </a:r>
            <a:r>
              <a:rPr lang="en-US" dirty="0" err="1" smtClean="0"/>
              <a:t>yaitu</a:t>
            </a:r>
            <a:r>
              <a:rPr lang="en-US" dirty="0" smtClean="0"/>
              <a:t> :</a:t>
            </a:r>
          </a:p>
          <a:p>
            <a:pPr marL="514350" indent="-514350">
              <a:buFont typeface="Arial" charset="0"/>
              <a:buAutoNum type="alphaLcPeriod"/>
              <a:defRPr/>
            </a:pPr>
            <a:r>
              <a:rPr lang="id-ID" sz="2300" dirty="0"/>
              <a:t>Produk teknologi yang langsung dapat dima</a:t>
            </a:r>
            <a:r>
              <a:rPr lang="en-US" sz="2300" dirty="0"/>
              <a:t>n</a:t>
            </a:r>
            <a:r>
              <a:rPr lang="id-ID" sz="2300" dirty="0"/>
              <a:t>faatkan</a:t>
            </a:r>
            <a:r>
              <a:rPr lang="en-US" sz="2300" dirty="0"/>
              <a:t> </a:t>
            </a:r>
            <a:r>
              <a:rPr lang="en-US" sz="2300" dirty="0" err="1"/>
              <a:t>oleh</a:t>
            </a:r>
            <a:r>
              <a:rPr lang="en-US" sz="2300" dirty="0"/>
              <a:t> stake holders</a:t>
            </a:r>
            <a:r>
              <a:rPr lang="id-ID" sz="2300" dirty="0"/>
              <a:t>,</a:t>
            </a:r>
            <a:endParaRPr lang="en-US" sz="2300" dirty="0"/>
          </a:p>
          <a:p>
            <a:pPr marL="514350" indent="-514350">
              <a:buFont typeface="Arial" charset="0"/>
              <a:buAutoNum type="alphaLcPeriod"/>
              <a:defRPr/>
            </a:pPr>
            <a:r>
              <a:rPr lang="id-ID" sz="2300" dirty="0"/>
              <a:t>Publikasi, HKI, kebijakan (pedoman, regulasi), model, rekayasa sosial, dll.</a:t>
            </a:r>
            <a:endParaRPr lang="en-US" sz="2300" dirty="0"/>
          </a:p>
          <a:p>
            <a:pPr marL="514350" indent="-514350">
              <a:buFont typeface="Arial" charset="0"/>
              <a:buAutoNum type="alphaLcPeriod"/>
              <a:defRPr/>
            </a:pPr>
            <a:r>
              <a:rPr lang="id-ID" sz="2300" dirty="0"/>
              <a:t>Pengkajian, pengembangan dan penerapan IPTEKSB. </a:t>
            </a:r>
            <a:endParaRPr lang="en-US" sz="2300" dirty="0"/>
          </a:p>
        </p:txBody>
      </p:sp>
    </p:spTree>
    <p:extLst>
      <p:ext uri="{BB962C8B-B14F-4D97-AF65-F5344CB8AC3E}">
        <p14:creationId xmlns:p14="http://schemas.microsoft.com/office/powerpoint/2010/main" val="160767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200" b="1" smtClean="0"/>
              <a:t>Kriteria, </a:t>
            </a:r>
            <a:r>
              <a:rPr lang="id-ID" sz="3200" b="1" smtClean="0"/>
              <a:t>Persyaratan Pengusul dan Tata Cara Pengusulan</a:t>
            </a:r>
            <a:endParaRPr lang="en-US" sz="3200" smtClean="0"/>
          </a:p>
        </p:txBody>
      </p:sp>
      <p:sp>
        <p:nvSpPr>
          <p:cNvPr id="22531" name="Content Placeholder 2"/>
          <p:cNvSpPr>
            <a:spLocks noGrp="1"/>
          </p:cNvSpPr>
          <p:nvPr>
            <p:ph idx="1"/>
          </p:nvPr>
        </p:nvSpPr>
        <p:spPr/>
        <p:txBody>
          <a:bodyPr/>
          <a:lstStyle/>
          <a:p>
            <a:pPr marL="514350" indent="-514350">
              <a:buFont typeface="Arial" charset="0"/>
              <a:buAutoNum type="alphaLcPeriod"/>
            </a:pPr>
            <a:r>
              <a:rPr lang="id-ID" smtClean="0"/>
              <a:t>Pengusul adalah dosen tetap PTN</a:t>
            </a:r>
            <a:r>
              <a:rPr lang="en-US" smtClean="0"/>
              <a:t> </a:t>
            </a:r>
            <a:r>
              <a:rPr lang="id-ID" smtClean="0"/>
              <a:t>atau</a:t>
            </a:r>
            <a:r>
              <a:rPr lang="en-US" smtClean="0"/>
              <a:t> </a:t>
            </a:r>
            <a:r>
              <a:rPr lang="id-ID" smtClean="0"/>
              <a:t>PTS </a:t>
            </a:r>
            <a:r>
              <a:rPr lang="en-US" smtClean="0"/>
              <a:t>yang mempunyai NIDN </a:t>
            </a:r>
            <a:r>
              <a:rPr lang="id-ID" smtClean="0"/>
              <a:t>di luar PTS Binaan</a:t>
            </a:r>
            <a:r>
              <a:rPr lang="en-US" smtClean="0"/>
              <a:t>,</a:t>
            </a:r>
          </a:p>
          <a:p>
            <a:pPr marL="514350" indent="-514350">
              <a:buFont typeface="Arial" charset="0"/>
              <a:buAutoNum type="alphaLcPeriod"/>
            </a:pPr>
            <a:r>
              <a:rPr lang="id-ID" smtClean="0"/>
              <a:t>Ketua tim peneliti berpendidikan S3 (doktor) atau S2 dengan jabatan Lektor Kepala</a:t>
            </a:r>
            <a:r>
              <a:rPr lang="en-US" smtClean="0"/>
              <a:t>,</a:t>
            </a:r>
          </a:p>
          <a:p>
            <a:pPr marL="514350" indent="-514350">
              <a:buFont typeface="Arial" charset="0"/>
              <a:buAutoNum type="alphaLcPeriod"/>
            </a:pPr>
            <a:r>
              <a:rPr lang="id-ID" smtClean="0"/>
              <a:t>Tim peneliti </a:t>
            </a:r>
            <a:r>
              <a:rPr lang="en-US" smtClean="0"/>
              <a:t>berjumlah 3 – 4 orang,</a:t>
            </a:r>
          </a:p>
          <a:p>
            <a:pPr marL="514350" indent="-514350">
              <a:buFont typeface="Arial" charset="0"/>
              <a:buAutoNum type="alphaLcPeriod"/>
            </a:pPr>
            <a:r>
              <a:rPr lang="en-US" smtClean="0"/>
              <a:t>T</a:t>
            </a:r>
            <a:r>
              <a:rPr lang="id-ID" smtClean="0"/>
              <a:t>im peneliti harus mempunya </a:t>
            </a:r>
            <a:r>
              <a:rPr lang="id-ID" i="1" smtClean="0"/>
              <a:t>track record </a:t>
            </a:r>
            <a:r>
              <a:rPr lang="id-ID" smtClean="0"/>
              <a:t>memadai</a:t>
            </a:r>
            <a:r>
              <a:rPr lang="en-US" smtClean="0"/>
              <a:t>,</a:t>
            </a:r>
          </a:p>
          <a:p>
            <a:pPr marL="514350" indent="-514350">
              <a:buFont typeface="Arial" charset="0"/>
              <a:buAutoNum type="alphaLcPeriod"/>
            </a:pPr>
            <a:r>
              <a:rPr lang="id-ID" smtClean="0"/>
              <a:t>Penelitian bersifat </a:t>
            </a:r>
            <a:r>
              <a:rPr lang="id-ID" i="1" smtClean="0"/>
              <a:t>multi years</a:t>
            </a:r>
            <a:r>
              <a:rPr lang="id-ID" smtClean="0"/>
              <a:t>, </a:t>
            </a:r>
            <a:r>
              <a:rPr lang="en-US" smtClean="0"/>
              <a:t>dengan jangka waktu </a:t>
            </a:r>
            <a:r>
              <a:rPr lang="id-ID" smtClean="0"/>
              <a:t>antara 2-5 tahun</a:t>
            </a:r>
            <a:endParaRPr lang="en-US" smtClean="0"/>
          </a:p>
        </p:txBody>
      </p:sp>
    </p:spTree>
    <p:extLst>
      <p:ext uri="{BB962C8B-B14F-4D97-AF65-F5344CB8AC3E}">
        <p14:creationId xmlns:p14="http://schemas.microsoft.com/office/powerpoint/2010/main" val="3471631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857250"/>
            <a:ext cx="8229600" cy="5268913"/>
          </a:xfrm>
        </p:spPr>
        <p:txBody>
          <a:bodyPr>
            <a:normAutofit/>
          </a:bodyPr>
          <a:lstStyle/>
          <a:p>
            <a:pPr>
              <a:buFont typeface="Arial" charset="0"/>
              <a:buNone/>
            </a:pPr>
            <a:r>
              <a:rPr lang="en-US" sz="2300" dirty="0"/>
              <a:t>f. </a:t>
            </a:r>
            <a:r>
              <a:rPr lang="id-ID" sz="2300" dirty="0"/>
              <a:t>Anggota tim peneliti dapat berganti setiap tahunnya </a:t>
            </a:r>
            <a:r>
              <a:rPr lang="en-US" sz="2300" dirty="0" err="1"/>
              <a:t>dan</a:t>
            </a:r>
            <a:r>
              <a:rPr lang="en-US" sz="2300" dirty="0"/>
              <a:t> </a:t>
            </a:r>
            <a:r>
              <a:rPr lang="en-US" sz="2300" dirty="0" err="1"/>
              <a:t>dapat</a:t>
            </a:r>
            <a:r>
              <a:rPr lang="en-US" sz="2300" dirty="0"/>
              <a:t> </a:t>
            </a:r>
            <a:r>
              <a:rPr lang="en-US" sz="2300" dirty="0" err="1"/>
              <a:t>dari</a:t>
            </a:r>
            <a:r>
              <a:rPr lang="en-US" sz="2300" dirty="0"/>
              <a:t> </a:t>
            </a:r>
            <a:r>
              <a:rPr lang="en-US" sz="2300" dirty="0" err="1"/>
              <a:t>luar</a:t>
            </a:r>
            <a:r>
              <a:rPr lang="en-US" sz="2300" dirty="0"/>
              <a:t> PT </a:t>
            </a:r>
            <a:r>
              <a:rPr lang="en-US" sz="2300" dirty="0" err="1"/>
              <a:t>pengusul</a:t>
            </a:r>
            <a:r>
              <a:rPr lang="en-US" sz="2300" dirty="0"/>
              <a:t>, </a:t>
            </a:r>
            <a:r>
              <a:rPr lang="id-ID" sz="2300" dirty="0"/>
              <a:t>sesuai dengan kebutuhan dan roadmap penelitian</a:t>
            </a:r>
            <a:r>
              <a:rPr lang="en-US" sz="2300" dirty="0"/>
              <a:t>,</a:t>
            </a:r>
          </a:p>
          <a:p>
            <a:pPr>
              <a:buFont typeface="Arial" charset="0"/>
              <a:buNone/>
            </a:pPr>
            <a:r>
              <a:rPr lang="en-US" sz="2300" dirty="0"/>
              <a:t>g. </a:t>
            </a:r>
            <a:r>
              <a:rPr lang="id-ID" sz="2300" dirty="0"/>
              <a:t>Setiap peneliti hanya boleh mengusulkan satu judul penelitian, baik sebagai ketua maupun sebagai anggota</a:t>
            </a:r>
            <a:r>
              <a:rPr lang="en-US" sz="2300" dirty="0"/>
              <a:t> </a:t>
            </a:r>
            <a:r>
              <a:rPr lang="en-US" sz="2300" dirty="0" err="1"/>
              <a:t>pada</a:t>
            </a:r>
            <a:r>
              <a:rPr lang="en-US" sz="2300" dirty="0"/>
              <a:t> skim </a:t>
            </a:r>
            <a:r>
              <a:rPr lang="en-US" sz="2300" dirty="0" err="1"/>
              <a:t>penelitian</a:t>
            </a:r>
            <a:r>
              <a:rPr lang="en-US" sz="2300" dirty="0"/>
              <a:t> </a:t>
            </a:r>
            <a:r>
              <a:rPr lang="en-US" sz="2300" dirty="0" err="1"/>
              <a:t>unggulan</a:t>
            </a:r>
            <a:r>
              <a:rPr lang="en-US" sz="2300" dirty="0"/>
              <a:t> PT,</a:t>
            </a:r>
          </a:p>
          <a:p>
            <a:pPr>
              <a:buFont typeface="Arial" charset="0"/>
              <a:buNone/>
            </a:pPr>
            <a:r>
              <a:rPr lang="en-US" sz="2300" dirty="0"/>
              <a:t>h. </a:t>
            </a:r>
            <a:r>
              <a:rPr lang="id-ID" sz="2300" dirty="0"/>
              <a:t>Besarnya dana penelitian per judul untuk setiap tahunnya</a:t>
            </a:r>
            <a:r>
              <a:rPr lang="en-US" sz="2300" dirty="0"/>
              <a:t> min. </a:t>
            </a:r>
            <a:r>
              <a:rPr lang="en-US" sz="2300" dirty="0" err="1"/>
              <a:t>Rp</a:t>
            </a:r>
            <a:r>
              <a:rPr lang="en-US" sz="2300" dirty="0"/>
              <a:t>. 50 </a:t>
            </a:r>
            <a:r>
              <a:rPr lang="en-US" sz="2300" dirty="0" err="1"/>
              <a:t>juta</a:t>
            </a:r>
            <a:r>
              <a:rPr lang="en-US" sz="2300" dirty="0"/>
              <a:t>, </a:t>
            </a:r>
            <a:r>
              <a:rPr lang="en-US" sz="2300" dirty="0" err="1"/>
              <a:t>maks</a:t>
            </a:r>
            <a:r>
              <a:rPr lang="en-US" sz="2300" dirty="0"/>
              <a:t> </a:t>
            </a:r>
            <a:r>
              <a:rPr lang="en-US" sz="2300" dirty="0" err="1"/>
              <a:t>tergantung</a:t>
            </a:r>
            <a:r>
              <a:rPr lang="en-US" sz="2300" dirty="0"/>
              <a:t> </a:t>
            </a:r>
            <a:r>
              <a:rPr lang="en-US" sz="2300" dirty="0" err="1"/>
              <a:t>dari</a:t>
            </a:r>
            <a:r>
              <a:rPr lang="en-US" sz="2300" dirty="0"/>
              <a:t> </a:t>
            </a:r>
            <a:r>
              <a:rPr lang="en-US" sz="2300" dirty="0" err="1"/>
              <a:t>anggaran</a:t>
            </a:r>
            <a:r>
              <a:rPr lang="en-US" sz="2300" dirty="0"/>
              <a:t> PT.</a:t>
            </a:r>
          </a:p>
          <a:p>
            <a:pPr>
              <a:buFont typeface="Arial" charset="0"/>
              <a:buNone/>
            </a:pPr>
            <a:r>
              <a:rPr lang="en-US" sz="2300" dirty="0"/>
              <a:t>i. </a:t>
            </a:r>
            <a:r>
              <a:rPr lang="id-ID" sz="2300" dirty="0"/>
              <a:t>Sampul muka proposal </a:t>
            </a:r>
            <a:r>
              <a:rPr lang="id-ID" sz="2800" b="1" u="sng" dirty="0" smtClean="0">
                <a:solidFill>
                  <a:srgbClr val="FF0000"/>
                </a:solidFill>
              </a:rPr>
              <a:t>warna </a:t>
            </a:r>
            <a:r>
              <a:rPr lang="en-US" sz="2800" b="1" u="sng" dirty="0" err="1" smtClean="0">
                <a:solidFill>
                  <a:srgbClr val="FF0000"/>
                </a:solidFill>
              </a:rPr>
              <a:t>merah</a:t>
            </a:r>
            <a:r>
              <a:rPr lang="id-ID" sz="2800" b="1" dirty="0" smtClean="0"/>
              <a:t> </a:t>
            </a:r>
            <a:endParaRPr lang="en-US" sz="2800" b="1" dirty="0" smtClean="0"/>
          </a:p>
        </p:txBody>
      </p:sp>
    </p:spTree>
    <p:extLst>
      <p:ext uri="{BB962C8B-B14F-4D97-AF65-F5344CB8AC3E}">
        <p14:creationId xmlns:p14="http://schemas.microsoft.com/office/powerpoint/2010/main" val="3038846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654050"/>
          </a:xfrm>
        </p:spPr>
        <p:txBody>
          <a:bodyPr/>
          <a:lstStyle/>
          <a:p>
            <a:r>
              <a:rPr lang="id-ID" sz="3600" b="1" smtClean="0"/>
              <a:t>Sistematika</a:t>
            </a:r>
            <a:r>
              <a:rPr lang="en-US" sz="3600" b="1" smtClean="0"/>
              <a:t> Usulan Penelitian</a:t>
            </a:r>
            <a:endParaRPr lang="en-US" sz="3600" smtClean="0"/>
          </a:p>
        </p:txBody>
      </p:sp>
      <p:sp>
        <p:nvSpPr>
          <p:cNvPr id="3" name="Content Placeholder 2"/>
          <p:cNvSpPr>
            <a:spLocks noGrp="1"/>
          </p:cNvSpPr>
          <p:nvPr>
            <p:ph idx="1"/>
          </p:nvPr>
        </p:nvSpPr>
        <p:spPr>
          <a:xfrm>
            <a:off x="457200" y="1143000"/>
            <a:ext cx="8229600" cy="4983163"/>
          </a:xfrm>
        </p:spPr>
        <p:txBody>
          <a:bodyPr/>
          <a:lstStyle/>
          <a:p>
            <a:pPr>
              <a:buFont typeface="Arial" charset="0"/>
              <a:buNone/>
              <a:defRPr/>
            </a:pPr>
            <a:r>
              <a:rPr lang="id-ID" sz="2000" dirty="0" smtClean="0"/>
              <a:t>Halaman pengesahan</a:t>
            </a:r>
            <a:endParaRPr lang="en-US" sz="2000" dirty="0" smtClean="0"/>
          </a:p>
          <a:p>
            <a:pPr>
              <a:buFont typeface="Arial" charset="0"/>
              <a:buNone/>
              <a:defRPr/>
            </a:pPr>
            <a:r>
              <a:rPr lang="id-ID" sz="2000" dirty="0" smtClean="0"/>
              <a:t>Abstrak penelitian</a:t>
            </a:r>
            <a:endParaRPr lang="en-US" sz="2000" dirty="0" smtClean="0"/>
          </a:p>
          <a:p>
            <a:pPr marL="514350" indent="-514350">
              <a:buFont typeface="Arial" charset="0"/>
              <a:buAutoNum type="alphaUcPeriod"/>
              <a:defRPr/>
            </a:pPr>
            <a:r>
              <a:rPr lang="id-ID" sz="2000" dirty="0" smtClean="0"/>
              <a:t>Pendahuluan</a:t>
            </a:r>
            <a:endParaRPr lang="en-US" sz="2000" dirty="0" smtClean="0"/>
          </a:p>
          <a:p>
            <a:pPr marL="514350" indent="-514350">
              <a:buFont typeface="Arial" charset="0"/>
              <a:buAutoNum type="alphaUcPeriod"/>
              <a:defRPr/>
            </a:pPr>
            <a:r>
              <a:rPr lang="en-US" sz="2000" dirty="0" err="1" smtClean="0"/>
              <a:t>Tinjauan</a:t>
            </a:r>
            <a:r>
              <a:rPr lang="id-ID" sz="2000" dirty="0" smtClean="0"/>
              <a:t> Pustaka</a:t>
            </a:r>
            <a:r>
              <a:rPr lang="en-US" sz="2000" dirty="0" smtClean="0"/>
              <a:t>n </a:t>
            </a:r>
            <a:r>
              <a:rPr lang="en-US" sz="2000" dirty="0" err="1" smtClean="0"/>
              <a:t>dan</a:t>
            </a:r>
            <a:r>
              <a:rPr lang="en-US" sz="2000" dirty="0" smtClean="0"/>
              <a:t> </a:t>
            </a:r>
            <a:r>
              <a:rPr lang="id-ID" sz="2000" i="1" dirty="0" smtClean="0"/>
              <a:t>Road map </a:t>
            </a:r>
            <a:r>
              <a:rPr lang="id-ID" sz="2000" dirty="0" smtClean="0"/>
              <a:t>penelitian (mengacu pada bidang unggulan PT)</a:t>
            </a:r>
            <a:endParaRPr lang="en-US" sz="2000" dirty="0" smtClean="0"/>
          </a:p>
          <a:p>
            <a:pPr marL="514350" indent="-514350">
              <a:buFont typeface="Arial" charset="0"/>
              <a:buAutoNum type="alphaUcPeriod"/>
              <a:defRPr/>
            </a:pPr>
            <a:r>
              <a:rPr lang="id-ID" sz="2000" dirty="0" smtClean="0"/>
              <a:t>Metode Penelitian</a:t>
            </a:r>
            <a:endParaRPr lang="en-US" sz="2000" dirty="0" smtClean="0"/>
          </a:p>
          <a:p>
            <a:pPr marL="514350" indent="-514350">
              <a:buFont typeface="Arial" charset="0"/>
              <a:buAutoNum type="alphaUcPeriod"/>
              <a:defRPr/>
            </a:pPr>
            <a:r>
              <a:rPr lang="id-ID" sz="2000" dirty="0" smtClean="0"/>
              <a:t>Indikator Capaian Tahunan</a:t>
            </a:r>
            <a:endParaRPr lang="en-US" sz="2000" dirty="0" smtClean="0"/>
          </a:p>
          <a:p>
            <a:pPr>
              <a:buFont typeface="Arial" charset="0"/>
              <a:buNone/>
              <a:defRPr/>
            </a:pPr>
            <a:r>
              <a:rPr lang="id-ID" sz="2000" dirty="0" smtClean="0"/>
              <a:t>Daftar Pustaka</a:t>
            </a:r>
            <a:endParaRPr lang="en-US" sz="2000" dirty="0" smtClean="0"/>
          </a:p>
          <a:p>
            <a:pPr>
              <a:buFont typeface="Arial" charset="0"/>
              <a:buNone/>
              <a:defRPr/>
            </a:pPr>
            <a:r>
              <a:rPr lang="id-ID" sz="2000" dirty="0" smtClean="0"/>
              <a:t>Lampiran :</a:t>
            </a:r>
            <a:endParaRPr lang="en-US" sz="2000" dirty="0" smtClean="0"/>
          </a:p>
          <a:p>
            <a:pPr>
              <a:defRPr/>
            </a:pPr>
            <a:r>
              <a:rPr lang="id-ID" sz="2000" dirty="0" smtClean="0"/>
              <a:t>Dukungan sarana dan prasarana penelitian</a:t>
            </a:r>
            <a:endParaRPr lang="en-US" sz="2000" dirty="0" smtClean="0"/>
          </a:p>
          <a:p>
            <a:pPr>
              <a:defRPr/>
            </a:pPr>
            <a:r>
              <a:rPr lang="id-ID" sz="2000" dirty="0" smtClean="0"/>
              <a:t>Jadwal kegiatan, dibuat dalam bentuk </a:t>
            </a:r>
            <a:r>
              <a:rPr lang="id-ID" sz="2000" i="1" dirty="0" smtClean="0"/>
              <a:t>“bar-chart”</a:t>
            </a:r>
            <a:endParaRPr lang="en-US" sz="2000" dirty="0" smtClean="0"/>
          </a:p>
          <a:p>
            <a:pPr>
              <a:defRPr/>
            </a:pPr>
            <a:r>
              <a:rPr lang="id-ID" sz="2000" dirty="0" smtClean="0"/>
              <a:t>Usulan anggaran penelitian</a:t>
            </a:r>
            <a:endParaRPr lang="en-US" sz="2000" dirty="0" smtClean="0"/>
          </a:p>
          <a:p>
            <a:pPr>
              <a:defRPr/>
            </a:pPr>
            <a:r>
              <a:rPr lang="id-ID" sz="2000" dirty="0" smtClean="0"/>
              <a:t>Biodata </a:t>
            </a:r>
            <a:r>
              <a:rPr lang="en-US" sz="2000" dirty="0" err="1" smtClean="0"/>
              <a:t>tim</a:t>
            </a:r>
            <a:r>
              <a:rPr lang="en-US" sz="2000" dirty="0" smtClean="0"/>
              <a:t> </a:t>
            </a:r>
            <a:r>
              <a:rPr lang="id-ID" sz="2000" dirty="0" smtClean="0"/>
              <a:t>peneliti dalam 3 – 5 tahu</a:t>
            </a:r>
            <a:r>
              <a:rPr lang="en-US" sz="2000" dirty="0" smtClean="0"/>
              <a:t>n </a:t>
            </a:r>
            <a:r>
              <a:rPr lang="en-US" sz="2000" dirty="0" err="1" smtClean="0"/>
              <a:t>terakhir</a:t>
            </a:r>
            <a:endParaRPr lang="en-US" sz="2000" dirty="0" smtClean="0"/>
          </a:p>
          <a:p>
            <a:pPr>
              <a:defRPr/>
            </a:pPr>
            <a:r>
              <a:rPr lang="id-ID" sz="2000" i="1" dirty="0" smtClean="0"/>
              <a:t>MOU</a:t>
            </a:r>
            <a:r>
              <a:rPr lang="id-ID" sz="2000" dirty="0" smtClean="0"/>
              <a:t> dari mitra / </a:t>
            </a:r>
            <a:r>
              <a:rPr lang="id-ID" sz="2000" i="1" dirty="0" smtClean="0"/>
              <a:t>stake holders </a:t>
            </a:r>
            <a:r>
              <a:rPr lang="id-ID" sz="2000" dirty="0" smtClean="0"/>
              <a:t>(apabila ada)</a:t>
            </a:r>
            <a:endParaRPr lang="en-US" sz="2400" dirty="0"/>
          </a:p>
        </p:txBody>
      </p:sp>
    </p:spTree>
    <p:extLst>
      <p:ext uri="{BB962C8B-B14F-4D97-AF65-F5344CB8AC3E}">
        <p14:creationId xmlns:p14="http://schemas.microsoft.com/office/powerpoint/2010/main" val="461788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sz="3600" smtClean="0"/>
              <a:t>2. PENELITIAN HIBAH TIM PASCASARJANA</a:t>
            </a:r>
          </a:p>
        </p:txBody>
      </p:sp>
      <p:sp>
        <p:nvSpPr>
          <p:cNvPr id="3" name="Content Placeholder 2"/>
          <p:cNvSpPr>
            <a:spLocks noGrp="1"/>
          </p:cNvSpPr>
          <p:nvPr>
            <p:ph idx="1"/>
          </p:nvPr>
        </p:nvSpPr>
        <p:spPr>
          <a:xfrm>
            <a:off x="457200" y="1285875"/>
            <a:ext cx="8229600" cy="5143500"/>
          </a:xfrm>
        </p:spPr>
        <p:txBody>
          <a:bodyPr/>
          <a:lstStyle/>
          <a:p>
            <a:pPr>
              <a:buFont typeface="Arial" charset="0"/>
              <a:buNone/>
              <a:defRPr/>
            </a:pPr>
            <a:r>
              <a:rPr lang="en-US" dirty="0" err="1" smtClean="0"/>
              <a:t>Tujuan</a:t>
            </a:r>
            <a:r>
              <a:rPr lang="en-US" dirty="0" smtClean="0"/>
              <a:t> :</a:t>
            </a:r>
          </a:p>
          <a:p>
            <a:pPr marL="514350" indent="-514350">
              <a:buFont typeface="Arial" charset="0"/>
              <a:buAutoNum type="alphaLcPeriod"/>
              <a:defRPr/>
            </a:pPr>
            <a:r>
              <a:rPr lang="en-US" dirty="0" err="1" smtClean="0"/>
              <a:t>Menghasilkan</a:t>
            </a:r>
            <a:r>
              <a:rPr lang="en-US" dirty="0" smtClean="0"/>
              <a:t> </a:t>
            </a:r>
            <a:r>
              <a:rPr lang="en-US" dirty="0" err="1" smtClean="0"/>
              <a:t>terobosan</a:t>
            </a:r>
            <a:r>
              <a:rPr lang="en-US" dirty="0" smtClean="0"/>
              <a:t> </a:t>
            </a:r>
            <a:r>
              <a:rPr lang="en-US" dirty="0" err="1" smtClean="0"/>
              <a:t>baru</a:t>
            </a:r>
            <a:r>
              <a:rPr lang="en-US" dirty="0" smtClean="0"/>
              <a:t> </a:t>
            </a:r>
            <a:r>
              <a:rPr lang="en-US" dirty="0" err="1" smtClean="0"/>
              <a:t>dalam</a:t>
            </a:r>
            <a:r>
              <a:rPr lang="en-US" dirty="0" smtClean="0"/>
              <a:t> </a:t>
            </a:r>
            <a:r>
              <a:rPr lang="en-US" dirty="0" err="1" smtClean="0"/>
              <a:t>ilmu</a:t>
            </a:r>
            <a:r>
              <a:rPr lang="en-US" dirty="0" smtClean="0"/>
              <a:t> </a:t>
            </a:r>
            <a:r>
              <a:rPr lang="en-US" dirty="0" err="1" smtClean="0"/>
              <a:t>pengetahuan</a:t>
            </a:r>
            <a:r>
              <a:rPr lang="en-US" dirty="0" smtClean="0"/>
              <a:t> </a:t>
            </a:r>
            <a:r>
              <a:rPr lang="en-US" dirty="0" err="1" smtClean="0"/>
              <a:t>dasar</a:t>
            </a:r>
            <a:r>
              <a:rPr lang="en-US" dirty="0" smtClean="0"/>
              <a:t>, </a:t>
            </a:r>
            <a:r>
              <a:rPr lang="en-US" dirty="0" err="1" smtClean="0"/>
              <a:t>teknologi</a:t>
            </a:r>
            <a:r>
              <a:rPr lang="en-US" dirty="0" smtClean="0"/>
              <a:t>, </a:t>
            </a:r>
            <a:r>
              <a:rPr lang="en-US" dirty="0" err="1" smtClean="0"/>
              <a:t>ilmu</a:t>
            </a:r>
            <a:r>
              <a:rPr lang="en-US" dirty="0" smtClean="0"/>
              <a:t> </a:t>
            </a:r>
            <a:r>
              <a:rPr lang="en-US" dirty="0" err="1" smtClean="0"/>
              <a:t>sosial</a:t>
            </a:r>
            <a:r>
              <a:rPr lang="en-US" dirty="0" smtClean="0"/>
              <a:t> </a:t>
            </a:r>
            <a:r>
              <a:rPr lang="en-US" dirty="0" err="1" smtClean="0"/>
              <a:t>dan</a:t>
            </a:r>
            <a:r>
              <a:rPr lang="en-US" dirty="0" smtClean="0"/>
              <a:t> </a:t>
            </a:r>
            <a:r>
              <a:rPr lang="en-US" dirty="0" err="1" smtClean="0"/>
              <a:t>budaya</a:t>
            </a:r>
            <a:r>
              <a:rPr lang="en-US" dirty="0" smtClean="0"/>
              <a:t> </a:t>
            </a:r>
            <a:r>
              <a:rPr lang="en-US" dirty="0" err="1" smtClean="0"/>
              <a:t>bagi</a:t>
            </a:r>
            <a:r>
              <a:rPr lang="en-US" dirty="0" smtClean="0"/>
              <a:t> </a:t>
            </a:r>
            <a:r>
              <a:rPr lang="en-US" dirty="0" err="1" smtClean="0"/>
              <a:t>masa</a:t>
            </a:r>
            <a:r>
              <a:rPr lang="en-US" dirty="0" smtClean="0"/>
              <a:t> </a:t>
            </a:r>
            <a:r>
              <a:rPr lang="en-US" dirty="0" err="1" smtClean="0"/>
              <a:t>depan</a:t>
            </a:r>
            <a:r>
              <a:rPr lang="en-US" dirty="0" smtClean="0"/>
              <a:t>;</a:t>
            </a:r>
          </a:p>
          <a:p>
            <a:pPr marL="514350" indent="-514350">
              <a:buFont typeface="Arial" charset="0"/>
              <a:buAutoNum type="alphaLcPeriod"/>
              <a:defRPr/>
            </a:pPr>
            <a:r>
              <a:rPr lang="en-US" dirty="0" err="1" smtClean="0"/>
              <a:t>Meningkatkan</a:t>
            </a:r>
            <a:r>
              <a:rPr lang="en-US" dirty="0" smtClean="0"/>
              <a:t> </a:t>
            </a:r>
            <a:r>
              <a:rPr lang="en-US" dirty="0" err="1" smtClean="0"/>
              <a:t>kemampuan</a:t>
            </a:r>
            <a:r>
              <a:rPr lang="en-US" dirty="0" smtClean="0"/>
              <a:t> </a:t>
            </a:r>
            <a:r>
              <a:rPr lang="en-US" dirty="0" err="1" smtClean="0"/>
              <a:t>dan</a:t>
            </a:r>
            <a:r>
              <a:rPr lang="en-US" dirty="0" smtClean="0"/>
              <a:t> </a:t>
            </a:r>
            <a:r>
              <a:rPr lang="en-US" dirty="0" err="1" smtClean="0"/>
              <a:t>mutu</a:t>
            </a:r>
            <a:r>
              <a:rPr lang="en-US" dirty="0" smtClean="0"/>
              <a:t> </a:t>
            </a:r>
            <a:r>
              <a:rPr lang="en-US" dirty="0" err="1" smtClean="0"/>
              <a:t>pendidikan</a:t>
            </a:r>
            <a:r>
              <a:rPr lang="en-US" dirty="0" smtClean="0"/>
              <a:t> </a:t>
            </a:r>
            <a:r>
              <a:rPr lang="en-US" dirty="0" err="1" smtClean="0"/>
              <a:t>pascasarjana</a:t>
            </a:r>
            <a:r>
              <a:rPr lang="en-US" dirty="0" smtClean="0"/>
              <a:t>;</a:t>
            </a:r>
          </a:p>
          <a:p>
            <a:pPr marL="514350" indent="-514350">
              <a:buFont typeface="Arial" charset="0"/>
              <a:buAutoNum type="alphaLcPeriod"/>
              <a:defRPr/>
            </a:pPr>
            <a:r>
              <a:rPr lang="en-US" dirty="0" err="1" smtClean="0"/>
              <a:t>Meningkatkan</a:t>
            </a:r>
            <a:r>
              <a:rPr lang="en-US" dirty="0" smtClean="0"/>
              <a:t> </a:t>
            </a:r>
            <a:r>
              <a:rPr lang="en-US" dirty="0" err="1" smtClean="0"/>
              <a:t>mutu</a:t>
            </a:r>
            <a:r>
              <a:rPr lang="en-US" dirty="0" smtClean="0"/>
              <a:t> </a:t>
            </a:r>
            <a:r>
              <a:rPr lang="en-US" dirty="0" err="1" smtClean="0"/>
              <a:t>penelitian</a:t>
            </a:r>
            <a:r>
              <a:rPr lang="en-US" dirty="0" smtClean="0"/>
              <a:t> </a:t>
            </a:r>
            <a:r>
              <a:rPr lang="en-US" dirty="0" err="1" smtClean="0"/>
              <a:t>di</a:t>
            </a:r>
            <a:r>
              <a:rPr lang="en-US" dirty="0" smtClean="0"/>
              <a:t> </a:t>
            </a:r>
            <a:r>
              <a:rPr lang="en-US" dirty="0" err="1" smtClean="0"/>
              <a:t>berbagai</a:t>
            </a:r>
            <a:r>
              <a:rPr lang="en-US" dirty="0" smtClean="0"/>
              <a:t> </a:t>
            </a:r>
            <a:r>
              <a:rPr lang="en-US" dirty="0" err="1" smtClean="0"/>
              <a:t>perguruan</a:t>
            </a:r>
            <a:r>
              <a:rPr lang="en-US" dirty="0" smtClean="0"/>
              <a:t> </a:t>
            </a:r>
            <a:r>
              <a:rPr lang="en-US" dirty="0" err="1" smtClean="0"/>
              <a:t>tinggi</a:t>
            </a:r>
            <a:r>
              <a:rPr lang="en-US" dirty="0" smtClean="0"/>
              <a:t> Indonesia </a:t>
            </a:r>
            <a:r>
              <a:rPr lang="en-US" dirty="0" err="1" smtClean="0"/>
              <a:t>sampai</a:t>
            </a:r>
            <a:r>
              <a:rPr lang="en-US" dirty="0" smtClean="0"/>
              <a:t> </a:t>
            </a:r>
            <a:r>
              <a:rPr lang="en-US" dirty="0" err="1" smtClean="0"/>
              <a:t>sejajar</a:t>
            </a:r>
            <a:r>
              <a:rPr lang="en-US" dirty="0" smtClean="0"/>
              <a:t> </a:t>
            </a:r>
            <a:r>
              <a:rPr lang="en-US" dirty="0" err="1" smtClean="0"/>
              <a:t>dengan</a:t>
            </a:r>
            <a:r>
              <a:rPr lang="en-US" dirty="0" smtClean="0"/>
              <a:t> </a:t>
            </a:r>
            <a:r>
              <a:rPr lang="en-US" dirty="0" err="1" smtClean="0"/>
              <a:t>tingkat</a:t>
            </a:r>
            <a:r>
              <a:rPr lang="en-US" dirty="0" smtClean="0"/>
              <a:t> </a:t>
            </a:r>
            <a:r>
              <a:rPr lang="en-US" dirty="0" err="1" smtClean="0"/>
              <a:t>internasional</a:t>
            </a:r>
            <a:r>
              <a:rPr lang="en-US" dirty="0" smtClean="0"/>
              <a:t>.</a:t>
            </a:r>
            <a:endParaRPr lang="en-US" dirty="0"/>
          </a:p>
        </p:txBody>
      </p:sp>
    </p:spTree>
    <p:extLst>
      <p:ext uri="{BB962C8B-B14F-4D97-AF65-F5344CB8AC3E}">
        <p14:creationId xmlns:p14="http://schemas.microsoft.com/office/powerpoint/2010/main" val="912721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4000" smtClean="0"/>
              <a:t>Kriteria dan Persyaratan Umum</a:t>
            </a:r>
          </a:p>
        </p:txBody>
      </p:sp>
      <p:sp>
        <p:nvSpPr>
          <p:cNvPr id="26627" name="Content Placeholder 2"/>
          <p:cNvSpPr>
            <a:spLocks noGrp="1"/>
          </p:cNvSpPr>
          <p:nvPr>
            <p:ph idx="1"/>
          </p:nvPr>
        </p:nvSpPr>
        <p:spPr>
          <a:xfrm>
            <a:off x="457200" y="1357313"/>
            <a:ext cx="8229600" cy="5000625"/>
          </a:xfrm>
        </p:spPr>
        <p:txBody>
          <a:bodyPr>
            <a:normAutofit fontScale="92500"/>
          </a:bodyPr>
          <a:lstStyle/>
          <a:p>
            <a:pPr marL="514350" indent="-514350">
              <a:buFont typeface="Arial" charset="0"/>
              <a:buAutoNum type="alphaLcPeriod"/>
            </a:pPr>
            <a:r>
              <a:rPr lang="en-US" sz="2600" smtClean="0"/>
              <a:t>Tim peneliti maks. 3 orang, bergelar doktor, mempunyai bimbingan S2 dan atau S3;</a:t>
            </a:r>
          </a:p>
          <a:p>
            <a:pPr marL="514350" indent="-514350">
              <a:buFont typeface="Arial" charset="0"/>
              <a:buAutoNum type="alphaLcPeriod"/>
            </a:pPr>
            <a:r>
              <a:rPr lang="en-US" sz="2600" smtClean="0"/>
              <a:t>Tim peneliti harus mempunyai </a:t>
            </a:r>
            <a:r>
              <a:rPr lang="en-US" sz="2600" i="1" smtClean="0"/>
              <a:t>track record </a:t>
            </a:r>
            <a:r>
              <a:rPr lang="en-US" sz="2600" smtClean="0"/>
              <a:t>memadai;</a:t>
            </a:r>
          </a:p>
          <a:p>
            <a:pPr marL="514350" indent="-514350">
              <a:buFont typeface="Arial" charset="0"/>
              <a:buAutoNum type="alphaLcPeriod"/>
            </a:pPr>
            <a:r>
              <a:rPr lang="en-US" sz="2600" smtClean="0"/>
              <a:t>Ada pembagian tugas yang jelas antara tim peneliti serta mahasiswa yang terlibat dalam jangka waktu 3 tahun penelitian;</a:t>
            </a:r>
          </a:p>
          <a:p>
            <a:pPr marL="514350" indent="-514350">
              <a:buFont typeface="Arial" charset="0"/>
              <a:buAutoNum type="alphaLcPeriod"/>
            </a:pPr>
            <a:r>
              <a:rPr lang="en-US" sz="2600" smtClean="0"/>
              <a:t>Mahasiswa pascasarjana yang dilibatkan merupakan mahasiswa aktif yang dibuktikan dengan surat keterangan direktur pascasarjana. Usulan tahun pertama harus menyertakan minimal 4 bimbingan mahasiswa S2 atau 2 mahasiswa S3, atau 2 mahasiswa S2 dan 1 mahasiswa S3,</a:t>
            </a:r>
          </a:p>
        </p:txBody>
      </p:sp>
    </p:spTree>
    <p:extLst>
      <p:ext uri="{BB962C8B-B14F-4D97-AF65-F5344CB8AC3E}">
        <p14:creationId xmlns:p14="http://schemas.microsoft.com/office/powerpoint/2010/main" val="4053161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857250"/>
            <a:ext cx="8229600" cy="5268913"/>
          </a:xfrm>
        </p:spPr>
        <p:txBody>
          <a:bodyPr>
            <a:normAutofit fontScale="92500" lnSpcReduction="10000"/>
          </a:bodyPr>
          <a:lstStyle/>
          <a:p>
            <a:pPr marL="514350" indent="-514350">
              <a:buFont typeface="Arial" charset="0"/>
              <a:buNone/>
            </a:pPr>
            <a:r>
              <a:rPr lang="en-US" smtClean="0"/>
              <a:t>e</a:t>
            </a:r>
            <a:r>
              <a:rPr lang="en-US" sz="3000" smtClean="0"/>
              <a:t>.  Bagi yang akan melanjutkan penelitian tahun ke 3, diwajibkan mempunyai tambahan mahasiswa bimbingan minimal 2 S2,</a:t>
            </a:r>
          </a:p>
          <a:p>
            <a:pPr marL="514350" indent="-514350">
              <a:buFont typeface="Arial" charset="0"/>
              <a:buAutoNum type="alphaLcPeriod" startAt="6"/>
            </a:pPr>
            <a:r>
              <a:rPr lang="en-US" sz="3000" smtClean="0"/>
              <a:t>Usulan penelitian harus memiliki </a:t>
            </a:r>
            <a:r>
              <a:rPr lang="en-US" sz="3000" i="1" smtClean="0"/>
              <a:t>roadmap </a:t>
            </a:r>
            <a:r>
              <a:rPr lang="en-US" sz="3000" smtClean="0"/>
              <a:t>penelitian yang jelas, bukan merupakan kompilasi dari topik penelitian mahasiswa pascasarjana yang tidak memiliki keterkaitan satu dengan lainnya.</a:t>
            </a:r>
          </a:p>
          <a:p>
            <a:pPr marL="514350" indent="-514350">
              <a:buFont typeface="Arial" charset="0"/>
              <a:buAutoNum type="alphaLcPeriod" startAt="6"/>
            </a:pPr>
            <a:r>
              <a:rPr lang="en-US" sz="3000" smtClean="0"/>
              <a:t>Jumlah  dana  penelitian adalah Rp. 75.000.000 – Rp. 100.000.000 /judul/tahun.</a:t>
            </a:r>
          </a:p>
          <a:p>
            <a:pPr marL="514350" indent="-514350">
              <a:buFont typeface="Arial" charset="0"/>
              <a:buAutoNum type="alphaLcPeriod" startAt="6"/>
            </a:pPr>
            <a:r>
              <a:rPr lang="en-US" sz="3000" smtClean="0"/>
              <a:t>Warna sampul </a:t>
            </a:r>
            <a:r>
              <a:rPr lang="en-US" sz="3000" b="1" u="sng" smtClean="0">
                <a:solidFill>
                  <a:schemeClr val="tx2"/>
                </a:solidFill>
              </a:rPr>
              <a:t>biru tua</a:t>
            </a:r>
          </a:p>
        </p:txBody>
      </p:sp>
    </p:spTree>
    <p:extLst>
      <p:ext uri="{BB962C8B-B14F-4D97-AF65-F5344CB8AC3E}">
        <p14:creationId xmlns:p14="http://schemas.microsoft.com/office/powerpoint/2010/main" val="3195877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Luaran Penelitian</a:t>
            </a:r>
          </a:p>
        </p:txBody>
      </p:sp>
      <p:sp>
        <p:nvSpPr>
          <p:cNvPr id="3" name="Content Placeholder 2"/>
          <p:cNvSpPr>
            <a:spLocks noGrp="1"/>
          </p:cNvSpPr>
          <p:nvPr>
            <p:ph idx="1"/>
          </p:nvPr>
        </p:nvSpPr>
        <p:spPr>
          <a:xfrm>
            <a:off x="457200" y="1285875"/>
            <a:ext cx="8229600" cy="5072063"/>
          </a:xfrm>
        </p:spPr>
        <p:txBody>
          <a:bodyPr>
            <a:normAutofit lnSpcReduction="10000"/>
          </a:bodyPr>
          <a:lstStyle/>
          <a:p>
            <a:pPr>
              <a:buFont typeface="Arial" charset="0"/>
              <a:buNone/>
              <a:defRPr/>
            </a:pPr>
            <a:r>
              <a:rPr lang="en-US" dirty="0" err="1" smtClean="0"/>
              <a:t>Luaran</a:t>
            </a:r>
            <a:r>
              <a:rPr lang="en-US" dirty="0" smtClean="0"/>
              <a:t> </a:t>
            </a:r>
            <a:r>
              <a:rPr lang="en-US" dirty="0" err="1" smtClean="0"/>
              <a:t>Wajib</a:t>
            </a:r>
            <a:r>
              <a:rPr lang="en-US" dirty="0" smtClean="0"/>
              <a:t> :</a:t>
            </a:r>
          </a:p>
          <a:p>
            <a:pPr marL="514350" indent="-514350">
              <a:buFont typeface="+mj-lt"/>
              <a:buAutoNum type="alphaLcPeriod"/>
              <a:defRPr/>
            </a:pPr>
            <a:r>
              <a:rPr lang="en-US" sz="2800" dirty="0" err="1" smtClean="0"/>
              <a:t>Penyelesaian</a:t>
            </a:r>
            <a:r>
              <a:rPr lang="en-US" sz="2800" dirty="0" smtClean="0"/>
              <a:t> program </a:t>
            </a:r>
            <a:r>
              <a:rPr lang="en-US" sz="2800" dirty="0" err="1" smtClean="0"/>
              <a:t>pascasarjana</a:t>
            </a:r>
            <a:r>
              <a:rPr lang="en-US" sz="2800" dirty="0" smtClean="0"/>
              <a:t> yang </a:t>
            </a:r>
            <a:r>
              <a:rPr lang="en-US" sz="2800" dirty="0" err="1" smtClean="0"/>
              <a:t>dibuktikan</a:t>
            </a:r>
            <a:r>
              <a:rPr lang="en-US" sz="2800" dirty="0" smtClean="0"/>
              <a:t> </a:t>
            </a:r>
            <a:r>
              <a:rPr lang="en-US" sz="2800" dirty="0" err="1" smtClean="0"/>
              <a:t>dengan</a:t>
            </a:r>
            <a:r>
              <a:rPr lang="en-US" sz="2800" dirty="0" smtClean="0"/>
              <a:t> thesis </a:t>
            </a:r>
            <a:r>
              <a:rPr lang="en-US" sz="2800" dirty="0" err="1" smtClean="0"/>
              <a:t>dan</a:t>
            </a:r>
            <a:r>
              <a:rPr lang="en-US" sz="2800" dirty="0" smtClean="0"/>
              <a:t> </a:t>
            </a:r>
            <a:r>
              <a:rPr lang="en-US" sz="2800" dirty="0" err="1" smtClean="0"/>
              <a:t>atau</a:t>
            </a:r>
            <a:r>
              <a:rPr lang="en-US" sz="2800" dirty="0" smtClean="0"/>
              <a:t> </a:t>
            </a:r>
            <a:r>
              <a:rPr lang="en-US" sz="2800" dirty="0" err="1" smtClean="0"/>
              <a:t>disertasi</a:t>
            </a:r>
            <a:r>
              <a:rPr lang="en-US" sz="2800" dirty="0" smtClean="0"/>
              <a:t> </a:t>
            </a:r>
            <a:r>
              <a:rPr lang="en-US" sz="2800" dirty="0" err="1" smtClean="0"/>
              <a:t>mahasiswa</a:t>
            </a:r>
            <a:r>
              <a:rPr lang="en-US" sz="2800" dirty="0" smtClean="0"/>
              <a:t> </a:t>
            </a:r>
            <a:r>
              <a:rPr lang="en-US" sz="2800" dirty="0" err="1" smtClean="0"/>
              <a:t>bimbingan</a:t>
            </a:r>
            <a:r>
              <a:rPr lang="en-US" sz="2800" dirty="0" smtClean="0"/>
              <a:t> yang </a:t>
            </a:r>
            <a:r>
              <a:rPr lang="en-US" sz="2800" dirty="0" err="1" smtClean="0"/>
              <a:t>terlibat</a:t>
            </a:r>
            <a:r>
              <a:rPr lang="en-US" sz="2800" dirty="0" smtClean="0"/>
              <a:t> </a:t>
            </a:r>
            <a:r>
              <a:rPr lang="en-US" sz="2800" dirty="0" err="1" smtClean="0"/>
              <a:t>dalam</a:t>
            </a:r>
            <a:r>
              <a:rPr lang="en-US" sz="2800" dirty="0" smtClean="0"/>
              <a:t> </a:t>
            </a:r>
            <a:r>
              <a:rPr lang="en-US" sz="2800" dirty="0" err="1" smtClean="0"/>
              <a:t>penelitian</a:t>
            </a:r>
            <a:r>
              <a:rPr lang="en-US" sz="2800" dirty="0" smtClean="0"/>
              <a:t> (minimal draft thesis </a:t>
            </a:r>
            <a:r>
              <a:rPr lang="en-US" sz="2800" dirty="0" err="1" smtClean="0"/>
              <a:t>dan</a:t>
            </a:r>
            <a:r>
              <a:rPr lang="en-US" sz="2800" dirty="0" smtClean="0"/>
              <a:t> </a:t>
            </a:r>
            <a:r>
              <a:rPr lang="en-US" sz="2800" dirty="0" err="1" smtClean="0"/>
              <a:t>atau</a:t>
            </a:r>
            <a:r>
              <a:rPr lang="en-US" sz="2800" dirty="0" smtClean="0"/>
              <a:t> </a:t>
            </a:r>
            <a:r>
              <a:rPr lang="en-US" sz="2800" dirty="0" err="1" smtClean="0"/>
              <a:t>disertasi</a:t>
            </a:r>
            <a:r>
              <a:rPr lang="en-US" sz="2800" dirty="0" smtClean="0"/>
              <a:t> yang </a:t>
            </a:r>
            <a:r>
              <a:rPr lang="en-US" sz="2800" dirty="0" err="1" smtClean="0"/>
              <a:t>sudah</a:t>
            </a:r>
            <a:r>
              <a:rPr lang="en-US" sz="2800" dirty="0" smtClean="0"/>
              <a:t> </a:t>
            </a:r>
            <a:r>
              <a:rPr lang="en-US" sz="2800" dirty="0" err="1" smtClean="0"/>
              <a:t>disetujui</a:t>
            </a:r>
            <a:r>
              <a:rPr lang="en-US" sz="2800" dirty="0" smtClean="0"/>
              <a:t> </a:t>
            </a:r>
            <a:r>
              <a:rPr lang="en-US" sz="2800" dirty="0" err="1" smtClean="0"/>
              <a:t>komisi</a:t>
            </a:r>
            <a:r>
              <a:rPr lang="en-US" sz="2800" dirty="0" smtClean="0"/>
              <a:t> </a:t>
            </a:r>
            <a:r>
              <a:rPr lang="en-US" sz="2800" dirty="0" err="1" smtClean="0"/>
              <a:t>pembimbing</a:t>
            </a:r>
            <a:r>
              <a:rPr lang="en-US" sz="2800" dirty="0" smtClean="0"/>
              <a:t>);</a:t>
            </a:r>
          </a:p>
          <a:p>
            <a:pPr marL="514350" indent="-514350">
              <a:buFont typeface="+mj-lt"/>
              <a:buAutoNum type="alphaLcPeriod"/>
              <a:defRPr/>
            </a:pPr>
            <a:r>
              <a:rPr lang="en-US" sz="2800" dirty="0" err="1" smtClean="0"/>
              <a:t>Publikasi</a:t>
            </a:r>
            <a:r>
              <a:rPr lang="en-US" sz="2800" dirty="0" smtClean="0"/>
              <a:t> </a:t>
            </a:r>
            <a:r>
              <a:rPr lang="en-US" sz="2800" dirty="0" err="1" smtClean="0"/>
              <a:t>ilmiah</a:t>
            </a:r>
            <a:r>
              <a:rPr lang="en-US" sz="2800" dirty="0" smtClean="0"/>
              <a:t> </a:t>
            </a:r>
            <a:r>
              <a:rPr lang="en-US" sz="2800" dirty="0" err="1" smtClean="0"/>
              <a:t>dalam</a:t>
            </a:r>
            <a:r>
              <a:rPr lang="en-US" sz="2800" dirty="0" smtClean="0"/>
              <a:t> </a:t>
            </a:r>
            <a:r>
              <a:rPr lang="en-US" sz="2800" dirty="0" err="1" smtClean="0"/>
              <a:t>jurnal</a:t>
            </a:r>
            <a:r>
              <a:rPr lang="en-US" sz="2800" dirty="0" smtClean="0"/>
              <a:t> </a:t>
            </a:r>
            <a:r>
              <a:rPr lang="en-US" sz="2800" dirty="0" err="1" smtClean="0"/>
              <a:t>internasional</a:t>
            </a:r>
            <a:r>
              <a:rPr lang="en-US" sz="2800" dirty="0" smtClean="0"/>
              <a:t> (</a:t>
            </a:r>
            <a:r>
              <a:rPr lang="en-US" sz="2800" dirty="0" err="1" smtClean="0"/>
              <a:t>utk</a:t>
            </a:r>
            <a:r>
              <a:rPr lang="en-US" sz="2800" dirty="0" smtClean="0"/>
              <a:t> </a:t>
            </a:r>
            <a:r>
              <a:rPr lang="en-US" sz="2800" dirty="0" err="1" smtClean="0"/>
              <a:t>yg</a:t>
            </a:r>
            <a:r>
              <a:rPr lang="en-US" sz="2800" dirty="0" smtClean="0"/>
              <a:t> </a:t>
            </a:r>
            <a:r>
              <a:rPr lang="en-US" sz="2800" dirty="0" err="1" smtClean="0"/>
              <a:t>melibatkan</a:t>
            </a:r>
            <a:r>
              <a:rPr lang="en-US" sz="2800" dirty="0" smtClean="0"/>
              <a:t> </a:t>
            </a:r>
            <a:r>
              <a:rPr lang="en-US" sz="2800" dirty="0" err="1" smtClean="0"/>
              <a:t>mhs</a:t>
            </a:r>
            <a:r>
              <a:rPr lang="en-US" sz="2800" dirty="0" smtClean="0"/>
              <a:t> S3) </a:t>
            </a:r>
            <a:r>
              <a:rPr lang="en-US" sz="2800" dirty="0" err="1" smtClean="0"/>
              <a:t>dan</a:t>
            </a:r>
            <a:r>
              <a:rPr lang="en-US" sz="2800" dirty="0" smtClean="0"/>
              <a:t>/</a:t>
            </a:r>
            <a:r>
              <a:rPr lang="en-US" sz="2800" dirty="0" err="1" smtClean="0"/>
              <a:t>atau</a:t>
            </a:r>
            <a:r>
              <a:rPr lang="en-US" sz="2800" dirty="0" smtClean="0"/>
              <a:t> </a:t>
            </a:r>
            <a:r>
              <a:rPr lang="en-US" sz="2800" dirty="0" err="1" smtClean="0"/>
              <a:t>jurnal</a:t>
            </a:r>
            <a:r>
              <a:rPr lang="en-US" sz="2800" dirty="0" smtClean="0"/>
              <a:t> </a:t>
            </a:r>
            <a:r>
              <a:rPr lang="en-US" sz="2800" dirty="0" err="1" smtClean="0"/>
              <a:t>nasional</a:t>
            </a:r>
            <a:r>
              <a:rPr lang="en-US" sz="2800" dirty="0" smtClean="0"/>
              <a:t> </a:t>
            </a:r>
            <a:r>
              <a:rPr lang="en-US" sz="2800" dirty="0" err="1" smtClean="0"/>
              <a:t>terakreditasi</a:t>
            </a:r>
            <a:r>
              <a:rPr lang="en-US" sz="2800" dirty="0" smtClean="0"/>
              <a:t> (</a:t>
            </a:r>
            <a:r>
              <a:rPr lang="en-US" sz="2800" dirty="0" err="1" smtClean="0"/>
              <a:t>utk</a:t>
            </a:r>
            <a:r>
              <a:rPr lang="en-US" sz="2800" dirty="0" smtClean="0"/>
              <a:t> </a:t>
            </a:r>
            <a:r>
              <a:rPr lang="en-US" sz="2800" dirty="0" err="1" smtClean="0"/>
              <a:t>yg</a:t>
            </a:r>
            <a:r>
              <a:rPr lang="en-US" sz="2800" dirty="0" smtClean="0"/>
              <a:t> </a:t>
            </a:r>
            <a:r>
              <a:rPr lang="en-US" sz="2800" dirty="0" err="1" smtClean="0"/>
              <a:t>melibatkan</a:t>
            </a:r>
            <a:r>
              <a:rPr lang="en-US" sz="2800" dirty="0" smtClean="0"/>
              <a:t> </a:t>
            </a:r>
            <a:r>
              <a:rPr lang="en-US" sz="2800" dirty="0" err="1" smtClean="0"/>
              <a:t>mhs</a:t>
            </a:r>
            <a:r>
              <a:rPr lang="en-US" sz="2800" dirty="0" smtClean="0"/>
              <a:t> S2),</a:t>
            </a:r>
            <a:r>
              <a:rPr lang="en-US" sz="2800" dirty="0" err="1" smtClean="0"/>
              <a:t>serta</a:t>
            </a:r>
            <a:r>
              <a:rPr lang="en-US" sz="2800" dirty="0" smtClean="0"/>
              <a:t> </a:t>
            </a:r>
            <a:r>
              <a:rPr lang="en-US" sz="2800" dirty="0" err="1" smtClean="0"/>
              <a:t>makalah</a:t>
            </a:r>
            <a:r>
              <a:rPr lang="en-US" sz="2800" dirty="0" smtClean="0"/>
              <a:t> yang </a:t>
            </a:r>
            <a:r>
              <a:rPr lang="en-US" sz="2800" dirty="0" err="1" smtClean="0"/>
              <a:t>disampaiakan</a:t>
            </a:r>
            <a:r>
              <a:rPr lang="en-US" sz="2800" dirty="0" smtClean="0"/>
              <a:t> </a:t>
            </a:r>
            <a:r>
              <a:rPr lang="en-US" sz="2800" dirty="0" err="1" smtClean="0"/>
              <a:t>dalam</a:t>
            </a:r>
            <a:r>
              <a:rPr lang="en-US" sz="2800" dirty="0" smtClean="0"/>
              <a:t> </a:t>
            </a:r>
            <a:r>
              <a:rPr lang="en-US" sz="2800" dirty="0" err="1" smtClean="0"/>
              <a:t>pertemuan</a:t>
            </a:r>
            <a:r>
              <a:rPr lang="en-US" sz="2800" dirty="0" smtClean="0"/>
              <a:t> </a:t>
            </a:r>
            <a:r>
              <a:rPr lang="en-US" sz="2800" dirty="0" err="1" smtClean="0"/>
              <a:t>ilmiah</a:t>
            </a:r>
            <a:r>
              <a:rPr lang="en-US" sz="2800" dirty="0" smtClean="0"/>
              <a:t>.</a:t>
            </a:r>
          </a:p>
          <a:p>
            <a:pPr>
              <a:buFont typeface="Arial" charset="0"/>
              <a:buNone/>
              <a:defRPr/>
            </a:pPr>
            <a:endParaRPr lang="en-US" sz="2800" dirty="0" smtClean="0"/>
          </a:p>
          <a:p>
            <a:pPr>
              <a:buFont typeface="Arial" charset="0"/>
              <a:buNone/>
              <a:defRPr/>
            </a:pPr>
            <a:endParaRPr lang="en-US" dirty="0" smtClean="0"/>
          </a:p>
        </p:txBody>
      </p:sp>
    </p:spTree>
    <p:extLst>
      <p:ext uri="{BB962C8B-B14F-4D97-AF65-F5344CB8AC3E}">
        <p14:creationId xmlns:p14="http://schemas.microsoft.com/office/powerpoint/2010/main" val="2587276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l"/>
            <a:r>
              <a:rPr lang="en-US" sz="4000" smtClean="0"/>
              <a:t>Luaran Tambahan :</a:t>
            </a:r>
          </a:p>
        </p:txBody>
      </p:sp>
      <p:sp>
        <p:nvSpPr>
          <p:cNvPr id="29699" name="Content Placeholder 2"/>
          <p:cNvSpPr>
            <a:spLocks noGrp="1"/>
          </p:cNvSpPr>
          <p:nvPr>
            <p:ph idx="1"/>
          </p:nvPr>
        </p:nvSpPr>
        <p:spPr/>
        <p:txBody>
          <a:bodyPr/>
          <a:lstStyle/>
          <a:p>
            <a:pPr marL="514350" indent="-514350">
              <a:buFont typeface="Calibri" pitchFamily="34" charset="0"/>
              <a:buAutoNum type="alphaLcPeriod"/>
            </a:pPr>
            <a:r>
              <a:rPr lang="en-US" smtClean="0"/>
              <a:t>P</a:t>
            </a:r>
            <a:r>
              <a:rPr lang="id-ID" smtClean="0"/>
              <a:t>roduk ipteks</a:t>
            </a:r>
            <a:r>
              <a:rPr lang="en-US" smtClean="0"/>
              <a:t> dan lainnya </a:t>
            </a:r>
            <a:r>
              <a:rPr lang="id-ID" smtClean="0"/>
              <a:t>(metode, teknologi tepat guna</a:t>
            </a:r>
            <a:r>
              <a:rPr lang="en-US" smtClean="0"/>
              <a:t>,</a:t>
            </a:r>
            <a:r>
              <a:rPr lang="id-ID" smtClean="0"/>
              <a:t> blue print, prototipe, sistem, kebijakan</a:t>
            </a:r>
            <a:r>
              <a:rPr lang="en-US" smtClean="0"/>
              <a:t>,</a:t>
            </a:r>
            <a:r>
              <a:rPr lang="id-ID" smtClean="0"/>
              <a:t> model</a:t>
            </a:r>
            <a:r>
              <a:rPr lang="en-US" smtClean="0"/>
              <a:t>, rekayasa sosial</a:t>
            </a:r>
            <a:r>
              <a:rPr lang="id-ID" smtClean="0"/>
              <a:t>)</a:t>
            </a:r>
            <a:r>
              <a:rPr lang="en-US" smtClean="0"/>
              <a:t>;</a:t>
            </a:r>
          </a:p>
          <a:p>
            <a:pPr marL="514350" indent="-514350">
              <a:buFont typeface="Calibri" pitchFamily="34" charset="0"/>
              <a:buAutoNum type="alphaLcPeriod"/>
            </a:pPr>
            <a:r>
              <a:rPr lang="id-ID" smtClean="0"/>
              <a:t>H</a:t>
            </a:r>
            <a:r>
              <a:rPr lang="en-US" smtClean="0"/>
              <a:t> </a:t>
            </a:r>
            <a:r>
              <a:rPr lang="id-ID" smtClean="0"/>
              <a:t>K</a:t>
            </a:r>
            <a:r>
              <a:rPr lang="en-US" smtClean="0"/>
              <a:t> </a:t>
            </a:r>
            <a:r>
              <a:rPr lang="id-ID" smtClean="0"/>
              <a:t>I</a:t>
            </a:r>
            <a:r>
              <a:rPr lang="en-US" smtClean="0"/>
              <a:t>;</a:t>
            </a:r>
          </a:p>
          <a:p>
            <a:pPr marL="514350" indent="-514350">
              <a:buFont typeface="Calibri" pitchFamily="34" charset="0"/>
              <a:buAutoNum type="alphaLcPeriod"/>
            </a:pPr>
            <a:r>
              <a:rPr lang="en-US" smtClean="0"/>
              <a:t>Buku</a:t>
            </a:r>
            <a:r>
              <a:rPr lang="id-ID" smtClean="0"/>
              <a:t> ajar</a:t>
            </a:r>
            <a:r>
              <a:rPr lang="en-US" smtClean="0"/>
              <a:t>.</a:t>
            </a:r>
          </a:p>
        </p:txBody>
      </p:sp>
    </p:spTree>
    <p:extLst>
      <p:ext uri="{BB962C8B-B14F-4D97-AF65-F5344CB8AC3E}">
        <p14:creationId xmlns:p14="http://schemas.microsoft.com/office/powerpoint/2010/main" val="1455462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4000" smtClean="0"/>
              <a:t>3. PENELITIAN FUNDAMENTAL</a:t>
            </a:r>
          </a:p>
        </p:txBody>
      </p:sp>
      <p:sp>
        <p:nvSpPr>
          <p:cNvPr id="3" name="Content Placeholder 2"/>
          <p:cNvSpPr>
            <a:spLocks noGrp="1"/>
          </p:cNvSpPr>
          <p:nvPr>
            <p:ph idx="1"/>
          </p:nvPr>
        </p:nvSpPr>
        <p:spPr>
          <a:xfrm>
            <a:off x="457200" y="1357313"/>
            <a:ext cx="8229600" cy="4768850"/>
          </a:xfrm>
        </p:spPr>
        <p:txBody>
          <a:bodyPr/>
          <a:lstStyle/>
          <a:p>
            <a:pPr>
              <a:buFont typeface="Arial" charset="0"/>
              <a:buNone/>
              <a:defRPr/>
            </a:pPr>
            <a:r>
              <a:rPr lang="en-US" dirty="0" err="1" smtClean="0"/>
              <a:t>Ciri</a:t>
            </a:r>
            <a:r>
              <a:rPr lang="en-US" dirty="0" smtClean="0"/>
              <a:t> </a:t>
            </a:r>
            <a:r>
              <a:rPr lang="en-US" dirty="0" err="1" smtClean="0"/>
              <a:t>Khas</a:t>
            </a:r>
            <a:r>
              <a:rPr lang="en-US" dirty="0" smtClean="0"/>
              <a:t> :</a:t>
            </a:r>
          </a:p>
          <a:p>
            <a:pPr marL="514350" indent="-514350">
              <a:buFont typeface="+mj-lt"/>
              <a:buAutoNum type="alphaLcPeriod"/>
              <a:defRPr/>
            </a:pPr>
            <a:r>
              <a:rPr lang="en-US" dirty="0" err="1" smtClean="0"/>
              <a:t>Penelitian</a:t>
            </a:r>
            <a:r>
              <a:rPr lang="en-US" dirty="0" smtClean="0"/>
              <a:t> </a:t>
            </a:r>
            <a:r>
              <a:rPr lang="id-ID" dirty="0" smtClean="0"/>
              <a:t>untuk memperoleh modal ilmiah yang tidak dapat berdampak ekonomi dalam jangka pendek</a:t>
            </a:r>
            <a:r>
              <a:rPr lang="en-US" dirty="0" smtClean="0"/>
              <a:t>;</a:t>
            </a:r>
          </a:p>
          <a:p>
            <a:pPr marL="514350" indent="-514350">
              <a:buFont typeface="+mj-lt"/>
              <a:buAutoNum type="alphaLcPeriod"/>
              <a:defRPr/>
            </a:pPr>
            <a:r>
              <a:rPr lang="id-ID" dirty="0" smtClean="0"/>
              <a:t>Penelitian </a:t>
            </a:r>
            <a:r>
              <a:rPr lang="en-US" dirty="0" smtClean="0"/>
              <a:t>yang </a:t>
            </a:r>
            <a:r>
              <a:rPr lang="id-ID" dirty="0" smtClean="0"/>
              <a:t>berorientasi kepada penjelasan, atau untuk mengantisipasi suatu gejala/fenomena, kaidah, model, atau postulat baru dalam rangka mendukung penelitian terapan.</a:t>
            </a:r>
            <a:endParaRPr lang="en-US" dirty="0"/>
          </a:p>
        </p:txBody>
      </p:sp>
    </p:spTree>
    <p:extLst>
      <p:ext uri="{BB962C8B-B14F-4D97-AF65-F5344CB8AC3E}">
        <p14:creationId xmlns:p14="http://schemas.microsoft.com/office/powerpoint/2010/main" val="3880656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686800" cy="5715000"/>
          </a:xfrm>
        </p:spPr>
        <p:txBody>
          <a:bodyPr>
            <a:noAutofit/>
          </a:bodyPr>
          <a:lstStyle/>
          <a:p>
            <a:pPr marL="365760" indent="-256032" eaLnBrk="1" fontAlgn="auto" hangingPunct="1">
              <a:spcAft>
                <a:spcPts val="1200"/>
              </a:spcAft>
              <a:buFont typeface="Wingdings 3"/>
              <a:buChar char=""/>
              <a:defRPr/>
            </a:pPr>
            <a:r>
              <a:rPr lang="en-US" sz="1800" dirty="0" err="1" smtClean="0">
                <a:latin typeface="Book Antiqua" pitchFamily="18" charset="0"/>
                <a:cs typeface="Arial" pitchFamily="34" charset="0"/>
              </a:rPr>
              <a:t>Pengajar</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dan</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peneliti</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pada</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Fakultas</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Pertanian</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dan</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Bisnis</a:t>
            </a:r>
            <a:r>
              <a:rPr lang="en-US" sz="1800" dirty="0" smtClean="0">
                <a:latin typeface="Book Antiqua" pitchFamily="18" charset="0"/>
                <a:cs typeface="Arial" pitchFamily="34" charset="0"/>
              </a:rPr>
              <a:t>, UKSW </a:t>
            </a:r>
            <a:r>
              <a:rPr lang="en-US" sz="1800" dirty="0" err="1" smtClean="0">
                <a:latin typeface="Book Antiqua" pitchFamily="18" charset="0"/>
                <a:cs typeface="Arial" pitchFamily="34" charset="0"/>
              </a:rPr>
              <a:t>sejak</a:t>
            </a:r>
            <a:r>
              <a:rPr lang="en-US" sz="1800" dirty="0" smtClean="0">
                <a:latin typeface="Book Antiqua" pitchFamily="18" charset="0"/>
                <a:cs typeface="Arial" pitchFamily="34" charset="0"/>
              </a:rPr>
              <a:t> 1985.</a:t>
            </a:r>
          </a:p>
          <a:p>
            <a:pPr marL="365760" indent="-256032" eaLnBrk="1" fontAlgn="auto" hangingPunct="1">
              <a:spcAft>
                <a:spcPts val="1200"/>
              </a:spcAft>
              <a:buFont typeface="Wingdings 3"/>
              <a:buChar char=""/>
              <a:defRPr/>
            </a:pPr>
            <a:r>
              <a:rPr lang="en-US" sz="1800" dirty="0" err="1" smtClean="0">
                <a:latin typeface="Book Antiqua" pitchFamily="18" charset="0"/>
                <a:cs typeface="Arial" pitchFamily="34" charset="0"/>
              </a:rPr>
              <a:t>Direktur</a:t>
            </a:r>
            <a:r>
              <a:rPr lang="en-US" sz="1800" dirty="0" smtClean="0">
                <a:latin typeface="Book Antiqua" pitchFamily="18" charset="0"/>
                <a:cs typeface="Arial" pitchFamily="34" charset="0"/>
              </a:rPr>
              <a:t> LPPM s/d 1 April 2010 (</a:t>
            </a:r>
            <a:r>
              <a:rPr lang="en-US" sz="1800" dirty="0" err="1" smtClean="0">
                <a:latin typeface="Book Antiqua" pitchFamily="18" charset="0"/>
                <a:cs typeface="Arial" pitchFamily="34" charset="0"/>
              </a:rPr>
              <a:t>Perolehan</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Hibah</a:t>
            </a:r>
            <a:r>
              <a:rPr lang="en-US" sz="1800" dirty="0" smtClean="0">
                <a:latin typeface="Book Antiqua" pitchFamily="18" charset="0"/>
                <a:cs typeface="Arial" pitchFamily="34" charset="0"/>
              </a:rPr>
              <a:t> PPM </a:t>
            </a:r>
            <a:r>
              <a:rPr lang="en-US" sz="1800" dirty="0" err="1" smtClean="0">
                <a:latin typeface="Book Antiqua" pitchFamily="18" charset="0"/>
                <a:cs typeface="Arial" pitchFamily="34" charset="0"/>
              </a:rPr>
              <a:t>dr</a:t>
            </a:r>
            <a:r>
              <a:rPr lang="en-US" sz="1800" dirty="0" smtClean="0">
                <a:latin typeface="Book Antiqua" pitchFamily="18" charset="0"/>
                <a:cs typeface="Arial" pitchFamily="34" charset="0"/>
              </a:rPr>
              <a:t> 200jt s/d 2,4 M)</a:t>
            </a:r>
          </a:p>
          <a:p>
            <a:pPr marL="365760" indent="-256032" eaLnBrk="1" fontAlgn="auto" hangingPunct="1">
              <a:spcAft>
                <a:spcPts val="0"/>
              </a:spcAft>
              <a:buFont typeface="Wingdings 3"/>
              <a:buChar char=""/>
              <a:defRPr/>
            </a:pPr>
            <a:r>
              <a:rPr lang="en-US" sz="1700" b="1" dirty="0" smtClean="0">
                <a:latin typeface="Book Antiqua" pitchFamily="18" charset="0"/>
                <a:cs typeface="Arial" pitchFamily="34" charset="0"/>
              </a:rPr>
              <a:t>Dana </a:t>
            </a:r>
            <a:r>
              <a:rPr lang="en-US" sz="1700" b="1" dirty="0" err="1" smtClean="0">
                <a:latin typeface="Book Antiqua" pitchFamily="18" charset="0"/>
                <a:cs typeface="Arial" pitchFamily="34" charset="0"/>
              </a:rPr>
              <a:t>Hibah</a:t>
            </a:r>
            <a:r>
              <a:rPr lang="en-US" sz="1700" b="1" dirty="0" smtClean="0">
                <a:latin typeface="Book Antiqua" pitchFamily="18" charset="0"/>
                <a:cs typeface="Arial" pitchFamily="34" charset="0"/>
              </a:rPr>
              <a:t> yang </a:t>
            </a:r>
            <a:r>
              <a:rPr lang="en-US" sz="1700" b="1" dirty="0" err="1" smtClean="0">
                <a:latin typeface="Book Antiqua" pitchFamily="18" charset="0"/>
                <a:cs typeface="Arial" pitchFamily="34" charset="0"/>
              </a:rPr>
              <a:t>Diperoleh</a:t>
            </a:r>
            <a:r>
              <a:rPr lang="en-US" sz="1700" b="1" dirty="0" smtClean="0">
                <a:latin typeface="Book Antiqua" pitchFamily="18" charset="0"/>
                <a:cs typeface="Arial" pitchFamily="34" charset="0"/>
              </a:rPr>
              <a:t>:</a:t>
            </a:r>
          </a:p>
          <a:p>
            <a:pPr marL="732473" lvl="1" indent="-256032" eaLnBrk="1" fontAlgn="auto" hangingPunct="1">
              <a:spcAft>
                <a:spcPts val="0"/>
              </a:spcAft>
              <a:buFont typeface="Wingdings 3"/>
              <a:buChar char=""/>
              <a:defRPr/>
            </a:pPr>
            <a:r>
              <a:rPr lang="en-US" sz="1700" dirty="0" smtClean="0">
                <a:latin typeface="Book Antiqua" pitchFamily="18" charset="0"/>
                <a:cs typeface="Arial" pitchFamily="34" charset="0"/>
              </a:rPr>
              <a:t>Data </a:t>
            </a:r>
            <a:r>
              <a:rPr lang="en-US" sz="1700" dirty="0" err="1" smtClean="0">
                <a:latin typeface="Book Antiqua" pitchFamily="18" charset="0"/>
                <a:cs typeface="Arial" pitchFamily="34" charset="0"/>
              </a:rPr>
              <a:t>Hibah</a:t>
            </a:r>
            <a:r>
              <a:rPr lang="en-US" sz="1700" dirty="0" smtClean="0">
                <a:latin typeface="Book Antiqua" pitchFamily="18" charset="0"/>
                <a:cs typeface="Arial" pitchFamily="34" charset="0"/>
              </a:rPr>
              <a:t> DP2M-DIKTI:</a:t>
            </a:r>
          </a:p>
          <a:p>
            <a:pPr marL="896429" lvl="2" eaLnBrk="1" fontAlgn="auto" hangingPunct="1">
              <a:spcBef>
                <a:spcPts val="324"/>
              </a:spcBef>
              <a:spcAft>
                <a:spcPts val="0"/>
              </a:spcAft>
              <a:buFont typeface="Verdana"/>
              <a:buChar char="◦"/>
              <a:defRPr/>
            </a:pPr>
            <a:r>
              <a:rPr lang="en-US" sz="1700" dirty="0" err="1" smtClean="0">
                <a:latin typeface="Book Antiqua" pitchFamily="18" charset="0"/>
                <a:cs typeface="Arial" pitchFamily="34" charset="0"/>
              </a:rPr>
              <a:t>Sibermas</a:t>
            </a:r>
            <a:r>
              <a:rPr lang="en-US" sz="1700" dirty="0" smtClean="0">
                <a:latin typeface="Book Antiqua" pitchFamily="18" charset="0"/>
                <a:cs typeface="Arial" pitchFamily="34" charset="0"/>
              </a:rPr>
              <a:t> (2007/2008), KKN-PPM (2008)</a:t>
            </a:r>
            <a:r>
              <a:rPr lang="id-ID" sz="1700" dirty="0" smtClean="0">
                <a:latin typeface="Book Antiqua" pitchFamily="18" charset="0"/>
                <a:cs typeface="Arial" pitchFamily="34" charset="0"/>
              </a:rPr>
              <a:t>, </a:t>
            </a:r>
            <a:r>
              <a:rPr lang="en-US" sz="1700" dirty="0" err="1" smtClean="0">
                <a:latin typeface="Book Antiqua" pitchFamily="18" charset="0"/>
                <a:cs typeface="Arial" pitchFamily="34" charset="0"/>
              </a:rPr>
              <a:t>Penguatan</a:t>
            </a:r>
            <a:r>
              <a:rPr lang="en-US" sz="1700" dirty="0" smtClean="0">
                <a:latin typeface="Book Antiqua" pitchFamily="18" charset="0"/>
                <a:cs typeface="Arial" pitchFamily="34" charset="0"/>
              </a:rPr>
              <a:t> LPP (2008), IPTEKS (2008), SDM IPTEKS (2008/2009)</a:t>
            </a:r>
            <a:r>
              <a:rPr lang="id-ID" sz="1700" dirty="0" smtClean="0">
                <a:latin typeface="Book Antiqua" pitchFamily="18" charset="0"/>
                <a:cs typeface="Arial" pitchFamily="34" charset="0"/>
              </a:rPr>
              <a:t>, </a:t>
            </a:r>
            <a:r>
              <a:rPr lang="en-US" sz="1700" dirty="0" smtClean="0">
                <a:latin typeface="Book Antiqua" pitchFamily="18" charset="0"/>
                <a:cs typeface="Arial" pitchFamily="34" charset="0"/>
              </a:rPr>
              <a:t>IMHERE(2007), PHKI-A (2008-2010)</a:t>
            </a:r>
            <a:r>
              <a:rPr lang="id-ID" sz="1700" dirty="0" smtClean="0">
                <a:latin typeface="Book Antiqua" pitchFamily="18" charset="0"/>
                <a:cs typeface="Arial" pitchFamily="34" charset="0"/>
              </a:rPr>
              <a:t>,</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Revitalisasi</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Pertanian</a:t>
            </a:r>
            <a:r>
              <a:rPr lang="en-US" sz="1700" dirty="0" smtClean="0">
                <a:latin typeface="Book Antiqua" pitchFamily="18" charset="0"/>
                <a:cs typeface="Arial" pitchFamily="34" charset="0"/>
              </a:rPr>
              <a:t> (2009)</a:t>
            </a:r>
            <a:r>
              <a:rPr lang="id-ID" sz="1700" dirty="0" smtClean="0">
                <a:latin typeface="Book Antiqua" pitchFamily="18" charset="0"/>
                <a:cs typeface="Arial" pitchFamily="34" charset="0"/>
              </a:rPr>
              <a:t>, Hibah </a:t>
            </a:r>
            <a:r>
              <a:rPr lang="en-US" sz="1700" dirty="0" smtClean="0">
                <a:latin typeface="Book Antiqua" pitchFamily="18" charset="0"/>
                <a:cs typeface="Arial" pitchFamily="34" charset="0"/>
              </a:rPr>
              <a:t>ESD (2010)</a:t>
            </a:r>
          </a:p>
          <a:p>
            <a:pPr marL="896429" lvl="2" eaLnBrk="1" fontAlgn="auto" hangingPunct="1">
              <a:spcBef>
                <a:spcPts val="324"/>
              </a:spcBef>
              <a:spcAft>
                <a:spcPts val="0"/>
              </a:spcAft>
              <a:buFont typeface="Verdana"/>
              <a:buChar char="◦"/>
              <a:defRPr/>
            </a:pPr>
            <a:r>
              <a:rPr lang="en-US" sz="1700" dirty="0" err="1" smtClean="0">
                <a:latin typeface="Book Antiqua" pitchFamily="18" charset="0"/>
                <a:cs typeface="Arial" pitchFamily="34" charset="0"/>
              </a:rPr>
              <a:t>Hibah</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Bersaing</a:t>
            </a:r>
            <a:r>
              <a:rPr lang="en-US" sz="1700" dirty="0" smtClean="0">
                <a:latin typeface="Book Antiqua" pitchFamily="18" charset="0"/>
                <a:cs typeface="Arial" pitchFamily="34" charset="0"/>
              </a:rPr>
              <a:t> (2008)</a:t>
            </a:r>
            <a:r>
              <a:rPr lang="id-ID" sz="1700" dirty="0" smtClean="0">
                <a:latin typeface="Book Antiqua" pitchFamily="18" charset="0"/>
                <a:cs typeface="Arial" pitchFamily="34" charset="0"/>
              </a:rPr>
              <a:t>, Hibah </a:t>
            </a:r>
            <a:r>
              <a:rPr lang="en-US" sz="1700" dirty="0" err="1" smtClean="0">
                <a:latin typeface="Book Antiqua" pitchFamily="18" charset="0"/>
                <a:cs typeface="Arial" pitchFamily="34" charset="0"/>
              </a:rPr>
              <a:t>Kerjasama</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Internasional</a:t>
            </a:r>
            <a:r>
              <a:rPr lang="en-US" sz="1700" dirty="0" smtClean="0">
                <a:latin typeface="Book Antiqua" pitchFamily="18" charset="0"/>
                <a:cs typeface="Arial" pitchFamily="34" charset="0"/>
              </a:rPr>
              <a:t> (2009), </a:t>
            </a:r>
          </a:p>
          <a:p>
            <a:pPr marL="896429" lvl="2" eaLnBrk="1" fontAlgn="auto" hangingPunct="1">
              <a:spcBef>
                <a:spcPts val="324"/>
              </a:spcBef>
              <a:spcAft>
                <a:spcPts val="1200"/>
              </a:spcAft>
              <a:buFont typeface="Verdana"/>
              <a:buChar char="◦"/>
              <a:defRPr/>
            </a:pPr>
            <a:r>
              <a:rPr lang="id-ID" sz="1700" dirty="0" smtClean="0">
                <a:latin typeface="Book Antiqua" pitchFamily="18" charset="0"/>
                <a:cs typeface="Arial" pitchFamily="34" charset="0"/>
              </a:rPr>
              <a:t>Hibah </a:t>
            </a:r>
            <a:r>
              <a:rPr lang="en-US" sz="1700" dirty="0" err="1" smtClean="0">
                <a:latin typeface="Book Antiqua" pitchFamily="18" charset="0"/>
                <a:cs typeface="Arial" pitchFamily="34" charset="0"/>
              </a:rPr>
              <a:t>Kompetensi</a:t>
            </a:r>
            <a:r>
              <a:rPr lang="en-US" sz="1700" dirty="0" smtClean="0">
                <a:latin typeface="Book Antiqua" pitchFamily="18" charset="0"/>
                <a:cs typeface="Arial" pitchFamily="34" charset="0"/>
              </a:rPr>
              <a:t> (2010, </a:t>
            </a:r>
            <a:r>
              <a:rPr lang="id-ID" sz="1700" dirty="0" smtClean="0">
                <a:latin typeface="Book Antiqua" pitchFamily="18" charset="0"/>
                <a:cs typeface="Arial" pitchFamily="34" charset="0"/>
              </a:rPr>
              <a:t>2011</a:t>
            </a:r>
            <a:r>
              <a:rPr lang="en-US" sz="1700" dirty="0" smtClean="0">
                <a:latin typeface="Book Antiqua" pitchFamily="18" charset="0"/>
                <a:cs typeface="Arial" pitchFamily="34" charset="0"/>
              </a:rPr>
              <a:t>, 2012), </a:t>
            </a:r>
            <a:r>
              <a:rPr lang="en-US" sz="1700" dirty="0" err="1" smtClean="0">
                <a:latin typeface="Book Antiqua" pitchFamily="18" charset="0"/>
                <a:cs typeface="Arial" pitchFamily="34" charset="0"/>
              </a:rPr>
              <a:t>Stranas</a:t>
            </a:r>
            <a:r>
              <a:rPr lang="en-US" sz="1700" dirty="0" smtClean="0">
                <a:latin typeface="Book Antiqua" pitchFamily="18" charset="0"/>
                <a:cs typeface="Arial" pitchFamily="34" charset="0"/>
              </a:rPr>
              <a:t> (2012), MP3EI (2012)</a:t>
            </a:r>
          </a:p>
          <a:p>
            <a:pPr marL="732473" lvl="1" indent="-256032" eaLnBrk="1" fontAlgn="auto" hangingPunct="1">
              <a:spcAft>
                <a:spcPts val="0"/>
              </a:spcAft>
              <a:buFont typeface="Wingdings 3"/>
              <a:buChar char=""/>
              <a:defRPr/>
            </a:pPr>
            <a:r>
              <a:rPr lang="en-US" sz="1700" dirty="0" smtClean="0">
                <a:latin typeface="Book Antiqua" pitchFamily="18" charset="0"/>
                <a:cs typeface="Arial" pitchFamily="34" charset="0"/>
              </a:rPr>
              <a:t>Non-</a:t>
            </a:r>
            <a:r>
              <a:rPr lang="en-US" sz="1700" dirty="0" err="1" smtClean="0">
                <a:latin typeface="Book Antiqua" pitchFamily="18" charset="0"/>
                <a:cs typeface="Arial" pitchFamily="34" charset="0"/>
              </a:rPr>
              <a:t>Dikti</a:t>
            </a:r>
            <a:endParaRPr lang="en-US" sz="1700" dirty="0" smtClean="0">
              <a:latin typeface="Book Antiqua" pitchFamily="18" charset="0"/>
              <a:cs typeface="Arial" pitchFamily="34" charset="0"/>
            </a:endParaRPr>
          </a:p>
          <a:p>
            <a:pPr marL="896429" lvl="2" eaLnBrk="1" fontAlgn="auto" hangingPunct="1">
              <a:spcBef>
                <a:spcPts val="324"/>
              </a:spcBef>
              <a:spcAft>
                <a:spcPts val="0"/>
              </a:spcAft>
              <a:buFont typeface="Verdana"/>
              <a:buChar char="◦"/>
              <a:defRPr/>
            </a:pPr>
            <a:r>
              <a:rPr lang="en-US" sz="1700" dirty="0" smtClean="0">
                <a:latin typeface="Book Antiqua" pitchFamily="18" charset="0"/>
                <a:cs typeface="Arial" pitchFamily="34" charset="0"/>
              </a:rPr>
              <a:t>BKF-</a:t>
            </a:r>
            <a:r>
              <a:rPr lang="en-US" sz="1700" dirty="0" err="1" smtClean="0">
                <a:latin typeface="Book Antiqua" pitchFamily="18" charset="0"/>
                <a:cs typeface="Arial" pitchFamily="34" charset="0"/>
              </a:rPr>
              <a:t>Depkeu</a:t>
            </a:r>
            <a:r>
              <a:rPr lang="en-US" sz="1700" dirty="0" smtClean="0">
                <a:latin typeface="Book Antiqua" pitchFamily="18" charset="0"/>
                <a:cs typeface="Arial" pitchFamily="34" charset="0"/>
              </a:rPr>
              <a:t> (2009)</a:t>
            </a:r>
            <a:r>
              <a:rPr lang="id-ID" sz="1700" dirty="0" smtClean="0">
                <a:latin typeface="Book Antiqua" pitchFamily="18" charset="0"/>
                <a:cs typeface="Arial" pitchFamily="34" charset="0"/>
              </a:rPr>
              <a:t>, Kota Salatiga (2012)</a:t>
            </a:r>
            <a:endParaRPr lang="en-US" sz="1700" dirty="0" smtClean="0">
              <a:latin typeface="Book Antiqua" pitchFamily="18" charset="0"/>
              <a:cs typeface="Arial" pitchFamily="34" charset="0"/>
            </a:endParaRPr>
          </a:p>
          <a:p>
            <a:pPr marL="896429" lvl="2" eaLnBrk="1" fontAlgn="auto" hangingPunct="1">
              <a:spcBef>
                <a:spcPts val="324"/>
              </a:spcBef>
              <a:spcAft>
                <a:spcPts val="0"/>
              </a:spcAft>
              <a:buFont typeface="Verdana"/>
              <a:buChar char="◦"/>
              <a:defRPr/>
            </a:pPr>
            <a:r>
              <a:rPr lang="en-US" sz="1700" dirty="0" smtClean="0">
                <a:latin typeface="Book Antiqua" pitchFamily="18" charset="0"/>
                <a:cs typeface="Arial" pitchFamily="34" charset="0"/>
              </a:rPr>
              <a:t>BI –SMG  (2008,2009), BI Solo (2008,2009)</a:t>
            </a:r>
          </a:p>
          <a:p>
            <a:pPr marL="896429" lvl="2" eaLnBrk="1" fontAlgn="auto" hangingPunct="1">
              <a:spcBef>
                <a:spcPts val="324"/>
              </a:spcBef>
              <a:spcAft>
                <a:spcPts val="0"/>
              </a:spcAft>
              <a:buFont typeface="Verdana"/>
              <a:buChar char="◦"/>
              <a:defRPr/>
            </a:pPr>
            <a:r>
              <a:rPr lang="en-US" sz="1700" dirty="0" smtClean="0">
                <a:latin typeface="Book Antiqua" pitchFamily="18" charset="0"/>
                <a:cs typeface="Arial" pitchFamily="34" charset="0"/>
              </a:rPr>
              <a:t>KKP3T-Deptan (2008) </a:t>
            </a:r>
            <a:r>
              <a:rPr lang="en-US" sz="1700" dirty="0" err="1" smtClean="0">
                <a:latin typeface="Book Antiqua" pitchFamily="18" charset="0"/>
                <a:cs typeface="Arial" pitchFamily="34" charset="0"/>
              </a:rPr>
              <a:t>dan</a:t>
            </a:r>
            <a:r>
              <a:rPr lang="en-US" sz="1700" dirty="0" smtClean="0">
                <a:latin typeface="Book Antiqua" pitchFamily="18" charset="0"/>
                <a:cs typeface="Arial" pitchFamily="34" charset="0"/>
              </a:rPr>
              <a:t> (2010)</a:t>
            </a:r>
          </a:p>
          <a:p>
            <a:pPr marL="896429" lvl="2" eaLnBrk="1" fontAlgn="auto" hangingPunct="1">
              <a:spcBef>
                <a:spcPts val="324"/>
              </a:spcBef>
              <a:spcAft>
                <a:spcPts val="0"/>
              </a:spcAft>
              <a:buFont typeface="Verdana"/>
              <a:buChar char="◦"/>
              <a:defRPr/>
            </a:pPr>
            <a:r>
              <a:rPr lang="en-US" sz="1700" dirty="0" smtClean="0">
                <a:latin typeface="Book Antiqua" pitchFamily="18" charset="0"/>
                <a:cs typeface="Arial" pitchFamily="34" charset="0"/>
              </a:rPr>
              <a:t>RUD-</a:t>
            </a:r>
            <a:r>
              <a:rPr lang="en-US" sz="1700" dirty="0" err="1" smtClean="0">
                <a:latin typeface="Book Antiqua" pitchFamily="18" charset="0"/>
                <a:cs typeface="Arial" pitchFamily="34" charset="0"/>
              </a:rPr>
              <a:t>Balitbang</a:t>
            </a:r>
            <a:r>
              <a:rPr lang="en-US" sz="1700" dirty="0" smtClean="0">
                <a:latin typeface="Book Antiqua" pitchFamily="18" charset="0"/>
                <a:cs typeface="Arial" pitchFamily="34" charset="0"/>
              </a:rPr>
              <a:t> (2010)</a:t>
            </a:r>
            <a:r>
              <a:rPr lang="id-ID" sz="1700" dirty="0" smtClean="0">
                <a:latin typeface="Book Antiqua" pitchFamily="18" charset="0"/>
                <a:cs typeface="Arial" pitchFamily="34" charset="0"/>
              </a:rPr>
              <a:t>, Terapan Dikbud Jateng (2011)</a:t>
            </a:r>
            <a:endParaRPr lang="en-US" sz="1700" dirty="0" smtClean="0">
              <a:latin typeface="Book Antiqua" pitchFamily="18" charset="0"/>
              <a:cs typeface="Arial" pitchFamily="34" charset="0"/>
            </a:endParaRPr>
          </a:p>
          <a:p>
            <a:pPr marL="365760" indent="-256032" eaLnBrk="1" fontAlgn="auto" hangingPunct="1">
              <a:spcAft>
                <a:spcPts val="0"/>
              </a:spcAft>
              <a:buFont typeface="Wingdings 3"/>
              <a:buChar char=""/>
              <a:defRPr/>
            </a:pPr>
            <a:r>
              <a:rPr lang="en-US" sz="1700" b="1" dirty="0" smtClean="0">
                <a:latin typeface="Book Antiqua" pitchFamily="18" charset="0"/>
                <a:cs typeface="Arial" pitchFamily="34" charset="0"/>
              </a:rPr>
              <a:t>Reviewer</a:t>
            </a:r>
          </a:p>
          <a:p>
            <a:pPr marL="621792" lvl="1" eaLnBrk="1" fontAlgn="auto" hangingPunct="1">
              <a:spcBef>
                <a:spcPts val="324"/>
              </a:spcBef>
              <a:spcAft>
                <a:spcPts val="0"/>
              </a:spcAft>
              <a:buFont typeface="Verdana"/>
              <a:buChar char="◦"/>
              <a:defRPr/>
            </a:pPr>
            <a:r>
              <a:rPr lang="en-US" sz="1700" dirty="0" err="1" smtClean="0">
                <a:latin typeface="Book Antiqua" pitchFamily="18" charset="0"/>
                <a:cs typeface="Arial" pitchFamily="34" charset="0"/>
              </a:rPr>
              <a:t>Diknas</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Jateng</a:t>
            </a:r>
            <a:r>
              <a:rPr lang="en-US" sz="1700" dirty="0" smtClean="0">
                <a:latin typeface="Book Antiqua" pitchFamily="18" charset="0"/>
                <a:cs typeface="Arial" pitchFamily="34" charset="0"/>
              </a:rPr>
              <a:t> (2008-2009), Tim </a:t>
            </a:r>
            <a:r>
              <a:rPr lang="en-US" sz="1700" dirty="0" err="1" smtClean="0">
                <a:latin typeface="Book Antiqua" pitchFamily="18" charset="0"/>
                <a:cs typeface="Arial" pitchFamily="34" charset="0"/>
              </a:rPr>
              <a:t>Penyusun</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Panduan</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Hibah</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Diknas</a:t>
            </a:r>
            <a:r>
              <a:rPr lang="en-US" sz="1700" dirty="0" smtClean="0">
                <a:latin typeface="Book Antiqua" pitchFamily="18" charset="0"/>
                <a:cs typeface="Arial" pitchFamily="34" charset="0"/>
              </a:rPr>
              <a:t> (2011)</a:t>
            </a:r>
          </a:p>
          <a:p>
            <a:pPr marL="621792" lvl="1" eaLnBrk="1" fontAlgn="auto" hangingPunct="1">
              <a:spcBef>
                <a:spcPts val="324"/>
              </a:spcBef>
              <a:spcAft>
                <a:spcPts val="0"/>
              </a:spcAft>
              <a:buFont typeface="Verdana"/>
              <a:buChar char="◦"/>
              <a:defRPr/>
            </a:pPr>
            <a:r>
              <a:rPr lang="en-US" sz="1700" dirty="0" err="1" smtClean="0">
                <a:latin typeface="Book Antiqua" pitchFamily="18" charset="0"/>
                <a:cs typeface="Arial" pitchFamily="34" charset="0"/>
              </a:rPr>
              <a:t>Dosen</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Muda</a:t>
            </a:r>
            <a:r>
              <a:rPr lang="en-US" sz="1700" dirty="0" smtClean="0">
                <a:latin typeface="Book Antiqua" pitchFamily="18" charset="0"/>
                <a:cs typeface="Arial" pitchFamily="34" charset="0"/>
              </a:rPr>
              <a:t> DP2M (2007-2008)</a:t>
            </a:r>
          </a:p>
          <a:p>
            <a:pPr marL="621792" lvl="1" eaLnBrk="1" fontAlgn="auto" hangingPunct="1">
              <a:spcBef>
                <a:spcPts val="324"/>
              </a:spcBef>
              <a:spcAft>
                <a:spcPts val="0"/>
              </a:spcAft>
              <a:buFont typeface="Verdana"/>
              <a:buChar char="◦"/>
              <a:defRPr/>
            </a:pPr>
            <a:r>
              <a:rPr lang="id-ID" sz="1700" dirty="0" smtClean="0">
                <a:latin typeface="Book Antiqua" pitchFamily="18" charset="0"/>
                <a:cs typeface="Arial" pitchFamily="34" charset="0"/>
              </a:rPr>
              <a:t>Dosen Muda </a:t>
            </a:r>
            <a:r>
              <a:rPr lang="en-US" sz="1700" dirty="0" smtClean="0">
                <a:latin typeface="Book Antiqua" pitchFamily="18" charset="0"/>
                <a:cs typeface="Arial" pitchFamily="34" charset="0"/>
              </a:rPr>
              <a:t>KOPERTIS (2007-sekarang)</a:t>
            </a:r>
          </a:p>
        </p:txBody>
      </p:sp>
      <p:sp>
        <p:nvSpPr>
          <p:cNvPr id="6147" name="Title 2"/>
          <p:cNvSpPr>
            <a:spLocks noGrp="1"/>
          </p:cNvSpPr>
          <p:nvPr>
            <p:ph type="title"/>
          </p:nvPr>
        </p:nvSpPr>
        <p:spPr>
          <a:xfrm>
            <a:off x="457200" y="304800"/>
            <a:ext cx="8229600" cy="609600"/>
          </a:xfrm>
        </p:spPr>
        <p:txBody>
          <a:bodyPr>
            <a:normAutofit fontScale="90000"/>
          </a:bodyPr>
          <a:lstStyle/>
          <a:p>
            <a:pPr eaLnBrk="1" hangingPunct="1"/>
            <a:r>
              <a:rPr lang="en-US" b="1" smtClean="0"/>
              <a:t>Data Diri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 calcmode="lin" valueType="num">
                                      <p:cBhvr additive="base">
                                        <p:cTn id="5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xEl>
                                              <p:pRg st="10" end="10"/>
                                            </p:txEl>
                                          </p:spTgt>
                                        </p:tgtEl>
                                        <p:attrNameLst>
                                          <p:attrName>style.visibility</p:attrName>
                                        </p:attrNameLst>
                                      </p:cBhvr>
                                      <p:to>
                                        <p:strVal val="visible"/>
                                      </p:to>
                                    </p:set>
                                    <p:anim calcmode="lin" valueType="num">
                                      <p:cBhvr additive="base">
                                        <p:cTn id="6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
                                            <p:txEl>
                                              <p:pRg st="11" end="11"/>
                                            </p:txEl>
                                          </p:spTgt>
                                        </p:tgtEl>
                                        <p:attrNameLst>
                                          <p:attrName>style.visibility</p:attrName>
                                        </p:attrNameLst>
                                      </p:cBhvr>
                                      <p:to>
                                        <p:strVal val="visible"/>
                                      </p:to>
                                    </p:set>
                                    <p:anim calcmode="lin" valueType="num">
                                      <p:cBhvr additive="base">
                                        <p:cTn id="6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
                                            <p:txEl>
                                              <p:pRg st="12" end="12"/>
                                            </p:txEl>
                                          </p:spTgt>
                                        </p:tgtEl>
                                        <p:attrNameLst>
                                          <p:attrName>style.visibility</p:attrName>
                                        </p:attrNameLst>
                                      </p:cBhvr>
                                      <p:to>
                                        <p:strVal val="visible"/>
                                      </p:to>
                                    </p:set>
                                    <p:anim calcmode="lin" valueType="num">
                                      <p:cBhvr additive="base">
                                        <p:cTn id="7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
                                            <p:txEl>
                                              <p:pRg st="13" end="13"/>
                                            </p:txEl>
                                          </p:spTgt>
                                        </p:tgtEl>
                                        <p:attrNameLst>
                                          <p:attrName>style.visibility</p:attrName>
                                        </p:attrNameLst>
                                      </p:cBhvr>
                                      <p:to>
                                        <p:strVal val="visible"/>
                                      </p:to>
                                    </p:set>
                                    <p:anim calcmode="lin" valueType="num">
                                      <p:cBhvr additive="base">
                                        <p:cTn id="79"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
                                            <p:txEl>
                                              <p:pRg st="14" end="14"/>
                                            </p:txEl>
                                          </p:spTgt>
                                        </p:tgtEl>
                                        <p:attrNameLst>
                                          <p:attrName>style.visibility</p:attrName>
                                        </p:attrNameLst>
                                      </p:cBhvr>
                                      <p:to>
                                        <p:strVal val="visible"/>
                                      </p:to>
                                    </p:set>
                                    <p:anim calcmode="lin" valueType="num">
                                      <p:cBhvr additive="base">
                                        <p:cTn id="8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
                                            <p:txEl>
                                              <p:pRg st="15" end="15"/>
                                            </p:txEl>
                                          </p:spTgt>
                                        </p:tgtEl>
                                        <p:attrNameLst>
                                          <p:attrName>style.visibility</p:attrName>
                                        </p:attrNameLst>
                                      </p:cBhvr>
                                      <p:to>
                                        <p:strVal val="visible"/>
                                      </p:to>
                                    </p:set>
                                    <p:anim calcmode="lin" valueType="num">
                                      <p:cBhvr additive="base">
                                        <p:cTn id="87"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4000" smtClean="0"/>
              <a:t>Kriteria dan Persyaratan Umum</a:t>
            </a:r>
          </a:p>
        </p:txBody>
      </p:sp>
      <p:sp>
        <p:nvSpPr>
          <p:cNvPr id="31747" name="Content Placeholder 2"/>
          <p:cNvSpPr>
            <a:spLocks noGrp="1"/>
          </p:cNvSpPr>
          <p:nvPr>
            <p:ph idx="1"/>
          </p:nvPr>
        </p:nvSpPr>
        <p:spPr>
          <a:xfrm>
            <a:off x="457200" y="1357313"/>
            <a:ext cx="8229600" cy="4768850"/>
          </a:xfrm>
        </p:spPr>
        <p:txBody>
          <a:bodyPr>
            <a:normAutofit fontScale="92500" lnSpcReduction="10000"/>
          </a:bodyPr>
          <a:lstStyle/>
          <a:p>
            <a:pPr marL="514350" indent="-514350">
              <a:buFont typeface="Arial" charset="0"/>
              <a:buAutoNum type="alphaLcPeriod"/>
            </a:pPr>
            <a:r>
              <a:rPr lang="en-US" dirty="0"/>
              <a:t>K</a:t>
            </a:r>
            <a:r>
              <a:rPr lang="id-ID" dirty="0"/>
              <a:t>etua tim adalah dosen bergelar S2 dengan jabatan fungsional minimum Lektor Kepala</a:t>
            </a:r>
            <a:r>
              <a:rPr lang="en-US" dirty="0"/>
              <a:t> </a:t>
            </a:r>
            <a:r>
              <a:rPr lang="en-US" dirty="0" err="1"/>
              <a:t>atau</a:t>
            </a:r>
            <a:r>
              <a:rPr lang="en-US" dirty="0"/>
              <a:t> </a:t>
            </a:r>
            <a:r>
              <a:rPr lang="en-US" dirty="0" err="1"/>
              <a:t>bergelar</a:t>
            </a:r>
            <a:r>
              <a:rPr lang="en-US" dirty="0"/>
              <a:t> </a:t>
            </a:r>
            <a:r>
              <a:rPr lang="en-US" dirty="0" err="1"/>
              <a:t>Doktor</a:t>
            </a:r>
            <a:r>
              <a:rPr lang="en-US" dirty="0"/>
              <a:t>, </a:t>
            </a:r>
            <a:r>
              <a:rPr lang="en-US" dirty="0" err="1"/>
              <a:t>dan</a:t>
            </a:r>
            <a:r>
              <a:rPr lang="en-US" dirty="0"/>
              <a:t> </a:t>
            </a:r>
            <a:r>
              <a:rPr lang="en-US" dirty="0" err="1"/>
              <a:t>mempunyai</a:t>
            </a:r>
            <a:r>
              <a:rPr lang="en-US" dirty="0"/>
              <a:t> track record </a:t>
            </a:r>
            <a:r>
              <a:rPr lang="en-US" dirty="0" err="1"/>
              <a:t>yg</a:t>
            </a:r>
            <a:r>
              <a:rPr lang="en-US" dirty="0"/>
              <a:t> </a:t>
            </a:r>
            <a:r>
              <a:rPr lang="en-US" dirty="0" err="1"/>
              <a:t>memadai</a:t>
            </a:r>
            <a:r>
              <a:rPr lang="en-US" dirty="0"/>
              <a:t>.</a:t>
            </a:r>
          </a:p>
          <a:p>
            <a:pPr marL="514350" indent="-514350">
              <a:buFont typeface="Arial" charset="0"/>
              <a:buAutoNum type="alphaLcPeriod"/>
            </a:pPr>
            <a:r>
              <a:rPr lang="en-US" dirty="0"/>
              <a:t>Tim </a:t>
            </a:r>
            <a:r>
              <a:rPr lang="en-US" dirty="0" err="1"/>
              <a:t>peneliti</a:t>
            </a:r>
            <a:r>
              <a:rPr lang="en-US" dirty="0"/>
              <a:t> </a:t>
            </a:r>
            <a:r>
              <a:rPr lang="en-US" dirty="0" err="1"/>
              <a:t>berjumlah</a:t>
            </a:r>
            <a:r>
              <a:rPr lang="en-US" dirty="0"/>
              <a:t> </a:t>
            </a:r>
            <a:r>
              <a:rPr lang="en-US" dirty="0" err="1"/>
              <a:t>maksimum</a:t>
            </a:r>
            <a:r>
              <a:rPr lang="en-US" dirty="0"/>
              <a:t> 3 orang, </a:t>
            </a:r>
            <a:r>
              <a:rPr lang="en-US" dirty="0" err="1"/>
              <a:t>dgn</a:t>
            </a:r>
            <a:r>
              <a:rPr lang="en-US" dirty="0"/>
              <a:t> t</a:t>
            </a:r>
            <a:r>
              <a:rPr lang="id-ID" dirty="0"/>
              <a:t>ugas dan peran setiap peneliti </a:t>
            </a:r>
            <a:r>
              <a:rPr lang="en-US" dirty="0" err="1"/>
              <a:t>harus</a:t>
            </a:r>
            <a:r>
              <a:rPr lang="en-US" dirty="0"/>
              <a:t> </a:t>
            </a:r>
            <a:r>
              <a:rPr lang="en-US" dirty="0" err="1"/>
              <a:t>jelas</a:t>
            </a:r>
            <a:r>
              <a:rPr lang="en-US" dirty="0"/>
              <a:t>;</a:t>
            </a:r>
          </a:p>
          <a:p>
            <a:pPr marL="514350" indent="-514350">
              <a:buFont typeface="Arial" charset="0"/>
              <a:buAutoNum type="alphaLcPeriod"/>
            </a:pPr>
            <a:r>
              <a:rPr lang="en-US" dirty="0" err="1"/>
              <a:t>Jangka</a:t>
            </a:r>
            <a:r>
              <a:rPr lang="en-US" dirty="0"/>
              <a:t> </a:t>
            </a:r>
            <a:r>
              <a:rPr lang="en-US" dirty="0" err="1"/>
              <a:t>waktu</a:t>
            </a:r>
            <a:r>
              <a:rPr lang="en-US" dirty="0"/>
              <a:t> </a:t>
            </a:r>
            <a:r>
              <a:rPr lang="en-US" dirty="0" err="1"/>
              <a:t>penelitian</a:t>
            </a:r>
            <a:r>
              <a:rPr lang="en-US" dirty="0"/>
              <a:t> 1 – 2 </a:t>
            </a:r>
            <a:r>
              <a:rPr lang="en-US" dirty="0" err="1"/>
              <a:t>tahun</a:t>
            </a:r>
            <a:r>
              <a:rPr lang="en-US" dirty="0"/>
              <a:t>, </a:t>
            </a:r>
            <a:r>
              <a:rPr lang="en-US" dirty="0" err="1"/>
              <a:t>dengan</a:t>
            </a:r>
            <a:r>
              <a:rPr lang="en-US" dirty="0"/>
              <a:t> </a:t>
            </a:r>
            <a:r>
              <a:rPr lang="en-US" dirty="0" err="1"/>
              <a:t>biaya</a:t>
            </a:r>
            <a:r>
              <a:rPr lang="en-US" dirty="0"/>
              <a:t> </a:t>
            </a:r>
            <a:r>
              <a:rPr lang="en-US" dirty="0" err="1"/>
              <a:t>berkisar</a:t>
            </a:r>
            <a:r>
              <a:rPr lang="en-US" dirty="0"/>
              <a:t> </a:t>
            </a:r>
            <a:r>
              <a:rPr lang="en-US" dirty="0" err="1"/>
              <a:t>antara</a:t>
            </a:r>
            <a:r>
              <a:rPr lang="en-US" dirty="0"/>
              <a:t> </a:t>
            </a:r>
            <a:r>
              <a:rPr lang="en-US" dirty="0" err="1"/>
              <a:t>Rp</a:t>
            </a:r>
            <a:r>
              <a:rPr lang="en-US" dirty="0"/>
              <a:t>. 30.000.000 – </a:t>
            </a:r>
            <a:r>
              <a:rPr lang="en-US" dirty="0" err="1"/>
              <a:t>Rp</a:t>
            </a:r>
            <a:r>
              <a:rPr lang="en-US" dirty="0"/>
              <a:t>. 50.000.000/</a:t>
            </a:r>
            <a:r>
              <a:rPr lang="en-US" dirty="0" err="1"/>
              <a:t>judul</a:t>
            </a:r>
            <a:r>
              <a:rPr lang="en-US" dirty="0"/>
              <a:t>/</a:t>
            </a:r>
            <a:r>
              <a:rPr lang="en-US" dirty="0" err="1"/>
              <a:t>tahun</a:t>
            </a:r>
            <a:r>
              <a:rPr lang="en-US" dirty="0"/>
              <a:t>;</a:t>
            </a:r>
          </a:p>
          <a:p>
            <a:pPr marL="514350" indent="-514350">
              <a:buFont typeface="Arial" charset="0"/>
              <a:buAutoNum type="alphaLcPeriod"/>
            </a:pPr>
            <a:r>
              <a:rPr lang="id-ID" dirty="0"/>
              <a:t>Tiap pengusul hanya boleh mengusulkan 1 usulan pada </a:t>
            </a:r>
            <a:r>
              <a:rPr lang="en-US" dirty="0"/>
              <a:t>skim </a:t>
            </a:r>
            <a:r>
              <a:rPr lang="en-US" dirty="0" err="1"/>
              <a:t>dan</a:t>
            </a:r>
            <a:r>
              <a:rPr lang="en-US" dirty="0"/>
              <a:t> </a:t>
            </a:r>
            <a:r>
              <a:rPr lang="id-ID" dirty="0"/>
              <a:t>tahun yang sama, baik sebagai ketua maupun sebagai anggota</a:t>
            </a:r>
            <a:r>
              <a:rPr lang="en-US" dirty="0"/>
              <a:t>.</a:t>
            </a:r>
          </a:p>
          <a:p>
            <a:pPr marL="514350" indent="-514350">
              <a:buFont typeface="Arial" charset="0"/>
              <a:buAutoNum type="alphaLcPeriod"/>
            </a:pPr>
            <a:r>
              <a:rPr lang="en-US" dirty="0" err="1"/>
              <a:t>Warna</a:t>
            </a:r>
            <a:r>
              <a:rPr lang="en-US" dirty="0"/>
              <a:t> </a:t>
            </a:r>
            <a:r>
              <a:rPr lang="en-US" dirty="0" err="1"/>
              <a:t>sampul</a:t>
            </a:r>
            <a:r>
              <a:rPr lang="en-US" dirty="0"/>
              <a:t> </a:t>
            </a:r>
            <a:r>
              <a:rPr lang="en-US" sz="2400" b="1" u="sng" dirty="0" err="1" smtClean="0">
                <a:solidFill>
                  <a:schemeClr val="accent1"/>
                </a:solidFill>
              </a:rPr>
              <a:t>abu-abu</a:t>
            </a:r>
            <a:endParaRPr lang="en-US" sz="2400" b="1" u="sng" dirty="0" smtClean="0">
              <a:solidFill>
                <a:schemeClr val="accent1"/>
              </a:solidFill>
            </a:endParaRPr>
          </a:p>
        </p:txBody>
      </p:sp>
    </p:spTree>
    <p:extLst>
      <p:ext uri="{BB962C8B-B14F-4D97-AF65-F5344CB8AC3E}">
        <p14:creationId xmlns:p14="http://schemas.microsoft.com/office/powerpoint/2010/main" val="811102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868362"/>
          </a:xfrm>
        </p:spPr>
        <p:txBody>
          <a:bodyPr/>
          <a:lstStyle/>
          <a:p>
            <a:r>
              <a:rPr lang="en-US" sz="4000" smtClean="0"/>
              <a:t>Luaran Penelitian </a:t>
            </a:r>
          </a:p>
        </p:txBody>
      </p:sp>
      <p:sp>
        <p:nvSpPr>
          <p:cNvPr id="3" name="Content Placeholder 2"/>
          <p:cNvSpPr>
            <a:spLocks noGrp="1"/>
          </p:cNvSpPr>
          <p:nvPr>
            <p:ph idx="1"/>
          </p:nvPr>
        </p:nvSpPr>
        <p:spPr>
          <a:xfrm>
            <a:off x="457200" y="1214438"/>
            <a:ext cx="8229600" cy="4911725"/>
          </a:xfrm>
        </p:spPr>
        <p:txBody>
          <a:bodyPr/>
          <a:lstStyle/>
          <a:p>
            <a:pPr>
              <a:buFont typeface="Arial" charset="0"/>
              <a:buNone/>
              <a:defRPr/>
            </a:pPr>
            <a:r>
              <a:rPr lang="en-US" dirty="0" err="1" smtClean="0"/>
              <a:t>Luaran</a:t>
            </a:r>
            <a:r>
              <a:rPr lang="en-US" dirty="0" smtClean="0"/>
              <a:t> </a:t>
            </a:r>
            <a:r>
              <a:rPr lang="en-US" dirty="0" err="1" smtClean="0"/>
              <a:t>wajib</a:t>
            </a:r>
            <a:r>
              <a:rPr lang="en-US" dirty="0" smtClean="0"/>
              <a:t> :</a:t>
            </a:r>
          </a:p>
          <a:p>
            <a:pPr>
              <a:defRPr/>
            </a:pPr>
            <a:r>
              <a:rPr lang="en-US" dirty="0" err="1" smtClean="0"/>
              <a:t>Publikasi</a:t>
            </a:r>
            <a:r>
              <a:rPr lang="en-US" dirty="0" smtClean="0"/>
              <a:t> </a:t>
            </a:r>
            <a:r>
              <a:rPr lang="en-US" dirty="0" err="1" smtClean="0"/>
              <a:t>dalam</a:t>
            </a:r>
            <a:r>
              <a:rPr lang="en-US" dirty="0" smtClean="0"/>
              <a:t> </a:t>
            </a:r>
            <a:r>
              <a:rPr lang="en-US" dirty="0" err="1" smtClean="0"/>
              <a:t>jurnal</a:t>
            </a:r>
            <a:r>
              <a:rPr lang="en-US" dirty="0" smtClean="0"/>
              <a:t> </a:t>
            </a:r>
            <a:r>
              <a:rPr lang="en-US" dirty="0" err="1" smtClean="0"/>
              <a:t>nasional</a:t>
            </a:r>
            <a:r>
              <a:rPr lang="en-US" dirty="0" smtClean="0"/>
              <a:t> </a:t>
            </a:r>
            <a:r>
              <a:rPr lang="en-US" dirty="0" err="1" smtClean="0"/>
              <a:t>terakreditasi</a:t>
            </a:r>
            <a:r>
              <a:rPr lang="en-US" dirty="0" smtClean="0"/>
              <a:t> </a:t>
            </a:r>
            <a:r>
              <a:rPr lang="en-US" dirty="0" err="1" smtClean="0"/>
              <a:t>atau</a:t>
            </a:r>
            <a:r>
              <a:rPr lang="en-US" dirty="0" smtClean="0"/>
              <a:t> </a:t>
            </a:r>
            <a:r>
              <a:rPr lang="en-US" dirty="0" err="1" smtClean="0"/>
              <a:t>jurnal</a:t>
            </a:r>
            <a:r>
              <a:rPr lang="en-US" dirty="0" smtClean="0"/>
              <a:t> </a:t>
            </a:r>
            <a:r>
              <a:rPr lang="en-US" dirty="0" err="1" smtClean="0"/>
              <a:t>ilmiah</a:t>
            </a:r>
            <a:r>
              <a:rPr lang="en-US" dirty="0" smtClean="0"/>
              <a:t> </a:t>
            </a:r>
            <a:r>
              <a:rPr lang="en-US" dirty="0" err="1" smtClean="0"/>
              <a:t>bereputasi</a:t>
            </a:r>
            <a:r>
              <a:rPr lang="en-US" dirty="0" smtClean="0"/>
              <a:t> </a:t>
            </a:r>
            <a:r>
              <a:rPr lang="en-US" dirty="0" err="1" smtClean="0"/>
              <a:t>internasional</a:t>
            </a:r>
            <a:endParaRPr lang="en-US" dirty="0" smtClean="0"/>
          </a:p>
          <a:p>
            <a:pPr>
              <a:buFont typeface="Arial" charset="0"/>
              <a:buNone/>
              <a:defRPr/>
            </a:pPr>
            <a:r>
              <a:rPr lang="en-US" dirty="0" err="1" smtClean="0"/>
              <a:t>Luaran</a:t>
            </a:r>
            <a:r>
              <a:rPr lang="en-US" dirty="0" smtClean="0"/>
              <a:t> </a:t>
            </a:r>
            <a:r>
              <a:rPr lang="en-US" dirty="0" err="1" smtClean="0"/>
              <a:t>tambahan</a:t>
            </a:r>
            <a:r>
              <a:rPr lang="en-US" dirty="0" smtClean="0"/>
              <a:t> :</a:t>
            </a:r>
          </a:p>
          <a:p>
            <a:pPr marL="514350" indent="-514350">
              <a:buFont typeface="+mj-lt"/>
              <a:buAutoNum type="alphaLcPeriod"/>
              <a:defRPr/>
            </a:pPr>
            <a:r>
              <a:rPr lang="en-US" dirty="0" smtClean="0"/>
              <a:t>P</a:t>
            </a:r>
            <a:r>
              <a:rPr lang="id-ID" dirty="0" smtClean="0"/>
              <a:t>roduk ipteks</a:t>
            </a:r>
            <a:r>
              <a:rPr lang="en-US" dirty="0" smtClean="0"/>
              <a:t> </a:t>
            </a:r>
            <a:r>
              <a:rPr lang="en-US" dirty="0" err="1" smtClean="0"/>
              <a:t>dan</a:t>
            </a:r>
            <a:r>
              <a:rPr lang="en-US" dirty="0" smtClean="0"/>
              <a:t> </a:t>
            </a:r>
            <a:r>
              <a:rPr lang="en-US" dirty="0" err="1" smtClean="0"/>
              <a:t>lainnya</a:t>
            </a:r>
            <a:r>
              <a:rPr lang="en-US" dirty="0" smtClean="0"/>
              <a:t> </a:t>
            </a:r>
            <a:r>
              <a:rPr lang="id-ID" dirty="0" smtClean="0"/>
              <a:t>(metode, blue print, prototipe, sistem, kebijakan</a:t>
            </a:r>
            <a:r>
              <a:rPr lang="en-US" dirty="0" smtClean="0"/>
              <a:t>,</a:t>
            </a:r>
            <a:r>
              <a:rPr lang="id-ID" dirty="0" smtClean="0"/>
              <a:t> model</a:t>
            </a:r>
            <a:r>
              <a:rPr lang="en-US" dirty="0" smtClean="0"/>
              <a:t>, </a:t>
            </a:r>
            <a:r>
              <a:rPr lang="en-US" dirty="0" err="1" smtClean="0"/>
              <a:t>rekayasa</a:t>
            </a:r>
            <a:r>
              <a:rPr lang="en-US" dirty="0" smtClean="0"/>
              <a:t> </a:t>
            </a:r>
            <a:r>
              <a:rPr lang="en-US" dirty="0" err="1" smtClean="0"/>
              <a:t>sosial</a:t>
            </a:r>
            <a:r>
              <a:rPr lang="id-ID" dirty="0" smtClean="0"/>
              <a:t>)</a:t>
            </a:r>
            <a:r>
              <a:rPr lang="en-US" dirty="0" smtClean="0"/>
              <a:t>;</a:t>
            </a:r>
          </a:p>
          <a:p>
            <a:pPr marL="514350" indent="-514350">
              <a:buFont typeface="+mj-lt"/>
              <a:buAutoNum type="alphaLcPeriod"/>
              <a:defRPr/>
            </a:pPr>
            <a:r>
              <a:rPr lang="id-ID" dirty="0" smtClean="0"/>
              <a:t>HKI</a:t>
            </a:r>
            <a:r>
              <a:rPr lang="en-US" dirty="0" smtClean="0"/>
              <a:t>;</a:t>
            </a:r>
          </a:p>
          <a:p>
            <a:pPr marL="514350" indent="-514350">
              <a:buFont typeface="+mj-lt"/>
              <a:buAutoNum type="alphaLcPeriod"/>
              <a:defRPr/>
            </a:pPr>
            <a:r>
              <a:rPr lang="en-US" dirty="0" smtClean="0"/>
              <a:t>B</a:t>
            </a:r>
            <a:r>
              <a:rPr lang="id-ID" dirty="0" smtClean="0"/>
              <a:t>ahan ajar</a:t>
            </a:r>
            <a:r>
              <a:rPr lang="en-US" dirty="0" smtClean="0"/>
              <a:t>.</a:t>
            </a:r>
          </a:p>
          <a:p>
            <a:pPr>
              <a:defRPr/>
            </a:pPr>
            <a:endParaRPr lang="en-US" dirty="0"/>
          </a:p>
        </p:txBody>
      </p:sp>
    </p:spTree>
    <p:extLst>
      <p:ext uri="{BB962C8B-B14F-4D97-AF65-F5344CB8AC3E}">
        <p14:creationId xmlns:p14="http://schemas.microsoft.com/office/powerpoint/2010/main" val="2218043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4000" smtClean="0"/>
              <a:t>4. </a:t>
            </a:r>
            <a:r>
              <a:rPr lang="id-ID" sz="4000" smtClean="0"/>
              <a:t>PENELITIAN HIBAH BERSAING</a:t>
            </a:r>
            <a:endParaRPr lang="en-US" sz="4000" smtClean="0"/>
          </a:p>
        </p:txBody>
      </p:sp>
      <p:sp>
        <p:nvSpPr>
          <p:cNvPr id="3" name="Content Placeholder 2"/>
          <p:cNvSpPr>
            <a:spLocks noGrp="1"/>
          </p:cNvSpPr>
          <p:nvPr>
            <p:ph idx="1"/>
          </p:nvPr>
        </p:nvSpPr>
        <p:spPr>
          <a:xfrm>
            <a:off x="457200" y="1428750"/>
            <a:ext cx="8229600" cy="4697413"/>
          </a:xfrm>
        </p:spPr>
        <p:txBody>
          <a:bodyPr/>
          <a:lstStyle/>
          <a:p>
            <a:pPr>
              <a:buFont typeface="Arial" charset="0"/>
              <a:buNone/>
              <a:defRPr/>
            </a:pPr>
            <a:r>
              <a:rPr lang="en-US" dirty="0" err="1" smtClean="0"/>
              <a:t>Ciri</a:t>
            </a:r>
            <a:r>
              <a:rPr lang="en-US" dirty="0" smtClean="0"/>
              <a:t> </a:t>
            </a:r>
            <a:r>
              <a:rPr lang="en-US" dirty="0" err="1" smtClean="0"/>
              <a:t>Khas</a:t>
            </a:r>
            <a:r>
              <a:rPr lang="en-US" dirty="0" smtClean="0"/>
              <a:t> :</a:t>
            </a:r>
          </a:p>
          <a:p>
            <a:pPr marL="514350" indent="-514350">
              <a:buFont typeface="Arial" charset="0"/>
              <a:buAutoNum type="alphaLcPeriod"/>
              <a:defRPr/>
            </a:pPr>
            <a:r>
              <a:rPr lang="en-US" dirty="0" smtClean="0"/>
              <a:t>D</a:t>
            </a:r>
            <a:r>
              <a:rPr lang="id-ID" dirty="0" smtClean="0"/>
              <a:t>iarahkan untuk menciptakan inovasi dan pengembangan</a:t>
            </a:r>
            <a:r>
              <a:rPr lang="en-US" dirty="0" smtClean="0"/>
              <a:t> IPTEKS</a:t>
            </a:r>
            <a:r>
              <a:rPr lang="id-ID" dirty="0" smtClean="0"/>
              <a:t> (penelitian terapan)</a:t>
            </a:r>
            <a:r>
              <a:rPr lang="en-US" dirty="0" smtClean="0"/>
              <a:t>;</a:t>
            </a:r>
          </a:p>
          <a:p>
            <a:pPr marL="514350" indent="-514350">
              <a:buFont typeface="Arial" charset="0"/>
              <a:buAutoNum type="alphaLcPeriod"/>
              <a:defRPr/>
            </a:pPr>
            <a:r>
              <a:rPr lang="en-US" dirty="0" smtClean="0"/>
              <a:t>B</a:t>
            </a:r>
            <a:r>
              <a:rPr lang="id-ID" dirty="0" smtClean="0"/>
              <a:t>erorientasi pada produk yang memiliki dampak ekonomi dalam waktu dekat</a:t>
            </a:r>
            <a:r>
              <a:rPr lang="en-US" dirty="0" smtClean="0"/>
              <a:t>;</a:t>
            </a:r>
          </a:p>
          <a:p>
            <a:pPr marL="514350" indent="-514350">
              <a:buFont typeface="Arial" charset="0"/>
              <a:buAutoNum type="alphaLcPeriod"/>
              <a:defRPr/>
            </a:pPr>
            <a:r>
              <a:rPr lang="id-ID" dirty="0" smtClean="0"/>
              <a:t>Produk juga dapat bersifat tak-benda (</a:t>
            </a:r>
            <a:r>
              <a:rPr lang="id-ID" i="1" dirty="0" smtClean="0"/>
              <a:t>intangible</a:t>
            </a:r>
            <a:r>
              <a:rPr lang="id-ID" dirty="0" smtClean="0"/>
              <a:t>), misalnya kajian untuk memperbaiki kebijakan institusi pemerintah.</a:t>
            </a:r>
            <a:endParaRPr lang="en-US" dirty="0"/>
          </a:p>
        </p:txBody>
      </p:sp>
    </p:spTree>
    <p:extLst>
      <p:ext uri="{BB962C8B-B14F-4D97-AF65-F5344CB8AC3E}">
        <p14:creationId xmlns:p14="http://schemas.microsoft.com/office/powerpoint/2010/main" val="3740084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4000" smtClean="0"/>
              <a:t>Kriteria dan Persyaratan Umum</a:t>
            </a:r>
          </a:p>
        </p:txBody>
      </p:sp>
      <p:sp>
        <p:nvSpPr>
          <p:cNvPr id="46083" name="Content Placeholder 2"/>
          <p:cNvSpPr>
            <a:spLocks noGrp="1"/>
          </p:cNvSpPr>
          <p:nvPr>
            <p:ph idx="1"/>
          </p:nvPr>
        </p:nvSpPr>
        <p:spPr>
          <a:xfrm>
            <a:off x="457200" y="1285875"/>
            <a:ext cx="8229600" cy="4840288"/>
          </a:xfrm>
        </p:spPr>
        <p:txBody>
          <a:bodyPr>
            <a:normAutofit lnSpcReduction="10000"/>
          </a:bodyPr>
          <a:lstStyle/>
          <a:p>
            <a:pPr marL="514350" indent="-514350">
              <a:buFont typeface="Arial" charset="0"/>
              <a:buAutoNum type="alphaLcPeriod"/>
              <a:defRPr/>
            </a:pPr>
            <a:r>
              <a:rPr lang="en-US" sz="2800" dirty="0" smtClean="0"/>
              <a:t>Tim </a:t>
            </a:r>
            <a:r>
              <a:rPr lang="en-US" sz="2800" dirty="0" err="1" smtClean="0"/>
              <a:t>pengusul</a:t>
            </a:r>
            <a:r>
              <a:rPr lang="en-US" sz="2800" dirty="0" smtClean="0"/>
              <a:t> minimal </a:t>
            </a:r>
            <a:r>
              <a:rPr lang="en-US" sz="2800" dirty="0" err="1" smtClean="0"/>
              <a:t>bergelar</a:t>
            </a:r>
            <a:r>
              <a:rPr lang="en-US" sz="2800" dirty="0" smtClean="0"/>
              <a:t> S2 </a:t>
            </a:r>
            <a:r>
              <a:rPr lang="en-US" sz="2800" dirty="0" err="1" smtClean="0"/>
              <a:t>dengan</a:t>
            </a:r>
            <a:r>
              <a:rPr lang="en-US" sz="2800" dirty="0" smtClean="0"/>
              <a:t> </a:t>
            </a:r>
            <a:r>
              <a:rPr lang="en-US" sz="2800" dirty="0" err="1" smtClean="0"/>
              <a:t>ketua</a:t>
            </a:r>
            <a:r>
              <a:rPr lang="en-US" sz="2800" dirty="0" smtClean="0"/>
              <a:t> </a:t>
            </a:r>
            <a:r>
              <a:rPr lang="en-US" sz="2800" dirty="0" err="1" smtClean="0"/>
              <a:t>peneliti</a:t>
            </a:r>
            <a:r>
              <a:rPr lang="en-US" sz="2800" dirty="0" smtClean="0"/>
              <a:t> </a:t>
            </a:r>
            <a:r>
              <a:rPr lang="en-US" sz="2800" dirty="0" err="1" smtClean="0"/>
              <a:t>mempunyai</a:t>
            </a:r>
            <a:r>
              <a:rPr lang="en-US" sz="2800" dirty="0" smtClean="0"/>
              <a:t> </a:t>
            </a:r>
            <a:r>
              <a:rPr lang="en-US" sz="2800" dirty="0" err="1" smtClean="0"/>
              <a:t>jabatan</a:t>
            </a:r>
            <a:r>
              <a:rPr lang="en-US" sz="2800" dirty="0" smtClean="0"/>
              <a:t> </a:t>
            </a:r>
            <a:r>
              <a:rPr lang="en-US" sz="2800" dirty="0" err="1" smtClean="0"/>
              <a:t>fungsional</a:t>
            </a:r>
            <a:r>
              <a:rPr lang="en-US" sz="2800" dirty="0" smtClean="0"/>
              <a:t> minimal </a:t>
            </a:r>
            <a:r>
              <a:rPr lang="en-US" sz="2800" dirty="0" err="1" smtClean="0"/>
              <a:t>lektor</a:t>
            </a:r>
            <a:r>
              <a:rPr lang="en-US" sz="2800" dirty="0" smtClean="0"/>
              <a:t>;</a:t>
            </a:r>
          </a:p>
          <a:p>
            <a:pPr marL="514350" indent="-514350">
              <a:buFont typeface="Arial" charset="0"/>
              <a:buAutoNum type="alphaLcPeriod"/>
              <a:defRPr/>
            </a:pPr>
            <a:r>
              <a:rPr lang="en-US" sz="2800" dirty="0" err="1" smtClean="0"/>
              <a:t>Mempunyai</a:t>
            </a:r>
            <a:r>
              <a:rPr lang="en-US" sz="2800" dirty="0" smtClean="0"/>
              <a:t> r</a:t>
            </a:r>
            <a:r>
              <a:rPr lang="id-ID" sz="2800" dirty="0" smtClean="0"/>
              <a:t>ekam jejak (</a:t>
            </a:r>
            <a:r>
              <a:rPr lang="id-ID" sz="2800" i="1" dirty="0" smtClean="0"/>
              <a:t>track record</a:t>
            </a:r>
            <a:r>
              <a:rPr lang="id-ID" sz="2800" dirty="0" smtClean="0"/>
              <a:t>)</a:t>
            </a:r>
            <a:r>
              <a:rPr lang="id-ID" sz="2800" i="1" dirty="0" smtClean="0"/>
              <a:t> </a:t>
            </a:r>
            <a:r>
              <a:rPr lang="id-ID" sz="2800" dirty="0" smtClean="0"/>
              <a:t>yang relevan dengan penelitian yang diusulkan</a:t>
            </a:r>
            <a:r>
              <a:rPr lang="en-US" sz="2800" dirty="0" smtClean="0"/>
              <a:t>;</a:t>
            </a:r>
          </a:p>
          <a:p>
            <a:pPr marL="514350" indent="-514350">
              <a:buFont typeface="Arial" charset="0"/>
              <a:buAutoNum type="alphaLcPeriod"/>
              <a:defRPr/>
            </a:pPr>
            <a:r>
              <a:rPr lang="id-ID" sz="2800" dirty="0" smtClean="0"/>
              <a:t>Jumlah </a:t>
            </a:r>
            <a:r>
              <a:rPr lang="en-US" sz="2800" dirty="0" err="1" smtClean="0"/>
              <a:t>tim</a:t>
            </a:r>
            <a:r>
              <a:rPr lang="en-US" sz="2800" dirty="0" smtClean="0"/>
              <a:t> </a:t>
            </a:r>
            <a:r>
              <a:rPr lang="en-US" sz="2800" dirty="0" err="1" smtClean="0"/>
              <a:t>peneliti</a:t>
            </a:r>
            <a:r>
              <a:rPr lang="en-US" sz="2800" dirty="0" smtClean="0"/>
              <a:t> </a:t>
            </a:r>
            <a:r>
              <a:rPr lang="id-ID" sz="2800" dirty="0" smtClean="0"/>
              <a:t>maksimum </a:t>
            </a:r>
            <a:r>
              <a:rPr lang="en-US" sz="2800" dirty="0" smtClean="0"/>
              <a:t>4</a:t>
            </a:r>
            <a:r>
              <a:rPr lang="id-ID" sz="2800" dirty="0" smtClean="0"/>
              <a:t> oran</a:t>
            </a:r>
            <a:r>
              <a:rPr lang="en-US" sz="2800" dirty="0" smtClean="0"/>
              <a:t>g (</a:t>
            </a:r>
            <a:r>
              <a:rPr lang="id-ID" sz="2800" dirty="0" smtClean="0"/>
              <a:t>diutamakan multidisiplin)</a:t>
            </a:r>
            <a:r>
              <a:rPr lang="en-US" sz="2800" dirty="0" smtClean="0"/>
              <a:t>, </a:t>
            </a:r>
            <a:r>
              <a:rPr lang="en-US" sz="2800" dirty="0" err="1" smtClean="0"/>
              <a:t>dengan</a:t>
            </a:r>
            <a:r>
              <a:rPr lang="en-US" sz="2800" dirty="0" smtClean="0"/>
              <a:t> t</a:t>
            </a:r>
            <a:r>
              <a:rPr lang="id-ID" sz="2800" dirty="0" smtClean="0"/>
              <a:t>ugas dan peran </a:t>
            </a:r>
            <a:r>
              <a:rPr lang="en-US" sz="2800" dirty="0" smtClean="0"/>
              <a:t>yang </a:t>
            </a:r>
            <a:r>
              <a:rPr lang="en-US" sz="2800" dirty="0" err="1" smtClean="0"/>
              <a:t>jelas</a:t>
            </a:r>
            <a:r>
              <a:rPr lang="en-US" sz="2800" dirty="0" smtClean="0"/>
              <a:t>;</a:t>
            </a:r>
          </a:p>
          <a:p>
            <a:pPr marL="514350" indent="-514350">
              <a:buFont typeface="Arial" charset="0"/>
              <a:buAutoNum type="alphaLcPeriod"/>
              <a:defRPr/>
            </a:pPr>
            <a:r>
              <a:rPr lang="en-US" sz="2800" dirty="0" err="1" smtClean="0"/>
              <a:t>Jangka</a:t>
            </a:r>
            <a:r>
              <a:rPr lang="en-US" sz="2800" dirty="0" smtClean="0"/>
              <a:t> </a:t>
            </a:r>
            <a:r>
              <a:rPr lang="en-US" sz="2800" dirty="0" err="1" smtClean="0"/>
              <a:t>waktu</a:t>
            </a:r>
            <a:r>
              <a:rPr lang="en-US" sz="2800" dirty="0" smtClean="0"/>
              <a:t> </a:t>
            </a:r>
            <a:r>
              <a:rPr lang="en-US" sz="2800" dirty="0" err="1" smtClean="0"/>
              <a:t>penelitian</a:t>
            </a:r>
            <a:r>
              <a:rPr lang="en-US" sz="2800" dirty="0" smtClean="0"/>
              <a:t> </a:t>
            </a:r>
            <a:r>
              <a:rPr lang="en-US" sz="2800" dirty="0" err="1" smtClean="0"/>
              <a:t>adalah</a:t>
            </a:r>
            <a:r>
              <a:rPr lang="en-US" sz="2800" dirty="0" smtClean="0"/>
              <a:t> 2 – 3 </a:t>
            </a:r>
            <a:r>
              <a:rPr lang="en-US" sz="2800" dirty="0" err="1" smtClean="0"/>
              <a:t>tahun</a:t>
            </a:r>
            <a:r>
              <a:rPr lang="en-US" sz="2800" dirty="0" smtClean="0"/>
              <a:t> </a:t>
            </a:r>
            <a:r>
              <a:rPr lang="en-US" sz="2800" dirty="0" err="1" smtClean="0"/>
              <a:t>dengan</a:t>
            </a:r>
            <a:r>
              <a:rPr lang="en-US" sz="2800" dirty="0" smtClean="0"/>
              <a:t> </a:t>
            </a:r>
            <a:r>
              <a:rPr lang="en-US" sz="2800" dirty="0" err="1" smtClean="0"/>
              <a:t>biaya</a:t>
            </a:r>
            <a:r>
              <a:rPr lang="en-US" sz="2800" dirty="0" smtClean="0"/>
              <a:t> </a:t>
            </a:r>
            <a:r>
              <a:rPr lang="en-US" sz="2800" dirty="0" err="1" smtClean="0"/>
              <a:t>Rp</a:t>
            </a:r>
            <a:r>
              <a:rPr lang="en-US" sz="2800" dirty="0" smtClean="0"/>
              <a:t>. 40 – 70 </a:t>
            </a:r>
            <a:r>
              <a:rPr lang="en-US" sz="2800" dirty="0" err="1" smtClean="0"/>
              <a:t>jt</a:t>
            </a:r>
            <a:r>
              <a:rPr lang="en-US" sz="2800" dirty="0" smtClean="0"/>
              <a:t>/</a:t>
            </a:r>
            <a:r>
              <a:rPr lang="en-US" sz="2800" dirty="0" err="1" smtClean="0"/>
              <a:t>judul</a:t>
            </a:r>
            <a:r>
              <a:rPr lang="en-US" sz="2800" dirty="0" smtClean="0"/>
              <a:t>/</a:t>
            </a:r>
            <a:r>
              <a:rPr lang="en-US" sz="2800" dirty="0" err="1" smtClean="0"/>
              <a:t>tahun</a:t>
            </a:r>
            <a:endParaRPr lang="en-US" sz="2800" dirty="0" smtClean="0"/>
          </a:p>
          <a:p>
            <a:pPr marL="514350" indent="-514350">
              <a:buFont typeface="Arial" charset="0"/>
              <a:buAutoNum type="alphaLcPeriod"/>
              <a:defRPr/>
            </a:pPr>
            <a:r>
              <a:rPr lang="en-US" sz="2800" dirty="0" err="1" smtClean="0"/>
              <a:t>Warna</a:t>
            </a:r>
            <a:r>
              <a:rPr lang="en-US" sz="2800" dirty="0" smtClean="0"/>
              <a:t> </a:t>
            </a:r>
            <a:r>
              <a:rPr lang="en-US" sz="2800" dirty="0" err="1" smtClean="0"/>
              <a:t>sampul</a:t>
            </a:r>
            <a:r>
              <a:rPr lang="en-US" sz="2800" dirty="0" smtClean="0"/>
              <a:t> </a:t>
            </a:r>
            <a:r>
              <a:rPr lang="en-US" sz="2800" b="1" u="sng" dirty="0" smtClean="0">
                <a:solidFill>
                  <a:schemeClr val="accent6"/>
                </a:solidFill>
              </a:rPr>
              <a:t>orange/</a:t>
            </a:r>
            <a:r>
              <a:rPr lang="en-US" sz="2800" b="1" u="sng" dirty="0" err="1" smtClean="0">
                <a:solidFill>
                  <a:schemeClr val="accent6"/>
                </a:solidFill>
              </a:rPr>
              <a:t>jingga</a:t>
            </a:r>
            <a:endParaRPr lang="en-US" sz="2800" b="1" dirty="0" smtClean="0"/>
          </a:p>
        </p:txBody>
      </p:sp>
    </p:spTree>
    <p:extLst>
      <p:ext uri="{BB962C8B-B14F-4D97-AF65-F5344CB8AC3E}">
        <p14:creationId xmlns:p14="http://schemas.microsoft.com/office/powerpoint/2010/main" val="3956582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642938"/>
            <a:ext cx="8229600" cy="5483225"/>
          </a:xfrm>
        </p:spPr>
        <p:txBody>
          <a:bodyPr/>
          <a:lstStyle/>
          <a:p>
            <a:pPr marL="514350" indent="-514350">
              <a:buFont typeface="Arial" charset="0"/>
              <a:buNone/>
            </a:pPr>
            <a:r>
              <a:rPr lang="en-US" dirty="0" smtClean="0"/>
              <a:t>e.  </a:t>
            </a:r>
            <a:r>
              <a:rPr lang="id-ID" dirty="0" smtClean="0"/>
              <a:t>Susunan anggota peneliti </a:t>
            </a:r>
            <a:r>
              <a:rPr lang="en-US" dirty="0" err="1" smtClean="0"/>
              <a:t>setiap</a:t>
            </a:r>
            <a:r>
              <a:rPr lang="en-US" dirty="0" smtClean="0"/>
              <a:t> </a:t>
            </a:r>
            <a:r>
              <a:rPr lang="en-US" dirty="0" err="1" smtClean="0"/>
              <a:t>tahun</a:t>
            </a:r>
            <a:r>
              <a:rPr lang="en-US" dirty="0" smtClean="0"/>
              <a:t> </a:t>
            </a:r>
            <a:r>
              <a:rPr lang="en-US" dirty="0" err="1" smtClean="0"/>
              <a:t>dapat</a:t>
            </a:r>
            <a:r>
              <a:rPr lang="en-US" dirty="0" smtClean="0"/>
              <a:t> </a:t>
            </a:r>
            <a:r>
              <a:rPr lang="en-US" dirty="0" err="1" smtClean="0"/>
              <a:t>berubah</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kompetensi</a:t>
            </a:r>
            <a:r>
              <a:rPr lang="en-US" dirty="0" smtClean="0"/>
              <a:t> </a:t>
            </a:r>
            <a:r>
              <a:rPr lang="en-US" dirty="0" err="1" smtClean="0"/>
              <a:t>dan</a:t>
            </a:r>
            <a:r>
              <a:rPr lang="en-US" dirty="0" smtClean="0"/>
              <a:t> </a:t>
            </a:r>
            <a:r>
              <a:rPr lang="en-US" dirty="0" err="1" smtClean="0"/>
              <a:t>kebutuhan</a:t>
            </a:r>
            <a:r>
              <a:rPr lang="en-US" dirty="0" smtClean="0"/>
              <a:t> p</a:t>
            </a:r>
            <a:r>
              <a:rPr lang="id-ID" dirty="0" smtClean="0"/>
              <a:t>enelitian</a:t>
            </a:r>
            <a:r>
              <a:rPr lang="en-US" dirty="0" smtClean="0"/>
              <a:t>;</a:t>
            </a:r>
          </a:p>
          <a:p>
            <a:pPr marL="514350" indent="-514350">
              <a:buFont typeface="Arial" charset="0"/>
              <a:buNone/>
            </a:pPr>
            <a:r>
              <a:rPr lang="en-US" dirty="0" smtClean="0"/>
              <a:t>f.   </a:t>
            </a:r>
            <a:r>
              <a:rPr lang="id-ID" dirty="0" smtClean="0"/>
              <a:t>Seorang pengusul dapat mengajukan usulan </a:t>
            </a:r>
            <a:r>
              <a:rPr lang="en-US" dirty="0" err="1" smtClean="0"/>
              <a:t>maks</a:t>
            </a:r>
            <a:r>
              <a:rPr lang="en-US" dirty="0" smtClean="0"/>
              <a:t>.</a:t>
            </a:r>
            <a:r>
              <a:rPr lang="id-ID" dirty="0" smtClean="0"/>
              <a:t> 2 periode, kecuali bagi peneliti yang berhasil memperoleh HKI atau </a:t>
            </a:r>
            <a:r>
              <a:rPr lang="en-US" dirty="0" err="1" smtClean="0"/>
              <a:t>publikasi</a:t>
            </a:r>
            <a:r>
              <a:rPr lang="en-US" dirty="0" smtClean="0"/>
              <a:t> </a:t>
            </a:r>
            <a:r>
              <a:rPr lang="en-US" dirty="0" err="1" smtClean="0"/>
              <a:t>pada</a:t>
            </a:r>
            <a:r>
              <a:rPr lang="en-US" dirty="0" smtClean="0"/>
              <a:t> </a:t>
            </a:r>
            <a:r>
              <a:rPr lang="en-US" dirty="0" err="1" smtClean="0"/>
              <a:t>jurnal</a:t>
            </a:r>
            <a:r>
              <a:rPr lang="en-US" dirty="0" smtClean="0"/>
              <a:t> </a:t>
            </a:r>
            <a:r>
              <a:rPr lang="id-ID" dirty="0" smtClean="0"/>
              <a:t>internasional</a:t>
            </a:r>
            <a:r>
              <a:rPr lang="en-US" dirty="0" smtClean="0"/>
              <a:t>.</a:t>
            </a:r>
          </a:p>
          <a:p>
            <a:pPr marL="514350" indent="-514350">
              <a:buFont typeface="Arial" charset="0"/>
              <a:buNone/>
            </a:pPr>
            <a:r>
              <a:rPr lang="en-US" dirty="0" smtClean="0"/>
              <a:t>g.  </a:t>
            </a:r>
            <a:r>
              <a:rPr lang="id-ID" dirty="0" smtClean="0"/>
              <a:t>Tiap pengusul hanya boleh mengusulkan 1 usulan pada </a:t>
            </a:r>
            <a:r>
              <a:rPr lang="en-US" dirty="0" smtClean="0"/>
              <a:t>skim </a:t>
            </a:r>
            <a:r>
              <a:rPr lang="en-US" dirty="0" err="1" smtClean="0"/>
              <a:t>dan</a:t>
            </a:r>
            <a:r>
              <a:rPr lang="en-US" dirty="0" smtClean="0"/>
              <a:t> </a:t>
            </a:r>
            <a:r>
              <a:rPr lang="id-ID" dirty="0" smtClean="0"/>
              <a:t>tahun yang sama, baik sebagai ketua maupun sebagai anggota</a:t>
            </a:r>
            <a:endParaRPr lang="en-US" dirty="0" smtClean="0"/>
          </a:p>
        </p:txBody>
      </p:sp>
    </p:spTree>
    <p:extLst>
      <p:ext uri="{BB962C8B-B14F-4D97-AF65-F5344CB8AC3E}">
        <p14:creationId xmlns:p14="http://schemas.microsoft.com/office/powerpoint/2010/main" val="3976454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229600" cy="939800"/>
          </a:xfrm>
        </p:spPr>
        <p:txBody>
          <a:bodyPr/>
          <a:lstStyle/>
          <a:p>
            <a:r>
              <a:rPr lang="en-US" sz="4000" smtClean="0"/>
              <a:t>Luaran Penelitian</a:t>
            </a:r>
          </a:p>
        </p:txBody>
      </p:sp>
      <p:sp>
        <p:nvSpPr>
          <p:cNvPr id="3" name="Content Placeholder 2"/>
          <p:cNvSpPr>
            <a:spLocks noGrp="1"/>
          </p:cNvSpPr>
          <p:nvPr>
            <p:ph idx="1"/>
          </p:nvPr>
        </p:nvSpPr>
        <p:spPr>
          <a:xfrm>
            <a:off x="457200" y="1357313"/>
            <a:ext cx="8229600" cy="4929187"/>
          </a:xfrm>
        </p:spPr>
        <p:txBody>
          <a:bodyPr/>
          <a:lstStyle/>
          <a:p>
            <a:pPr>
              <a:buFont typeface="Arial" charset="0"/>
              <a:buNone/>
              <a:defRPr/>
            </a:pPr>
            <a:r>
              <a:rPr lang="en-US" dirty="0" err="1" smtClean="0"/>
              <a:t>Luaran</a:t>
            </a:r>
            <a:r>
              <a:rPr lang="en-US" dirty="0" smtClean="0"/>
              <a:t> </a:t>
            </a:r>
            <a:r>
              <a:rPr lang="en-US" dirty="0" err="1" smtClean="0"/>
              <a:t>wajib</a:t>
            </a:r>
            <a:r>
              <a:rPr lang="en-US" dirty="0" smtClean="0"/>
              <a:t> </a:t>
            </a:r>
          </a:p>
          <a:p>
            <a:pPr marL="514350" indent="-514350">
              <a:buFont typeface="+mj-lt"/>
              <a:buAutoNum type="alphaLcPeriod"/>
              <a:defRPr/>
            </a:pPr>
            <a:r>
              <a:rPr lang="en-US" dirty="0" smtClean="0"/>
              <a:t>P</a:t>
            </a:r>
            <a:r>
              <a:rPr lang="id-ID" dirty="0" smtClean="0"/>
              <a:t>roduk ipteks</a:t>
            </a:r>
            <a:r>
              <a:rPr lang="en-US" dirty="0" smtClean="0"/>
              <a:t> </a:t>
            </a:r>
            <a:r>
              <a:rPr lang="en-US" dirty="0" err="1" smtClean="0"/>
              <a:t>dan</a:t>
            </a:r>
            <a:r>
              <a:rPr lang="en-US" dirty="0" smtClean="0"/>
              <a:t> </a:t>
            </a:r>
            <a:r>
              <a:rPr lang="en-US" dirty="0" err="1" smtClean="0"/>
              <a:t>lainnya</a:t>
            </a:r>
            <a:r>
              <a:rPr lang="en-US" dirty="0" smtClean="0"/>
              <a:t> </a:t>
            </a:r>
            <a:r>
              <a:rPr lang="id-ID" dirty="0" smtClean="0"/>
              <a:t>(metode, teknologi tepat guna</a:t>
            </a:r>
            <a:r>
              <a:rPr lang="en-US" dirty="0" smtClean="0"/>
              <a:t>,</a:t>
            </a:r>
            <a:r>
              <a:rPr lang="id-ID" dirty="0" smtClean="0"/>
              <a:t> blue print, prototipe, sistem, kebijakan</a:t>
            </a:r>
            <a:r>
              <a:rPr lang="en-US" dirty="0" smtClean="0"/>
              <a:t>,</a:t>
            </a:r>
            <a:r>
              <a:rPr lang="id-ID" dirty="0" smtClean="0"/>
              <a:t> model</a:t>
            </a:r>
            <a:r>
              <a:rPr lang="en-US" dirty="0" smtClean="0"/>
              <a:t>, </a:t>
            </a:r>
            <a:r>
              <a:rPr lang="en-US" dirty="0" err="1" smtClean="0"/>
              <a:t>rekayasa</a:t>
            </a:r>
            <a:r>
              <a:rPr lang="en-US" dirty="0" smtClean="0"/>
              <a:t> </a:t>
            </a:r>
            <a:r>
              <a:rPr lang="en-US" dirty="0" err="1" smtClean="0"/>
              <a:t>sosial</a:t>
            </a:r>
            <a:r>
              <a:rPr lang="id-ID" dirty="0" smtClean="0"/>
              <a:t>)</a:t>
            </a:r>
            <a:r>
              <a:rPr lang="en-US" dirty="0" smtClean="0"/>
              <a:t>;</a:t>
            </a:r>
          </a:p>
          <a:p>
            <a:pPr marL="514350" indent="-514350">
              <a:buFont typeface="+mj-lt"/>
              <a:buAutoNum type="alphaLcPeriod"/>
              <a:defRPr/>
            </a:pPr>
            <a:r>
              <a:rPr lang="en-US" dirty="0" err="1" smtClean="0"/>
              <a:t>Publikasi</a:t>
            </a:r>
            <a:r>
              <a:rPr lang="en-US" dirty="0" smtClean="0"/>
              <a:t> (</a:t>
            </a:r>
            <a:r>
              <a:rPr lang="en-US" dirty="0" err="1" smtClean="0"/>
              <a:t>ilmiah</a:t>
            </a:r>
            <a:r>
              <a:rPr lang="en-US" dirty="0" smtClean="0"/>
              <a:t>, </a:t>
            </a:r>
            <a:r>
              <a:rPr lang="en-US" dirty="0" err="1" smtClean="0"/>
              <a:t>populer</a:t>
            </a:r>
            <a:r>
              <a:rPr lang="en-US" dirty="0" smtClean="0"/>
              <a:t>, booklet, leaflet, CD, </a:t>
            </a:r>
            <a:r>
              <a:rPr lang="en-US" dirty="0" err="1" smtClean="0"/>
              <a:t>lainnya</a:t>
            </a:r>
            <a:r>
              <a:rPr lang="en-US" dirty="0" smtClean="0"/>
              <a:t>)</a:t>
            </a:r>
          </a:p>
          <a:p>
            <a:pPr marL="514350" indent="-514350">
              <a:buFont typeface="Arial" charset="0"/>
              <a:buNone/>
              <a:defRPr/>
            </a:pPr>
            <a:r>
              <a:rPr lang="en-US" dirty="0" err="1" smtClean="0"/>
              <a:t>Luaran</a:t>
            </a:r>
            <a:r>
              <a:rPr lang="en-US" dirty="0" smtClean="0"/>
              <a:t> </a:t>
            </a:r>
            <a:r>
              <a:rPr lang="en-US" dirty="0" err="1" smtClean="0"/>
              <a:t>tambahan</a:t>
            </a:r>
            <a:endParaRPr lang="en-US" dirty="0" smtClean="0"/>
          </a:p>
          <a:p>
            <a:pPr>
              <a:buFont typeface="Arial" charset="0"/>
              <a:buNone/>
              <a:defRPr/>
            </a:pPr>
            <a:r>
              <a:rPr lang="en-US" dirty="0" smtClean="0"/>
              <a:t>a. </a:t>
            </a:r>
            <a:r>
              <a:rPr lang="id-ID" dirty="0" smtClean="0"/>
              <a:t>HKI,</a:t>
            </a:r>
            <a:endParaRPr lang="en-US" dirty="0" smtClean="0"/>
          </a:p>
          <a:p>
            <a:pPr>
              <a:buFont typeface="Arial" charset="0"/>
              <a:buNone/>
              <a:defRPr/>
            </a:pPr>
            <a:r>
              <a:rPr lang="en-US" dirty="0" smtClean="0"/>
              <a:t>b. B</a:t>
            </a:r>
            <a:r>
              <a:rPr lang="id-ID" dirty="0" smtClean="0"/>
              <a:t>ahan ajar</a:t>
            </a:r>
            <a:endParaRPr lang="en-US" dirty="0"/>
          </a:p>
        </p:txBody>
      </p:sp>
    </p:spTree>
    <p:extLst>
      <p:ext uri="{BB962C8B-B14F-4D97-AF65-F5344CB8AC3E}">
        <p14:creationId xmlns:p14="http://schemas.microsoft.com/office/powerpoint/2010/main" val="3310550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a:xfrm>
            <a:off x="457200" y="1447800"/>
            <a:ext cx="8229600" cy="4800600"/>
          </a:xfrm>
        </p:spPr>
        <p:txBody>
          <a:bodyPr rtlCol="0">
            <a:normAutofit fontScale="92500"/>
          </a:bodyPr>
          <a:lstStyle/>
          <a:p>
            <a:pPr marL="514350" indent="-514350" eaLnBrk="1" fontAlgn="auto" hangingPunct="1">
              <a:lnSpc>
                <a:spcPct val="90000"/>
              </a:lnSpc>
              <a:spcAft>
                <a:spcPts val="0"/>
              </a:spcAft>
              <a:buFont typeface="Arial" charset="0"/>
              <a:buNone/>
              <a:defRPr/>
            </a:pPr>
            <a:r>
              <a:rPr lang="en-US" altLang="ja-JP" sz="2300" dirty="0" err="1" smtClean="0"/>
              <a:t>Tujuan</a:t>
            </a:r>
            <a:r>
              <a:rPr lang="en-US" altLang="ja-JP" sz="2300" dirty="0" smtClean="0"/>
              <a:t> :</a:t>
            </a:r>
          </a:p>
          <a:p>
            <a:pPr marL="514350" indent="-514350" eaLnBrk="1" fontAlgn="auto" hangingPunct="1">
              <a:lnSpc>
                <a:spcPct val="90000"/>
              </a:lnSpc>
              <a:spcAft>
                <a:spcPts val="0"/>
              </a:spcAft>
              <a:buFont typeface="Arial" charset="0"/>
              <a:buAutoNum type="alphaLcPeriod"/>
              <a:defRPr/>
            </a:pPr>
            <a:r>
              <a:rPr lang="en-US" altLang="ja-JP" sz="2300" dirty="0" err="1" smtClean="0"/>
              <a:t>Membina</a:t>
            </a:r>
            <a:r>
              <a:rPr lang="en-US" altLang="ja-JP" sz="2300" dirty="0" smtClean="0"/>
              <a:t> </a:t>
            </a:r>
            <a:r>
              <a:rPr lang="en-US" altLang="ja-JP" sz="2300" dirty="0" err="1"/>
              <a:t>kemampuan</a:t>
            </a:r>
            <a:r>
              <a:rPr lang="en-US" altLang="ja-JP" sz="2300" dirty="0"/>
              <a:t> </a:t>
            </a:r>
            <a:r>
              <a:rPr lang="en-US" altLang="ja-JP" sz="2300" dirty="0" err="1"/>
              <a:t>meneliti</a:t>
            </a:r>
            <a:r>
              <a:rPr lang="en-US" altLang="ja-JP" sz="2300" dirty="0"/>
              <a:t> </a:t>
            </a:r>
            <a:r>
              <a:rPr lang="en-US" altLang="ja-JP" sz="2300" dirty="0" err="1" smtClean="0"/>
              <a:t>dari</a:t>
            </a:r>
            <a:r>
              <a:rPr lang="en-US" altLang="ja-JP" sz="2300" dirty="0" smtClean="0"/>
              <a:t> </a:t>
            </a:r>
            <a:r>
              <a:rPr lang="en-US" altLang="ja-JP" sz="2300" dirty="0" err="1" smtClean="0"/>
              <a:t>kelompok</a:t>
            </a:r>
            <a:r>
              <a:rPr lang="en-US" altLang="ja-JP" sz="2300" dirty="0" smtClean="0"/>
              <a:t> </a:t>
            </a:r>
            <a:r>
              <a:rPr lang="en-US" altLang="ja-JP" sz="2300" dirty="0" err="1"/>
              <a:t>peneliti</a:t>
            </a:r>
            <a:r>
              <a:rPr lang="en-US" altLang="ja-JP" sz="2300" dirty="0"/>
              <a:t> yang </a:t>
            </a:r>
            <a:r>
              <a:rPr lang="en-US" altLang="ja-JP" sz="2300" dirty="0" err="1" smtClean="0"/>
              <a:t>sedang</a:t>
            </a:r>
            <a:r>
              <a:rPr lang="en-US" altLang="ja-JP" sz="2300" dirty="0" smtClean="0"/>
              <a:t> </a:t>
            </a:r>
            <a:r>
              <a:rPr lang="en-US" altLang="ja-JP" sz="2300" dirty="0" err="1"/>
              <a:t>berkembang</a:t>
            </a:r>
            <a:r>
              <a:rPr lang="en-US" altLang="ja-JP" sz="2300" dirty="0"/>
              <a:t> </a:t>
            </a:r>
            <a:r>
              <a:rPr lang="en-US" altLang="ja-JP" sz="2300" dirty="0" err="1"/>
              <a:t>dengan</a:t>
            </a:r>
            <a:r>
              <a:rPr lang="en-US" altLang="ja-JP" sz="2300" dirty="0"/>
              <a:t> </a:t>
            </a:r>
            <a:r>
              <a:rPr lang="en-US" altLang="ja-JP" sz="2300" dirty="0" err="1"/>
              <a:t>memanfaatkan</a:t>
            </a:r>
            <a:r>
              <a:rPr lang="en-US" altLang="ja-JP" sz="2300" dirty="0"/>
              <a:t> </a:t>
            </a:r>
            <a:r>
              <a:rPr lang="en-US" altLang="ja-JP" sz="2300" dirty="0" err="1"/>
              <a:t>fasilitas</a:t>
            </a:r>
            <a:r>
              <a:rPr lang="en-US" altLang="ja-JP" sz="2300" dirty="0"/>
              <a:t> </a:t>
            </a:r>
            <a:r>
              <a:rPr lang="en-US" altLang="ja-JP" sz="2300" dirty="0" err="1"/>
              <a:t>dan</a:t>
            </a:r>
            <a:r>
              <a:rPr lang="en-US" altLang="ja-JP" sz="2300" dirty="0"/>
              <a:t> </a:t>
            </a:r>
            <a:r>
              <a:rPr lang="en-US" altLang="ja-JP" sz="2300" dirty="0" err="1"/>
              <a:t>keahlian</a:t>
            </a:r>
            <a:r>
              <a:rPr lang="en-US" altLang="ja-JP" sz="2300" dirty="0"/>
              <a:t> </a:t>
            </a:r>
            <a:r>
              <a:rPr lang="en-US" altLang="ja-JP" sz="2300" dirty="0" err="1"/>
              <a:t>kelompok</a:t>
            </a:r>
            <a:r>
              <a:rPr lang="en-US" altLang="ja-JP" sz="2300" dirty="0"/>
              <a:t> </a:t>
            </a:r>
            <a:r>
              <a:rPr lang="en-US" altLang="ja-JP" sz="2300" dirty="0" err="1"/>
              <a:t>peneliti</a:t>
            </a:r>
            <a:r>
              <a:rPr lang="en-US" altLang="ja-JP" sz="2300" dirty="0"/>
              <a:t> yang </a:t>
            </a:r>
            <a:r>
              <a:rPr lang="en-US" altLang="ja-JP" sz="2300" dirty="0" err="1"/>
              <a:t>telah</a:t>
            </a:r>
            <a:r>
              <a:rPr lang="en-US" altLang="ja-JP" sz="2300" dirty="0"/>
              <a:t> </a:t>
            </a:r>
            <a:r>
              <a:rPr lang="en-US" altLang="ja-JP" sz="2300" dirty="0" err="1" smtClean="0"/>
              <a:t>maju</a:t>
            </a:r>
            <a:r>
              <a:rPr lang="en-US" altLang="ja-JP" sz="2300" dirty="0" smtClean="0"/>
              <a:t> </a:t>
            </a:r>
            <a:r>
              <a:rPr lang="en-US" sz="2300" dirty="0" err="1" smtClean="0"/>
              <a:t>di</a:t>
            </a:r>
            <a:r>
              <a:rPr lang="en-US" sz="2300" dirty="0" smtClean="0"/>
              <a:t> PT lain </a:t>
            </a:r>
          </a:p>
          <a:p>
            <a:pPr marL="514350" indent="-514350" eaLnBrk="1" fontAlgn="auto" hangingPunct="1">
              <a:lnSpc>
                <a:spcPct val="90000"/>
              </a:lnSpc>
              <a:spcAft>
                <a:spcPts val="0"/>
              </a:spcAft>
              <a:buFont typeface="Arial" charset="0"/>
              <a:buAutoNum type="alphaLcPeriod"/>
              <a:defRPr/>
            </a:pPr>
            <a:r>
              <a:rPr lang="fi-FI" sz="2300" dirty="0" smtClean="0"/>
              <a:t>Membangun kerja sama penelitian antar perguruan tinggi di </a:t>
            </a:r>
            <a:r>
              <a:rPr lang="en-US" sz="2300" dirty="0" smtClean="0"/>
              <a:t>Indonesia</a:t>
            </a:r>
          </a:p>
          <a:p>
            <a:pPr marL="514350" indent="-514350" eaLnBrk="1" fontAlgn="auto" hangingPunct="1">
              <a:lnSpc>
                <a:spcPct val="90000"/>
              </a:lnSpc>
              <a:spcAft>
                <a:spcPts val="0"/>
              </a:spcAft>
              <a:buFontTx/>
              <a:buAutoNum type="alphaLcPeriod"/>
              <a:defRPr/>
            </a:pPr>
            <a:r>
              <a:rPr lang="en-US" altLang="ja-JP" sz="2300" dirty="0" err="1" smtClean="0"/>
              <a:t>Inovasi</a:t>
            </a:r>
            <a:r>
              <a:rPr lang="en-US" altLang="ja-JP" sz="2300" dirty="0" smtClean="0"/>
              <a:t> IPTEKS</a:t>
            </a:r>
          </a:p>
          <a:p>
            <a:pPr marL="514350" indent="-514350" eaLnBrk="1" fontAlgn="auto" hangingPunct="1">
              <a:lnSpc>
                <a:spcPct val="90000"/>
              </a:lnSpc>
              <a:spcAft>
                <a:spcPts val="0"/>
              </a:spcAft>
              <a:buFontTx/>
              <a:buNone/>
              <a:defRPr/>
            </a:pPr>
            <a:endParaRPr lang="en-US" altLang="ja-JP" sz="2300" dirty="0"/>
          </a:p>
          <a:p>
            <a:pPr eaLnBrk="1" fontAlgn="auto" hangingPunct="1">
              <a:lnSpc>
                <a:spcPct val="90000"/>
              </a:lnSpc>
              <a:spcAft>
                <a:spcPts val="0"/>
              </a:spcAft>
              <a:buFont typeface="Wingdings" pitchFamily="2" charset="2"/>
              <a:buChar char="v"/>
              <a:defRPr/>
            </a:pPr>
            <a:r>
              <a:rPr lang="en-US" altLang="ja-JP" sz="2300" dirty="0" smtClean="0"/>
              <a:t>  </a:t>
            </a:r>
            <a:r>
              <a:rPr lang="en-US" altLang="ja-JP" sz="2300" dirty="0" err="1" smtClean="0"/>
              <a:t>Bidang</a:t>
            </a:r>
            <a:r>
              <a:rPr lang="en-US" altLang="ja-JP" sz="2300" dirty="0" smtClean="0"/>
              <a:t> </a:t>
            </a:r>
            <a:r>
              <a:rPr lang="en-US" altLang="ja-JP" sz="2300" dirty="0" err="1" smtClean="0"/>
              <a:t>Penelitian</a:t>
            </a:r>
            <a:r>
              <a:rPr lang="en-US" altLang="ja-JP" sz="2300" dirty="0" smtClean="0"/>
              <a:t> : </a:t>
            </a:r>
            <a:r>
              <a:rPr lang="en-US" altLang="ja-JP" sz="2300" dirty="0" err="1" smtClean="0"/>
              <a:t>semua</a:t>
            </a:r>
            <a:r>
              <a:rPr lang="en-US" altLang="ja-JP" sz="2300" dirty="0" smtClean="0"/>
              <a:t> </a:t>
            </a:r>
            <a:r>
              <a:rPr lang="en-US" altLang="ja-JP" sz="2300" dirty="0" err="1" smtClean="0"/>
              <a:t>bidang</a:t>
            </a:r>
            <a:r>
              <a:rPr lang="en-US" altLang="ja-JP" sz="2300" dirty="0" smtClean="0"/>
              <a:t> </a:t>
            </a:r>
            <a:r>
              <a:rPr lang="en-US" altLang="ja-JP" sz="2300" dirty="0" err="1" smtClean="0"/>
              <a:t>ilmu</a:t>
            </a:r>
            <a:endParaRPr lang="en-US" altLang="ja-JP" sz="2300" dirty="0" smtClean="0"/>
          </a:p>
          <a:p>
            <a:pPr eaLnBrk="1" fontAlgn="auto" hangingPunct="1">
              <a:lnSpc>
                <a:spcPct val="90000"/>
              </a:lnSpc>
              <a:spcAft>
                <a:spcPts val="0"/>
              </a:spcAft>
              <a:buFont typeface="Wingdings" pitchFamily="2" charset="2"/>
              <a:buChar char="v"/>
              <a:defRPr/>
            </a:pPr>
            <a:r>
              <a:rPr lang="en-US" altLang="ja-JP" sz="2300" dirty="0" smtClean="0"/>
              <a:t>  </a:t>
            </a:r>
            <a:r>
              <a:rPr lang="en-US" altLang="ja-JP" sz="2300" dirty="0" err="1" smtClean="0"/>
              <a:t>Organisasi</a:t>
            </a:r>
            <a:r>
              <a:rPr lang="en-US" altLang="ja-JP" sz="2300" dirty="0" smtClean="0"/>
              <a:t> </a:t>
            </a:r>
            <a:r>
              <a:rPr lang="en-US" altLang="ja-JP" sz="2300" dirty="0" err="1"/>
              <a:t>pengusul</a:t>
            </a:r>
            <a:r>
              <a:rPr lang="en-US" altLang="ja-JP" sz="2300" dirty="0"/>
              <a:t> : TPP (Tim </a:t>
            </a:r>
            <a:r>
              <a:rPr lang="en-US" altLang="ja-JP" sz="2300" dirty="0" err="1"/>
              <a:t>Peneliti</a:t>
            </a:r>
            <a:r>
              <a:rPr lang="en-US" altLang="ja-JP" sz="2300" dirty="0"/>
              <a:t> </a:t>
            </a:r>
            <a:r>
              <a:rPr lang="en-US" altLang="ja-JP" sz="2300" dirty="0" err="1"/>
              <a:t>Pengusul</a:t>
            </a:r>
            <a:r>
              <a:rPr lang="en-US" altLang="ja-JP" sz="2300" dirty="0"/>
              <a:t>) </a:t>
            </a:r>
            <a:r>
              <a:rPr lang="en-US" altLang="ja-JP" sz="2300" dirty="0" err="1"/>
              <a:t>dan</a:t>
            </a:r>
            <a:r>
              <a:rPr lang="en-US" altLang="ja-JP" sz="2300" dirty="0"/>
              <a:t> </a:t>
            </a:r>
            <a:r>
              <a:rPr lang="en-US" altLang="ja-JP" sz="2300" dirty="0" smtClean="0"/>
              <a:t> </a:t>
            </a:r>
          </a:p>
          <a:p>
            <a:pPr eaLnBrk="1" fontAlgn="auto" hangingPunct="1">
              <a:lnSpc>
                <a:spcPct val="90000"/>
              </a:lnSpc>
              <a:spcAft>
                <a:spcPts val="0"/>
              </a:spcAft>
              <a:buFontTx/>
              <a:buNone/>
              <a:defRPr/>
            </a:pPr>
            <a:r>
              <a:rPr lang="en-US" altLang="ja-JP" sz="2300" dirty="0" smtClean="0"/>
              <a:t>       TPM ( Tim </a:t>
            </a:r>
            <a:r>
              <a:rPr lang="en-US" altLang="ja-JP" sz="2300" dirty="0" err="1"/>
              <a:t>Peneliti</a:t>
            </a:r>
            <a:r>
              <a:rPr lang="en-US" altLang="ja-JP" sz="2300" dirty="0"/>
              <a:t> </a:t>
            </a:r>
            <a:r>
              <a:rPr lang="en-US" altLang="ja-JP" sz="2300" dirty="0" err="1"/>
              <a:t>Mitra</a:t>
            </a:r>
            <a:r>
              <a:rPr lang="en-US" altLang="ja-JP" sz="2300" dirty="0" smtClean="0"/>
              <a:t>)</a:t>
            </a:r>
          </a:p>
          <a:p>
            <a:pPr eaLnBrk="1" fontAlgn="auto" hangingPunct="1">
              <a:lnSpc>
                <a:spcPct val="90000"/>
              </a:lnSpc>
              <a:spcAft>
                <a:spcPts val="0"/>
              </a:spcAft>
              <a:buFont typeface="Wingdings" pitchFamily="2" charset="2"/>
              <a:buChar char="v"/>
              <a:defRPr/>
            </a:pPr>
            <a:r>
              <a:rPr lang="en-US" altLang="ja-JP" sz="2300" dirty="0" err="1" smtClean="0"/>
              <a:t>Hindari</a:t>
            </a:r>
            <a:r>
              <a:rPr lang="en-US" altLang="ja-JP" sz="2300" dirty="0" smtClean="0"/>
              <a:t> </a:t>
            </a:r>
            <a:r>
              <a:rPr lang="en-US" altLang="ja-JP" sz="2300" dirty="0" err="1" smtClean="0"/>
              <a:t>topik</a:t>
            </a:r>
            <a:r>
              <a:rPr lang="en-US" altLang="ja-JP" sz="2300" dirty="0" smtClean="0"/>
              <a:t> yang </a:t>
            </a:r>
            <a:r>
              <a:rPr lang="en-US" altLang="ja-JP" sz="2300" dirty="0" err="1" smtClean="0"/>
              <a:t>kegiatannya</a:t>
            </a:r>
            <a:r>
              <a:rPr lang="en-US" altLang="ja-JP" sz="2300" dirty="0" smtClean="0"/>
              <a:t> </a:t>
            </a:r>
            <a:r>
              <a:rPr lang="en-US" altLang="ja-JP" sz="2300" dirty="0" err="1" smtClean="0"/>
              <a:t>hanya</a:t>
            </a:r>
            <a:r>
              <a:rPr lang="en-US" altLang="ja-JP" sz="2300" dirty="0" smtClean="0"/>
              <a:t> </a:t>
            </a:r>
            <a:r>
              <a:rPr lang="en-US" altLang="ja-JP" sz="2300" dirty="0" err="1" smtClean="0"/>
              <a:t>dapat</a:t>
            </a:r>
            <a:r>
              <a:rPr lang="en-US" altLang="ja-JP" sz="2300" dirty="0" smtClean="0"/>
              <a:t> </a:t>
            </a:r>
            <a:r>
              <a:rPr lang="en-US" altLang="ja-JP" sz="2300" dirty="0" err="1" smtClean="0"/>
              <a:t>dilaksanakan</a:t>
            </a:r>
            <a:r>
              <a:rPr lang="en-US" altLang="ja-JP" sz="2300" dirty="0" smtClean="0"/>
              <a:t> </a:t>
            </a:r>
            <a:r>
              <a:rPr lang="en-US" altLang="ja-JP" sz="2300" dirty="0" err="1" smtClean="0"/>
              <a:t>di</a:t>
            </a:r>
            <a:r>
              <a:rPr lang="en-US" altLang="ja-JP" sz="2300" dirty="0" smtClean="0"/>
              <a:t> TPM, </a:t>
            </a:r>
            <a:r>
              <a:rPr lang="en-US" altLang="ja-JP" sz="2300" dirty="0" err="1" smtClean="0"/>
              <a:t>setelah</a:t>
            </a:r>
            <a:r>
              <a:rPr lang="en-US" altLang="ja-JP" sz="2300" dirty="0" smtClean="0"/>
              <a:t> </a:t>
            </a:r>
            <a:r>
              <a:rPr lang="en-US" altLang="ja-JP" sz="2300" dirty="0" err="1" smtClean="0"/>
              <a:t>kembali</a:t>
            </a:r>
            <a:r>
              <a:rPr lang="en-US" altLang="ja-JP" sz="2300" dirty="0" smtClean="0"/>
              <a:t> TPP </a:t>
            </a:r>
            <a:r>
              <a:rPr lang="en-US" altLang="ja-JP" sz="2300" dirty="0" err="1" smtClean="0"/>
              <a:t>tidak</a:t>
            </a:r>
            <a:r>
              <a:rPr lang="en-US" altLang="ja-JP" sz="2300" dirty="0" smtClean="0"/>
              <a:t> </a:t>
            </a:r>
            <a:r>
              <a:rPr lang="en-US" altLang="ja-JP" sz="2300" dirty="0" err="1" smtClean="0"/>
              <a:t>memiliki</a:t>
            </a:r>
            <a:r>
              <a:rPr lang="en-US" altLang="ja-JP" sz="2300" dirty="0" smtClean="0"/>
              <a:t> </a:t>
            </a:r>
            <a:r>
              <a:rPr lang="en-US" altLang="ja-JP" sz="2300" dirty="0" err="1" smtClean="0"/>
              <a:t>sumberdaya</a:t>
            </a:r>
            <a:r>
              <a:rPr lang="en-US" altLang="ja-JP" sz="2300" dirty="0" smtClean="0"/>
              <a:t> </a:t>
            </a:r>
            <a:r>
              <a:rPr lang="en-US" altLang="ja-JP" sz="2300" dirty="0" err="1" smtClean="0"/>
              <a:t>untuk</a:t>
            </a:r>
            <a:r>
              <a:rPr lang="en-US" altLang="ja-JP" sz="2300" dirty="0" smtClean="0"/>
              <a:t> </a:t>
            </a:r>
            <a:r>
              <a:rPr lang="en-US" altLang="ja-JP" sz="2300" dirty="0" err="1" smtClean="0"/>
              <a:t>melanjutkan</a:t>
            </a:r>
            <a:r>
              <a:rPr lang="en-US" altLang="ja-JP" sz="2300" dirty="0" smtClean="0"/>
              <a:t>/</a:t>
            </a:r>
            <a:r>
              <a:rPr lang="en-US" altLang="ja-JP" sz="2300" dirty="0" err="1" smtClean="0"/>
              <a:t>mengembangkannya</a:t>
            </a:r>
            <a:r>
              <a:rPr lang="en-US" altLang="ja-JP" sz="2300" dirty="0" smtClean="0"/>
              <a:t> </a:t>
            </a:r>
            <a:r>
              <a:rPr lang="en-US" altLang="ja-JP" sz="2300" dirty="0" err="1" smtClean="0"/>
              <a:t>penelitiannya</a:t>
            </a:r>
            <a:endParaRPr lang="en-US" altLang="ja-JP" sz="2300" dirty="0" smtClean="0"/>
          </a:p>
        </p:txBody>
      </p:sp>
      <p:sp>
        <p:nvSpPr>
          <p:cNvPr id="37892" name="Rectangle 2"/>
          <p:cNvSpPr>
            <a:spLocks noGrp="1" noChangeArrowheads="1"/>
          </p:cNvSpPr>
          <p:nvPr>
            <p:ph type="title"/>
          </p:nvPr>
        </p:nvSpPr>
        <p:spPr/>
        <p:txBody>
          <a:bodyPr/>
          <a:lstStyle/>
          <a:p>
            <a:pPr eaLnBrk="1" hangingPunct="1"/>
            <a:r>
              <a:rPr lang="en-US" altLang="ja-JP" sz="3200" smtClean="0"/>
              <a:t>5. PENELITIAN KERJASAMA ANTAR PERGURUAN TINGGI (PEKERTI)</a:t>
            </a:r>
            <a:endParaRPr lang="en-US" altLang="ja-JP" sz="3600" smtClean="0"/>
          </a:p>
        </p:txBody>
      </p:sp>
    </p:spTree>
    <p:extLst>
      <p:ext uri="{BB962C8B-B14F-4D97-AF65-F5344CB8AC3E}">
        <p14:creationId xmlns:p14="http://schemas.microsoft.com/office/powerpoint/2010/main" val="2123885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3"/>
          <p:cNvSpPr>
            <a:spLocks noGrp="1" noChangeArrowheads="1"/>
          </p:cNvSpPr>
          <p:nvPr>
            <p:ph idx="1"/>
          </p:nvPr>
        </p:nvSpPr>
        <p:spPr>
          <a:xfrm>
            <a:off x="457200" y="990600"/>
            <a:ext cx="8229600" cy="5486400"/>
          </a:xfrm>
        </p:spPr>
        <p:txBody>
          <a:bodyPr>
            <a:normAutofit lnSpcReduction="10000"/>
          </a:bodyPr>
          <a:lstStyle/>
          <a:p>
            <a:pPr marL="514350" indent="-514350" eaLnBrk="1" hangingPunct="1">
              <a:buFontTx/>
              <a:buAutoNum type="arabicPeriod"/>
            </a:pPr>
            <a:r>
              <a:rPr lang="en-US" altLang="ja-JP" sz="2200" b="1" dirty="0" smtClean="0"/>
              <a:t>Tim </a:t>
            </a:r>
            <a:r>
              <a:rPr lang="en-US" altLang="ja-JP" sz="2200" b="1" dirty="0" err="1" smtClean="0"/>
              <a:t>Peneliti</a:t>
            </a:r>
            <a:r>
              <a:rPr lang="en-US" altLang="ja-JP" sz="2200" b="1" dirty="0" smtClean="0"/>
              <a:t> </a:t>
            </a:r>
            <a:r>
              <a:rPr lang="en-US" altLang="ja-JP" sz="2200" b="1" dirty="0" err="1" smtClean="0"/>
              <a:t>Pengusul</a:t>
            </a:r>
            <a:r>
              <a:rPr lang="en-US" altLang="ja-JP" sz="2200" b="1" dirty="0" smtClean="0"/>
              <a:t> (TPP) :</a:t>
            </a:r>
          </a:p>
          <a:p>
            <a:pPr marL="514350" indent="-514350" eaLnBrk="1" hangingPunct="1">
              <a:buFontTx/>
              <a:buAutoNum type="alphaLcPeriod"/>
            </a:pPr>
            <a:r>
              <a:rPr lang="en-US" altLang="ja-JP" sz="2200" dirty="0" err="1" smtClean="0"/>
              <a:t>Terdiri</a:t>
            </a:r>
            <a:r>
              <a:rPr lang="en-US" altLang="ja-JP" sz="2200" dirty="0" smtClean="0"/>
              <a:t> </a:t>
            </a:r>
            <a:r>
              <a:rPr lang="en-US" altLang="ja-JP" sz="2200" dirty="0" err="1" smtClean="0"/>
              <a:t>atas</a:t>
            </a:r>
            <a:r>
              <a:rPr lang="en-US" altLang="ja-JP" sz="2200" dirty="0" smtClean="0"/>
              <a:t> </a:t>
            </a:r>
            <a:r>
              <a:rPr lang="en-US" altLang="ja-JP" sz="2200" dirty="0" err="1" smtClean="0"/>
              <a:t>ketua</a:t>
            </a:r>
            <a:r>
              <a:rPr lang="en-US" altLang="ja-JP" sz="2200" dirty="0" smtClean="0"/>
              <a:t> </a:t>
            </a:r>
            <a:r>
              <a:rPr lang="en-US" altLang="ja-JP" sz="2200" dirty="0" err="1" smtClean="0"/>
              <a:t>dan</a:t>
            </a:r>
            <a:r>
              <a:rPr lang="en-US" altLang="ja-JP" sz="2200" dirty="0" smtClean="0"/>
              <a:t> </a:t>
            </a:r>
            <a:r>
              <a:rPr lang="en-US" altLang="ja-JP" sz="2200" dirty="0" err="1" smtClean="0"/>
              <a:t>maks</a:t>
            </a:r>
            <a:r>
              <a:rPr lang="en-US" altLang="ja-JP" sz="2200" dirty="0" smtClean="0"/>
              <a:t>. 2 </a:t>
            </a:r>
            <a:r>
              <a:rPr lang="en-US" altLang="ja-JP" sz="2200" dirty="0" err="1" smtClean="0"/>
              <a:t>anggota</a:t>
            </a:r>
            <a:endParaRPr lang="en-US" altLang="ja-JP" sz="2200" dirty="0" smtClean="0"/>
          </a:p>
          <a:p>
            <a:pPr marL="514350" indent="-514350" eaLnBrk="1" hangingPunct="1">
              <a:buFontTx/>
              <a:buAutoNum type="alphaLcPeriod"/>
            </a:pPr>
            <a:r>
              <a:rPr lang="en-US" altLang="ja-JP" sz="2200" dirty="0" err="1" smtClean="0"/>
              <a:t>Maks</a:t>
            </a:r>
            <a:r>
              <a:rPr lang="en-US" altLang="ja-JP" sz="2200" dirty="0" smtClean="0"/>
              <a:t>. </a:t>
            </a:r>
            <a:r>
              <a:rPr lang="en-US" altLang="ja-JP" sz="2200" dirty="0" err="1" smtClean="0"/>
              <a:t>Pendidikan</a:t>
            </a:r>
            <a:r>
              <a:rPr lang="en-US" altLang="ja-JP" sz="2200" dirty="0" smtClean="0"/>
              <a:t> S2</a:t>
            </a:r>
          </a:p>
          <a:p>
            <a:pPr marL="514350" indent="-514350" eaLnBrk="1" hangingPunct="1">
              <a:buFontTx/>
              <a:buAutoNum type="alphaLcPeriod"/>
            </a:pPr>
            <a:r>
              <a:rPr lang="en-US" altLang="ja-JP" sz="2200" dirty="0" err="1" smtClean="0"/>
              <a:t>Tidak</a:t>
            </a:r>
            <a:r>
              <a:rPr lang="en-US" altLang="ja-JP" sz="2200" dirty="0" smtClean="0"/>
              <a:t> </a:t>
            </a:r>
            <a:r>
              <a:rPr lang="en-US" altLang="ja-JP" sz="2200" dirty="0" err="1" smtClean="0"/>
              <a:t>berstatus</a:t>
            </a:r>
            <a:r>
              <a:rPr lang="en-US" altLang="ja-JP" sz="2200" dirty="0" smtClean="0"/>
              <a:t> </a:t>
            </a:r>
            <a:r>
              <a:rPr lang="en-US" altLang="ja-JP" sz="2200" dirty="0" err="1" smtClean="0"/>
              <a:t>sebagai</a:t>
            </a:r>
            <a:r>
              <a:rPr lang="en-US" altLang="ja-JP" sz="2200" dirty="0" smtClean="0"/>
              <a:t> </a:t>
            </a:r>
            <a:r>
              <a:rPr lang="en-US" altLang="ja-JP" sz="2200" dirty="0" err="1" smtClean="0"/>
              <a:t>mahasiswa</a:t>
            </a:r>
            <a:endParaRPr lang="en-US" altLang="ja-JP" sz="2200" dirty="0" smtClean="0"/>
          </a:p>
          <a:p>
            <a:pPr marL="514350" indent="-514350" eaLnBrk="1" hangingPunct="1">
              <a:buFontTx/>
              <a:buAutoNum type="alphaLcPeriod"/>
            </a:pPr>
            <a:r>
              <a:rPr lang="en-US" altLang="ja-JP" sz="2200" dirty="0" err="1" smtClean="0"/>
              <a:t>Tidak</a:t>
            </a:r>
            <a:r>
              <a:rPr lang="en-US" altLang="ja-JP" sz="2200" dirty="0" smtClean="0"/>
              <a:t> </a:t>
            </a:r>
            <a:r>
              <a:rPr lang="en-US" altLang="ja-JP" sz="2200" dirty="0" err="1" smtClean="0"/>
              <a:t>memegang</a:t>
            </a:r>
            <a:r>
              <a:rPr lang="en-US" altLang="ja-JP" sz="2200" dirty="0" smtClean="0"/>
              <a:t> </a:t>
            </a:r>
            <a:r>
              <a:rPr lang="en-US" altLang="ja-JP" sz="2200" dirty="0" err="1" smtClean="0"/>
              <a:t>jabatan</a:t>
            </a:r>
            <a:r>
              <a:rPr lang="en-US" altLang="ja-JP" sz="2200" dirty="0" smtClean="0"/>
              <a:t> </a:t>
            </a:r>
            <a:r>
              <a:rPr lang="en-US" altLang="ja-JP" sz="2200" dirty="0" err="1" smtClean="0"/>
              <a:t>struktural</a:t>
            </a:r>
            <a:endParaRPr lang="en-US" altLang="ja-JP" sz="2200" dirty="0" smtClean="0"/>
          </a:p>
          <a:p>
            <a:pPr marL="514350" indent="-514350" eaLnBrk="1" hangingPunct="1">
              <a:buFontTx/>
              <a:buAutoNum type="alphaLcPeriod"/>
            </a:pPr>
            <a:r>
              <a:rPr lang="en-US" altLang="ja-JP" sz="2200" dirty="0" err="1" smtClean="0"/>
              <a:t>Kelompok</a:t>
            </a:r>
            <a:r>
              <a:rPr lang="en-US" altLang="ja-JP" sz="2200" dirty="0" smtClean="0"/>
              <a:t> </a:t>
            </a:r>
            <a:r>
              <a:rPr lang="en-US" altLang="ja-JP" sz="2200" dirty="0" err="1" smtClean="0"/>
              <a:t>peneliti</a:t>
            </a:r>
            <a:r>
              <a:rPr lang="en-US" altLang="ja-JP" sz="2200" dirty="0" smtClean="0"/>
              <a:t> yang </a:t>
            </a:r>
            <a:r>
              <a:rPr lang="en-US" altLang="ja-JP" sz="2200" dirty="0" err="1" smtClean="0"/>
              <a:t>baru</a:t>
            </a:r>
            <a:r>
              <a:rPr lang="en-US" altLang="ja-JP" sz="2200" dirty="0" smtClean="0"/>
              <a:t> </a:t>
            </a:r>
            <a:r>
              <a:rPr lang="en-US" altLang="ja-JP" sz="2200" dirty="0" err="1" smtClean="0"/>
              <a:t>berkembang</a:t>
            </a:r>
            <a:r>
              <a:rPr lang="en-US" altLang="ja-JP" sz="2200" dirty="0" smtClean="0"/>
              <a:t> (</a:t>
            </a:r>
            <a:r>
              <a:rPr lang="en-US" altLang="ja-JP" sz="2200" dirty="0" err="1" smtClean="0"/>
              <a:t>kemampuan</a:t>
            </a:r>
            <a:r>
              <a:rPr lang="en-US" altLang="ja-JP" sz="2200" dirty="0" smtClean="0"/>
              <a:t>, </a:t>
            </a:r>
            <a:r>
              <a:rPr lang="en-US" altLang="ja-JP" sz="2200" dirty="0" err="1" smtClean="0"/>
              <a:t>pengalaman</a:t>
            </a:r>
            <a:r>
              <a:rPr lang="en-US" altLang="ja-JP" sz="2200" dirty="0" smtClean="0"/>
              <a:t>, </a:t>
            </a:r>
            <a:r>
              <a:rPr lang="en-US" altLang="ja-JP" sz="2200" dirty="0" err="1" smtClean="0"/>
              <a:t>sarana</a:t>
            </a:r>
            <a:r>
              <a:rPr lang="en-US" altLang="ja-JP" sz="2200" dirty="0" smtClean="0"/>
              <a:t> </a:t>
            </a:r>
            <a:r>
              <a:rPr lang="en-US" altLang="ja-JP" sz="2200" dirty="0" err="1" smtClean="0"/>
              <a:t>dan</a:t>
            </a:r>
            <a:r>
              <a:rPr lang="en-US" altLang="ja-JP" sz="2200" dirty="0" smtClean="0"/>
              <a:t> </a:t>
            </a:r>
            <a:r>
              <a:rPr lang="en-US" altLang="ja-JP" sz="2200" dirty="0" err="1" smtClean="0"/>
              <a:t>prasarana</a:t>
            </a:r>
            <a:r>
              <a:rPr lang="en-US" altLang="ja-JP" sz="2200" dirty="0" smtClean="0"/>
              <a:t>)</a:t>
            </a:r>
          </a:p>
          <a:p>
            <a:pPr marL="514350" indent="-514350" eaLnBrk="1" hangingPunct="1">
              <a:buFontTx/>
              <a:buNone/>
            </a:pPr>
            <a:r>
              <a:rPr lang="en-US" altLang="ja-JP" sz="2200" b="1" dirty="0" smtClean="0"/>
              <a:t>2. Tim </a:t>
            </a:r>
            <a:r>
              <a:rPr lang="en-US" altLang="ja-JP" sz="2200" b="1" dirty="0" err="1" smtClean="0"/>
              <a:t>Peneliti</a:t>
            </a:r>
            <a:r>
              <a:rPr lang="en-US" altLang="ja-JP" sz="2200" b="1" dirty="0" smtClean="0"/>
              <a:t> </a:t>
            </a:r>
            <a:r>
              <a:rPr lang="en-US" altLang="ja-JP" sz="2200" b="1" dirty="0" err="1" smtClean="0"/>
              <a:t>Mitra</a:t>
            </a:r>
            <a:r>
              <a:rPr lang="en-US" altLang="ja-JP" sz="2200" b="1" dirty="0" smtClean="0"/>
              <a:t> (TPM) :</a:t>
            </a:r>
          </a:p>
          <a:p>
            <a:pPr marL="514350" indent="-514350" eaLnBrk="1" hangingPunct="1">
              <a:buFontTx/>
              <a:buAutoNum type="alphaLcPeriod"/>
            </a:pPr>
            <a:r>
              <a:rPr lang="en-US" sz="2200" dirty="0" err="1" smtClean="0"/>
              <a:t>Terdiri</a:t>
            </a:r>
            <a:r>
              <a:rPr lang="en-US" sz="2200" dirty="0" smtClean="0"/>
              <a:t> </a:t>
            </a:r>
            <a:r>
              <a:rPr lang="en-US" sz="2200" dirty="0" err="1" smtClean="0"/>
              <a:t>atas</a:t>
            </a:r>
            <a:r>
              <a:rPr lang="en-US" sz="2200" dirty="0" smtClean="0"/>
              <a:t> </a:t>
            </a:r>
            <a:r>
              <a:rPr lang="en-US" sz="2200" dirty="0" err="1" smtClean="0"/>
              <a:t>ketua</a:t>
            </a:r>
            <a:r>
              <a:rPr lang="en-US" sz="2200" dirty="0" smtClean="0"/>
              <a:t> </a:t>
            </a:r>
            <a:r>
              <a:rPr lang="en-US" sz="2200" dirty="0" err="1" smtClean="0"/>
              <a:t>dan</a:t>
            </a:r>
            <a:r>
              <a:rPr lang="en-US" sz="2200" dirty="0" smtClean="0"/>
              <a:t> 1 </a:t>
            </a:r>
            <a:r>
              <a:rPr lang="en-US" sz="2200" dirty="0" err="1" smtClean="0"/>
              <a:t>anggota</a:t>
            </a:r>
            <a:r>
              <a:rPr lang="en-US" sz="2200" dirty="0" smtClean="0"/>
              <a:t> </a:t>
            </a:r>
            <a:r>
              <a:rPr lang="en-US" sz="2200" dirty="0" err="1" smtClean="0"/>
              <a:t>bergelar</a:t>
            </a:r>
            <a:r>
              <a:rPr lang="en-US" sz="2200" dirty="0" smtClean="0"/>
              <a:t> S3</a:t>
            </a:r>
          </a:p>
          <a:p>
            <a:pPr marL="514350" indent="-514350" eaLnBrk="1" hangingPunct="1">
              <a:buFontTx/>
              <a:buAutoNum type="alphaLcPeriod"/>
            </a:pPr>
            <a:r>
              <a:rPr lang="en-US" sz="2200" dirty="0" err="1" smtClean="0"/>
              <a:t>Berasal</a:t>
            </a:r>
            <a:r>
              <a:rPr lang="en-US" sz="2200" dirty="0" smtClean="0"/>
              <a:t> </a:t>
            </a:r>
            <a:r>
              <a:rPr lang="en-US" sz="2200" dirty="0" err="1" smtClean="0"/>
              <a:t>dari</a:t>
            </a:r>
            <a:r>
              <a:rPr lang="en-US" sz="2200" dirty="0" smtClean="0"/>
              <a:t> </a:t>
            </a:r>
            <a:r>
              <a:rPr lang="en-US" sz="2200" dirty="0" err="1" smtClean="0"/>
              <a:t>kel</a:t>
            </a:r>
            <a:r>
              <a:rPr lang="en-US" sz="2200" dirty="0" smtClean="0"/>
              <a:t>. </a:t>
            </a:r>
            <a:r>
              <a:rPr lang="en-US" sz="2200" dirty="0" err="1" smtClean="0"/>
              <a:t>peneliti</a:t>
            </a:r>
            <a:r>
              <a:rPr lang="en-US" sz="2200" dirty="0" smtClean="0"/>
              <a:t>, lab. </a:t>
            </a:r>
            <a:r>
              <a:rPr lang="en-US" sz="2200" dirty="0" err="1" smtClean="0"/>
              <a:t>atau</a:t>
            </a:r>
            <a:r>
              <a:rPr lang="en-US" sz="2200" dirty="0" smtClean="0"/>
              <a:t> </a:t>
            </a:r>
            <a:r>
              <a:rPr lang="en-US" sz="2200" dirty="0" err="1" smtClean="0"/>
              <a:t>pusat</a:t>
            </a:r>
            <a:r>
              <a:rPr lang="en-US" sz="2200" dirty="0" smtClean="0"/>
              <a:t> </a:t>
            </a:r>
            <a:r>
              <a:rPr lang="en-US" sz="2200" dirty="0" err="1" smtClean="0"/>
              <a:t>penelitian</a:t>
            </a:r>
            <a:r>
              <a:rPr lang="en-US" sz="2200" dirty="0" smtClean="0"/>
              <a:t> di PT</a:t>
            </a:r>
          </a:p>
          <a:p>
            <a:pPr marL="514350" indent="-514350" eaLnBrk="1" hangingPunct="1">
              <a:buFontTx/>
              <a:buAutoNum type="alphaLcPeriod"/>
            </a:pPr>
            <a:r>
              <a:rPr lang="en-US" sz="2200" dirty="0" err="1" smtClean="0"/>
              <a:t>Mempunyai</a:t>
            </a:r>
            <a:r>
              <a:rPr lang="en-US" sz="2200" dirty="0" smtClean="0"/>
              <a:t> </a:t>
            </a:r>
            <a:r>
              <a:rPr lang="en-US" sz="2200" i="1" dirty="0" smtClean="0"/>
              <a:t>track record </a:t>
            </a:r>
            <a:r>
              <a:rPr lang="en-US" sz="2200" i="1" dirty="0" err="1" smtClean="0"/>
              <a:t>penelitian</a:t>
            </a:r>
            <a:r>
              <a:rPr lang="en-US" sz="2200" i="1" dirty="0" smtClean="0"/>
              <a:t> </a:t>
            </a:r>
            <a:r>
              <a:rPr lang="en-US" sz="2200" i="1" dirty="0" err="1" smtClean="0"/>
              <a:t>dan</a:t>
            </a:r>
            <a:r>
              <a:rPr lang="en-US" sz="2200" i="1" dirty="0" smtClean="0"/>
              <a:t> </a:t>
            </a:r>
            <a:r>
              <a:rPr lang="en-US" sz="2200" i="1" dirty="0" err="1" smtClean="0"/>
              <a:t>publikasi</a:t>
            </a:r>
            <a:r>
              <a:rPr lang="en-US" sz="2200" i="1" dirty="0" smtClean="0"/>
              <a:t> </a:t>
            </a:r>
            <a:r>
              <a:rPr lang="en-US" sz="2200" dirty="0" err="1" smtClean="0"/>
              <a:t>yg</a:t>
            </a:r>
            <a:r>
              <a:rPr lang="en-US" sz="2200" dirty="0" smtClean="0"/>
              <a:t> </a:t>
            </a:r>
            <a:r>
              <a:rPr lang="en-US" sz="2200" dirty="0" err="1" smtClean="0"/>
              <a:t>cukup</a:t>
            </a:r>
            <a:endParaRPr lang="en-US" sz="2200" dirty="0" smtClean="0"/>
          </a:p>
          <a:p>
            <a:pPr marL="514350" indent="-514350" eaLnBrk="1" hangingPunct="1">
              <a:buFontTx/>
              <a:buAutoNum type="alphaLcPeriod"/>
            </a:pPr>
            <a:r>
              <a:rPr lang="en-US" sz="2200" dirty="0" smtClean="0"/>
              <a:t>TPM </a:t>
            </a:r>
            <a:r>
              <a:rPr lang="en-US" sz="2200" dirty="0" err="1" smtClean="0"/>
              <a:t>dapat</a:t>
            </a:r>
            <a:r>
              <a:rPr lang="en-US" sz="2200" dirty="0" smtClean="0"/>
              <a:t> </a:t>
            </a:r>
            <a:r>
              <a:rPr lang="en-US" sz="2200" dirty="0" err="1" smtClean="0"/>
              <a:t>berasal</a:t>
            </a:r>
            <a:r>
              <a:rPr lang="en-US" sz="2200" dirty="0" smtClean="0"/>
              <a:t> </a:t>
            </a:r>
            <a:r>
              <a:rPr lang="en-US" sz="2200" dirty="0" err="1" smtClean="0"/>
              <a:t>dari</a:t>
            </a:r>
            <a:r>
              <a:rPr lang="en-US" sz="2200" dirty="0" smtClean="0"/>
              <a:t> PT </a:t>
            </a:r>
            <a:r>
              <a:rPr lang="en-US" sz="2200" dirty="0" err="1" smtClean="0"/>
              <a:t>luar</a:t>
            </a:r>
            <a:r>
              <a:rPr lang="en-US" sz="2200" dirty="0" smtClean="0"/>
              <a:t> </a:t>
            </a:r>
            <a:r>
              <a:rPr lang="en-US" sz="2200" dirty="0" err="1" smtClean="0"/>
              <a:t>negeri</a:t>
            </a:r>
            <a:r>
              <a:rPr lang="en-US" sz="2200" dirty="0" smtClean="0"/>
              <a:t>, </a:t>
            </a:r>
            <a:r>
              <a:rPr lang="en-US" sz="2200" dirty="0" err="1" smtClean="0"/>
              <a:t>dengan</a:t>
            </a:r>
            <a:r>
              <a:rPr lang="en-US" sz="2200" dirty="0" smtClean="0"/>
              <a:t> </a:t>
            </a:r>
            <a:r>
              <a:rPr lang="en-US" sz="2200" dirty="0" err="1" smtClean="0"/>
              <a:t>batasan</a:t>
            </a:r>
            <a:r>
              <a:rPr lang="en-US" sz="2200" dirty="0" smtClean="0"/>
              <a:t> minimum 2 </a:t>
            </a:r>
            <a:r>
              <a:rPr lang="en-US" sz="2200" dirty="0" err="1" smtClean="0"/>
              <a:t>tahun</a:t>
            </a:r>
            <a:r>
              <a:rPr lang="en-US" sz="2200" dirty="0" smtClean="0"/>
              <a:t> </a:t>
            </a:r>
            <a:r>
              <a:rPr lang="en-US" sz="2200" dirty="0" err="1" smtClean="0"/>
              <a:t>sejak</a:t>
            </a:r>
            <a:r>
              <a:rPr lang="en-US" sz="2200" dirty="0" smtClean="0"/>
              <a:t> </a:t>
            </a:r>
            <a:r>
              <a:rPr lang="en-US" sz="2200" dirty="0" err="1" smtClean="0"/>
              <a:t>kelulusan</a:t>
            </a:r>
            <a:r>
              <a:rPr lang="en-US" sz="2200" dirty="0" smtClean="0"/>
              <a:t> </a:t>
            </a:r>
            <a:r>
              <a:rPr lang="en-US" sz="2200" dirty="0" err="1" smtClean="0"/>
              <a:t>bila</a:t>
            </a:r>
            <a:r>
              <a:rPr lang="en-US" sz="2200" dirty="0" smtClean="0"/>
              <a:t> TPP </a:t>
            </a:r>
            <a:r>
              <a:rPr lang="en-US" sz="2200" dirty="0" err="1" smtClean="0"/>
              <a:t>menempuh</a:t>
            </a:r>
            <a:r>
              <a:rPr lang="en-US" sz="2200" dirty="0" smtClean="0"/>
              <a:t> </a:t>
            </a:r>
            <a:r>
              <a:rPr lang="en-US" sz="2200" dirty="0" err="1" smtClean="0"/>
              <a:t>pendidikan</a:t>
            </a:r>
            <a:r>
              <a:rPr lang="en-US" sz="2200" dirty="0" smtClean="0"/>
              <a:t> </a:t>
            </a:r>
            <a:r>
              <a:rPr lang="en-US" sz="2200" dirty="0" err="1" smtClean="0"/>
              <a:t>lanjut</a:t>
            </a:r>
            <a:r>
              <a:rPr lang="en-US" sz="2200" dirty="0" smtClean="0"/>
              <a:t> di PT </a:t>
            </a:r>
            <a:r>
              <a:rPr lang="en-US" sz="2200" dirty="0" err="1" smtClean="0"/>
              <a:t>tsb</a:t>
            </a:r>
            <a:r>
              <a:rPr lang="en-US" sz="2200" dirty="0" smtClean="0"/>
              <a:t>.</a:t>
            </a:r>
            <a:endParaRPr lang="en-US" altLang="ja-JP" sz="2200" dirty="0" smtClean="0"/>
          </a:p>
        </p:txBody>
      </p:sp>
      <p:sp>
        <p:nvSpPr>
          <p:cNvPr id="38916" name="Rectangle 2"/>
          <p:cNvSpPr>
            <a:spLocks noGrp="1" noChangeArrowheads="1"/>
          </p:cNvSpPr>
          <p:nvPr>
            <p:ph type="title"/>
          </p:nvPr>
        </p:nvSpPr>
        <p:spPr>
          <a:xfrm>
            <a:off x="457200" y="274638"/>
            <a:ext cx="8229600" cy="715962"/>
          </a:xfrm>
        </p:spPr>
        <p:txBody>
          <a:bodyPr/>
          <a:lstStyle/>
          <a:p>
            <a:pPr eaLnBrk="1" hangingPunct="1"/>
            <a:r>
              <a:rPr lang="en-US" altLang="ja-JP" sz="3600" smtClean="0"/>
              <a:t>Ketentuan dan Persyaratan Umum</a:t>
            </a:r>
          </a:p>
        </p:txBody>
      </p:sp>
    </p:spTree>
    <p:extLst>
      <p:ext uri="{BB962C8B-B14F-4D97-AF65-F5344CB8AC3E}">
        <p14:creationId xmlns:p14="http://schemas.microsoft.com/office/powerpoint/2010/main" val="1618622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rtlCol="0">
            <a:normAutofit fontScale="92500"/>
          </a:bodyPr>
          <a:lstStyle/>
          <a:p>
            <a:pPr marL="514350" indent="-514350" eaLnBrk="1" fontAlgn="auto" hangingPunct="1">
              <a:spcAft>
                <a:spcPts val="0"/>
              </a:spcAft>
              <a:buFontTx/>
              <a:buNone/>
              <a:defRPr/>
            </a:pPr>
            <a:r>
              <a:rPr lang="en-US" sz="2800" dirty="0" smtClean="0"/>
              <a:t>3. TPP </a:t>
            </a:r>
            <a:r>
              <a:rPr lang="en-US" sz="2800" dirty="0" err="1" smtClean="0"/>
              <a:t>dan</a:t>
            </a:r>
            <a:r>
              <a:rPr lang="en-US" sz="2800" dirty="0" smtClean="0"/>
              <a:t> TPM </a:t>
            </a:r>
            <a:r>
              <a:rPr lang="en-US" sz="2800" dirty="0" err="1" smtClean="0"/>
              <a:t>berasal</a:t>
            </a:r>
            <a:r>
              <a:rPr lang="en-US" sz="2800" dirty="0" smtClean="0"/>
              <a:t> </a:t>
            </a:r>
            <a:r>
              <a:rPr lang="en-US" sz="2800" dirty="0" err="1" smtClean="0"/>
              <a:t>dari</a:t>
            </a:r>
            <a:r>
              <a:rPr lang="en-US" sz="2800" dirty="0" smtClean="0"/>
              <a:t> PT yang </a:t>
            </a:r>
            <a:r>
              <a:rPr lang="en-US" sz="2800" dirty="0" err="1" smtClean="0"/>
              <a:t>berbeda</a:t>
            </a:r>
            <a:endParaRPr lang="en-US" sz="2800" dirty="0" smtClean="0"/>
          </a:p>
          <a:p>
            <a:pPr marL="514350" indent="-514350" eaLnBrk="1" fontAlgn="auto" hangingPunct="1">
              <a:spcAft>
                <a:spcPts val="0"/>
              </a:spcAft>
              <a:buFontTx/>
              <a:buNone/>
              <a:defRPr/>
            </a:pPr>
            <a:r>
              <a:rPr lang="en-US" sz="2800" dirty="0" smtClean="0"/>
              <a:t>4. </a:t>
            </a:r>
            <a:r>
              <a:rPr lang="en-US" sz="2800" dirty="0" err="1" smtClean="0"/>
              <a:t>Topik</a:t>
            </a:r>
            <a:r>
              <a:rPr lang="en-US" sz="2800" dirty="0" smtClean="0"/>
              <a:t> </a:t>
            </a:r>
            <a:r>
              <a:rPr lang="en-US" sz="2800" dirty="0" err="1" smtClean="0"/>
              <a:t>penelitian</a:t>
            </a:r>
            <a:r>
              <a:rPr lang="en-US" sz="2800" dirty="0" smtClean="0"/>
              <a:t> yang </a:t>
            </a:r>
            <a:r>
              <a:rPr lang="en-US" sz="2800" dirty="0" err="1" smtClean="0"/>
              <a:t>diusulkan</a:t>
            </a:r>
            <a:r>
              <a:rPr lang="en-US" sz="2800" dirty="0" smtClean="0"/>
              <a:t> </a:t>
            </a:r>
            <a:r>
              <a:rPr lang="en-US" sz="2800" dirty="0" err="1" smtClean="0"/>
              <a:t>diharapkan</a:t>
            </a:r>
            <a:r>
              <a:rPr lang="en-US" sz="2800" dirty="0" smtClean="0"/>
              <a:t> </a:t>
            </a:r>
            <a:r>
              <a:rPr lang="en-US" sz="2800" dirty="0" err="1" smtClean="0"/>
              <a:t>dapat</a:t>
            </a:r>
            <a:r>
              <a:rPr lang="en-US" sz="2800" dirty="0" smtClean="0"/>
              <a:t> </a:t>
            </a:r>
            <a:r>
              <a:rPr lang="en-US" sz="2800" dirty="0" err="1" smtClean="0"/>
              <a:t>dilaksanakan</a:t>
            </a:r>
            <a:r>
              <a:rPr lang="en-US" sz="2800" dirty="0" smtClean="0"/>
              <a:t> </a:t>
            </a:r>
            <a:r>
              <a:rPr lang="en-US" sz="2800" dirty="0" err="1" smtClean="0"/>
              <a:t>dan</a:t>
            </a:r>
            <a:r>
              <a:rPr lang="en-US" sz="2800" dirty="0" smtClean="0"/>
              <a:t> </a:t>
            </a:r>
            <a:r>
              <a:rPr lang="en-US" sz="2800" dirty="0" err="1" smtClean="0"/>
              <a:t>dikembangkan</a:t>
            </a:r>
            <a:r>
              <a:rPr lang="en-US" sz="2800" dirty="0" smtClean="0"/>
              <a:t> </a:t>
            </a:r>
            <a:r>
              <a:rPr lang="en-US" sz="2800" dirty="0" err="1" smtClean="0"/>
              <a:t>di</a:t>
            </a:r>
            <a:r>
              <a:rPr lang="en-US" sz="2800" dirty="0" smtClean="0"/>
              <a:t> TPP</a:t>
            </a:r>
          </a:p>
          <a:p>
            <a:pPr marL="514350" indent="-514350" eaLnBrk="1" fontAlgn="auto" hangingPunct="1">
              <a:spcAft>
                <a:spcPts val="0"/>
              </a:spcAft>
              <a:buFontTx/>
              <a:buNone/>
              <a:defRPr/>
            </a:pPr>
            <a:r>
              <a:rPr lang="en-US" sz="2800" dirty="0" smtClean="0"/>
              <a:t>5. </a:t>
            </a:r>
            <a:r>
              <a:rPr lang="en-US" sz="2800" dirty="0" err="1" smtClean="0"/>
              <a:t>Usul</a:t>
            </a:r>
            <a:r>
              <a:rPr lang="en-US" sz="2800" dirty="0" smtClean="0"/>
              <a:t> </a:t>
            </a:r>
            <a:r>
              <a:rPr lang="en-US" sz="2800" dirty="0" err="1" smtClean="0"/>
              <a:t>penelitian</a:t>
            </a:r>
            <a:r>
              <a:rPr lang="en-US" sz="2800" dirty="0" smtClean="0"/>
              <a:t> </a:t>
            </a:r>
            <a:r>
              <a:rPr lang="en-US" sz="2800" dirty="0" err="1" smtClean="0"/>
              <a:t>dibuat</a:t>
            </a:r>
            <a:r>
              <a:rPr lang="en-US" sz="2800" dirty="0" smtClean="0"/>
              <a:t> </a:t>
            </a:r>
            <a:r>
              <a:rPr lang="en-US" sz="2800" dirty="0" err="1" smtClean="0"/>
              <a:t>untuk</a:t>
            </a:r>
            <a:r>
              <a:rPr lang="en-US" sz="2800" dirty="0" smtClean="0"/>
              <a:t> </a:t>
            </a:r>
            <a:r>
              <a:rPr lang="en-US" sz="2800" dirty="0" err="1" smtClean="0"/>
              <a:t>jangka</a:t>
            </a:r>
            <a:r>
              <a:rPr lang="en-US" sz="2800" dirty="0" smtClean="0"/>
              <a:t> </a:t>
            </a:r>
            <a:r>
              <a:rPr lang="en-US" sz="2800" dirty="0" err="1" smtClean="0"/>
              <a:t>waktu</a:t>
            </a:r>
            <a:r>
              <a:rPr lang="en-US" sz="2800" dirty="0" smtClean="0"/>
              <a:t> 2 </a:t>
            </a:r>
            <a:r>
              <a:rPr lang="en-US" sz="2800" dirty="0" err="1" smtClean="0"/>
              <a:t>tahun</a:t>
            </a:r>
            <a:endParaRPr lang="en-US" sz="2800" dirty="0" smtClean="0"/>
          </a:p>
          <a:p>
            <a:pPr eaLnBrk="1" fontAlgn="auto" hangingPunct="1">
              <a:spcAft>
                <a:spcPts val="0"/>
              </a:spcAft>
              <a:buFontTx/>
              <a:buNone/>
              <a:defRPr/>
            </a:pPr>
            <a:r>
              <a:rPr lang="en-US" sz="2800" dirty="0" smtClean="0"/>
              <a:t>6. </a:t>
            </a:r>
            <a:r>
              <a:rPr lang="en-US" sz="2800" dirty="0" err="1" smtClean="0"/>
              <a:t>Biaya</a:t>
            </a:r>
            <a:r>
              <a:rPr lang="en-US" sz="2800" dirty="0" smtClean="0"/>
              <a:t> yang </a:t>
            </a:r>
            <a:r>
              <a:rPr lang="en-US" sz="2800" dirty="0" err="1" smtClean="0"/>
              <a:t>diajukan</a:t>
            </a:r>
            <a:r>
              <a:rPr lang="en-US" sz="2800" dirty="0" smtClean="0"/>
              <a:t> </a:t>
            </a:r>
            <a:r>
              <a:rPr lang="en-US" sz="2800" dirty="0" err="1" smtClean="0"/>
              <a:t>maksimal</a:t>
            </a:r>
            <a:r>
              <a:rPr lang="en-US" sz="2800" dirty="0" smtClean="0"/>
              <a:t> </a:t>
            </a:r>
            <a:r>
              <a:rPr lang="en-US" sz="2800" dirty="0" err="1" smtClean="0"/>
              <a:t>Rp</a:t>
            </a:r>
            <a:r>
              <a:rPr lang="en-US" sz="2800" dirty="0" smtClean="0"/>
              <a:t>. 60 – 75 </a:t>
            </a:r>
            <a:r>
              <a:rPr lang="en-US" sz="2800" dirty="0" err="1" smtClean="0"/>
              <a:t>jt</a:t>
            </a:r>
            <a:r>
              <a:rPr lang="en-US" sz="2800" dirty="0" smtClean="0"/>
              <a:t>/</a:t>
            </a:r>
            <a:r>
              <a:rPr lang="en-US" sz="2800" dirty="0" err="1" smtClean="0"/>
              <a:t>th</a:t>
            </a:r>
            <a:endParaRPr lang="en-US" sz="2800" dirty="0" smtClean="0"/>
          </a:p>
          <a:p>
            <a:pPr eaLnBrk="1" fontAlgn="auto" hangingPunct="1">
              <a:spcAft>
                <a:spcPts val="0"/>
              </a:spcAft>
              <a:buFontTx/>
              <a:buNone/>
              <a:defRPr/>
            </a:pPr>
            <a:r>
              <a:rPr lang="en-US" sz="2800" dirty="0" smtClean="0"/>
              <a:t>7. </a:t>
            </a:r>
            <a:r>
              <a:rPr lang="en-US" sz="2800" dirty="0" err="1" smtClean="0"/>
              <a:t>Usul</a:t>
            </a:r>
            <a:r>
              <a:rPr lang="en-US" sz="2800" dirty="0" smtClean="0"/>
              <a:t> </a:t>
            </a:r>
            <a:r>
              <a:rPr lang="en-US" sz="2800" dirty="0" err="1" smtClean="0"/>
              <a:t>penelitian</a:t>
            </a:r>
            <a:r>
              <a:rPr lang="en-US" sz="2800" dirty="0" smtClean="0"/>
              <a:t> </a:t>
            </a:r>
            <a:r>
              <a:rPr lang="en-US" sz="2800" dirty="0" err="1" smtClean="0"/>
              <a:t>dibuat</a:t>
            </a:r>
            <a:r>
              <a:rPr lang="en-US" sz="2800" dirty="0" smtClean="0"/>
              <a:t> </a:t>
            </a:r>
            <a:r>
              <a:rPr lang="en-US" sz="2800" dirty="0" err="1" smtClean="0"/>
              <a:t>secara</a:t>
            </a:r>
            <a:r>
              <a:rPr lang="en-US" sz="2800" dirty="0" smtClean="0"/>
              <a:t> </a:t>
            </a:r>
            <a:r>
              <a:rPr lang="en-US" sz="2800" dirty="0" err="1" smtClean="0"/>
              <a:t>bersama</a:t>
            </a:r>
            <a:r>
              <a:rPr lang="en-US" sz="2800" dirty="0" smtClean="0"/>
              <a:t> </a:t>
            </a:r>
            <a:r>
              <a:rPr lang="en-US" sz="2800" dirty="0" err="1" smtClean="0"/>
              <a:t>antara</a:t>
            </a:r>
            <a:r>
              <a:rPr lang="en-US" sz="2800" dirty="0" smtClean="0"/>
              <a:t> TPP </a:t>
            </a:r>
            <a:r>
              <a:rPr lang="en-US" sz="2800" dirty="0" err="1" smtClean="0"/>
              <a:t>dan</a:t>
            </a:r>
            <a:r>
              <a:rPr lang="en-US" sz="2800" dirty="0" smtClean="0"/>
              <a:t> TPM.</a:t>
            </a:r>
          </a:p>
          <a:p>
            <a:pPr eaLnBrk="1" fontAlgn="auto" hangingPunct="1">
              <a:spcAft>
                <a:spcPts val="0"/>
              </a:spcAft>
              <a:buFontTx/>
              <a:buNone/>
              <a:defRPr/>
            </a:pPr>
            <a:r>
              <a:rPr lang="en-US" sz="2800" dirty="0" smtClean="0"/>
              <a:t>8. </a:t>
            </a:r>
            <a:r>
              <a:rPr lang="en-US" sz="2800" dirty="0" err="1" smtClean="0"/>
              <a:t>Usulan</a:t>
            </a:r>
            <a:r>
              <a:rPr lang="en-US" sz="2800" dirty="0" smtClean="0"/>
              <a:t> </a:t>
            </a:r>
            <a:r>
              <a:rPr lang="en-US" sz="2800" dirty="0" err="1" smtClean="0"/>
              <a:t>harus</a:t>
            </a:r>
            <a:r>
              <a:rPr lang="en-US" sz="2800" dirty="0" smtClean="0"/>
              <a:t> </a:t>
            </a:r>
            <a:r>
              <a:rPr lang="en-US" sz="2800" dirty="0" err="1" smtClean="0"/>
              <a:t>mendapat</a:t>
            </a:r>
            <a:r>
              <a:rPr lang="en-US" sz="2800" dirty="0" smtClean="0"/>
              <a:t> </a:t>
            </a:r>
            <a:r>
              <a:rPr lang="en-US" sz="2800" dirty="0" err="1" smtClean="0"/>
              <a:t>persetujuan</a:t>
            </a:r>
            <a:r>
              <a:rPr lang="en-US" sz="2800" dirty="0" smtClean="0"/>
              <a:t> (</a:t>
            </a:r>
            <a:r>
              <a:rPr lang="en-US" sz="2800" i="1" dirty="0" smtClean="0"/>
              <a:t>endorsement) </a:t>
            </a:r>
            <a:r>
              <a:rPr lang="en-US" sz="2800" dirty="0" smtClean="0"/>
              <a:t>yang </a:t>
            </a:r>
            <a:r>
              <a:rPr lang="en-US" sz="2800" dirty="0" err="1" smtClean="0"/>
              <a:t>ditandatangani</a:t>
            </a:r>
            <a:r>
              <a:rPr lang="en-US" sz="2800" dirty="0" smtClean="0"/>
              <a:t> </a:t>
            </a:r>
            <a:r>
              <a:rPr lang="en-US" sz="2800" dirty="0" err="1" smtClean="0"/>
              <a:t>oleh</a:t>
            </a:r>
            <a:r>
              <a:rPr lang="en-US" sz="2800" dirty="0" smtClean="0"/>
              <a:t> </a:t>
            </a:r>
            <a:r>
              <a:rPr lang="en-US" sz="2800" dirty="0" err="1" smtClean="0"/>
              <a:t>ketua</a:t>
            </a:r>
            <a:r>
              <a:rPr lang="en-US" sz="2800" dirty="0" smtClean="0"/>
              <a:t> TPM</a:t>
            </a:r>
          </a:p>
          <a:p>
            <a:pPr eaLnBrk="1" fontAlgn="auto" hangingPunct="1">
              <a:spcAft>
                <a:spcPts val="0"/>
              </a:spcAft>
              <a:buFontTx/>
              <a:buNone/>
              <a:defRPr/>
            </a:pPr>
            <a:r>
              <a:rPr lang="en-US" sz="2800" dirty="0" smtClean="0"/>
              <a:t>9. </a:t>
            </a:r>
            <a:r>
              <a:rPr lang="en-US" sz="2800" dirty="0" err="1" smtClean="0"/>
              <a:t>Warna</a:t>
            </a:r>
            <a:r>
              <a:rPr lang="en-US" sz="2800" dirty="0" smtClean="0"/>
              <a:t> </a:t>
            </a:r>
            <a:r>
              <a:rPr lang="en-US" sz="2800" dirty="0" err="1" smtClean="0"/>
              <a:t>sampul</a:t>
            </a:r>
            <a:r>
              <a:rPr lang="en-US" sz="2800" dirty="0" smtClean="0"/>
              <a:t> : </a:t>
            </a:r>
            <a:r>
              <a:rPr lang="en-US" sz="2800" b="1" u="sng" dirty="0" err="1" smtClean="0">
                <a:solidFill>
                  <a:schemeClr val="tx2">
                    <a:lumMod val="40000"/>
                    <a:lumOff val="60000"/>
                  </a:schemeClr>
                </a:solidFill>
              </a:rPr>
              <a:t>biru</a:t>
            </a:r>
            <a:r>
              <a:rPr lang="en-US" sz="2800" b="1" u="sng" dirty="0" smtClean="0">
                <a:solidFill>
                  <a:schemeClr val="tx2">
                    <a:lumMod val="40000"/>
                    <a:lumOff val="60000"/>
                  </a:schemeClr>
                </a:solidFill>
              </a:rPr>
              <a:t> </a:t>
            </a:r>
            <a:r>
              <a:rPr lang="en-US" sz="2800" b="1" u="sng" dirty="0" err="1" smtClean="0">
                <a:solidFill>
                  <a:schemeClr val="tx2">
                    <a:lumMod val="40000"/>
                    <a:lumOff val="60000"/>
                  </a:schemeClr>
                </a:solidFill>
              </a:rPr>
              <a:t>muda</a:t>
            </a:r>
            <a:endParaRPr lang="en-US" sz="2800" b="1" u="sng" dirty="0" smtClean="0">
              <a:solidFill>
                <a:schemeClr val="tx2">
                  <a:lumMod val="40000"/>
                  <a:lumOff val="60000"/>
                </a:schemeClr>
              </a:solidFill>
            </a:endParaRPr>
          </a:p>
        </p:txBody>
      </p:sp>
    </p:spTree>
    <p:extLst>
      <p:ext uri="{BB962C8B-B14F-4D97-AF65-F5344CB8AC3E}">
        <p14:creationId xmlns:p14="http://schemas.microsoft.com/office/powerpoint/2010/main" val="3207362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rtlCol="0">
            <a:normAutofit/>
          </a:bodyPr>
          <a:lstStyle/>
          <a:p>
            <a:pPr marL="514350" indent="-514350" eaLnBrk="1" fontAlgn="auto" hangingPunct="1">
              <a:spcAft>
                <a:spcPts val="0"/>
              </a:spcAft>
              <a:buFontTx/>
              <a:buAutoNum type="alphaUcPeriod"/>
              <a:defRPr/>
            </a:pPr>
            <a:r>
              <a:rPr lang="en-US" sz="2800" dirty="0" err="1" smtClean="0"/>
              <a:t>Biaya</a:t>
            </a:r>
            <a:r>
              <a:rPr lang="en-US" sz="2800" dirty="0" smtClean="0"/>
              <a:t> TPP</a:t>
            </a:r>
          </a:p>
          <a:p>
            <a:pPr eaLnBrk="1" fontAlgn="auto" hangingPunct="1">
              <a:spcAft>
                <a:spcPts val="0"/>
              </a:spcAft>
              <a:buFontTx/>
              <a:buNone/>
              <a:defRPr/>
            </a:pPr>
            <a:r>
              <a:rPr lang="en-US" sz="2800" dirty="0" smtClean="0"/>
              <a:t>1. </a:t>
            </a:r>
            <a:r>
              <a:rPr lang="en-US" sz="2800" dirty="0" err="1" smtClean="0"/>
              <a:t>Biaya</a:t>
            </a:r>
            <a:r>
              <a:rPr lang="en-US" sz="2800" dirty="0" smtClean="0"/>
              <a:t> </a:t>
            </a:r>
            <a:r>
              <a:rPr lang="en-US" sz="2800" dirty="0" err="1" smtClean="0"/>
              <a:t>operasional</a:t>
            </a:r>
            <a:r>
              <a:rPr lang="en-US" sz="2800" dirty="0" smtClean="0"/>
              <a:t> </a:t>
            </a:r>
            <a:r>
              <a:rPr lang="en-US" sz="2800" dirty="0" err="1" smtClean="0"/>
              <a:t>penelitian</a:t>
            </a:r>
            <a:r>
              <a:rPr lang="en-US" sz="2800" dirty="0" smtClean="0"/>
              <a:t> (</a:t>
            </a:r>
            <a:r>
              <a:rPr lang="en-US" sz="2800" dirty="0" err="1" smtClean="0"/>
              <a:t>maks</a:t>
            </a:r>
            <a:r>
              <a:rPr lang="en-US" sz="2800" dirty="0" smtClean="0"/>
              <a:t> Rp15 </a:t>
            </a:r>
            <a:r>
              <a:rPr lang="en-US" sz="2800" dirty="0" err="1" smtClean="0"/>
              <a:t>jt</a:t>
            </a:r>
            <a:r>
              <a:rPr lang="en-US" sz="2800" dirty="0" smtClean="0"/>
              <a:t>/</a:t>
            </a:r>
            <a:r>
              <a:rPr lang="en-US" sz="2800" dirty="0" err="1" smtClean="0"/>
              <a:t>th</a:t>
            </a:r>
            <a:r>
              <a:rPr lang="en-US" sz="2800" dirty="0" smtClean="0"/>
              <a:t> </a:t>
            </a:r>
            <a:r>
              <a:rPr lang="en-US" sz="2800" dirty="0" err="1" smtClean="0"/>
              <a:t>untuk</a:t>
            </a:r>
            <a:r>
              <a:rPr lang="en-US" sz="2800" dirty="0" smtClean="0"/>
              <a:t> </a:t>
            </a:r>
            <a:r>
              <a:rPr lang="en-US" sz="2800" dirty="0" err="1" smtClean="0"/>
              <a:t>tahun</a:t>
            </a:r>
            <a:r>
              <a:rPr lang="en-US" sz="2800" dirty="0" smtClean="0"/>
              <a:t> </a:t>
            </a:r>
            <a:r>
              <a:rPr lang="fi-FI" sz="2800" dirty="0" smtClean="0"/>
              <a:t>pertama dan maks. Rp20 jt/th untuk tahun kedua)</a:t>
            </a:r>
          </a:p>
          <a:p>
            <a:pPr eaLnBrk="1" fontAlgn="auto" hangingPunct="1">
              <a:spcAft>
                <a:spcPts val="0"/>
              </a:spcAft>
              <a:buFontTx/>
              <a:buNone/>
              <a:defRPr/>
            </a:pPr>
            <a:r>
              <a:rPr lang="en-US" sz="2800" dirty="0" smtClean="0"/>
              <a:t>2. </a:t>
            </a:r>
            <a:r>
              <a:rPr lang="en-US" sz="2800" dirty="0" err="1" smtClean="0"/>
              <a:t>Biaya</a:t>
            </a:r>
            <a:r>
              <a:rPr lang="en-US" sz="2800" dirty="0" smtClean="0"/>
              <a:t> </a:t>
            </a:r>
            <a:r>
              <a:rPr lang="en-US" sz="2800" dirty="0" err="1" smtClean="0"/>
              <a:t>perjalanan</a:t>
            </a:r>
            <a:r>
              <a:rPr lang="en-US" sz="2800" dirty="0" smtClean="0"/>
              <a:t> </a:t>
            </a:r>
            <a:r>
              <a:rPr lang="en-US" sz="2800" dirty="0" err="1" smtClean="0"/>
              <a:t>ke</a:t>
            </a:r>
            <a:r>
              <a:rPr lang="en-US" sz="2800" dirty="0" smtClean="0"/>
              <a:t> </a:t>
            </a:r>
            <a:r>
              <a:rPr lang="en-US" sz="2800" dirty="0" err="1" smtClean="0"/>
              <a:t>lokasi</a:t>
            </a:r>
            <a:r>
              <a:rPr lang="en-US" sz="2800" dirty="0" smtClean="0"/>
              <a:t> TPM (</a:t>
            </a:r>
            <a:r>
              <a:rPr lang="en-US" sz="2800" dirty="0" err="1" smtClean="0"/>
              <a:t>maks</a:t>
            </a:r>
            <a:r>
              <a:rPr lang="en-US" sz="2800" dirty="0" smtClean="0"/>
              <a:t> 2 org pp/</a:t>
            </a:r>
            <a:r>
              <a:rPr lang="en-US" sz="2800" dirty="0" err="1" smtClean="0"/>
              <a:t>tahun</a:t>
            </a:r>
            <a:r>
              <a:rPr lang="en-US" sz="2800" dirty="0" smtClean="0"/>
              <a:t>, at cost)</a:t>
            </a:r>
          </a:p>
          <a:p>
            <a:pPr eaLnBrk="1" fontAlgn="auto" hangingPunct="1">
              <a:spcAft>
                <a:spcPts val="0"/>
              </a:spcAft>
              <a:buFontTx/>
              <a:buNone/>
              <a:defRPr/>
            </a:pPr>
            <a:r>
              <a:rPr lang="en-US" sz="2800" dirty="0" smtClean="0"/>
              <a:t>3. </a:t>
            </a:r>
            <a:r>
              <a:rPr lang="en-US" sz="2800" dirty="0" err="1" smtClean="0"/>
              <a:t>Bantuan</a:t>
            </a:r>
            <a:r>
              <a:rPr lang="en-US" sz="2800" dirty="0" smtClean="0"/>
              <a:t> </a:t>
            </a:r>
            <a:r>
              <a:rPr lang="en-US" sz="2800" dirty="0" err="1" smtClean="0"/>
              <a:t>biaya</a:t>
            </a:r>
            <a:r>
              <a:rPr lang="en-US" sz="2800" dirty="0" smtClean="0"/>
              <a:t> </a:t>
            </a:r>
            <a:r>
              <a:rPr lang="en-US" sz="2800" dirty="0" err="1" smtClean="0"/>
              <a:t>hidup</a:t>
            </a:r>
            <a:r>
              <a:rPr lang="en-US" sz="2800" dirty="0" smtClean="0"/>
              <a:t> </a:t>
            </a:r>
            <a:r>
              <a:rPr lang="en-US" sz="2800" dirty="0" err="1" smtClean="0"/>
              <a:t>selama</a:t>
            </a:r>
            <a:r>
              <a:rPr lang="en-US" sz="2800" dirty="0" smtClean="0"/>
              <a:t> </a:t>
            </a:r>
            <a:r>
              <a:rPr lang="en-US" sz="2800" dirty="0" err="1" smtClean="0"/>
              <a:t>melakukan</a:t>
            </a:r>
            <a:r>
              <a:rPr lang="en-US" sz="2800" dirty="0" smtClean="0"/>
              <a:t> </a:t>
            </a:r>
            <a:r>
              <a:rPr lang="en-US" sz="2800" dirty="0" err="1" smtClean="0"/>
              <a:t>kegiatan</a:t>
            </a:r>
            <a:r>
              <a:rPr lang="en-US" sz="2800" dirty="0" smtClean="0"/>
              <a:t> </a:t>
            </a:r>
            <a:r>
              <a:rPr lang="en-US" sz="2800" dirty="0" err="1" smtClean="0"/>
              <a:t>penelitian</a:t>
            </a:r>
            <a:r>
              <a:rPr lang="en-US" sz="2800" dirty="0" smtClean="0"/>
              <a:t> </a:t>
            </a:r>
            <a:r>
              <a:rPr lang="en-US" sz="2800" dirty="0" err="1" smtClean="0"/>
              <a:t>di</a:t>
            </a:r>
            <a:r>
              <a:rPr lang="en-US" sz="2800" dirty="0" smtClean="0"/>
              <a:t> TPM (</a:t>
            </a:r>
            <a:r>
              <a:rPr lang="en-US" sz="2800" dirty="0" err="1" smtClean="0"/>
              <a:t>maks</a:t>
            </a:r>
            <a:r>
              <a:rPr lang="en-US" sz="2800" dirty="0" smtClean="0"/>
              <a:t>. Rp1,5 </a:t>
            </a:r>
            <a:r>
              <a:rPr lang="en-US" sz="2800" dirty="0" err="1" smtClean="0"/>
              <a:t>jt</a:t>
            </a:r>
            <a:r>
              <a:rPr lang="en-US" sz="2800" dirty="0" smtClean="0"/>
              <a:t>/</a:t>
            </a:r>
            <a:r>
              <a:rPr lang="en-US" sz="2800" dirty="0" err="1" smtClean="0"/>
              <a:t>bln</a:t>
            </a:r>
            <a:r>
              <a:rPr lang="en-US" sz="2800" dirty="0" smtClean="0"/>
              <a:t>) </a:t>
            </a:r>
          </a:p>
          <a:p>
            <a:pPr eaLnBrk="1" fontAlgn="auto" hangingPunct="1">
              <a:spcAft>
                <a:spcPts val="0"/>
              </a:spcAft>
              <a:buFontTx/>
              <a:buNone/>
              <a:defRPr/>
            </a:pPr>
            <a:r>
              <a:rPr lang="en-US" sz="2800" dirty="0" smtClean="0"/>
              <a:t>3. Honorarium per </a:t>
            </a:r>
            <a:r>
              <a:rPr lang="en-US" sz="2800" dirty="0" err="1" smtClean="0"/>
              <a:t>orang</a:t>
            </a:r>
            <a:r>
              <a:rPr lang="en-US" sz="2800" dirty="0" smtClean="0"/>
              <a:t> (10 </a:t>
            </a:r>
            <a:r>
              <a:rPr lang="en-US" sz="2800" dirty="0" err="1" smtClean="0"/>
              <a:t>bulan</a:t>
            </a:r>
            <a:r>
              <a:rPr lang="en-US" sz="2800" dirty="0" smtClean="0"/>
              <a:t> @ </a:t>
            </a:r>
            <a:r>
              <a:rPr lang="en-US" sz="2800" dirty="0" err="1" smtClean="0"/>
              <a:t>Rp</a:t>
            </a:r>
            <a:r>
              <a:rPr lang="en-US" sz="2800" dirty="0" smtClean="0"/>
              <a:t> 600 </a:t>
            </a:r>
            <a:r>
              <a:rPr lang="en-US" sz="2800" dirty="0" err="1" smtClean="0"/>
              <a:t>rb</a:t>
            </a:r>
            <a:r>
              <a:rPr lang="en-US" sz="2800" dirty="0" smtClean="0"/>
              <a:t>/</a:t>
            </a:r>
            <a:r>
              <a:rPr lang="en-US" sz="2800" dirty="0" err="1" smtClean="0"/>
              <a:t>bln</a:t>
            </a:r>
            <a:r>
              <a:rPr lang="en-US" sz="2800" dirty="0" smtClean="0"/>
              <a:t>).</a:t>
            </a:r>
            <a:endParaRPr lang="en-US" sz="2800" dirty="0"/>
          </a:p>
        </p:txBody>
      </p:sp>
      <p:sp>
        <p:nvSpPr>
          <p:cNvPr id="40964" name="Title 1"/>
          <p:cNvSpPr>
            <a:spLocks noGrp="1"/>
          </p:cNvSpPr>
          <p:nvPr>
            <p:ph type="title"/>
          </p:nvPr>
        </p:nvSpPr>
        <p:spPr>
          <a:xfrm>
            <a:off x="457200" y="274638"/>
            <a:ext cx="8229600" cy="792162"/>
          </a:xfrm>
        </p:spPr>
        <p:txBody>
          <a:bodyPr>
            <a:normAutofit fontScale="90000"/>
          </a:bodyPr>
          <a:lstStyle/>
          <a:p>
            <a:pPr eaLnBrk="1" hangingPunct="1"/>
            <a:r>
              <a:rPr lang="en-US" sz="3600" smtClean="0"/>
              <a:t>Justifikasi Anggaran (Rp.60 – 75 jt/th)</a:t>
            </a:r>
          </a:p>
        </p:txBody>
      </p:sp>
    </p:spTree>
    <p:extLst>
      <p:ext uri="{BB962C8B-B14F-4D97-AF65-F5344CB8AC3E}">
        <p14:creationId xmlns:p14="http://schemas.microsoft.com/office/powerpoint/2010/main" val="1998458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88640"/>
            <a:ext cx="8229600" cy="609600"/>
          </a:xfrm>
        </p:spPr>
        <p:txBody>
          <a:bodyPr>
            <a:normAutofit fontScale="90000"/>
          </a:bodyPr>
          <a:lstStyle/>
          <a:p>
            <a:pPr algn="ctr"/>
            <a:r>
              <a:rPr lang="en-US" b="1" dirty="0" err="1" smtClean="0">
                <a:solidFill>
                  <a:srgbClr val="002060"/>
                </a:solidFill>
              </a:rPr>
              <a:t>Penelitian</a:t>
            </a:r>
            <a:r>
              <a:rPr lang="en-US" b="1" dirty="0" smtClean="0">
                <a:solidFill>
                  <a:srgbClr val="002060"/>
                </a:solidFill>
              </a:rPr>
              <a:t> ??</a:t>
            </a:r>
          </a:p>
        </p:txBody>
      </p:sp>
      <p:sp>
        <p:nvSpPr>
          <p:cNvPr id="3" name="Content Placeholder 2"/>
          <p:cNvSpPr>
            <a:spLocks noGrp="1"/>
          </p:cNvSpPr>
          <p:nvPr>
            <p:ph idx="1"/>
          </p:nvPr>
        </p:nvSpPr>
        <p:spPr>
          <a:xfrm>
            <a:off x="533400" y="836712"/>
            <a:ext cx="8229600" cy="4953000"/>
          </a:xfrm>
        </p:spPr>
        <p:txBody>
          <a:bodyPr>
            <a:noAutofit/>
          </a:bodyPr>
          <a:lstStyle/>
          <a:p>
            <a:r>
              <a:rPr lang="en-US" sz="2400" dirty="0" err="1" smtClean="0"/>
              <a:t>Kewajiban</a:t>
            </a:r>
            <a:r>
              <a:rPr lang="en-US" sz="2400" dirty="0" smtClean="0"/>
              <a:t>  </a:t>
            </a:r>
            <a:r>
              <a:rPr lang="en-US" sz="2400" dirty="0" err="1" smtClean="0"/>
              <a:t>sebagai</a:t>
            </a:r>
            <a:r>
              <a:rPr lang="en-US" sz="2400" dirty="0" smtClean="0"/>
              <a:t> </a:t>
            </a:r>
            <a:r>
              <a:rPr lang="en-US" sz="2400" dirty="0" err="1" smtClean="0"/>
              <a:t>dosen</a:t>
            </a:r>
            <a:r>
              <a:rPr lang="en-US" sz="2400" dirty="0" smtClean="0"/>
              <a:t>/</a:t>
            </a:r>
            <a:r>
              <a:rPr lang="en-US" sz="2400" dirty="0" err="1" smtClean="0"/>
              <a:t>ilmuwan</a:t>
            </a:r>
            <a:r>
              <a:rPr lang="id-ID" sz="2400" dirty="0" smtClean="0"/>
              <a:t>, selain pengajaran dan pengabdian masyarakat </a:t>
            </a:r>
            <a:endParaRPr lang="id-ID" sz="2400" dirty="0" smtClean="0">
              <a:sym typeface="Wingdings" pitchFamily="2" charset="2"/>
            </a:endParaRPr>
          </a:p>
          <a:p>
            <a:r>
              <a:rPr lang="id-ID" sz="2400" dirty="0" smtClean="0">
                <a:sym typeface="Wingdings" pitchFamily="2" charset="2"/>
              </a:rPr>
              <a:t>Menghasilkan pengembangan </a:t>
            </a:r>
            <a:r>
              <a:rPr lang="en-US" sz="2400" dirty="0" err="1" smtClean="0">
                <a:sym typeface="Wingdings" pitchFamily="2" charset="2"/>
              </a:rPr>
              <a:t>ilmu</a:t>
            </a:r>
            <a:r>
              <a:rPr lang="en-US" sz="2400" dirty="0" smtClean="0">
                <a:sym typeface="Wingdings" pitchFamily="2" charset="2"/>
              </a:rPr>
              <a:t> point </a:t>
            </a:r>
            <a:r>
              <a:rPr lang="en-US" sz="2400" dirty="0" err="1" smtClean="0">
                <a:sym typeface="Wingdings" pitchFamily="2" charset="2"/>
              </a:rPr>
              <a:t>dan</a:t>
            </a:r>
            <a:r>
              <a:rPr lang="en-US" sz="2400" dirty="0" smtClean="0">
                <a:sym typeface="Wingdings" pitchFamily="2" charset="2"/>
              </a:rPr>
              <a:t> coin</a:t>
            </a:r>
            <a:endParaRPr lang="en-US" sz="2400" dirty="0" smtClean="0"/>
          </a:p>
          <a:p>
            <a:r>
              <a:rPr lang="en-US" sz="2400" dirty="0" err="1" smtClean="0"/>
              <a:t>Perlu</a:t>
            </a:r>
            <a:r>
              <a:rPr lang="en-US" sz="2400" dirty="0" smtClean="0"/>
              <a:t> </a:t>
            </a:r>
            <a:r>
              <a:rPr lang="en-US" sz="2400" dirty="0" err="1" smtClean="0"/>
              <a:t>dana</a:t>
            </a:r>
            <a:r>
              <a:rPr lang="en-US" sz="2400" dirty="0" smtClean="0"/>
              <a:t> </a:t>
            </a:r>
            <a:r>
              <a:rPr lang="en-US" sz="2400" dirty="0" smtClean="0">
                <a:sym typeface="Wingdings" pitchFamily="2" charset="2"/>
              </a:rPr>
              <a:t> </a:t>
            </a:r>
            <a:r>
              <a:rPr lang="en-US" sz="2400" dirty="0" err="1" smtClean="0">
                <a:sym typeface="Wingdings" pitchFamily="2" charset="2"/>
              </a:rPr>
              <a:t>individu</a:t>
            </a:r>
            <a:r>
              <a:rPr lang="en-US" sz="2400" dirty="0" smtClean="0">
                <a:sym typeface="Wingdings" pitchFamily="2" charset="2"/>
              </a:rPr>
              <a:t>, internal PT </a:t>
            </a:r>
            <a:r>
              <a:rPr lang="en-US" sz="2400" dirty="0" err="1" smtClean="0">
                <a:sym typeface="Wingdings" pitchFamily="2" charset="2"/>
              </a:rPr>
              <a:t>dan</a:t>
            </a:r>
            <a:r>
              <a:rPr lang="en-US" sz="2400" dirty="0" smtClean="0">
                <a:sym typeface="Wingdings" pitchFamily="2" charset="2"/>
              </a:rPr>
              <a:t>/</a:t>
            </a:r>
            <a:r>
              <a:rPr lang="en-US" sz="2400" dirty="0" err="1" smtClean="0">
                <a:sym typeface="Wingdings" pitchFamily="2" charset="2"/>
              </a:rPr>
              <a:t>atau</a:t>
            </a:r>
            <a:r>
              <a:rPr lang="en-US" sz="2400" dirty="0" smtClean="0">
                <a:sym typeface="Wingdings" pitchFamily="2" charset="2"/>
              </a:rPr>
              <a:t> </a:t>
            </a:r>
            <a:r>
              <a:rPr lang="en-US" sz="2400" dirty="0" err="1" smtClean="0">
                <a:sym typeface="Wingdings" pitchFamily="2" charset="2"/>
              </a:rPr>
              <a:t>eksternal</a:t>
            </a:r>
            <a:endParaRPr lang="en-US" sz="2400" dirty="0" smtClean="0">
              <a:sym typeface="Wingdings" pitchFamily="2" charset="2"/>
            </a:endParaRPr>
          </a:p>
          <a:p>
            <a:r>
              <a:rPr lang="en-US" sz="2400" dirty="0" err="1" smtClean="0">
                <a:sym typeface="Wingdings" pitchFamily="2" charset="2"/>
              </a:rPr>
              <a:t>Eksternal</a:t>
            </a:r>
            <a:r>
              <a:rPr lang="en-US" sz="2400" dirty="0" smtClean="0">
                <a:sym typeface="Wingdings" pitchFamily="2" charset="2"/>
              </a:rPr>
              <a:t>:</a:t>
            </a:r>
          </a:p>
          <a:p>
            <a:pPr lvl="1"/>
            <a:r>
              <a:rPr lang="en-US" sz="2000" dirty="0" smtClean="0">
                <a:sym typeface="Wingdings" pitchFamily="2" charset="2"/>
              </a:rPr>
              <a:t>DIKTI  DITLITABMAS, </a:t>
            </a:r>
            <a:r>
              <a:rPr lang="en-US" sz="2000" dirty="0" err="1" smtClean="0">
                <a:sym typeface="Wingdings" pitchFamily="2" charset="2"/>
              </a:rPr>
              <a:t>Direktorat</a:t>
            </a:r>
            <a:r>
              <a:rPr lang="en-US" sz="2000" dirty="0" smtClean="0">
                <a:sym typeface="Wingdings" pitchFamily="2" charset="2"/>
              </a:rPr>
              <a:t> </a:t>
            </a:r>
            <a:r>
              <a:rPr lang="en-US" sz="2000" dirty="0" err="1" smtClean="0">
                <a:sym typeface="Wingdings" pitchFamily="2" charset="2"/>
              </a:rPr>
              <a:t>Lainnya</a:t>
            </a:r>
            <a:r>
              <a:rPr lang="en-US" sz="2000" dirty="0" smtClean="0">
                <a:sym typeface="Wingdings" pitchFamily="2" charset="2"/>
              </a:rPr>
              <a:t>  </a:t>
            </a:r>
            <a:r>
              <a:rPr lang="en-US" sz="2000" dirty="0" err="1" smtClean="0">
                <a:sym typeface="Wingdings" pitchFamily="2" charset="2"/>
              </a:rPr>
              <a:t>Kopertis</a:t>
            </a:r>
            <a:r>
              <a:rPr lang="en-US" sz="2000" dirty="0" smtClean="0">
                <a:sym typeface="Wingdings" pitchFamily="2" charset="2"/>
              </a:rPr>
              <a:t> (2011)</a:t>
            </a:r>
          </a:p>
          <a:p>
            <a:pPr lvl="1"/>
            <a:r>
              <a:rPr lang="en-US" sz="2000" dirty="0" smtClean="0">
                <a:sym typeface="Wingdings" pitchFamily="2" charset="2"/>
              </a:rPr>
              <a:t>RISTEK  </a:t>
            </a:r>
            <a:r>
              <a:rPr lang="en-US" sz="2000" dirty="0" err="1" smtClean="0">
                <a:sym typeface="Wingdings" pitchFamily="2" charset="2"/>
              </a:rPr>
              <a:t>Insentif</a:t>
            </a:r>
            <a:r>
              <a:rPr lang="en-US" sz="2000" dirty="0" smtClean="0">
                <a:sym typeface="Wingdings" pitchFamily="2" charset="2"/>
              </a:rPr>
              <a:t> </a:t>
            </a:r>
            <a:r>
              <a:rPr lang="en-US" sz="2000" dirty="0" err="1" smtClean="0">
                <a:sym typeface="Wingdings" pitchFamily="2" charset="2"/>
              </a:rPr>
              <a:t>Ristek</a:t>
            </a:r>
            <a:endParaRPr lang="en-US" sz="2000" dirty="0" smtClean="0">
              <a:sym typeface="Wingdings" pitchFamily="2" charset="2"/>
            </a:endParaRPr>
          </a:p>
          <a:p>
            <a:pPr lvl="1"/>
            <a:r>
              <a:rPr lang="en-US" sz="2000" dirty="0" err="1" smtClean="0">
                <a:sym typeface="Wingdings" pitchFamily="2" charset="2"/>
              </a:rPr>
              <a:t>Diknas</a:t>
            </a:r>
            <a:r>
              <a:rPr lang="en-US" sz="2000" dirty="0" smtClean="0">
                <a:sym typeface="Wingdings" pitchFamily="2" charset="2"/>
              </a:rPr>
              <a:t> </a:t>
            </a:r>
            <a:r>
              <a:rPr lang="en-US" sz="2000" dirty="0" err="1" smtClean="0">
                <a:sym typeface="Wingdings" pitchFamily="2" charset="2"/>
              </a:rPr>
              <a:t>Jateng</a:t>
            </a:r>
            <a:r>
              <a:rPr lang="id-ID" sz="2000" dirty="0" smtClean="0">
                <a:sym typeface="Wingdings" pitchFamily="2" charset="2"/>
              </a:rPr>
              <a:t>, </a:t>
            </a:r>
            <a:r>
              <a:rPr lang="en-US" sz="2000" dirty="0" smtClean="0">
                <a:sym typeface="Wingdings" pitchFamily="2" charset="2"/>
              </a:rPr>
              <a:t>Perusahaan (CSR)</a:t>
            </a:r>
          </a:p>
          <a:p>
            <a:pPr lvl="1"/>
            <a:r>
              <a:rPr lang="en-US" sz="2000" dirty="0" err="1" smtClean="0">
                <a:sym typeface="Wingdings" pitchFamily="2" charset="2"/>
              </a:rPr>
              <a:t>Lembaga</a:t>
            </a:r>
            <a:r>
              <a:rPr lang="en-US" sz="2000" dirty="0" smtClean="0">
                <a:sym typeface="Wingdings" pitchFamily="2" charset="2"/>
              </a:rPr>
              <a:t> LN (Bill Gates Foundation, </a:t>
            </a:r>
            <a:r>
              <a:rPr lang="en-US" sz="2000" dirty="0" err="1" smtClean="0">
                <a:sym typeface="Wingdings" pitchFamily="2" charset="2"/>
              </a:rPr>
              <a:t>dsb</a:t>
            </a:r>
            <a:r>
              <a:rPr lang="en-US" sz="2000" dirty="0" smtClean="0">
                <a:sym typeface="Wingdings" pitchFamily="2" charset="2"/>
              </a:rPr>
              <a:t>)</a:t>
            </a:r>
          </a:p>
          <a:p>
            <a:r>
              <a:rPr lang="en-US" sz="2400" dirty="0" smtClean="0">
                <a:sym typeface="Wingdings" pitchFamily="2" charset="2"/>
              </a:rPr>
              <a:t>Start </a:t>
            </a:r>
            <a:r>
              <a:rPr lang="en-US" sz="2400" dirty="0" err="1" smtClean="0">
                <a:sym typeface="Wingdings" pitchFamily="2" charset="2"/>
              </a:rPr>
              <a:t>awal</a:t>
            </a:r>
            <a:r>
              <a:rPr lang="en-US" sz="2400" dirty="0" smtClean="0">
                <a:sym typeface="Wingdings" pitchFamily="2" charset="2"/>
              </a:rPr>
              <a:t>:</a:t>
            </a:r>
          </a:p>
          <a:p>
            <a:pPr lvl="1"/>
            <a:r>
              <a:rPr lang="en-US" sz="2000" dirty="0" err="1" smtClean="0">
                <a:sym typeface="Wingdings" pitchFamily="2" charset="2"/>
              </a:rPr>
              <a:t>Kemauan</a:t>
            </a:r>
            <a:r>
              <a:rPr lang="en-US" sz="2000" dirty="0" smtClean="0">
                <a:sym typeface="Wingdings" pitchFamily="2" charset="2"/>
              </a:rPr>
              <a:t>/effort  </a:t>
            </a:r>
            <a:r>
              <a:rPr lang="en-US" sz="2000" dirty="0" err="1" smtClean="0">
                <a:sym typeface="Wingdings" pitchFamily="2" charset="2"/>
              </a:rPr>
              <a:t>motivasi</a:t>
            </a:r>
            <a:r>
              <a:rPr lang="en-US" sz="2000" dirty="0" smtClean="0">
                <a:sym typeface="Wingdings" pitchFamily="2" charset="2"/>
              </a:rPr>
              <a:t> </a:t>
            </a:r>
            <a:r>
              <a:rPr lang="en-US" sz="2000" dirty="0" err="1" smtClean="0">
                <a:sym typeface="Wingdings" pitchFamily="2" charset="2"/>
              </a:rPr>
              <a:t>untuk</a:t>
            </a:r>
            <a:r>
              <a:rPr lang="en-US" sz="2000" dirty="0" smtClean="0">
                <a:sym typeface="Wingdings" pitchFamily="2" charset="2"/>
              </a:rPr>
              <a:t> </a:t>
            </a:r>
            <a:r>
              <a:rPr lang="en-US" sz="2000" dirty="0" err="1" smtClean="0">
                <a:sym typeface="Wingdings" pitchFamily="2" charset="2"/>
              </a:rPr>
              <a:t>melakukan</a:t>
            </a:r>
            <a:r>
              <a:rPr lang="en-US" sz="2000" dirty="0" smtClean="0">
                <a:sym typeface="Wingdings" pitchFamily="2" charset="2"/>
              </a:rPr>
              <a:t> </a:t>
            </a:r>
            <a:r>
              <a:rPr lang="en-US" sz="2000" dirty="0" err="1" smtClean="0">
                <a:sym typeface="Wingdings" pitchFamily="2" charset="2"/>
              </a:rPr>
              <a:t>sesuatu</a:t>
            </a:r>
            <a:endParaRPr lang="en-US" sz="2000" dirty="0" smtClean="0">
              <a:sym typeface="Wingdings" pitchFamily="2" charset="2"/>
            </a:endParaRPr>
          </a:p>
          <a:p>
            <a:pPr lvl="1"/>
            <a:r>
              <a:rPr lang="en-US" sz="2000" dirty="0" err="1" smtClean="0">
                <a:sym typeface="Wingdings" pitchFamily="2" charset="2"/>
              </a:rPr>
              <a:t>Kemampuan</a:t>
            </a:r>
            <a:r>
              <a:rPr lang="en-US" sz="2000" dirty="0" smtClean="0">
                <a:sym typeface="Wingdings" pitchFamily="2" charset="2"/>
              </a:rPr>
              <a:t>  </a:t>
            </a:r>
            <a:r>
              <a:rPr lang="en-US" sz="2000" dirty="0" err="1" smtClean="0">
                <a:sym typeface="Wingdings" pitchFamily="2" charset="2"/>
              </a:rPr>
              <a:t>menuangkan</a:t>
            </a:r>
            <a:r>
              <a:rPr lang="en-US" sz="2000" dirty="0" smtClean="0">
                <a:sym typeface="Wingdings" pitchFamily="2" charset="2"/>
              </a:rPr>
              <a:t> ide </a:t>
            </a:r>
            <a:r>
              <a:rPr lang="en-US" sz="2000" dirty="0" err="1" smtClean="0">
                <a:sym typeface="Wingdings" pitchFamily="2" charset="2"/>
              </a:rPr>
              <a:t>dalam</a:t>
            </a:r>
            <a:r>
              <a:rPr lang="en-US" sz="2000" dirty="0" smtClean="0">
                <a:sym typeface="Wingdings" pitchFamily="2" charset="2"/>
              </a:rPr>
              <a:t> proposal yang </a:t>
            </a:r>
            <a:r>
              <a:rPr lang="en-US" sz="2000" dirty="0" err="1" smtClean="0">
                <a:sym typeface="Wingdings" pitchFamily="2" charset="2"/>
              </a:rPr>
              <a:t>baik</a:t>
            </a:r>
            <a:endParaRPr lang="en-US" sz="2000" dirty="0" smtClean="0"/>
          </a:p>
        </p:txBody>
      </p:sp>
    </p:spTree>
    <p:extLst>
      <p:ext uri="{BB962C8B-B14F-4D97-AF65-F5344CB8AC3E}">
        <p14:creationId xmlns:p14="http://schemas.microsoft.com/office/powerpoint/2010/main" val="362832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Content Placeholder 2"/>
          <p:cNvSpPr>
            <a:spLocks noGrp="1"/>
          </p:cNvSpPr>
          <p:nvPr>
            <p:ph idx="1"/>
          </p:nvPr>
        </p:nvSpPr>
        <p:spPr>
          <a:xfrm>
            <a:off x="457200" y="762000"/>
            <a:ext cx="8229600" cy="5364163"/>
          </a:xfrm>
        </p:spPr>
        <p:txBody>
          <a:bodyPr>
            <a:normAutofit fontScale="92500" lnSpcReduction="10000"/>
          </a:bodyPr>
          <a:lstStyle/>
          <a:p>
            <a:pPr eaLnBrk="1" hangingPunct="1">
              <a:buFontTx/>
              <a:buNone/>
            </a:pPr>
            <a:r>
              <a:rPr lang="en-US" sz="2800" smtClean="0"/>
              <a:t>B. Biaya TPM</a:t>
            </a:r>
          </a:p>
          <a:p>
            <a:pPr eaLnBrk="1" hangingPunct="1">
              <a:buFontTx/>
              <a:buNone/>
            </a:pPr>
            <a:r>
              <a:rPr lang="en-US" sz="2800" smtClean="0"/>
              <a:t>1. Biaya operasional penelitian (maks. Rp 20 jt/th untuk tahun </a:t>
            </a:r>
            <a:r>
              <a:rPr lang="fi-FI" sz="2800" smtClean="0"/>
              <a:t>pertama dan maks. Rp15 jt/th untuk tahun kedua, </a:t>
            </a:r>
            <a:r>
              <a:rPr lang="es-ES" sz="2800" smtClean="0"/>
              <a:t>termasuk </a:t>
            </a:r>
            <a:r>
              <a:rPr lang="es-ES" sz="2800" i="1" smtClean="0"/>
              <a:t>bench fee </a:t>
            </a:r>
            <a:r>
              <a:rPr lang="es-ES" sz="2800" smtClean="0"/>
              <a:t>dan biaya administrasi). Biaya untuk TPM </a:t>
            </a:r>
            <a:r>
              <a:rPr lang="sv-SE" sz="2800" smtClean="0"/>
              <a:t>dibayarkan oleh LP TPP sesuai dengan tahapan kontrak.</a:t>
            </a:r>
          </a:p>
          <a:p>
            <a:pPr eaLnBrk="1" hangingPunct="1">
              <a:buFontTx/>
              <a:buNone/>
            </a:pPr>
            <a:r>
              <a:rPr lang="en-US" sz="2800" smtClean="0"/>
              <a:t>2. Honorarium (maks 6 bln @Rp1 jt/bln untuk ketua dan Rp800 rb/bln untuk anggota). Untuk TPM luar negeri tidak ada honor.</a:t>
            </a:r>
          </a:p>
          <a:p>
            <a:pPr eaLnBrk="1" hangingPunct="1">
              <a:buFontTx/>
              <a:buNone/>
            </a:pPr>
            <a:r>
              <a:rPr lang="nn-NO" sz="2800" smtClean="0"/>
              <a:t>3. Biaya untuk satu org perjalanan pp ke kota TPP (at cost) dan biaya </a:t>
            </a:r>
            <a:r>
              <a:rPr lang="fi-FI" sz="2800" smtClean="0"/>
              <a:t>akomodasi selama maks. 7 hari).</a:t>
            </a:r>
            <a:endParaRPr lang="en-US" sz="2800" smtClean="0"/>
          </a:p>
        </p:txBody>
      </p:sp>
    </p:spTree>
    <p:extLst>
      <p:ext uri="{BB962C8B-B14F-4D97-AF65-F5344CB8AC3E}">
        <p14:creationId xmlns:p14="http://schemas.microsoft.com/office/powerpoint/2010/main" val="343266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sz="4000" dirty="0" smtClean="0"/>
              <a:t>6. PENELITIAN DISERTASI DOKTOR</a:t>
            </a:r>
          </a:p>
        </p:txBody>
      </p:sp>
      <p:sp>
        <p:nvSpPr>
          <p:cNvPr id="3" name="Content Placeholder 2"/>
          <p:cNvSpPr>
            <a:spLocks noGrp="1"/>
          </p:cNvSpPr>
          <p:nvPr>
            <p:ph idx="1"/>
          </p:nvPr>
        </p:nvSpPr>
        <p:spPr>
          <a:xfrm>
            <a:off x="457200" y="1357313"/>
            <a:ext cx="8229600" cy="4768850"/>
          </a:xfrm>
        </p:spPr>
        <p:txBody>
          <a:bodyPr>
            <a:normAutofit lnSpcReduction="10000"/>
          </a:bodyPr>
          <a:lstStyle/>
          <a:p>
            <a:pPr>
              <a:buFont typeface="Arial" charset="0"/>
              <a:buNone/>
              <a:defRPr/>
            </a:pPr>
            <a:r>
              <a:rPr lang="en-US" sz="2400" dirty="0" err="1" smtClean="0"/>
              <a:t>Tujuan</a:t>
            </a:r>
            <a:r>
              <a:rPr lang="en-US" sz="2400" dirty="0" smtClean="0"/>
              <a:t> </a:t>
            </a:r>
            <a:r>
              <a:rPr lang="en-US" sz="2400" dirty="0" err="1" smtClean="0"/>
              <a:t>dan</a:t>
            </a:r>
            <a:r>
              <a:rPr lang="en-US" sz="2400" dirty="0" smtClean="0"/>
              <a:t> </a:t>
            </a:r>
            <a:r>
              <a:rPr lang="en-US" sz="2400" dirty="0" err="1" smtClean="0"/>
              <a:t>Manfaat</a:t>
            </a:r>
            <a:r>
              <a:rPr lang="en-US" sz="2400" dirty="0" smtClean="0"/>
              <a:t> :</a:t>
            </a:r>
          </a:p>
          <a:p>
            <a:pPr marL="514350" indent="-514350">
              <a:buFont typeface="+mj-lt"/>
              <a:buAutoNum type="alphaLcPeriod"/>
              <a:defRPr/>
            </a:pPr>
            <a:r>
              <a:rPr lang="id-ID" sz="2200" dirty="0" smtClean="0"/>
              <a:t>Memberikan bantuan dana </a:t>
            </a:r>
            <a:r>
              <a:rPr lang="en-US" sz="2200" dirty="0" smtClean="0"/>
              <a:t>P</a:t>
            </a:r>
            <a:r>
              <a:rPr lang="id-ID" sz="2200" dirty="0" smtClean="0"/>
              <a:t>enelitian </a:t>
            </a:r>
            <a:r>
              <a:rPr lang="en-US" sz="2200" dirty="0" smtClean="0"/>
              <a:t>D</a:t>
            </a:r>
            <a:r>
              <a:rPr lang="id-ID" sz="2200" dirty="0" smtClean="0"/>
              <a:t>isertasi </a:t>
            </a:r>
            <a:r>
              <a:rPr lang="en-US" sz="2200" dirty="0" smtClean="0"/>
              <a:t>D</a:t>
            </a:r>
            <a:r>
              <a:rPr lang="id-ID" sz="2200" dirty="0" smtClean="0"/>
              <a:t>oktor</a:t>
            </a:r>
            <a:r>
              <a:rPr lang="en-US" sz="2200" dirty="0" smtClean="0"/>
              <a:t>,</a:t>
            </a:r>
            <a:r>
              <a:rPr lang="id-ID" sz="2200" dirty="0" smtClean="0"/>
              <a:t> yang substansi penelitiannya </a:t>
            </a:r>
            <a:r>
              <a:rPr lang="en-US" sz="2200" dirty="0" err="1" smtClean="0"/>
              <a:t>merupakan</a:t>
            </a:r>
            <a:r>
              <a:rPr lang="en-US" sz="2200" dirty="0" smtClean="0"/>
              <a:t> </a:t>
            </a:r>
            <a:r>
              <a:rPr lang="en-US" sz="2200" dirty="0" err="1" smtClean="0"/>
              <a:t>bagian</a:t>
            </a:r>
            <a:r>
              <a:rPr lang="en-US" sz="2200" dirty="0" smtClean="0"/>
              <a:t> </a:t>
            </a:r>
            <a:r>
              <a:rPr lang="en-US" sz="2200" dirty="0" err="1" smtClean="0"/>
              <a:t>dari</a:t>
            </a:r>
            <a:r>
              <a:rPr lang="en-US" sz="2200" dirty="0" smtClean="0"/>
              <a:t> </a:t>
            </a:r>
            <a:r>
              <a:rPr lang="en-US" sz="2200" dirty="0" err="1" smtClean="0"/>
              <a:t>penelitian</a:t>
            </a:r>
            <a:r>
              <a:rPr lang="en-US" sz="2200" dirty="0" smtClean="0"/>
              <a:t> </a:t>
            </a:r>
            <a:r>
              <a:rPr lang="en-US" sz="2200" dirty="0" err="1" smtClean="0"/>
              <a:t>disertasinya</a:t>
            </a:r>
            <a:r>
              <a:rPr lang="en-US" sz="2200" dirty="0" smtClean="0"/>
              <a:t>;</a:t>
            </a:r>
          </a:p>
          <a:p>
            <a:pPr marL="514350" indent="-514350">
              <a:buFont typeface="+mj-lt"/>
              <a:buAutoNum type="alphaLcPeriod"/>
              <a:defRPr/>
            </a:pPr>
            <a:r>
              <a:rPr lang="en-US" sz="2200" dirty="0" smtClean="0"/>
              <a:t>M</a:t>
            </a:r>
            <a:r>
              <a:rPr lang="id-ID" sz="2200" dirty="0" smtClean="0"/>
              <a:t>empercepat penyelesaian studi doktor </a:t>
            </a:r>
            <a:r>
              <a:rPr lang="en-US" sz="2200" dirty="0" err="1" smtClean="0"/>
              <a:t>sehingga</a:t>
            </a:r>
            <a:r>
              <a:rPr lang="en-US" sz="2200" dirty="0" smtClean="0"/>
              <a:t> </a:t>
            </a:r>
            <a:r>
              <a:rPr lang="en-US" sz="2200" dirty="0" err="1" smtClean="0"/>
              <a:t>dapat</a:t>
            </a:r>
            <a:r>
              <a:rPr lang="en-US" sz="2200" dirty="0" smtClean="0"/>
              <a:t> </a:t>
            </a:r>
            <a:r>
              <a:rPr lang="en-US" sz="2200" dirty="0" err="1" smtClean="0"/>
              <a:t>meningkatkan</a:t>
            </a:r>
            <a:r>
              <a:rPr lang="en-US" sz="2200" dirty="0" smtClean="0"/>
              <a:t> </a:t>
            </a:r>
            <a:r>
              <a:rPr lang="en-US" sz="2200" dirty="0" err="1" smtClean="0"/>
              <a:t>jumlah</a:t>
            </a:r>
            <a:r>
              <a:rPr lang="en-US" sz="2200" dirty="0" smtClean="0"/>
              <a:t> </a:t>
            </a:r>
            <a:r>
              <a:rPr lang="en-US" sz="2200" dirty="0" err="1" smtClean="0"/>
              <a:t>dan</a:t>
            </a:r>
            <a:r>
              <a:rPr lang="en-US" sz="2200" dirty="0" smtClean="0"/>
              <a:t> </a:t>
            </a:r>
            <a:r>
              <a:rPr lang="en-US" sz="2200" dirty="0" err="1" smtClean="0"/>
              <a:t>kompetensi</a:t>
            </a:r>
            <a:r>
              <a:rPr lang="en-US" sz="2200" dirty="0" smtClean="0"/>
              <a:t> </a:t>
            </a:r>
            <a:r>
              <a:rPr lang="en-US" sz="2200" dirty="0" err="1" smtClean="0"/>
              <a:t>lulusan</a:t>
            </a:r>
            <a:r>
              <a:rPr lang="en-US" sz="2200" dirty="0" smtClean="0"/>
              <a:t> program </a:t>
            </a:r>
            <a:r>
              <a:rPr lang="en-US" sz="2200" dirty="0" err="1" smtClean="0"/>
              <a:t>doktor</a:t>
            </a:r>
            <a:r>
              <a:rPr lang="en-US" sz="2200" dirty="0" smtClean="0"/>
              <a:t>;</a:t>
            </a:r>
          </a:p>
          <a:p>
            <a:pPr marL="514350" indent="-514350">
              <a:buFont typeface="+mj-lt"/>
              <a:buAutoNum type="alphaLcPeriod"/>
              <a:defRPr/>
            </a:pPr>
            <a:r>
              <a:rPr lang="en-US" sz="2200" dirty="0" err="1" smtClean="0"/>
              <a:t>Meningkatkan</a:t>
            </a:r>
            <a:r>
              <a:rPr lang="en-US" sz="2200" dirty="0" smtClean="0"/>
              <a:t> </a:t>
            </a:r>
            <a:r>
              <a:rPr lang="en-US" sz="2200" dirty="0" err="1" smtClean="0"/>
              <a:t>jumlah</a:t>
            </a:r>
            <a:r>
              <a:rPr lang="en-US" sz="2200" dirty="0" smtClean="0"/>
              <a:t> </a:t>
            </a:r>
            <a:r>
              <a:rPr lang="en-US" sz="2200" dirty="0" err="1" smtClean="0"/>
              <a:t>publikasi</a:t>
            </a:r>
            <a:r>
              <a:rPr lang="en-US" sz="2200" dirty="0" smtClean="0"/>
              <a:t> </a:t>
            </a:r>
            <a:r>
              <a:rPr lang="en-US" sz="2200" dirty="0" err="1" smtClean="0"/>
              <a:t>artikel</a:t>
            </a:r>
            <a:r>
              <a:rPr lang="en-US" sz="2200" dirty="0" smtClean="0"/>
              <a:t> </a:t>
            </a:r>
            <a:r>
              <a:rPr lang="en-US" sz="2200" dirty="0" err="1" smtClean="0"/>
              <a:t>ilmiah</a:t>
            </a:r>
            <a:r>
              <a:rPr lang="en-US" sz="2200" dirty="0" smtClean="0"/>
              <a:t> </a:t>
            </a:r>
            <a:r>
              <a:rPr lang="en-US" sz="2200" dirty="0" err="1" smtClean="0"/>
              <a:t>pada</a:t>
            </a:r>
            <a:r>
              <a:rPr lang="en-US" sz="2200" dirty="0" smtClean="0"/>
              <a:t> </a:t>
            </a:r>
            <a:r>
              <a:rPr lang="en-US" sz="2200" dirty="0" err="1" smtClean="0"/>
              <a:t>jurnal</a:t>
            </a:r>
            <a:r>
              <a:rPr lang="en-US" sz="2200" dirty="0" smtClean="0"/>
              <a:t> </a:t>
            </a:r>
            <a:r>
              <a:rPr lang="en-US" sz="2200" dirty="0" err="1" smtClean="0"/>
              <a:t>bereputasi</a:t>
            </a:r>
            <a:r>
              <a:rPr lang="en-US" sz="2200" dirty="0" smtClean="0"/>
              <a:t> </a:t>
            </a:r>
            <a:r>
              <a:rPr lang="en-US" sz="2200" dirty="0" err="1" smtClean="0"/>
              <a:t>internasional</a:t>
            </a:r>
            <a:r>
              <a:rPr lang="en-US" sz="2200" dirty="0" smtClean="0"/>
              <a:t> </a:t>
            </a:r>
            <a:r>
              <a:rPr lang="en-US" sz="2200" dirty="0" err="1" smtClean="0"/>
              <a:t>atau</a:t>
            </a:r>
            <a:r>
              <a:rPr lang="en-US" sz="2200" dirty="0" smtClean="0"/>
              <a:t> </a:t>
            </a:r>
            <a:r>
              <a:rPr lang="en-US" sz="2200" dirty="0" err="1" smtClean="0"/>
              <a:t>nasional</a:t>
            </a:r>
            <a:r>
              <a:rPr lang="en-US" sz="2200" dirty="0" smtClean="0"/>
              <a:t> </a:t>
            </a:r>
            <a:r>
              <a:rPr lang="en-US" sz="2200" dirty="0" err="1" smtClean="0"/>
              <a:t>terakreditasi</a:t>
            </a:r>
            <a:r>
              <a:rPr lang="en-US" sz="2200" dirty="0" smtClean="0"/>
              <a:t>, </a:t>
            </a:r>
            <a:r>
              <a:rPr lang="en-US" sz="2200" dirty="0" err="1" smtClean="0"/>
              <a:t>penulisan</a:t>
            </a:r>
            <a:r>
              <a:rPr lang="en-US" sz="2200" dirty="0" smtClean="0"/>
              <a:t> </a:t>
            </a:r>
            <a:r>
              <a:rPr lang="en-US" sz="2200" dirty="0" err="1" smtClean="0"/>
              <a:t>buku</a:t>
            </a:r>
            <a:r>
              <a:rPr lang="en-US" sz="2200" dirty="0" smtClean="0"/>
              <a:t> ajar, </a:t>
            </a:r>
            <a:r>
              <a:rPr lang="en-US" sz="2200" dirty="0" err="1" smtClean="0"/>
              <a:t>dan</a:t>
            </a:r>
            <a:r>
              <a:rPr lang="en-US" sz="2200" dirty="0" smtClean="0"/>
              <a:t> </a:t>
            </a:r>
            <a:r>
              <a:rPr lang="en-US" sz="2200" dirty="0" err="1" smtClean="0"/>
              <a:t>perolehan</a:t>
            </a:r>
            <a:r>
              <a:rPr lang="en-US" sz="2200" dirty="0" smtClean="0"/>
              <a:t> HKI;</a:t>
            </a:r>
          </a:p>
          <a:p>
            <a:pPr marL="514350" indent="-514350">
              <a:buFont typeface="+mj-lt"/>
              <a:buAutoNum type="alphaLcPeriod"/>
              <a:defRPr/>
            </a:pPr>
            <a:r>
              <a:rPr lang="id-ID" sz="2200" dirty="0" smtClean="0"/>
              <a:t>Terciptanya iklim akademik yang </a:t>
            </a:r>
            <a:r>
              <a:rPr lang="en-US" sz="2200" dirty="0" err="1" smtClean="0"/>
              <a:t>lebih</a:t>
            </a:r>
            <a:r>
              <a:rPr lang="en-US" sz="2200" dirty="0" smtClean="0"/>
              <a:t> </a:t>
            </a:r>
            <a:r>
              <a:rPr lang="id-ID" sz="2200" dirty="0" smtClean="0"/>
              <a:t>dinamis dan kondusif di </a:t>
            </a:r>
            <a:r>
              <a:rPr lang="en-US" sz="2200" dirty="0" err="1" smtClean="0"/>
              <a:t>lingkungan</a:t>
            </a:r>
            <a:r>
              <a:rPr lang="en-US" sz="2200" dirty="0" smtClean="0"/>
              <a:t> </a:t>
            </a:r>
            <a:r>
              <a:rPr lang="en-US" sz="2200" dirty="0" err="1" smtClean="0"/>
              <a:t>perguruan</a:t>
            </a:r>
            <a:r>
              <a:rPr lang="en-US" sz="2200" dirty="0" smtClean="0"/>
              <a:t> </a:t>
            </a:r>
            <a:r>
              <a:rPr lang="en-US" sz="2200" dirty="0" err="1" smtClean="0"/>
              <a:t>tinggi</a:t>
            </a:r>
            <a:r>
              <a:rPr lang="id-ID" sz="2200" dirty="0" smtClean="0"/>
              <a:t> sehingga hubungan antara dosen dan mahasiswa menjadi lebih interaktif dan berkualitas</a:t>
            </a:r>
            <a:r>
              <a:rPr lang="en-US" sz="2200" dirty="0" smtClean="0"/>
              <a:t>.</a:t>
            </a:r>
            <a:endParaRPr lang="en-US" sz="2200" dirty="0"/>
          </a:p>
        </p:txBody>
      </p:sp>
    </p:spTree>
    <p:extLst>
      <p:ext uri="{BB962C8B-B14F-4D97-AF65-F5344CB8AC3E}">
        <p14:creationId xmlns:p14="http://schemas.microsoft.com/office/powerpoint/2010/main" val="3911011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796925"/>
          </a:xfrm>
        </p:spPr>
        <p:txBody>
          <a:bodyPr/>
          <a:lstStyle/>
          <a:p>
            <a:r>
              <a:rPr lang="en-US" sz="3200" smtClean="0"/>
              <a:t>Kriteria dan dan Persyaratan Umum</a:t>
            </a:r>
          </a:p>
        </p:txBody>
      </p:sp>
      <p:sp>
        <p:nvSpPr>
          <p:cNvPr id="44035" name="Content Placeholder 2"/>
          <p:cNvSpPr>
            <a:spLocks noGrp="1"/>
          </p:cNvSpPr>
          <p:nvPr>
            <p:ph idx="1"/>
          </p:nvPr>
        </p:nvSpPr>
        <p:spPr>
          <a:xfrm>
            <a:off x="457200" y="1000125"/>
            <a:ext cx="8229600" cy="5286375"/>
          </a:xfrm>
        </p:spPr>
        <p:txBody>
          <a:bodyPr>
            <a:normAutofit fontScale="92500"/>
          </a:bodyPr>
          <a:lstStyle/>
          <a:p>
            <a:pPr marL="514350" indent="-514350">
              <a:buFont typeface="Calibri" pitchFamily="34" charset="0"/>
              <a:buAutoNum type="alphaLcPeriod"/>
            </a:pPr>
            <a:r>
              <a:rPr lang="en-US" sz="2400" smtClean="0"/>
              <a:t>Pengusul adalah dosen yang sedang mengikuti program doktor dan tercatat sebagai mahasiswa aktif pada perguruan tinggi yang mempunyai ijin penyelenggaraan program doktor;</a:t>
            </a:r>
          </a:p>
          <a:p>
            <a:pPr marL="514350" indent="-514350">
              <a:buFont typeface="Calibri" pitchFamily="34" charset="0"/>
              <a:buAutoNum type="alphaLcPeriod"/>
            </a:pPr>
            <a:r>
              <a:rPr lang="en-US" sz="2400" smtClean="0"/>
              <a:t>Proposal penelitian untuk disertasinya telah disetujui oleh pembimbing dan telah diseminarkan;</a:t>
            </a:r>
          </a:p>
          <a:p>
            <a:pPr marL="514350" indent="-514350">
              <a:buFont typeface="Calibri" pitchFamily="34" charset="0"/>
              <a:buAutoNum type="alphaLcPeriod"/>
            </a:pPr>
            <a:r>
              <a:rPr lang="en-US" sz="2400" smtClean="0"/>
              <a:t>Mendapatkan rekomendasi dari promotor dan diketahui oleh Direktur Pascasarjana/Dekan Fakultas tempat melaksanakan program doktor;</a:t>
            </a:r>
          </a:p>
          <a:p>
            <a:pPr marL="514350" indent="-514350">
              <a:buFont typeface="Calibri" pitchFamily="34" charset="0"/>
              <a:buAutoNum type="alphaLcPeriod"/>
            </a:pPr>
            <a:r>
              <a:rPr lang="en-US" sz="2400" smtClean="0"/>
              <a:t>Proposal penelitian dikumpulkan di perguruan tinggi tempat asal dosen pengusul untuk perguruan tinggi negeri (PTN) dan perguruan tinggi swasta (PTS) diluar kelompok PTS Binaan, sedangkan bagi dosen yang berasal dari PTS Binaan proposal penelitian dikumpulkan di Kopertis.</a:t>
            </a:r>
          </a:p>
        </p:txBody>
      </p:sp>
    </p:spTree>
    <p:extLst>
      <p:ext uri="{BB962C8B-B14F-4D97-AF65-F5344CB8AC3E}">
        <p14:creationId xmlns:p14="http://schemas.microsoft.com/office/powerpoint/2010/main" val="7367092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785813"/>
            <a:ext cx="8229600" cy="5340350"/>
          </a:xfrm>
        </p:spPr>
        <p:txBody>
          <a:bodyPr>
            <a:normAutofit lnSpcReduction="10000"/>
          </a:bodyPr>
          <a:lstStyle/>
          <a:p>
            <a:pPr>
              <a:buFont typeface="Arial" charset="0"/>
              <a:buNone/>
              <a:defRPr/>
            </a:pPr>
            <a:r>
              <a:rPr lang="en-US" dirty="0" smtClean="0"/>
              <a:t>e. </a:t>
            </a:r>
            <a:r>
              <a:rPr lang="en-US" sz="2800" dirty="0" err="1" smtClean="0"/>
              <a:t>Bagi</a:t>
            </a:r>
            <a:r>
              <a:rPr lang="en-US" sz="2800" dirty="0" smtClean="0"/>
              <a:t> proposal yang </a:t>
            </a:r>
            <a:r>
              <a:rPr lang="en-US" sz="2800" dirty="0" err="1" smtClean="0"/>
              <a:t>dinyatakan</a:t>
            </a:r>
            <a:r>
              <a:rPr lang="en-US" sz="2800" dirty="0" smtClean="0"/>
              <a:t> </a:t>
            </a:r>
            <a:r>
              <a:rPr lang="en-US" sz="2800" dirty="0" err="1" smtClean="0"/>
              <a:t>lolos</a:t>
            </a:r>
            <a:r>
              <a:rPr lang="en-US" sz="2800" dirty="0" smtClean="0"/>
              <a:t> </a:t>
            </a:r>
            <a:r>
              <a:rPr lang="en-US" sz="2800" dirty="0" err="1" smtClean="0"/>
              <a:t>seleksi</a:t>
            </a:r>
            <a:r>
              <a:rPr lang="en-US" sz="2800" dirty="0" smtClean="0"/>
              <a:t>, </a:t>
            </a:r>
            <a:r>
              <a:rPr lang="en-US" sz="2800" dirty="0" err="1" smtClean="0"/>
              <a:t>maka</a:t>
            </a:r>
            <a:r>
              <a:rPr lang="en-US" sz="2800" dirty="0" smtClean="0"/>
              <a:t> </a:t>
            </a:r>
            <a:r>
              <a:rPr lang="en-US" sz="2800" dirty="0" err="1" smtClean="0"/>
              <a:t>sumber</a:t>
            </a:r>
            <a:r>
              <a:rPr lang="en-US" sz="2800" dirty="0" smtClean="0"/>
              <a:t> </a:t>
            </a:r>
            <a:r>
              <a:rPr lang="en-US" sz="2800" dirty="0" err="1" smtClean="0"/>
              <a:t>pendanaannya</a:t>
            </a:r>
            <a:r>
              <a:rPr lang="en-US" sz="2800" dirty="0" smtClean="0"/>
              <a:t> </a:t>
            </a:r>
            <a:r>
              <a:rPr lang="en-US" sz="2800" dirty="0" err="1" smtClean="0"/>
              <a:t>adalah</a:t>
            </a:r>
            <a:r>
              <a:rPr lang="en-US" sz="2800" dirty="0" smtClean="0"/>
              <a:t> </a:t>
            </a:r>
            <a:r>
              <a:rPr lang="en-US" sz="2800" dirty="0" err="1" smtClean="0"/>
              <a:t>dana</a:t>
            </a:r>
            <a:r>
              <a:rPr lang="en-US" sz="2800" dirty="0" smtClean="0"/>
              <a:t> </a:t>
            </a:r>
            <a:r>
              <a:rPr lang="en-US" sz="2800" dirty="0" err="1" smtClean="0"/>
              <a:t>desentralisasi</a:t>
            </a:r>
            <a:r>
              <a:rPr lang="en-US" sz="2800" dirty="0" smtClean="0"/>
              <a:t> </a:t>
            </a:r>
            <a:r>
              <a:rPr lang="en-US" sz="2800" dirty="0" err="1" smtClean="0"/>
              <a:t>penelitian</a:t>
            </a:r>
            <a:r>
              <a:rPr lang="en-US" sz="2800" dirty="0" smtClean="0"/>
              <a:t> </a:t>
            </a:r>
            <a:r>
              <a:rPr lang="en-US" sz="2800" dirty="0" err="1" smtClean="0"/>
              <a:t>di</a:t>
            </a:r>
            <a:r>
              <a:rPr lang="en-US" sz="2800" dirty="0" smtClean="0"/>
              <a:t> </a:t>
            </a:r>
            <a:r>
              <a:rPr lang="en-US" sz="2800" dirty="0" err="1" smtClean="0"/>
              <a:t>perguruan</a:t>
            </a:r>
            <a:r>
              <a:rPr lang="en-US" sz="2800" dirty="0" smtClean="0"/>
              <a:t> </a:t>
            </a:r>
            <a:r>
              <a:rPr lang="en-US" sz="2800" dirty="0" err="1" smtClean="0"/>
              <a:t>tinggi</a:t>
            </a:r>
            <a:r>
              <a:rPr lang="en-US" sz="2800" dirty="0" smtClean="0"/>
              <a:t> </a:t>
            </a:r>
            <a:r>
              <a:rPr lang="en-US" sz="2800" dirty="0" err="1" smtClean="0"/>
              <a:t>tempat</a:t>
            </a:r>
            <a:r>
              <a:rPr lang="en-US" sz="2800" dirty="0" smtClean="0"/>
              <a:t> </a:t>
            </a:r>
            <a:r>
              <a:rPr lang="en-US" sz="2800" dirty="0" err="1" smtClean="0"/>
              <a:t>asal</a:t>
            </a:r>
            <a:r>
              <a:rPr lang="en-US" sz="2800" dirty="0" smtClean="0"/>
              <a:t> </a:t>
            </a:r>
            <a:r>
              <a:rPr lang="en-US" sz="2800" dirty="0" err="1" smtClean="0"/>
              <a:t>pengusul</a:t>
            </a:r>
            <a:r>
              <a:rPr lang="en-US" sz="2800" dirty="0" smtClean="0"/>
              <a:t> </a:t>
            </a:r>
            <a:r>
              <a:rPr lang="en-US" sz="2800" dirty="0" err="1" smtClean="0"/>
              <a:t>atau</a:t>
            </a:r>
            <a:r>
              <a:rPr lang="en-US" sz="2800" dirty="0" smtClean="0"/>
              <a:t> </a:t>
            </a:r>
            <a:r>
              <a:rPr lang="en-US" sz="2800" dirty="0" err="1" smtClean="0"/>
              <a:t>dana</a:t>
            </a:r>
            <a:r>
              <a:rPr lang="en-US" sz="2800" dirty="0" smtClean="0"/>
              <a:t> </a:t>
            </a:r>
            <a:r>
              <a:rPr lang="en-US" sz="2800" dirty="0" err="1" smtClean="0"/>
              <a:t>desentralisasi</a:t>
            </a:r>
            <a:r>
              <a:rPr lang="en-US" sz="2800" dirty="0" smtClean="0"/>
              <a:t> </a:t>
            </a:r>
            <a:r>
              <a:rPr lang="en-US" sz="2800" dirty="0" err="1" smtClean="0"/>
              <a:t>di</a:t>
            </a:r>
            <a:r>
              <a:rPr lang="en-US" sz="2800" dirty="0" smtClean="0"/>
              <a:t> </a:t>
            </a:r>
            <a:r>
              <a:rPr lang="en-US" sz="2800" dirty="0" err="1" smtClean="0"/>
              <a:t>Kopertis</a:t>
            </a:r>
            <a:r>
              <a:rPr lang="en-US" sz="2800" dirty="0" smtClean="0"/>
              <a:t>.</a:t>
            </a:r>
          </a:p>
          <a:p>
            <a:pPr>
              <a:buFont typeface="Arial" charset="0"/>
              <a:buNone/>
              <a:defRPr/>
            </a:pPr>
            <a:r>
              <a:rPr lang="en-US" sz="2800" dirty="0" smtClean="0"/>
              <a:t>f.  </a:t>
            </a:r>
            <a:r>
              <a:rPr lang="en-US" sz="2800" dirty="0" err="1" smtClean="0"/>
              <a:t>Jangka</a:t>
            </a:r>
            <a:r>
              <a:rPr lang="en-US" sz="2800" dirty="0" smtClean="0"/>
              <a:t> </a:t>
            </a:r>
            <a:r>
              <a:rPr lang="en-US" sz="2800" dirty="0" err="1" smtClean="0"/>
              <a:t>waktu</a:t>
            </a:r>
            <a:r>
              <a:rPr lang="en-US" sz="2800" dirty="0" smtClean="0"/>
              <a:t> </a:t>
            </a:r>
            <a:r>
              <a:rPr lang="en-US" sz="2800" dirty="0" err="1" smtClean="0"/>
              <a:t>penelitian</a:t>
            </a:r>
            <a:r>
              <a:rPr lang="en-US" sz="2800" dirty="0" smtClean="0"/>
              <a:t> </a:t>
            </a:r>
            <a:r>
              <a:rPr lang="en-US" sz="2800" dirty="0" err="1" smtClean="0"/>
              <a:t>adalah</a:t>
            </a:r>
            <a:r>
              <a:rPr lang="en-US" sz="2800" dirty="0" smtClean="0"/>
              <a:t> 1 </a:t>
            </a:r>
            <a:r>
              <a:rPr lang="en-US" sz="2800" dirty="0" err="1" smtClean="0"/>
              <a:t>tahun</a:t>
            </a:r>
            <a:r>
              <a:rPr lang="en-US" sz="2800" dirty="0" smtClean="0"/>
              <a:t>, </a:t>
            </a:r>
            <a:r>
              <a:rPr lang="en-US" sz="2800" dirty="0" err="1" smtClean="0"/>
              <a:t>dengan</a:t>
            </a:r>
            <a:r>
              <a:rPr lang="en-US" sz="2800" dirty="0" smtClean="0"/>
              <a:t> </a:t>
            </a:r>
            <a:r>
              <a:rPr lang="en-US" sz="2800" dirty="0" err="1" smtClean="0"/>
              <a:t>jumlah</a:t>
            </a:r>
            <a:r>
              <a:rPr lang="en-US" sz="2800" dirty="0" smtClean="0"/>
              <a:t> </a:t>
            </a:r>
            <a:r>
              <a:rPr lang="en-US" sz="2800" dirty="0" err="1" smtClean="0"/>
              <a:t>dana</a:t>
            </a:r>
            <a:r>
              <a:rPr lang="en-US" sz="2800" dirty="0" smtClean="0"/>
              <a:t> </a:t>
            </a:r>
            <a:r>
              <a:rPr lang="en-US" sz="2800" dirty="0" err="1" smtClean="0"/>
              <a:t>Rp</a:t>
            </a:r>
            <a:r>
              <a:rPr lang="en-US" sz="2800" dirty="0" smtClean="0"/>
              <a:t>. 30.000.000 – </a:t>
            </a:r>
            <a:r>
              <a:rPr lang="en-US" sz="2800" dirty="0" err="1" smtClean="0"/>
              <a:t>Rp</a:t>
            </a:r>
            <a:r>
              <a:rPr lang="en-US" sz="2800" dirty="0" smtClean="0"/>
              <a:t>. 50.000.000/</a:t>
            </a:r>
            <a:r>
              <a:rPr lang="en-US" sz="2800" dirty="0" err="1" smtClean="0"/>
              <a:t>judul</a:t>
            </a:r>
            <a:r>
              <a:rPr lang="en-US" sz="2800" dirty="0" smtClean="0"/>
              <a:t>/</a:t>
            </a:r>
            <a:r>
              <a:rPr lang="en-US" sz="2800" dirty="0" err="1" smtClean="0"/>
              <a:t>tahun</a:t>
            </a:r>
            <a:r>
              <a:rPr lang="en-US" sz="2800" dirty="0" smtClean="0"/>
              <a:t>.</a:t>
            </a:r>
          </a:p>
          <a:p>
            <a:pPr>
              <a:buFont typeface="Arial" charset="0"/>
              <a:buNone/>
              <a:defRPr/>
            </a:pPr>
            <a:r>
              <a:rPr lang="en-US" sz="2800" dirty="0" smtClean="0"/>
              <a:t>g. </a:t>
            </a:r>
            <a:r>
              <a:rPr lang="en-US" sz="2800" dirty="0" err="1" smtClean="0"/>
              <a:t>Pengusul</a:t>
            </a:r>
            <a:r>
              <a:rPr lang="en-US" sz="2800" dirty="0" smtClean="0"/>
              <a:t> </a:t>
            </a:r>
            <a:r>
              <a:rPr lang="en-US" sz="2800" dirty="0" err="1" smtClean="0"/>
              <a:t>hanya</a:t>
            </a:r>
            <a:r>
              <a:rPr lang="en-US" sz="2800" dirty="0" smtClean="0"/>
              <a:t> </a:t>
            </a:r>
            <a:r>
              <a:rPr lang="en-US" sz="2800" dirty="0" err="1" smtClean="0"/>
              <a:t>diperbolehkan</a:t>
            </a:r>
            <a:r>
              <a:rPr lang="en-US" sz="2800" dirty="0" smtClean="0"/>
              <a:t> </a:t>
            </a:r>
            <a:r>
              <a:rPr lang="en-US" sz="2800" dirty="0" err="1" smtClean="0"/>
              <a:t>mendapatkan</a:t>
            </a:r>
            <a:r>
              <a:rPr lang="en-US" sz="2800" dirty="0" smtClean="0"/>
              <a:t> 1 kali </a:t>
            </a:r>
            <a:r>
              <a:rPr lang="en-US" sz="2800" dirty="0" err="1" smtClean="0"/>
              <a:t>pendanaan</a:t>
            </a:r>
            <a:r>
              <a:rPr lang="en-US" sz="2800" dirty="0" smtClean="0"/>
              <a:t> </a:t>
            </a:r>
            <a:r>
              <a:rPr lang="en-US" sz="2800" dirty="0" err="1" smtClean="0"/>
              <a:t>selama</a:t>
            </a:r>
            <a:r>
              <a:rPr lang="en-US" sz="2800" dirty="0" smtClean="0"/>
              <a:t> </a:t>
            </a:r>
            <a:r>
              <a:rPr lang="en-US" sz="2800" dirty="0" err="1" smtClean="0"/>
              <a:t>melaksanakan</a:t>
            </a:r>
            <a:r>
              <a:rPr lang="en-US" sz="2800" dirty="0" smtClean="0"/>
              <a:t> </a:t>
            </a:r>
            <a:r>
              <a:rPr lang="en-US" sz="2800" dirty="0" err="1" smtClean="0"/>
              <a:t>studi</a:t>
            </a:r>
            <a:r>
              <a:rPr lang="en-US" sz="2800" dirty="0" smtClean="0"/>
              <a:t> </a:t>
            </a:r>
            <a:r>
              <a:rPr lang="en-US" sz="2800" dirty="0" err="1" smtClean="0"/>
              <a:t>doktor</a:t>
            </a:r>
            <a:r>
              <a:rPr lang="en-US" sz="2800" dirty="0" smtClean="0"/>
              <a:t>.</a:t>
            </a:r>
          </a:p>
          <a:p>
            <a:pPr>
              <a:buFont typeface="Arial" charset="0"/>
              <a:buNone/>
              <a:defRPr/>
            </a:pPr>
            <a:r>
              <a:rPr lang="en-US" sz="2800" dirty="0" smtClean="0"/>
              <a:t>h. </a:t>
            </a:r>
            <a:r>
              <a:rPr lang="en-US" sz="2800" dirty="0" err="1" smtClean="0"/>
              <a:t>Warna</a:t>
            </a:r>
            <a:r>
              <a:rPr lang="en-US" sz="2800" dirty="0" smtClean="0"/>
              <a:t> </a:t>
            </a:r>
            <a:r>
              <a:rPr lang="en-US" sz="2800" dirty="0" err="1" smtClean="0"/>
              <a:t>sampul</a:t>
            </a:r>
            <a:r>
              <a:rPr lang="en-US" sz="2800" dirty="0" smtClean="0"/>
              <a:t> </a:t>
            </a:r>
            <a:r>
              <a:rPr lang="en-US" sz="2800" b="1" u="sng" dirty="0" err="1" smtClean="0">
                <a:solidFill>
                  <a:schemeClr val="accent2">
                    <a:lumMod val="50000"/>
                  </a:schemeClr>
                </a:solidFill>
              </a:rPr>
              <a:t>coklat</a:t>
            </a:r>
            <a:r>
              <a:rPr lang="en-US" sz="2800" b="1" u="sng" dirty="0" smtClean="0">
                <a:solidFill>
                  <a:schemeClr val="accent2">
                    <a:lumMod val="50000"/>
                  </a:schemeClr>
                </a:solidFill>
              </a:rPr>
              <a:t>.</a:t>
            </a:r>
          </a:p>
          <a:p>
            <a:pPr>
              <a:defRPr/>
            </a:pPr>
            <a:endParaRPr lang="en-US" dirty="0" smtClean="0"/>
          </a:p>
        </p:txBody>
      </p:sp>
    </p:spTree>
    <p:extLst>
      <p:ext uri="{BB962C8B-B14F-4D97-AF65-F5344CB8AC3E}">
        <p14:creationId xmlns:p14="http://schemas.microsoft.com/office/powerpoint/2010/main" val="52804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4000" smtClean="0"/>
              <a:t>Luaran Penelitian</a:t>
            </a:r>
          </a:p>
        </p:txBody>
      </p:sp>
      <p:sp>
        <p:nvSpPr>
          <p:cNvPr id="3" name="Content Placeholder 2"/>
          <p:cNvSpPr>
            <a:spLocks noGrp="1"/>
          </p:cNvSpPr>
          <p:nvPr>
            <p:ph idx="1"/>
          </p:nvPr>
        </p:nvSpPr>
        <p:spPr>
          <a:xfrm>
            <a:off x="457200" y="1285875"/>
            <a:ext cx="8229600" cy="4840288"/>
          </a:xfrm>
        </p:spPr>
        <p:txBody>
          <a:bodyPr>
            <a:normAutofit lnSpcReduction="10000"/>
          </a:bodyPr>
          <a:lstStyle/>
          <a:p>
            <a:pPr>
              <a:buFont typeface="Arial" charset="0"/>
              <a:buNone/>
              <a:defRPr/>
            </a:pPr>
            <a:r>
              <a:rPr lang="en-US" sz="2800" dirty="0" err="1" smtClean="0"/>
              <a:t>Luaran</a:t>
            </a:r>
            <a:r>
              <a:rPr lang="en-US" sz="2800" dirty="0" smtClean="0"/>
              <a:t> </a:t>
            </a:r>
            <a:r>
              <a:rPr lang="en-US" sz="2800" dirty="0" err="1" smtClean="0"/>
              <a:t>Wajib</a:t>
            </a:r>
            <a:r>
              <a:rPr lang="en-US" sz="2800" dirty="0" smtClean="0"/>
              <a:t> :</a:t>
            </a:r>
          </a:p>
          <a:p>
            <a:pPr marL="514350" indent="-514350">
              <a:buFont typeface="+mj-lt"/>
              <a:buAutoNum type="alphaLcPeriod"/>
              <a:defRPr/>
            </a:pPr>
            <a:r>
              <a:rPr lang="en-US" sz="2800" dirty="0" err="1" smtClean="0"/>
              <a:t>Disertasi</a:t>
            </a:r>
            <a:r>
              <a:rPr lang="en-US" sz="2800" dirty="0" smtClean="0"/>
              <a:t> (draft) yang </a:t>
            </a:r>
            <a:r>
              <a:rPr lang="en-US" sz="2800" dirty="0" err="1" smtClean="0"/>
              <a:t>telah</a:t>
            </a:r>
            <a:r>
              <a:rPr lang="en-US" sz="2800" dirty="0" smtClean="0"/>
              <a:t> </a:t>
            </a:r>
            <a:r>
              <a:rPr lang="en-US" sz="2800" dirty="0" err="1" smtClean="0"/>
              <a:t>disetujui</a:t>
            </a:r>
            <a:r>
              <a:rPr lang="en-US" sz="2800" dirty="0" smtClean="0"/>
              <a:t> </a:t>
            </a:r>
            <a:r>
              <a:rPr lang="en-US" sz="2800" dirty="0" err="1" smtClean="0"/>
              <a:t>pembimbing</a:t>
            </a:r>
            <a:r>
              <a:rPr lang="en-US" sz="2800" dirty="0" smtClean="0"/>
              <a:t>;</a:t>
            </a:r>
          </a:p>
          <a:p>
            <a:pPr marL="514350" indent="-514350">
              <a:buFont typeface="+mj-lt"/>
              <a:buAutoNum type="alphaLcPeriod"/>
              <a:defRPr/>
            </a:pPr>
            <a:r>
              <a:rPr lang="en-US" sz="2800" dirty="0" err="1" smtClean="0"/>
              <a:t>Publikasi</a:t>
            </a:r>
            <a:r>
              <a:rPr lang="en-US" sz="2800" dirty="0" smtClean="0"/>
              <a:t> </a:t>
            </a:r>
            <a:r>
              <a:rPr lang="en-US" sz="2800" dirty="0" err="1" smtClean="0"/>
              <a:t>ilmiah</a:t>
            </a:r>
            <a:r>
              <a:rPr lang="en-US" sz="2800" dirty="0" smtClean="0"/>
              <a:t> </a:t>
            </a:r>
            <a:r>
              <a:rPr lang="en-US" sz="2800" dirty="0" err="1" smtClean="0"/>
              <a:t>dalam</a:t>
            </a:r>
            <a:r>
              <a:rPr lang="en-US" sz="2800" dirty="0" smtClean="0"/>
              <a:t> </a:t>
            </a:r>
            <a:r>
              <a:rPr lang="en-US" sz="2800" dirty="0" err="1" smtClean="0"/>
              <a:t>jurnal</a:t>
            </a:r>
            <a:r>
              <a:rPr lang="en-US" sz="2800" dirty="0" smtClean="0"/>
              <a:t> </a:t>
            </a:r>
            <a:r>
              <a:rPr lang="en-US" sz="2800" dirty="0" err="1" smtClean="0"/>
              <a:t>bereputasi</a:t>
            </a:r>
            <a:r>
              <a:rPr lang="en-US" sz="2800" dirty="0" smtClean="0"/>
              <a:t> </a:t>
            </a:r>
            <a:r>
              <a:rPr lang="en-US" sz="2800" dirty="0" err="1" smtClean="0"/>
              <a:t>internasional</a:t>
            </a:r>
            <a:r>
              <a:rPr lang="en-US" sz="2800" dirty="0" smtClean="0"/>
              <a:t>.</a:t>
            </a:r>
          </a:p>
          <a:p>
            <a:pPr>
              <a:buFont typeface="Arial" charset="0"/>
              <a:buNone/>
              <a:defRPr/>
            </a:pPr>
            <a:r>
              <a:rPr lang="en-US" sz="2800" dirty="0" err="1" smtClean="0"/>
              <a:t>Luaran</a:t>
            </a:r>
            <a:r>
              <a:rPr lang="en-US" sz="2800" dirty="0" smtClean="0"/>
              <a:t> </a:t>
            </a:r>
            <a:r>
              <a:rPr lang="en-US" sz="2800" dirty="0" err="1" smtClean="0"/>
              <a:t>Tambahan</a:t>
            </a:r>
            <a:r>
              <a:rPr lang="en-US" sz="2800" dirty="0" smtClean="0"/>
              <a:t> :</a:t>
            </a:r>
          </a:p>
          <a:p>
            <a:pPr marL="514350" indent="-514350">
              <a:buFont typeface="+mj-lt"/>
              <a:buAutoNum type="alphaLcPeriod"/>
              <a:defRPr/>
            </a:pPr>
            <a:r>
              <a:rPr lang="en-US" sz="2800" dirty="0" err="1" smtClean="0"/>
              <a:t>Publikasi</a:t>
            </a:r>
            <a:r>
              <a:rPr lang="en-US" sz="2800" dirty="0" smtClean="0"/>
              <a:t> </a:t>
            </a:r>
            <a:r>
              <a:rPr lang="en-US" sz="2800" dirty="0" err="1" smtClean="0"/>
              <a:t>ilmiah</a:t>
            </a:r>
            <a:r>
              <a:rPr lang="en-US" sz="2800" dirty="0" smtClean="0"/>
              <a:t> </a:t>
            </a:r>
            <a:r>
              <a:rPr lang="en-US" sz="2800" dirty="0" err="1" smtClean="0"/>
              <a:t>dalam</a:t>
            </a:r>
            <a:r>
              <a:rPr lang="en-US" sz="2800" dirty="0" smtClean="0"/>
              <a:t> </a:t>
            </a:r>
            <a:r>
              <a:rPr lang="en-US" sz="2800" dirty="0" err="1" smtClean="0"/>
              <a:t>jurnal</a:t>
            </a:r>
            <a:r>
              <a:rPr lang="en-US" sz="2800" dirty="0" smtClean="0"/>
              <a:t> </a:t>
            </a:r>
            <a:r>
              <a:rPr lang="en-US" sz="2800" dirty="0" err="1" smtClean="0"/>
              <a:t>nasional</a:t>
            </a:r>
            <a:r>
              <a:rPr lang="en-US" sz="2800" dirty="0" smtClean="0"/>
              <a:t> </a:t>
            </a:r>
            <a:r>
              <a:rPr lang="en-US" sz="2800" dirty="0" err="1" smtClean="0"/>
              <a:t>terakreditasi</a:t>
            </a:r>
            <a:r>
              <a:rPr lang="en-US" sz="2800" dirty="0" smtClean="0"/>
              <a:t>.</a:t>
            </a:r>
          </a:p>
          <a:p>
            <a:pPr marL="514350" indent="-514350">
              <a:buFont typeface="+mj-lt"/>
              <a:buAutoNum type="alphaLcPeriod"/>
              <a:defRPr/>
            </a:pPr>
            <a:r>
              <a:rPr lang="en-US" sz="2800" dirty="0" err="1" smtClean="0"/>
              <a:t>Teknologi</a:t>
            </a:r>
            <a:r>
              <a:rPr lang="en-US" sz="2800" dirty="0" smtClean="0"/>
              <a:t> </a:t>
            </a:r>
            <a:r>
              <a:rPr lang="en-US" sz="2800" dirty="0" err="1" smtClean="0"/>
              <a:t>tepat</a:t>
            </a:r>
            <a:r>
              <a:rPr lang="en-US" sz="2800" dirty="0" smtClean="0"/>
              <a:t> </a:t>
            </a:r>
            <a:r>
              <a:rPr lang="en-US" sz="2800" dirty="0" err="1" smtClean="0"/>
              <a:t>guna</a:t>
            </a:r>
            <a:r>
              <a:rPr lang="en-US" sz="2800" dirty="0" smtClean="0"/>
              <a:t>, HKI, model, </a:t>
            </a:r>
            <a:r>
              <a:rPr lang="en-US" sz="2800" dirty="0" err="1" smtClean="0"/>
              <a:t>rekayasa</a:t>
            </a:r>
            <a:r>
              <a:rPr lang="en-US" sz="2800" dirty="0" smtClean="0"/>
              <a:t> </a:t>
            </a:r>
            <a:r>
              <a:rPr lang="en-US" sz="2800" dirty="0" err="1" smtClean="0"/>
              <a:t>sosial</a:t>
            </a:r>
            <a:r>
              <a:rPr lang="en-US" sz="2800" dirty="0" smtClean="0"/>
              <a:t>, </a:t>
            </a:r>
            <a:r>
              <a:rPr lang="en-US" sz="2800" dirty="0" err="1" smtClean="0"/>
              <a:t>dan</a:t>
            </a:r>
            <a:r>
              <a:rPr lang="en-US" sz="2800" dirty="0" smtClean="0"/>
              <a:t> </a:t>
            </a:r>
            <a:r>
              <a:rPr lang="en-US" sz="2800" dirty="0" err="1" smtClean="0"/>
              <a:t>lainnya</a:t>
            </a:r>
            <a:r>
              <a:rPr lang="en-US" sz="2800" dirty="0" smtClean="0"/>
              <a:t>.</a:t>
            </a:r>
          </a:p>
          <a:p>
            <a:pPr marL="514350" indent="-514350">
              <a:buFont typeface="+mj-lt"/>
              <a:buAutoNum type="alphaLcPeriod"/>
              <a:defRPr/>
            </a:pPr>
            <a:r>
              <a:rPr lang="en-US" sz="2800" dirty="0" err="1" smtClean="0"/>
              <a:t>Buku</a:t>
            </a:r>
            <a:r>
              <a:rPr lang="en-US" sz="2800" dirty="0" smtClean="0"/>
              <a:t> ajar.</a:t>
            </a:r>
            <a:endParaRPr lang="en-US" dirty="0"/>
          </a:p>
        </p:txBody>
      </p:sp>
    </p:spTree>
    <p:extLst>
      <p:ext uri="{BB962C8B-B14F-4D97-AF65-F5344CB8AC3E}">
        <p14:creationId xmlns:p14="http://schemas.microsoft.com/office/powerpoint/2010/main" val="3593608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z="4000" smtClean="0"/>
              <a:t>7. PENELITIAN DOSEN PEMULA</a:t>
            </a:r>
          </a:p>
        </p:txBody>
      </p:sp>
      <p:sp>
        <p:nvSpPr>
          <p:cNvPr id="47107" name="Content Placeholder 2"/>
          <p:cNvSpPr>
            <a:spLocks noGrp="1"/>
          </p:cNvSpPr>
          <p:nvPr>
            <p:ph idx="1"/>
          </p:nvPr>
        </p:nvSpPr>
        <p:spPr>
          <a:xfrm>
            <a:off x="457200" y="1285875"/>
            <a:ext cx="8229600" cy="4840288"/>
          </a:xfrm>
        </p:spPr>
        <p:txBody>
          <a:bodyPr/>
          <a:lstStyle/>
          <a:p>
            <a:pPr>
              <a:buFont typeface="Arial" charset="0"/>
              <a:buNone/>
            </a:pPr>
            <a:r>
              <a:rPr lang="en-US" dirty="0" smtClean="0"/>
              <a:t>    </a:t>
            </a:r>
          </a:p>
          <a:p>
            <a:r>
              <a:rPr lang="en-US" dirty="0" err="1" smtClean="0"/>
              <a:t>Tujuan</a:t>
            </a:r>
            <a:r>
              <a:rPr lang="en-US" dirty="0" smtClean="0"/>
              <a:t> </a:t>
            </a:r>
            <a:r>
              <a:rPr lang="en-US" dirty="0" err="1" smtClean="0"/>
              <a:t>mengarahkan</a:t>
            </a:r>
            <a:r>
              <a:rPr lang="en-US" dirty="0" smtClean="0"/>
              <a:t> </a:t>
            </a:r>
            <a:r>
              <a:rPr lang="en-US" dirty="0" err="1" smtClean="0"/>
              <a:t>dan</a:t>
            </a:r>
            <a:r>
              <a:rPr lang="en-US" dirty="0" smtClean="0"/>
              <a:t> </a:t>
            </a:r>
            <a:r>
              <a:rPr lang="en-US" dirty="0" err="1" smtClean="0"/>
              <a:t>membina</a:t>
            </a:r>
            <a:r>
              <a:rPr lang="en-US" dirty="0" smtClean="0"/>
              <a:t> </a:t>
            </a:r>
            <a:r>
              <a:rPr lang="en-US" dirty="0" err="1" smtClean="0"/>
              <a:t>kemampuan</a:t>
            </a:r>
            <a:r>
              <a:rPr lang="en-US" dirty="0" smtClean="0"/>
              <a:t> </a:t>
            </a:r>
            <a:r>
              <a:rPr lang="en-US" dirty="0" err="1" smtClean="0"/>
              <a:t>meneliti</a:t>
            </a:r>
            <a:endParaRPr lang="en-US" dirty="0" smtClean="0"/>
          </a:p>
          <a:p>
            <a:r>
              <a:rPr lang="en-US" dirty="0" smtClean="0"/>
              <a:t>Program </a:t>
            </a:r>
            <a:r>
              <a:rPr lang="en-US" dirty="0" err="1" smtClean="0"/>
              <a:t>ini</a:t>
            </a:r>
            <a:r>
              <a:rPr lang="en-US" dirty="0" smtClean="0"/>
              <a:t> </a:t>
            </a:r>
            <a:r>
              <a:rPr lang="en-US" dirty="0" err="1" smtClean="0"/>
              <a:t>juga</a:t>
            </a:r>
            <a:r>
              <a:rPr lang="en-US" dirty="0" smtClean="0"/>
              <a:t> </a:t>
            </a:r>
            <a:r>
              <a:rPr lang="en-US" dirty="0" err="1" smtClean="0"/>
              <a:t>diharapkan</a:t>
            </a:r>
            <a:r>
              <a:rPr lang="en-US" dirty="0" smtClean="0"/>
              <a:t> </a:t>
            </a:r>
            <a:r>
              <a:rPr lang="en-US" dirty="0" err="1" smtClean="0"/>
              <a:t>dapat</a:t>
            </a:r>
            <a:r>
              <a:rPr lang="en-US" dirty="0" smtClean="0"/>
              <a:t> </a:t>
            </a:r>
            <a:r>
              <a:rPr lang="en-US" dirty="0" err="1" smtClean="0"/>
              <a:t>menjadi</a:t>
            </a:r>
            <a:r>
              <a:rPr lang="en-US" dirty="0" smtClean="0"/>
              <a:t> </a:t>
            </a:r>
            <a:r>
              <a:rPr lang="en-US" dirty="0" err="1" smtClean="0"/>
              <a:t>sarana</a:t>
            </a:r>
            <a:r>
              <a:rPr lang="en-US" dirty="0" smtClean="0"/>
              <a:t> </a:t>
            </a:r>
            <a:r>
              <a:rPr lang="en-US" dirty="0" err="1" smtClean="0"/>
              <a:t>latihan</a:t>
            </a:r>
            <a:r>
              <a:rPr lang="en-US" dirty="0" smtClean="0"/>
              <a:t> </a:t>
            </a:r>
            <a:r>
              <a:rPr lang="en-US" dirty="0" err="1" smtClean="0"/>
              <a:t>bagi</a:t>
            </a:r>
            <a:r>
              <a:rPr lang="en-US" dirty="0" smtClean="0"/>
              <a:t> </a:t>
            </a:r>
            <a:r>
              <a:rPr lang="en-US" dirty="0" err="1" smtClean="0"/>
              <a:t>dosen</a:t>
            </a:r>
            <a:r>
              <a:rPr lang="en-US" dirty="0" smtClean="0"/>
              <a:t> </a:t>
            </a:r>
            <a:r>
              <a:rPr lang="en-US" dirty="0" err="1" smtClean="0"/>
              <a:t>pemula</a:t>
            </a:r>
            <a:r>
              <a:rPr lang="en-US" dirty="0" smtClean="0"/>
              <a:t> </a:t>
            </a:r>
            <a:r>
              <a:rPr lang="en-US" dirty="0" err="1" smtClean="0"/>
              <a:t>untuk</a:t>
            </a:r>
            <a:r>
              <a:rPr lang="en-US" dirty="0" smtClean="0"/>
              <a:t> </a:t>
            </a:r>
            <a:r>
              <a:rPr lang="en-US" dirty="0" err="1" smtClean="0"/>
              <a:t>mempublikasikan</a:t>
            </a:r>
            <a:r>
              <a:rPr lang="en-US" dirty="0" smtClean="0"/>
              <a:t> </a:t>
            </a:r>
            <a:r>
              <a:rPr lang="en-US" dirty="0" err="1" smtClean="0"/>
              <a:t>hasil</a:t>
            </a:r>
            <a:r>
              <a:rPr lang="en-US" dirty="0" smtClean="0"/>
              <a:t> </a:t>
            </a:r>
            <a:r>
              <a:rPr lang="en-US" dirty="0" err="1" smtClean="0"/>
              <a:t>penelitiannya</a:t>
            </a:r>
            <a:r>
              <a:rPr lang="en-US" dirty="0" smtClean="0"/>
              <a:t> </a:t>
            </a:r>
            <a:r>
              <a:rPr lang="en-US" dirty="0" err="1" smtClean="0"/>
              <a:t>dalam</a:t>
            </a:r>
            <a:r>
              <a:rPr lang="en-US" dirty="0" smtClean="0"/>
              <a:t> </a:t>
            </a:r>
            <a:r>
              <a:rPr lang="en-US" dirty="0" err="1" smtClean="0"/>
              <a:t>jurnal</a:t>
            </a:r>
            <a:r>
              <a:rPr lang="en-US" dirty="0" smtClean="0"/>
              <a:t> </a:t>
            </a:r>
            <a:r>
              <a:rPr lang="en-US" dirty="0" err="1" smtClean="0"/>
              <a:t>ilmiah</a:t>
            </a:r>
            <a:r>
              <a:rPr lang="en-US" dirty="0" smtClean="0"/>
              <a:t> </a:t>
            </a:r>
            <a:r>
              <a:rPr lang="en-US" dirty="0" err="1" smtClean="0"/>
              <a:t>baik</a:t>
            </a:r>
            <a:r>
              <a:rPr lang="en-US" dirty="0" smtClean="0"/>
              <a:t> </a:t>
            </a:r>
            <a:r>
              <a:rPr lang="en-US" dirty="0" err="1" smtClean="0"/>
              <a:t>lokal</a:t>
            </a:r>
            <a:r>
              <a:rPr lang="en-US" dirty="0" smtClean="0"/>
              <a:t> </a:t>
            </a:r>
            <a:r>
              <a:rPr lang="en-US" dirty="0" err="1" smtClean="0"/>
              <a:t>maupun</a:t>
            </a:r>
            <a:r>
              <a:rPr lang="en-US" dirty="0" smtClean="0"/>
              <a:t> </a:t>
            </a:r>
            <a:r>
              <a:rPr lang="en-US" dirty="0" err="1" smtClean="0"/>
              <a:t>nasional</a:t>
            </a:r>
            <a:r>
              <a:rPr lang="en-US" dirty="0" smtClean="0"/>
              <a:t> </a:t>
            </a:r>
            <a:r>
              <a:rPr lang="en-US" dirty="0" err="1" smtClean="0"/>
              <a:t>terakreditasi</a:t>
            </a:r>
            <a:endParaRPr lang="en-US" dirty="0" smtClean="0"/>
          </a:p>
        </p:txBody>
      </p:sp>
    </p:spTree>
    <p:extLst>
      <p:ext uri="{BB962C8B-B14F-4D97-AF65-F5344CB8AC3E}">
        <p14:creationId xmlns:p14="http://schemas.microsoft.com/office/powerpoint/2010/main" val="3181243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9600" cy="868362"/>
          </a:xfrm>
        </p:spPr>
        <p:txBody>
          <a:bodyPr/>
          <a:lstStyle/>
          <a:p>
            <a:r>
              <a:rPr lang="en-US" sz="4000" smtClean="0"/>
              <a:t>Kriteria dan Persyaratan Umum</a:t>
            </a:r>
          </a:p>
        </p:txBody>
      </p:sp>
      <p:sp>
        <p:nvSpPr>
          <p:cNvPr id="59395" name="Content Placeholder 2"/>
          <p:cNvSpPr>
            <a:spLocks noGrp="1"/>
          </p:cNvSpPr>
          <p:nvPr>
            <p:ph idx="1"/>
          </p:nvPr>
        </p:nvSpPr>
        <p:spPr>
          <a:xfrm>
            <a:off x="457200" y="1214438"/>
            <a:ext cx="8229600" cy="5143500"/>
          </a:xfrm>
        </p:spPr>
        <p:txBody>
          <a:bodyPr/>
          <a:lstStyle/>
          <a:p>
            <a:pPr marL="514350" indent="-514350">
              <a:buFont typeface="Arial" charset="0"/>
              <a:buAutoNum type="alphaLcPeriod"/>
              <a:defRPr/>
            </a:pPr>
            <a:r>
              <a:rPr lang="en-US" sz="2400" dirty="0" err="1" smtClean="0"/>
              <a:t>Pengusul</a:t>
            </a:r>
            <a:r>
              <a:rPr lang="en-US" sz="2400" dirty="0" smtClean="0"/>
              <a:t> </a:t>
            </a:r>
            <a:r>
              <a:rPr lang="en-US" sz="2400" dirty="0" err="1" smtClean="0"/>
              <a:t>adalah</a:t>
            </a:r>
            <a:r>
              <a:rPr lang="en-US" sz="2400" dirty="0" smtClean="0"/>
              <a:t> </a:t>
            </a:r>
            <a:r>
              <a:rPr lang="en-US" sz="2400" dirty="0" err="1" smtClean="0"/>
              <a:t>dosen</a:t>
            </a:r>
            <a:r>
              <a:rPr lang="en-US" sz="2400" dirty="0" smtClean="0"/>
              <a:t> </a:t>
            </a:r>
            <a:r>
              <a:rPr lang="en-US" sz="2400" dirty="0" err="1" smtClean="0"/>
              <a:t>tetap</a:t>
            </a:r>
            <a:r>
              <a:rPr lang="en-US" sz="2400" dirty="0" smtClean="0"/>
              <a:t> </a:t>
            </a:r>
            <a:r>
              <a:rPr lang="en-US" sz="2400" dirty="0" err="1" smtClean="0"/>
              <a:t>di</a:t>
            </a:r>
            <a:r>
              <a:rPr lang="en-US" sz="2400" dirty="0" smtClean="0"/>
              <a:t> PTS </a:t>
            </a:r>
            <a:r>
              <a:rPr lang="en-US" sz="2400" dirty="0" err="1" smtClean="0"/>
              <a:t>Binaan</a:t>
            </a:r>
            <a:r>
              <a:rPr lang="en-US" sz="2400" dirty="0" smtClean="0"/>
              <a:t>;</a:t>
            </a:r>
          </a:p>
          <a:p>
            <a:pPr marL="514350" indent="-514350">
              <a:buFont typeface="Arial" charset="0"/>
              <a:buAutoNum type="alphaLcPeriod"/>
              <a:defRPr/>
            </a:pPr>
            <a:r>
              <a:rPr lang="en-US" sz="2400" dirty="0" smtClean="0"/>
              <a:t>Tim </a:t>
            </a:r>
            <a:r>
              <a:rPr lang="en-US" sz="2400" dirty="0" err="1" smtClean="0"/>
              <a:t>peneliti</a:t>
            </a:r>
            <a:r>
              <a:rPr lang="en-US" sz="2400" dirty="0" smtClean="0"/>
              <a:t> </a:t>
            </a:r>
            <a:r>
              <a:rPr lang="en-US" sz="2400" dirty="0" err="1" smtClean="0"/>
              <a:t>berjumlah</a:t>
            </a:r>
            <a:r>
              <a:rPr lang="en-US" sz="2400" dirty="0" smtClean="0"/>
              <a:t> </a:t>
            </a:r>
            <a:r>
              <a:rPr lang="id-ID" sz="2400" dirty="0" smtClean="0"/>
              <a:t>2-3</a:t>
            </a:r>
            <a:r>
              <a:rPr lang="en-US" sz="2400" dirty="0" smtClean="0"/>
              <a:t> </a:t>
            </a:r>
            <a:r>
              <a:rPr lang="en-US" sz="2400" dirty="0" err="1" smtClean="0"/>
              <a:t>orang</a:t>
            </a:r>
            <a:r>
              <a:rPr lang="en-US" sz="2400" dirty="0" smtClean="0"/>
              <a:t>, </a:t>
            </a:r>
            <a:r>
              <a:rPr lang="en-US" sz="2400" dirty="0" err="1" smtClean="0"/>
              <a:t>pendidikan</a:t>
            </a:r>
            <a:r>
              <a:rPr lang="en-US" sz="2400" dirty="0" smtClean="0"/>
              <a:t> </a:t>
            </a:r>
            <a:r>
              <a:rPr lang="en-US" sz="2400" dirty="0" err="1" smtClean="0"/>
              <a:t>maks</a:t>
            </a:r>
            <a:r>
              <a:rPr lang="en-US" sz="2400" dirty="0" smtClean="0"/>
              <a:t>. S2 </a:t>
            </a:r>
            <a:r>
              <a:rPr lang="en-US" sz="2400" dirty="0" err="1" smtClean="0"/>
              <a:t>dan</a:t>
            </a:r>
            <a:r>
              <a:rPr lang="en-US" sz="2400" dirty="0" smtClean="0"/>
              <a:t> </a:t>
            </a:r>
            <a:r>
              <a:rPr lang="en-US" sz="2400" dirty="0" err="1" smtClean="0"/>
              <a:t>jabatan</a:t>
            </a:r>
            <a:r>
              <a:rPr lang="en-US" sz="2400" dirty="0" smtClean="0"/>
              <a:t> </a:t>
            </a:r>
            <a:r>
              <a:rPr lang="en-US" sz="2400" dirty="0" err="1" smtClean="0"/>
              <a:t>fungsional</a:t>
            </a:r>
            <a:r>
              <a:rPr lang="en-US" sz="2400" dirty="0" smtClean="0"/>
              <a:t> </a:t>
            </a:r>
            <a:r>
              <a:rPr lang="en-US" sz="2400" dirty="0" err="1" smtClean="0"/>
              <a:t>maks.Lektor</a:t>
            </a:r>
            <a:r>
              <a:rPr lang="en-US" sz="2400" dirty="0" smtClean="0"/>
              <a:t>;</a:t>
            </a:r>
          </a:p>
          <a:p>
            <a:pPr marL="514350" indent="-514350">
              <a:buFont typeface="Arial" charset="0"/>
              <a:buAutoNum type="alphaLcPeriod"/>
              <a:defRPr/>
            </a:pPr>
            <a:r>
              <a:rPr lang="en-US" sz="2400" dirty="0" err="1" smtClean="0"/>
              <a:t>Setiap</a:t>
            </a:r>
            <a:r>
              <a:rPr lang="en-US" sz="2400" dirty="0" smtClean="0"/>
              <a:t> </a:t>
            </a:r>
            <a:r>
              <a:rPr lang="en-US" sz="2400" dirty="0" err="1" smtClean="0"/>
              <a:t>peneliti</a:t>
            </a:r>
            <a:r>
              <a:rPr lang="en-US" sz="2400" dirty="0" smtClean="0"/>
              <a:t> </a:t>
            </a:r>
            <a:r>
              <a:rPr lang="en-US" sz="2400" dirty="0" err="1" smtClean="0"/>
              <a:t>hanya</a:t>
            </a:r>
            <a:r>
              <a:rPr lang="en-US" sz="2400" dirty="0" smtClean="0"/>
              <a:t> </a:t>
            </a:r>
            <a:r>
              <a:rPr lang="en-US" sz="2400" dirty="0" err="1" smtClean="0"/>
              <a:t>diperbolehkan</a:t>
            </a:r>
            <a:r>
              <a:rPr lang="en-US" sz="2400" dirty="0" smtClean="0"/>
              <a:t> </a:t>
            </a:r>
            <a:r>
              <a:rPr lang="en-US" sz="2400" dirty="0" err="1" smtClean="0"/>
              <a:t>mendapatkan</a:t>
            </a:r>
            <a:r>
              <a:rPr lang="en-US" sz="2400" dirty="0" smtClean="0"/>
              <a:t> </a:t>
            </a:r>
            <a:r>
              <a:rPr lang="en-US" sz="2400" dirty="0" err="1" smtClean="0"/>
              <a:t>penelitian</a:t>
            </a:r>
            <a:r>
              <a:rPr lang="en-US" sz="2400" dirty="0" smtClean="0"/>
              <a:t> </a:t>
            </a:r>
            <a:r>
              <a:rPr lang="en-US" sz="2400" dirty="0" err="1" smtClean="0"/>
              <a:t>Dosen</a:t>
            </a:r>
            <a:r>
              <a:rPr lang="en-US" sz="2400" dirty="0" smtClean="0"/>
              <a:t> </a:t>
            </a:r>
            <a:r>
              <a:rPr lang="en-US" sz="2400" dirty="0" err="1" smtClean="0"/>
              <a:t>Pemula</a:t>
            </a:r>
            <a:r>
              <a:rPr lang="en-US" sz="2400" dirty="0" smtClean="0"/>
              <a:t> </a:t>
            </a:r>
            <a:r>
              <a:rPr lang="en-US" sz="2400" dirty="0" err="1" smtClean="0"/>
              <a:t>sebanyak</a:t>
            </a:r>
            <a:r>
              <a:rPr lang="en-US" sz="2400" dirty="0" smtClean="0"/>
              <a:t> 2 kali</a:t>
            </a:r>
            <a:r>
              <a:rPr lang="id-ID" sz="2400" dirty="0" smtClean="0"/>
              <a:t>, baik sebagai anggota maupun sebagai ketua peneliti</a:t>
            </a:r>
            <a:r>
              <a:rPr lang="en-US" sz="2400" dirty="0" smtClean="0"/>
              <a:t>;</a:t>
            </a:r>
          </a:p>
          <a:p>
            <a:pPr marL="514350" indent="-514350">
              <a:buFont typeface="Arial" charset="0"/>
              <a:buAutoNum type="alphaLcPeriod"/>
              <a:defRPr/>
            </a:pPr>
            <a:r>
              <a:rPr lang="en-US" sz="2400" dirty="0" err="1" smtClean="0"/>
              <a:t>Usulan</a:t>
            </a:r>
            <a:r>
              <a:rPr lang="en-US" sz="2400" dirty="0" smtClean="0"/>
              <a:t> </a:t>
            </a:r>
            <a:r>
              <a:rPr lang="en-US" sz="2400" dirty="0" err="1" smtClean="0"/>
              <a:t>penelitian</a:t>
            </a:r>
            <a:r>
              <a:rPr lang="en-US" sz="2400" dirty="0" smtClean="0"/>
              <a:t> </a:t>
            </a:r>
            <a:r>
              <a:rPr lang="en-US" sz="2400" dirty="0" err="1" smtClean="0"/>
              <a:t>harus</a:t>
            </a:r>
            <a:r>
              <a:rPr lang="en-US" sz="2400" dirty="0" smtClean="0"/>
              <a:t> </a:t>
            </a:r>
            <a:r>
              <a:rPr lang="en-US" sz="2400" dirty="0" err="1" smtClean="0"/>
              <a:t>relevan</a:t>
            </a:r>
            <a:r>
              <a:rPr lang="en-US" sz="2400" dirty="0" smtClean="0"/>
              <a:t> </a:t>
            </a:r>
            <a:r>
              <a:rPr lang="en-US" sz="2400" dirty="0" err="1" smtClean="0"/>
              <a:t>dengan</a:t>
            </a:r>
            <a:r>
              <a:rPr lang="en-US" sz="2400" dirty="0" smtClean="0"/>
              <a:t> </a:t>
            </a:r>
            <a:r>
              <a:rPr lang="en-US" sz="2400" dirty="0" err="1" smtClean="0"/>
              <a:t>bidang</a:t>
            </a:r>
            <a:r>
              <a:rPr lang="en-US" sz="2400" dirty="0" smtClean="0"/>
              <a:t> </a:t>
            </a:r>
            <a:r>
              <a:rPr lang="en-US" sz="2400" dirty="0" err="1" smtClean="0"/>
              <a:t>ilmu</a:t>
            </a:r>
            <a:r>
              <a:rPr lang="en-US" sz="2400" dirty="0" smtClean="0"/>
              <a:t> yang </a:t>
            </a:r>
            <a:r>
              <a:rPr lang="en-US" sz="2400" dirty="0" err="1" smtClean="0"/>
              <a:t>ditekuni</a:t>
            </a:r>
            <a:r>
              <a:rPr lang="en-US" sz="2400" dirty="0" smtClean="0"/>
              <a:t> </a:t>
            </a:r>
            <a:r>
              <a:rPr lang="en-US" sz="2400" dirty="0" err="1" smtClean="0"/>
              <a:t>dan</a:t>
            </a:r>
            <a:r>
              <a:rPr lang="en-US" sz="2400" dirty="0" smtClean="0"/>
              <a:t> </a:t>
            </a:r>
            <a:r>
              <a:rPr lang="en-US" sz="2400" dirty="0" err="1" smtClean="0"/>
              <a:t>mata</a:t>
            </a:r>
            <a:r>
              <a:rPr lang="en-US" sz="2400" dirty="0" smtClean="0"/>
              <a:t> </a:t>
            </a:r>
            <a:r>
              <a:rPr lang="en-US" sz="2400" dirty="0" err="1" smtClean="0"/>
              <a:t>kuliah</a:t>
            </a:r>
            <a:r>
              <a:rPr lang="en-US" sz="2400" dirty="0" smtClean="0"/>
              <a:t> yang </a:t>
            </a:r>
            <a:r>
              <a:rPr lang="en-US" sz="2400" dirty="0" err="1" smtClean="0"/>
              <a:t>diampu</a:t>
            </a:r>
            <a:r>
              <a:rPr lang="en-US" sz="2400" dirty="0" smtClean="0"/>
              <a:t>;</a:t>
            </a:r>
          </a:p>
          <a:p>
            <a:pPr marL="514350" indent="-514350">
              <a:buFont typeface="Arial" charset="0"/>
              <a:buAutoNum type="alphaLcPeriod"/>
              <a:defRPr/>
            </a:pPr>
            <a:r>
              <a:rPr lang="en-US" sz="2400" dirty="0" err="1" smtClean="0"/>
              <a:t>Jangka</a:t>
            </a:r>
            <a:r>
              <a:rPr lang="en-US" sz="2400" dirty="0" smtClean="0"/>
              <a:t> </a:t>
            </a:r>
            <a:r>
              <a:rPr lang="en-US" sz="2400" dirty="0" err="1" smtClean="0"/>
              <a:t>waktu</a:t>
            </a:r>
            <a:r>
              <a:rPr lang="en-US" sz="2400" dirty="0" smtClean="0"/>
              <a:t> </a:t>
            </a:r>
            <a:r>
              <a:rPr lang="en-US" sz="2400" dirty="0" err="1" smtClean="0"/>
              <a:t>penelitian</a:t>
            </a:r>
            <a:r>
              <a:rPr lang="en-US" sz="2400" dirty="0" smtClean="0"/>
              <a:t> </a:t>
            </a:r>
            <a:r>
              <a:rPr lang="en-US" sz="2400" dirty="0" err="1" smtClean="0"/>
              <a:t>adalah</a:t>
            </a:r>
            <a:r>
              <a:rPr lang="en-US" sz="2400" dirty="0" smtClean="0"/>
              <a:t> 1 </a:t>
            </a:r>
            <a:r>
              <a:rPr lang="en-US" sz="2400" dirty="0" err="1" smtClean="0"/>
              <a:t>tahun</a:t>
            </a:r>
            <a:r>
              <a:rPr lang="en-US" sz="2400" dirty="0" smtClean="0"/>
              <a:t> </a:t>
            </a:r>
            <a:r>
              <a:rPr lang="en-US" sz="2400" dirty="0" err="1" smtClean="0"/>
              <a:t>dengan</a:t>
            </a:r>
            <a:r>
              <a:rPr lang="en-US" sz="2400" dirty="0" smtClean="0"/>
              <a:t> </a:t>
            </a:r>
            <a:r>
              <a:rPr lang="en-US" sz="2400" dirty="0" err="1" smtClean="0"/>
              <a:t>biaya</a:t>
            </a:r>
            <a:r>
              <a:rPr lang="en-US" sz="2400" dirty="0" smtClean="0"/>
              <a:t> </a:t>
            </a:r>
            <a:r>
              <a:rPr lang="en-US" sz="2400" dirty="0" err="1" smtClean="0"/>
              <a:t>penelitian</a:t>
            </a:r>
            <a:r>
              <a:rPr lang="en-US" sz="2400" dirty="0" smtClean="0"/>
              <a:t> </a:t>
            </a:r>
            <a:r>
              <a:rPr lang="en-US" sz="2400" dirty="0" err="1" smtClean="0"/>
              <a:t>Rp</a:t>
            </a:r>
            <a:r>
              <a:rPr lang="en-US" sz="2400" dirty="0" smtClean="0"/>
              <a:t>. 5.000.000 – </a:t>
            </a:r>
            <a:r>
              <a:rPr lang="en-US" sz="2400" dirty="0" err="1" smtClean="0"/>
              <a:t>Rp</a:t>
            </a:r>
            <a:r>
              <a:rPr lang="en-US" sz="2400" dirty="0" smtClean="0"/>
              <a:t>. 10.000.000/</a:t>
            </a:r>
            <a:r>
              <a:rPr lang="en-US" sz="2400" dirty="0" err="1" smtClean="0"/>
              <a:t>judul</a:t>
            </a:r>
            <a:r>
              <a:rPr lang="en-US" sz="2400" dirty="0" smtClean="0"/>
              <a:t>.</a:t>
            </a:r>
          </a:p>
          <a:p>
            <a:pPr marL="514350" indent="-514350">
              <a:buFont typeface="Arial" charset="0"/>
              <a:buAutoNum type="alphaLcPeriod"/>
              <a:defRPr/>
            </a:pPr>
            <a:r>
              <a:rPr lang="en-US" sz="2400" dirty="0" err="1" smtClean="0"/>
              <a:t>Warna</a:t>
            </a:r>
            <a:r>
              <a:rPr lang="en-US" sz="2400" dirty="0" smtClean="0"/>
              <a:t> </a:t>
            </a:r>
            <a:r>
              <a:rPr lang="en-US" sz="2400" dirty="0" err="1" smtClean="0"/>
              <a:t>sampul</a:t>
            </a:r>
            <a:r>
              <a:rPr lang="en-US" sz="2400" dirty="0" smtClean="0"/>
              <a:t> </a:t>
            </a:r>
            <a:r>
              <a:rPr lang="en-US" sz="2400" b="1" u="sng" dirty="0" err="1" smtClean="0">
                <a:solidFill>
                  <a:schemeClr val="accent2">
                    <a:lumMod val="60000"/>
                    <a:lumOff val="40000"/>
                  </a:schemeClr>
                </a:solidFill>
              </a:rPr>
              <a:t>merah</a:t>
            </a:r>
            <a:r>
              <a:rPr lang="en-US" sz="2400" b="1" u="sng" dirty="0" smtClean="0">
                <a:solidFill>
                  <a:schemeClr val="accent2">
                    <a:lumMod val="60000"/>
                    <a:lumOff val="40000"/>
                  </a:schemeClr>
                </a:solidFill>
              </a:rPr>
              <a:t> </a:t>
            </a:r>
            <a:r>
              <a:rPr lang="en-US" sz="2400" b="1" u="sng" dirty="0" err="1" smtClean="0">
                <a:solidFill>
                  <a:schemeClr val="accent2">
                    <a:lumMod val="60000"/>
                    <a:lumOff val="40000"/>
                  </a:schemeClr>
                </a:solidFill>
              </a:rPr>
              <a:t>muda</a:t>
            </a:r>
            <a:endParaRPr lang="en-US" sz="2400" b="1" u="sng" dirty="0" smtClean="0">
              <a:solidFill>
                <a:schemeClr val="accent2">
                  <a:lumMod val="60000"/>
                  <a:lumOff val="40000"/>
                </a:schemeClr>
              </a:solidFill>
            </a:endParaRPr>
          </a:p>
          <a:p>
            <a:pPr marL="514350" indent="-514350">
              <a:buFont typeface="Arial" charset="0"/>
              <a:buAutoNum type="alphaLcPeriod"/>
              <a:defRPr/>
            </a:pPr>
            <a:endParaRPr lang="en-US" sz="2400" dirty="0" smtClean="0"/>
          </a:p>
        </p:txBody>
      </p:sp>
    </p:spTree>
    <p:extLst>
      <p:ext uri="{BB962C8B-B14F-4D97-AF65-F5344CB8AC3E}">
        <p14:creationId xmlns:p14="http://schemas.microsoft.com/office/powerpoint/2010/main" val="3037335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Luaran Penelitian</a:t>
            </a:r>
          </a:p>
        </p:txBody>
      </p:sp>
      <p:sp>
        <p:nvSpPr>
          <p:cNvPr id="3" name="Content Placeholder 2"/>
          <p:cNvSpPr>
            <a:spLocks noGrp="1"/>
          </p:cNvSpPr>
          <p:nvPr>
            <p:ph idx="1"/>
          </p:nvPr>
        </p:nvSpPr>
        <p:spPr>
          <a:xfrm>
            <a:off x="457200" y="1357313"/>
            <a:ext cx="8229600" cy="4768850"/>
          </a:xfrm>
        </p:spPr>
        <p:txBody>
          <a:bodyPr/>
          <a:lstStyle/>
          <a:p>
            <a:pPr>
              <a:buFont typeface="Arial" charset="0"/>
              <a:buNone/>
              <a:defRPr/>
            </a:pPr>
            <a:r>
              <a:rPr lang="en-US" dirty="0" err="1" smtClean="0"/>
              <a:t>Luaran</a:t>
            </a:r>
            <a:r>
              <a:rPr lang="en-US" dirty="0" smtClean="0"/>
              <a:t> </a:t>
            </a:r>
            <a:r>
              <a:rPr lang="en-US" dirty="0" err="1" smtClean="0"/>
              <a:t>Wajib</a:t>
            </a:r>
            <a:r>
              <a:rPr lang="en-US" dirty="0" smtClean="0"/>
              <a:t> :</a:t>
            </a:r>
          </a:p>
          <a:p>
            <a:pPr>
              <a:buFont typeface="Arial" charset="0"/>
              <a:buNone/>
              <a:defRPr/>
            </a:pPr>
            <a:r>
              <a:rPr lang="en-US" dirty="0" smtClean="0"/>
              <a:t>a. </a:t>
            </a:r>
            <a:r>
              <a:rPr lang="en-US" dirty="0" err="1" smtClean="0"/>
              <a:t>Publikasi</a:t>
            </a:r>
            <a:r>
              <a:rPr lang="en-US" dirty="0" smtClean="0"/>
              <a:t> </a:t>
            </a:r>
            <a:r>
              <a:rPr lang="en-US" dirty="0" err="1" smtClean="0"/>
              <a:t>ilmiah</a:t>
            </a:r>
            <a:r>
              <a:rPr lang="en-US" dirty="0" smtClean="0"/>
              <a:t> </a:t>
            </a:r>
            <a:r>
              <a:rPr lang="en-US" dirty="0" err="1" smtClean="0"/>
              <a:t>dalam</a:t>
            </a:r>
            <a:r>
              <a:rPr lang="en-US" dirty="0" smtClean="0"/>
              <a:t> </a:t>
            </a:r>
            <a:r>
              <a:rPr lang="en-US" dirty="0" err="1" smtClean="0"/>
              <a:t>jurnal</a:t>
            </a:r>
            <a:r>
              <a:rPr lang="en-US" dirty="0" smtClean="0"/>
              <a:t> </a:t>
            </a:r>
            <a:r>
              <a:rPr lang="en-US" dirty="0" err="1" smtClean="0"/>
              <a:t>lokal</a:t>
            </a:r>
            <a:r>
              <a:rPr lang="en-US" dirty="0" smtClean="0"/>
              <a:t> yang </a:t>
            </a:r>
            <a:r>
              <a:rPr lang="en-US" dirty="0" err="1" smtClean="0"/>
              <a:t>mempunyai</a:t>
            </a:r>
            <a:r>
              <a:rPr lang="en-US" dirty="0" smtClean="0"/>
              <a:t> ISSN </a:t>
            </a:r>
            <a:r>
              <a:rPr lang="en-US" dirty="0" err="1" smtClean="0"/>
              <a:t>atau</a:t>
            </a:r>
            <a:r>
              <a:rPr lang="en-US" dirty="0" smtClean="0"/>
              <a:t> </a:t>
            </a:r>
            <a:r>
              <a:rPr lang="en-US" dirty="0" err="1" smtClean="0"/>
              <a:t>jurnal</a:t>
            </a:r>
            <a:r>
              <a:rPr lang="en-US" dirty="0" smtClean="0"/>
              <a:t> </a:t>
            </a:r>
            <a:r>
              <a:rPr lang="en-US" dirty="0" err="1" smtClean="0"/>
              <a:t>nasional</a:t>
            </a:r>
            <a:r>
              <a:rPr lang="en-US" dirty="0" smtClean="0"/>
              <a:t> </a:t>
            </a:r>
            <a:r>
              <a:rPr lang="en-US" dirty="0" err="1" smtClean="0"/>
              <a:t>terakreditasi</a:t>
            </a:r>
            <a:r>
              <a:rPr lang="en-US" dirty="0" smtClean="0"/>
              <a:t>.</a:t>
            </a:r>
          </a:p>
          <a:p>
            <a:pPr>
              <a:buFont typeface="Arial" charset="0"/>
              <a:buNone/>
              <a:defRPr/>
            </a:pPr>
            <a:r>
              <a:rPr lang="en-US" dirty="0" err="1" smtClean="0"/>
              <a:t>Luaran</a:t>
            </a:r>
            <a:r>
              <a:rPr lang="en-US" dirty="0" smtClean="0"/>
              <a:t> </a:t>
            </a:r>
            <a:r>
              <a:rPr lang="en-US" dirty="0" err="1" smtClean="0"/>
              <a:t>Tambahan</a:t>
            </a:r>
            <a:r>
              <a:rPr lang="en-US" dirty="0" smtClean="0"/>
              <a:t> :</a:t>
            </a:r>
          </a:p>
          <a:p>
            <a:pPr marL="514350" indent="-514350">
              <a:buFont typeface="+mj-lt"/>
              <a:buAutoNum type="alphaLcPeriod"/>
              <a:defRPr/>
            </a:pPr>
            <a:r>
              <a:rPr lang="en-US" dirty="0" err="1" smtClean="0"/>
              <a:t>Proseding</a:t>
            </a:r>
            <a:r>
              <a:rPr lang="en-US" dirty="0" smtClean="0"/>
              <a:t> </a:t>
            </a:r>
            <a:r>
              <a:rPr lang="en-US" dirty="0" err="1" smtClean="0"/>
              <a:t>pada</a:t>
            </a:r>
            <a:r>
              <a:rPr lang="en-US" dirty="0" smtClean="0"/>
              <a:t> seminar </a:t>
            </a:r>
            <a:r>
              <a:rPr lang="en-US" dirty="0" err="1" smtClean="0"/>
              <a:t>ilmiah</a:t>
            </a:r>
            <a:r>
              <a:rPr lang="en-US" dirty="0" smtClean="0"/>
              <a:t> </a:t>
            </a:r>
            <a:r>
              <a:rPr lang="en-US" dirty="0" err="1" smtClean="0"/>
              <a:t>baik</a:t>
            </a:r>
            <a:r>
              <a:rPr lang="en-US" dirty="0" smtClean="0"/>
              <a:t> yang </a:t>
            </a:r>
            <a:r>
              <a:rPr lang="en-US" dirty="0" err="1" smtClean="0"/>
              <a:t>berskala</a:t>
            </a:r>
            <a:r>
              <a:rPr lang="en-US" dirty="0" smtClean="0"/>
              <a:t> </a:t>
            </a:r>
            <a:r>
              <a:rPr lang="en-US" dirty="0" err="1" smtClean="0"/>
              <a:t>lokal</a:t>
            </a:r>
            <a:r>
              <a:rPr lang="en-US" dirty="0" smtClean="0"/>
              <a:t>, regional </a:t>
            </a:r>
            <a:r>
              <a:rPr lang="en-US" dirty="0" err="1" smtClean="0"/>
              <a:t>maupun</a:t>
            </a:r>
            <a:r>
              <a:rPr lang="en-US" dirty="0" smtClean="0"/>
              <a:t> </a:t>
            </a:r>
            <a:r>
              <a:rPr lang="en-US" dirty="0" err="1" smtClean="0"/>
              <a:t>nasional</a:t>
            </a:r>
            <a:endParaRPr lang="en-US" dirty="0" smtClean="0"/>
          </a:p>
          <a:p>
            <a:pPr marL="514350" indent="-514350">
              <a:buFont typeface="+mj-lt"/>
              <a:buAutoNum type="alphaLcPeriod"/>
              <a:defRPr/>
            </a:pPr>
            <a:r>
              <a:rPr lang="en-US" dirty="0" err="1" smtClean="0"/>
              <a:t>Pengayaan</a:t>
            </a:r>
            <a:r>
              <a:rPr lang="en-US" dirty="0" smtClean="0"/>
              <a:t> </a:t>
            </a:r>
            <a:r>
              <a:rPr lang="en-US" dirty="0" err="1" smtClean="0"/>
              <a:t>bahan</a:t>
            </a:r>
            <a:r>
              <a:rPr lang="en-US" dirty="0" smtClean="0"/>
              <a:t> ajar</a:t>
            </a:r>
          </a:p>
        </p:txBody>
      </p:sp>
    </p:spTree>
    <p:extLst>
      <p:ext uri="{BB962C8B-B14F-4D97-AF65-F5344CB8AC3E}">
        <p14:creationId xmlns:p14="http://schemas.microsoft.com/office/powerpoint/2010/main" val="2676911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lstStyle/>
          <a:p>
            <a:pPr algn="ctr"/>
            <a:r>
              <a:rPr lang="en-US" dirty="0" err="1" smtClean="0"/>
              <a:t>Mekanisme</a:t>
            </a:r>
            <a:r>
              <a:rPr lang="en-US" dirty="0" smtClean="0"/>
              <a:t> Online</a:t>
            </a:r>
            <a:endParaRPr lang="id-ID" dirty="0"/>
          </a:p>
        </p:txBody>
      </p:sp>
      <p:pic>
        <p:nvPicPr>
          <p:cNvPr id="6146" name="Picture 2"/>
          <p:cNvPicPr>
            <a:picLocks noChangeAspect="1" noChangeArrowheads="1"/>
          </p:cNvPicPr>
          <p:nvPr/>
        </p:nvPicPr>
        <p:blipFill>
          <a:blip r:embed="rId2">
            <a:lum bright="-10000" contrast="25000"/>
            <a:extLst>
              <a:ext uri="{28A0092B-C50C-407E-A947-70E740481C1C}">
                <a14:useLocalDpi xmlns:a14="http://schemas.microsoft.com/office/drawing/2010/main" val="0"/>
              </a:ext>
            </a:extLst>
          </a:blip>
          <a:srcRect/>
          <a:stretch>
            <a:fillRect/>
          </a:stretch>
        </p:blipFill>
        <p:spPr bwMode="auto">
          <a:xfrm>
            <a:off x="395536" y="1196752"/>
            <a:ext cx="843334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lum bright="-10000" contrast="15000"/>
            <a:extLst>
              <a:ext uri="{28A0092B-C50C-407E-A947-70E740481C1C}">
                <a14:useLocalDpi xmlns:a14="http://schemas.microsoft.com/office/drawing/2010/main" val="0"/>
              </a:ext>
            </a:extLst>
          </a:blip>
          <a:srcRect/>
          <a:stretch>
            <a:fillRect/>
          </a:stretch>
        </p:blipFill>
        <p:spPr bwMode="auto">
          <a:xfrm>
            <a:off x="395535" y="4365104"/>
            <a:ext cx="8433345" cy="20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1675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6752"/>
            <a:ext cx="8229600" cy="5472608"/>
          </a:xfrm>
        </p:spPr>
        <p:txBody>
          <a:bodyPr>
            <a:normAutofit/>
          </a:bodyPr>
          <a:lstStyle/>
          <a:p>
            <a:r>
              <a:rPr lang="pt-BR" dirty="0"/>
              <a:t>PROGRAM HIBAH BINA DESA (PHBD</a:t>
            </a:r>
            <a:r>
              <a:rPr lang="pt-BR" dirty="0" smtClean="0"/>
              <a:t>)</a:t>
            </a:r>
          </a:p>
          <a:p>
            <a:pPr lvl="1"/>
            <a:r>
              <a:rPr lang="pt-BR" dirty="0" smtClean="0"/>
              <a:t>Untuk kegiatan pengabdian mahasiswa (dg dosen sbg pembimbing)</a:t>
            </a:r>
          </a:p>
          <a:p>
            <a:pPr lvl="1"/>
            <a:r>
              <a:rPr lang="pt-BR" dirty="0" smtClean="0"/>
              <a:t>Dana s/d 50 juta</a:t>
            </a:r>
          </a:p>
          <a:p>
            <a:r>
              <a:rPr lang="id-ID" dirty="0"/>
              <a:t>PROGRAM MAHASISWA WIRAUSAHA (PMW</a:t>
            </a:r>
            <a:r>
              <a:rPr lang="id-ID" dirty="0" smtClean="0"/>
              <a:t>)</a:t>
            </a:r>
            <a:endParaRPr lang="en-US" dirty="0" smtClean="0"/>
          </a:p>
          <a:p>
            <a:pPr lvl="1"/>
            <a:r>
              <a:rPr lang="en-US" dirty="0" err="1" smtClean="0"/>
              <a:t>Mengembangkan</a:t>
            </a:r>
            <a:r>
              <a:rPr lang="en-US" dirty="0" smtClean="0"/>
              <a:t> </a:t>
            </a:r>
            <a:r>
              <a:rPr lang="en-US" dirty="0" err="1" smtClean="0"/>
              <a:t>wirausaha</a:t>
            </a:r>
            <a:r>
              <a:rPr lang="en-US" dirty="0" smtClean="0"/>
              <a:t> </a:t>
            </a:r>
            <a:r>
              <a:rPr lang="en-US" dirty="0" err="1" smtClean="0"/>
              <a:t>baru</a:t>
            </a:r>
            <a:r>
              <a:rPr lang="en-US" dirty="0" smtClean="0"/>
              <a:t> </a:t>
            </a:r>
            <a:r>
              <a:rPr lang="en-US" dirty="0" err="1" smtClean="0"/>
              <a:t>dari</a:t>
            </a:r>
            <a:r>
              <a:rPr lang="en-US" dirty="0" smtClean="0"/>
              <a:t> </a:t>
            </a:r>
            <a:r>
              <a:rPr lang="en-US" dirty="0" err="1" smtClean="0"/>
              <a:t>mahasiswa</a:t>
            </a:r>
            <a:endParaRPr lang="en-US" dirty="0" smtClean="0"/>
          </a:p>
          <a:p>
            <a:pPr lvl="1"/>
            <a:r>
              <a:rPr lang="en-US" dirty="0" smtClean="0"/>
              <a:t>Start-up s/d 8 </a:t>
            </a:r>
            <a:r>
              <a:rPr lang="en-US" dirty="0" err="1" smtClean="0"/>
              <a:t>juta</a:t>
            </a:r>
            <a:endParaRPr lang="en-US" dirty="0" smtClean="0"/>
          </a:p>
          <a:p>
            <a:r>
              <a:rPr lang="en-US" dirty="0" smtClean="0"/>
              <a:t>PENELITIAN KERJASAMA ANTAR LEMBAGA DAN PERGURUAN TINGGI</a:t>
            </a:r>
          </a:p>
          <a:p>
            <a:pPr lvl="1"/>
            <a:r>
              <a:rPr lang="en-US" dirty="0" err="1" smtClean="0"/>
              <a:t>Membantu</a:t>
            </a:r>
            <a:r>
              <a:rPr lang="en-US" dirty="0" smtClean="0"/>
              <a:t> </a:t>
            </a:r>
            <a:r>
              <a:rPr lang="en-US" dirty="0" err="1" smtClean="0"/>
              <a:t>lembaga</a:t>
            </a:r>
            <a:r>
              <a:rPr lang="en-US" dirty="0" smtClean="0"/>
              <a:t> </a:t>
            </a:r>
            <a:r>
              <a:rPr lang="en-US" dirty="0" err="1" smtClean="0"/>
              <a:t>negara</a:t>
            </a:r>
            <a:r>
              <a:rPr lang="en-US" dirty="0" smtClean="0"/>
              <a:t> (DPRD, BKKBN, </a:t>
            </a:r>
            <a:r>
              <a:rPr lang="en-US" dirty="0" err="1" smtClean="0"/>
              <a:t>Koperasi</a:t>
            </a:r>
            <a:r>
              <a:rPr lang="en-US" dirty="0" smtClean="0"/>
              <a:t>, </a:t>
            </a:r>
            <a:r>
              <a:rPr lang="en-US" dirty="0" err="1" smtClean="0"/>
              <a:t>Dsb</a:t>
            </a:r>
            <a:r>
              <a:rPr lang="en-US" dirty="0" smtClean="0"/>
              <a:t>)</a:t>
            </a:r>
          </a:p>
          <a:p>
            <a:pPr lvl="1"/>
            <a:r>
              <a:rPr lang="en-US" dirty="0" smtClean="0"/>
              <a:t>S/d 100 </a:t>
            </a:r>
            <a:r>
              <a:rPr lang="en-US" dirty="0" err="1" smtClean="0"/>
              <a:t>juta</a:t>
            </a:r>
            <a:endParaRPr lang="en-US" dirty="0" smtClean="0"/>
          </a:p>
          <a:p>
            <a:r>
              <a:rPr lang="en-US" smtClean="0"/>
              <a:t>PENGEMBANGAN INSTITUSI/PRODI</a:t>
            </a:r>
            <a:endParaRPr lang="en-US" dirty="0" smtClean="0"/>
          </a:p>
          <a:p>
            <a:pPr lvl="1"/>
            <a:endParaRPr lang="id-ID" dirty="0"/>
          </a:p>
        </p:txBody>
      </p:sp>
      <p:sp>
        <p:nvSpPr>
          <p:cNvPr id="3" name="Title 2"/>
          <p:cNvSpPr>
            <a:spLocks noGrp="1"/>
          </p:cNvSpPr>
          <p:nvPr>
            <p:ph type="title"/>
          </p:nvPr>
        </p:nvSpPr>
        <p:spPr>
          <a:xfrm>
            <a:off x="457200" y="274638"/>
            <a:ext cx="8229600" cy="922114"/>
          </a:xfrm>
        </p:spPr>
        <p:txBody>
          <a:bodyPr/>
          <a:lstStyle/>
          <a:p>
            <a:pPr algn="ctr"/>
            <a:r>
              <a:rPr lang="en-US" dirty="0" err="1" smtClean="0"/>
              <a:t>Direktorat</a:t>
            </a:r>
            <a:r>
              <a:rPr lang="en-US" dirty="0" smtClean="0"/>
              <a:t> Lain</a:t>
            </a:r>
            <a:endParaRPr lang="id-ID" dirty="0"/>
          </a:p>
        </p:txBody>
      </p:sp>
    </p:spTree>
    <p:extLst>
      <p:ext uri="{BB962C8B-B14F-4D97-AF65-F5344CB8AC3E}">
        <p14:creationId xmlns:p14="http://schemas.microsoft.com/office/powerpoint/2010/main" val="3013459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HIBAH DIKTI</a:t>
            </a:r>
            <a:endParaRPr lang="en-US" dirty="0"/>
          </a:p>
        </p:txBody>
      </p:sp>
      <p:sp>
        <p:nvSpPr>
          <p:cNvPr id="5" name="Text Placeholder 4"/>
          <p:cNvSpPr>
            <a:spLocks noGrp="1"/>
          </p:cNvSpPr>
          <p:nvPr>
            <p:ph type="body" idx="1"/>
          </p:nvPr>
        </p:nvSpPr>
        <p:spPr/>
        <p:txBody>
          <a:bodyPr/>
          <a:lstStyle/>
          <a:p>
            <a:pPr algn="ctr"/>
            <a:r>
              <a:rPr lang="en-US" dirty="0" smtClean="0"/>
              <a:t>DULU</a:t>
            </a:r>
            <a:endParaRPr lang="en-US" dirty="0"/>
          </a:p>
        </p:txBody>
      </p:sp>
      <p:sp>
        <p:nvSpPr>
          <p:cNvPr id="7" name="Text Placeholder 6"/>
          <p:cNvSpPr>
            <a:spLocks noGrp="1"/>
          </p:cNvSpPr>
          <p:nvPr>
            <p:ph type="body" sz="half" idx="3"/>
          </p:nvPr>
        </p:nvSpPr>
        <p:spPr/>
        <p:txBody>
          <a:bodyPr/>
          <a:lstStyle/>
          <a:p>
            <a:pPr algn="ctr"/>
            <a:r>
              <a:rPr lang="en-US" dirty="0" smtClean="0"/>
              <a:t>SEKARANG</a:t>
            </a:r>
            <a:endParaRPr lang="en-US" dirty="0"/>
          </a:p>
        </p:txBody>
      </p:sp>
      <p:sp>
        <p:nvSpPr>
          <p:cNvPr id="6" name="Content Placeholder 5"/>
          <p:cNvSpPr>
            <a:spLocks noGrp="1"/>
          </p:cNvSpPr>
          <p:nvPr>
            <p:ph sz="quarter" idx="2"/>
          </p:nvPr>
        </p:nvSpPr>
        <p:spPr/>
        <p:txBody>
          <a:bodyPr>
            <a:normAutofit fontScale="92500" lnSpcReduction="10000"/>
          </a:bodyPr>
          <a:lstStyle/>
          <a:p>
            <a:r>
              <a:rPr lang="en-US" dirty="0" err="1" smtClean="0"/>
              <a:t>Sentralistik</a:t>
            </a:r>
            <a:r>
              <a:rPr lang="en-US" dirty="0" smtClean="0"/>
              <a:t> </a:t>
            </a:r>
            <a:r>
              <a:rPr lang="en-US" dirty="0" smtClean="0">
                <a:sym typeface="Wingdings" pitchFamily="2" charset="2"/>
              </a:rPr>
              <a:t> </a:t>
            </a:r>
            <a:r>
              <a:rPr lang="en-US" dirty="0" err="1" smtClean="0">
                <a:sym typeface="Wingdings" pitchFamily="2" charset="2"/>
              </a:rPr>
              <a:t>Dikti</a:t>
            </a:r>
            <a:r>
              <a:rPr lang="en-US" dirty="0" smtClean="0">
                <a:sym typeface="Wingdings" pitchFamily="2" charset="2"/>
              </a:rPr>
              <a:t> (</a:t>
            </a:r>
            <a:r>
              <a:rPr lang="en-US" dirty="0" err="1" smtClean="0">
                <a:sym typeface="Wingdings" pitchFamily="2" charset="2"/>
              </a:rPr>
              <a:t>semua</a:t>
            </a:r>
            <a:r>
              <a:rPr lang="en-US" dirty="0" smtClean="0">
                <a:sym typeface="Wingdings" pitchFamily="2" charset="2"/>
              </a:rPr>
              <a:t> </a:t>
            </a:r>
            <a:r>
              <a:rPr lang="en-US" dirty="0" err="1" smtClean="0">
                <a:sym typeface="Wingdings" pitchFamily="2" charset="2"/>
              </a:rPr>
              <a:t>tahapan</a:t>
            </a:r>
            <a:r>
              <a:rPr lang="en-US" dirty="0" smtClean="0">
                <a:sym typeface="Wingdings" pitchFamily="2" charset="2"/>
              </a:rPr>
              <a:t> </a:t>
            </a:r>
            <a:r>
              <a:rPr lang="en-US" dirty="0" err="1" smtClean="0">
                <a:sym typeface="Wingdings" pitchFamily="2" charset="2"/>
              </a:rPr>
              <a:t>dilaksanakan</a:t>
            </a:r>
            <a:r>
              <a:rPr lang="en-US" dirty="0" smtClean="0">
                <a:sym typeface="Wingdings" pitchFamily="2" charset="2"/>
              </a:rPr>
              <a:t> </a:t>
            </a:r>
            <a:r>
              <a:rPr lang="en-US" dirty="0" err="1" smtClean="0">
                <a:sym typeface="Wingdings" pitchFamily="2" charset="2"/>
              </a:rPr>
              <a:t>oleh</a:t>
            </a:r>
            <a:r>
              <a:rPr lang="en-US" dirty="0" smtClean="0">
                <a:sym typeface="Wingdings" pitchFamily="2" charset="2"/>
              </a:rPr>
              <a:t> </a:t>
            </a:r>
            <a:r>
              <a:rPr lang="en-US" dirty="0" err="1" smtClean="0">
                <a:sym typeface="Wingdings" pitchFamily="2" charset="2"/>
              </a:rPr>
              <a:t>Dikti</a:t>
            </a:r>
            <a:r>
              <a:rPr lang="en-US" dirty="0" smtClean="0">
                <a:sym typeface="Wingdings" pitchFamily="2" charset="2"/>
              </a:rPr>
              <a:t>  DP2M)</a:t>
            </a:r>
          </a:p>
          <a:p>
            <a:endParaRPr lang="en-US" dirty="0" smtClean="0">
              <a:sym typeface="Wingdings" pitchFamily="2" charset="2"/>
            </a:endParaRPr>
          </a:p>
          <a:p>
            <a:endParaRPr lang="en-US" dirty="0">
              <a:sym typeface="Wingdings" pitchFamily="2" charset="2"/>
            </a:endParaRPr>
          </a:p>
          <a:p>
            <a:endParaRPr lang="en-US" dirty="0" smtClean="0">
              <a:sym typeface="Wingdings" pitchFamily="2" charset="2"/>
            </a:endParaRPr>
          </a:p>
          <a:p>
            <a:r>
              <a:rPr lang="en-US" dirty="0" err="1" smtClean="0">
                <a:sym typeface="Wingdings" pitchFamily="2" charset="2"/>
              </a:rPr>
              <a:t>Jenis</a:t>
            </a:r>
            <a:r>
              <a:rPr lang="en-US" dirty="0" smtClean="0">
                <a:sym typeface="Wingdings" pitchFamily="2" charset="2"/>
              </a:rPr>
              <a:t> </a:t>
            </a:r>
            <a:r>
              <a:rPr lang="en-US" dirty="0" err="1" smtClean="0">
                <a:sym typeface="Wingdings" pitchFamily="2" charset="2"/>
              </a:rPr>
              <a:t>hibah</a:t>
            </a:r>
            <a:r>
              <a:rPr lang="en-US" dirty="0" smtClean="0">
                <a:sym typeface="Wingdings" pitchFamily="2" charset="2"/>
              </a:rPr>
              <a:t> </a:t>
            </a:r>
            <a:r>
              <a:rPr lang="en-US" dirty="0" err="1" smtClean="0">
                <a:sym typeface="Wingdings" pitchFamily="2" charset="2"/>
              </a:rPr>
              <a:t>sedikit</a:t>
            </a:r>
            <a:r>
              <a:rPr lang="en-US" dirty="0" smtClean="0">
                <a:sym typeface="Wingdings" pitchFamily="2" charset="2"/>
              </a:rPr>
              <a:t>, </a:t>
            </a:r>
            <a:r>
              <a:rPr lang="en-US" dirty="0" err="1" smtClean="0">
                <a:sym typeface="Wingdings" pitchFamily="2" charset="2"/>
              </a:rPr>
              <a:t>nilai</a:t>
            </a:r>
            <a:r>
              <a:rPr lang="en-US" dirty="0" smtClean="0">
                <a:sym typeface="Wingdings" pitchFamily="2" charset="2"/>
              </a:rPr>
              <a:t> </a:t>
            </a:r>
            <a:r>
              <a:rPr lang="en-US" dirty="0" err="1" smtClean="0">
                <a:sym typeface="Wingdings" pitchFamily="2" charset="2"/>
              </a:rPr>
              <a:t>kecil</a:t>
            </a:r>
            <a:endParaRPr lang="en-US" dirty="0" smtClean="0">
              <a:sym typeface="Wingdings" pitchFamily="2" charset="2"/>
            </a:endParaRPr>
          </a:p>
          <a:p>
            <a:r>
              <a:rPr lang="en-US" dirty="0" err="1" smtClean="0">
                <a:sym typeface="Wingdings" pitchFamily="2" charset="2"/>
              </a:rPr>
              <a:t>Persyaratan</a:t>
            </a:r>
            <a:r>
              <a:rPr lang="en-US" dirty="0" smtClean="0">
                <a:sym typeface="Wingdings" pitchFamily="2" charset="2"/>
              </a:rPr>
              <a:t> (strata </a:t>
            </a:r>
            <a:r>
              <a:rPr lang="en-US" dirty="0" err="1" smtClean="0">
                <a:sym typeface="Wingdings" pitchFamily="2" charset="2"/>
              </a:rPr>
              <a:t>gelar</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jafa</a:t>
            </a:r>
            <a:r>
              <a:rPr lang="en-US" dirty="0" smtClean="0">
                <a:sym typeface="Wingdings" pitchFamily="2" charset="2"/>
              </a:rPr>
              <a:t> </a:t>
            </a:r>
            <a:r>
              <a:rPr lang="en-US" dirty="0" err="1" smtClean="0">
                <a:sym typeface="Wingdings" pitchFamily="2" charset="2"/>
              </a:rPr>
              <a:t>relatif</a:t>
            </a:r>
            <a:r>
              <a:rPr lang="en-US" dirty="0" smtClean="0">
                <a:sym typeface="Wingdings" pitchFamily="2" charset="2"/>
              </a:rPr>
              <a:t> </a:t>
            </a:r>
            <a:r>
              <a:rPr lang="en-US" dirty="0" err="1" smtClean="0">
                <a:sym typeface="Wingdings" pitchFamily="2" charset="2"/>
              </a:rPr>
              <a:t>mudah</a:t>
            </a:r>
            <a:r>
              <a:rPr lang="en-US" dirty="0" smtClean="0">
                <a:sym typeface="Wingdings" pitchFamily="2" charset="2"/>
              </a:rPr>
              <a:t>)</a:t>
            </a:r>
            <a:endParaRPr lang="en-US" dirty="0"/>
          </a:p>
        </p:txBody>
      </p:sp>
      <p:sp>
        <p:nvSpPr>
          <p:cNvPr id="8" name="Content Placeholder 7"/>
          <p:cNvSpPr>
            <a:spLocks noGrp="1"/>
          </p:cNvSpPr>
          <p:nvPr>
            <p:ph sz="quarter" idx="4"/>
          </p:nvPr>
        </p:nvSpPr>
        <p:spPr>
          <a:ln>
            <a:noFill/>
            <a:prstDash val="sysDash"/>
            <a:miter lim="800000"/>
          </a:ln>
        </p:spPr>
        <p:txBody>
          <a:bodyPr vert="horz">
            <a:noAutofit/>
          </a:bodyPr>
          <a:lstStyle/>
          <a:p>
            <a:pPr>
              <a:spcBef>
                <a:spcPts val="400"/>
              </a:spcBef>
            </a:pPr>
            <a:r>
              <a:rPr lang="en-US" sz="2200" dirty="0" err="1"/>
              <a:t>Desentralisasi</a:t>
            </a:r>
            <a:r>
              <a:rPr lang="en-US" sz="2200" dirty="0"/>
              <a:t> </a:t>
            </a:r>
            <a:r>
              <a:rPr lang="en-US" sz="2200" dirty="0">
                <a:sym typeface="Wingdings" pitchFamily="2" charset="2"/>
              </a:rPr>
              <a:t> </a:t>
            </a:r>
          </a:p>
          <a:p>
            <a:pPr lvl="1"/>
            <a:r>
              <a:rPr lang="en-US" sz="2200" dirty="0" err="1">
                <a:sym typeface="Wingdings" pitchFamily="2" charset="2"/>
              </a:rPr>
              <a:t>Dikti</a:t>
            </a:r>
            <a:r>
              <a:rPr lang="en-US" sz="2200" dirty="0">
                <a:sym typeface="Wingdings" pitchFamily="2" charset="2"/>
              </a:rPr>
              <a:t>  </a:t>
            </a:r>
            <a:r>
              <a:rPr lang="en-US" sz="2200" dirty="0" err="1">
                <a:sym typeface="Wingdings" pitchFamily="2" charset="2"/>
              </a:rPr>
              <a:t>kompetitif</a:t>
            </a:r>
            <a:r>
              <a:rPr lang="en-US" sz="2200" dirty="0">
                <a:sym typeface="Wingdings" pitchFamily="2" charset="2"/>
              </a:rPr>
              <a:t>  </a:t>
            </a:r>
            <a:r>
              <a:rPr lang="en-US" sz="2200" dirty="0" err="1">
                <a:sym typeface="Wingdings" pitchFamily="2" charset="2"/>
              </a:rPr>
              <a:t>nasional</a:t>
            </a:r>
            <a:r>
              <a:rPr lang="en-US" sz="2200" dirty="0">
                <a:sym typeface="Wingdings" pitchFamily="2" charset="2"/>
              </a:rPr>
              <a:t> (</a:t>
            </a:r>
            <a:r>
              <a:rPr lang="en-US" sz="2200" dirty="0" err="1">
                <a:sym typeface="Wingdings" pitchFamily="2" charset="2"/>
              </a:rPr>
              <a:t>seleksi</a:t>
            </a:r>
            <a:r>
              <a:rPr lang="en-US" sz="2200" dirty="0">
                <a:sym typeface="Wingdings" pitchFamily="2" charset="2"/>
              </a:rPr>
              <a:t> </a:t>
            </a:r>
            <a:r>
              <a:rPr lang="en-US" sz="2200" dirty="0" err="1">
                <a:sym typeface="Wingdings" pitchFamily="2" charset="2"/>
              </a:rPr>
              <a:t>nas</a:t>
            </a:r>
            <a:r>
              <a:rPr lang="en-US" sz="2200" dirty="0">
                <a:sym typeface="Wingdings" pitchFamily="2" charset="2"/>
              </a:rPr>
              <a:t>)</a:t>
            </a:r>
          </a:p>
          <a:p>
            <a:pPr lvl="1"/>
            <a:r>
              <a:rPr lang="en-US" sz="2200" dirty="0" err="1">
                <a:sym typeface="Wingdings" pitchFamily="2" charset="2"/>
              </a:rPr>
              <a:t>Kopertis</a:t>
            </a:r>
            <a:r>
              <a:rPr lang="en-US" sz="2200" dirty="0">
                <a:sym typeface="Wingdings" pitchFamily="2" charset="2"/>
              </a:rPr>
              <a:t> PTS </a:t>
            </a:r>
            <a:r>
              <a:rPr lang="en-US" sz="2200" dirty="0" err="1">
                <a:sym typeface="Wingdings" pitchFamily="2" charset="2"/>
              </a:rPr>
              <a:t>binaan</a:t>
            </a:r>
            <a:r>
              <a:rPr lang="en-US" sz="2200" dirty="0">
                <a:sym typeface="Wingdings" pitchFamily="2" charset="2"/>
              </a:rPr>
              <a:t> (</a:t>
            </a:r>
            <a:r>
              <a:rPr lang="en-US" sz="2200" dirty="0" err="1">
                <a:sym typeface="Wingdings" pitchFamily="2" charset="2"/>
              </a:rPr>
              <a:t>seleksi</a:t>
            </a:r>
            <a:r>
              <a:rPr lang="en-US" sz="2200" dirty="0">
                <a:sym typeface="Wingdings" pitchFamily="2" charset="2"/>
              </a:rPr>
              <a:t> regional)</a:t>
            </a:r>
          </a:p>
          <a:p>
            <a:pPr lvl="1"/>
            <a:r>
              <a:rPr lang="en-US" sz="2200" dirty="0">
                <a:sym typeface="Wingdings" pitchFamily="2" charset="2"/>
              </a:rPr>
              <a:t>PT </a:t>
            </a:r>
            <a:r>
              <a:rPr lang="en-US" sz="2200" dirty="0" err="1">
                <a:sym typeface="Wingdings" pitchFamily="2" charset="2"/>
              </a:rPr>
              <a:t>ybs</a:t>
            </a:r>
            <a:r>
              <a:rPr lang="en-US" sz="2200" dirty="0">
                <a:sym typeface="Wingdings" pitchFamily="2" charset="2"/>
              </a:rPr>
              <a:t>  </a:t>
            </a:r>
            <a:r>
              <a:rPr lang="en-US" sz="2200" dirty="0" err="1">
                <a:sym typeface="Wingdings" pitchFamily="2" charset="2"/>
              </a:rPr>
              <a:t>seleksi</a:t>
            </a:r>
            <a:r>
              <a:rPr lang="en-US" sz="2200" dirty="0">
                <a:sym typeface="Wingdings" pitchFamily="2" charset="2"/>
              </a:rPr>
              <a:t> </a:t>
            </a:r>
            <a:r>
              <a:rPr lang="en-US" sz="2200" dirty="0" err="1">
                <a:sym typeface="Wingdings" pitchFamily="2" charset="2"/>
              </a:rPr>
              <a:t>lokal</a:t>
            </a:r>
            <a:endParaRPr lang="en-US" sz="2200" dirty="0">
              <a:sym typeface="Wingdings" pitchFamily="2" charset="2"/>
            </a:endParaRPr>
          </a:p>
          <a:p>
            <a:pPr>
              <a:spcBef>
                <a:spcPts val="400"/>
              </a:spcBef>
            </a:pPr>
            <a:r>
              <a:rPr lang="en-US" sz="2200" dirty="0" err="1">
                <a:sym typeface="Wingdings" pitchFamily="2" charset="2"/>
              </a:rPr>
              <a:t>Jenis</a:t>
            </a:r>
            <a:r>
              <a:rPr lang="en-US" sz="2200" dirty="0">
                <a:sym typeface="Wingdings" pitchFamily="2" charset="2"/>
              </a:rPr>
              <a:t> </a:t>
            </a:r>
            <a:r>
              <a:rPr lang="en-US" sz="2200" dirty="0" err="1">
                <a:sym typeface="Wingdings" pitchFamily="2" charset="2"/>
              </a:rPr>
              <a:t>dan</a:t>
            </a:r>
            <a:r>
              <a:rPr lang="en-US" sz="2200" dirty="0">
                <a:sym typeface="Wingdings" pitchFamily="2" charset="2"/>
              </a:rPr>
              <a:t> </a:t>
            </a:r>
            <a:r>
              <a:rPr lang="en-US" sz="2200" dirty="0" err="1">
                <a:sym typeface="Wingdings" pitchFamily="2" charset="2"/>
              </a:rPr>
              <a:t>jumlah</a:t>
            </a:r>
            <a:r>
              <a:rPr lang="en-US" sz="2200" dirty="0">
                <a:sym typeface="Wingdings" pitchFamily="2" charset="2"/>
              </a:rPr>
              <a:t> </a:t>
            </a:r>
            <a:r>
              <a:rPr lang="en-US" sz="2200" dirty="0" err="1">
                <a:sym typeface="Wingdings" pitchFamily="2" charset="2"/>
              </a:rPr>
              <a:t>banyak</a:t>
            </a:r>
            <a:r>
              <a:rPr lang="en-US" sz="2200" dirty="0">
                <a:sym typeface="Wingdings" pitchFamily="2" charset="2"/>
              </a:rPr>
              <a:t>, </a:t>
            </a:r>
            <a:r>
              <a:rPr lang="en-US" sz="2200" dirty="0" err="1">
                <a:sym typeface="Wingdings" pitchFamily="2" charset="2"/>
              </a:rPr>
              <a:t>nilai</a:t>
            </a:r>
            <a:r>
              <a:rPr lang="en-US" sz="2200" dirty="0">
                <a:sym typeface="Wingdings" pitchFamily="2" charset="2"/>
              </a:rPr>
              <a:t> </a:t>
            </a:r>
            <a:r>
              <a:rPr lang="en-US" sz="2200" dirty="0" err="1">
                <a:sym typeface="Wingdings" pitchFamily="2" charset="2"/>
              </a:rPr>
              <a:t>besar</a:t>
            </a:r>
            <a:endParaRPr lang="en-US" sz="2200" dirty="0">
              <a:sym typeface="Wingdings" pitchFamily="2" charset="2"/>
            </a:endParaRPr>
          </a:p>
          <a:p>
            <a:pPr>
              <a:spcBef>
                <a:spcPts val="400"/>
              </a:spcBef>
            </a:pPr>
            <a:r>
              <a:rPr lang="en-US" sz="2200" dirty="0" err="1">
                <a:sym typeface="Wingdings" pitchFamily="2" charset="2"/>
              </a:rPr>
              <a:t>Persyaratan</a:t>
            </a:r>
            <a:r>
              <a:rPr lang="en-US" sz="2200" dirty="0">
                <a:sym typeface="Wingdings" pitchFamily="2" charset="2"/>
              </a:rPr>
              <a:t> </a:t>
            </a:r>
            <a:r>
              <a:rPr lang="en-US" sz="2200" dirty="0" err="1">
                <a:sym typeface="Wingdings" pitchFamily="2" charset="2"/>
              </a:rPr>
              <a:t>semakin</a:t>
            </a:r>
            <a:r>
              <a:rPr lang="en-US" sz="2200" dirty="0">
                <a:sym typeface="Wingdings" pitchFamily="2" charset="2"/>
              </a:rPr>
              <a:t> </a:t>
            </a:r>
            <a:r>
              <a:rPr lang="en-US" sz="2200" dirty="0" err="1">
                <a:sym typeface="Wingdings" pitchFamily="2" charset="2"/>
              </a:rPr>
              <a:t>berat</a:t>
            </a:r>
            <a:r>
              <a:rPr lang="en-US" sz="2200" dirty="0">
                <a:sym typeface="Wingdings" pitchFamily="2" charset="2"/>
              </a:rPr>
              <a:t> (</a:t>
            </a:r>
            <a:r>
              <a:rPr lang="en-US" sz="2200" dirty="0" err="1">
                <a:sym typeface="Wingdings" pitchFamily="2" charset="2"/>
              </a:rPr>
              <a:t>ber</a:t>
            </a:r>
            <a:r>
              <a:rPr lang="en-US" sz="2200" dirty="0">
                <a:sym typeface="Wingdings" pitchFamily="2" charset="2"/>
              </a:rPr>
              <a:t> NIDN, </a:t>
            </a:r>
            <a:r>
              <a:rPr lang="en-US" sz="2200" dirty="0" err="1">
                <a:sym typeface="Wingdings" pitchFamily="2" charset="2"/>
              </a:rPr>
              <a:t>Jafa</a:t>
            </a:r>
            <a:r>
              <a:rPr lang="en-US" sz="2200" dirty="0">
                <a:sym typeface="Wingdings" pitchFamily="2" charset="2"/>
              </a:rPr>
              <a:t> minimal)</a:t>
            </a:r>
            <a:endParaRPr lang="en-US" sz="2200" dirty="0"/>
          </a:p>
        </p:txBody>
      </p:sp>
    </p:spTree>
    <p:extLst>
      <p:ext uri="{BB962C8B-B14F-4D97-AF65-F5344CB8AC3E}">
        <p14:creationId xmlns:p14="http://schemas.microsoft.com/office/powerpoint/2010/main" val="33803522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Daun Merah.jpg"/>
          <p:cNvPicPr>
            <a:picLocks noChangeAspect="1"/>
          </p:cNvPicPr>
          <p:nvPr/>
        </p:nvPicPr>
        <p:blipFill>
          <a:blip r:embed="rId2"/>
          <a:srcRect/>
          <a:stretch>
            <a:fillRect/>
          </a:stretch>
        </p:blipFill>
        <p:spPr bwMode="auto">
          <a:xfrm>
            <a:off x="533400" y="685800"/>
            <a:ext cx="8116888" cy="4953000"/>
          </a:xfrm>
          <a:prstGeom prst="rect">
            <a:avLst/>
          </a:prstGeom>
          <a:noFill/>
          <a:ln w="9525">
            <a:noFill/>
            <a:miter lim="800000"/>
            <a:headEnd/>
            <a:tailEnd/>
          </a:ln>
        </p:spPr>
      </p:pic>
      <p:sp>
        <p:nvSpPr>
          <p:cNvPr id="35843" name="Title 1"/>
          <p:cNvSpPr>
            <a:spLocks noGrp="1"/>
          </p:cNvSpPr>
          <p:nvPr>
            <p:ph type="title"/>
          </p:nvPr>
        </p:nvSpPr>
        <p:spPr>
          <a:xfrm>
            <a:off x="533400" y="5334000"/>
            <a:ext cx="8229600" cy="1143000"/>
          </a:xfrm>
        </p:spPr>
        <p:txBody>
          <a:bodyPr/>
          <a:lstStyle/>
          <a:p>
            <a:pPr algn="ctr" eaLnBrk="1" hangingPunct="1"/>
            <a:r>
              <a:rPr lang="en-US" smtClean="0">
                <a:solidFill>
                  <a:schemeClr val="tx1"/>
                </a:solidFill>
                <a:latin typeface="Brush Script MT" pitchFamily="66" charset="0"/>
              </a:rPr>
              <a:t>Terima Kasih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4000" contrast="62000"/>
                    </a14:imgEffect>
                  </a14:imgLayer>
                </a14:imgProps>
              </a:ext>
              <a:ext uri="{28A0092B-C50C-407E-A947-70E740481C1C}">
                <a14:useLocalDpi xmlns:a14="http://schemas.microsoft.com/office/drawing/2010/main" val="0"/>
              </a:ext>
            </a:extLst>
          </a:blip>
          <a:srcRect/>
          <a:stretch>
            <a:fillRect/>
          </a:stretch>
        </p:blipFill>
        <p:spPr bwMode="auto">
          <a:xfrm>
            <a:off x="179512" y="726394"/>
            <a:ext cx="8784976" cy="594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54283" y="188640"/>
            <a:ext cx="8229600" cy="562074"/>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t>Skim </a:t>
            </a:r>
            <a:r>
              <a:rPr lang="en-US" sz="3200" dirty="0" err="1" smtClean="0"/>
              <a:t>Penelitian</a:t>
            </a:r>
            <a:r>
              <a:rPr lang="en-US" sz="3200" dirty="0" smtClean="0"/>
              <a:t> </a:t>
            </a:r>
            <a:r>
              <a:rPr lang="en-US" sz="3200" dirty="0" err="1" smtClean="0"/>
              <a:t>Desentralisasi</a:t>
            </a:r>
            <a:endParaRPr lang="id-ID" sz="3200" dirty="0"/>
          </a:p>
        </p:txBody>
      </p:sp>
    </p:spTree>
    <p:extLst>
      <p:ext uri="{BB962C8B-B14F-4D97-AF65-F5344CB8AC3E}">
        <p14:creationId xmlns:p14="http://schemas.microsoft.com/office/powerpoint/2010/main" val="2265411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88640"/>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t>Skim </a:t>
            </a:r>
            <a:r>
              <a:rPr lang="en-US" sz="3200" dirty="0" err="1" smtClean="0"/>
              <a:t>Penelitian</a:t>
            </a:r>
            <a:r>
              <a:rPr lang="en-US" sz="3200" dirty="0" smtClean="0"/>
              <a:t> </a:t>
            </a:r>
            <a:r>
              <a:rPr lang="en-US" sz="3200" dirty="0" err="1" smtClean="0"/>
              <a:t>Kompetitif</a:t>
            </a:r>
            <a:r>
              <a:rPr lang="en-US" sz="3200" dirty="0" smtClean="0"/>
              <a:t> </a:t>
            </a:r>
            <a:r>
              <a:rPr lang="en-US" sz="3200" dirty="0" err="1" smtClean="0"/>
              <a:t>Nasional</a:t>
            </a:r>
            <a:r>
              <a:rPr lang="en-US" sz="3200" dirty="0" smtClean="0"/>
              <a:t> (</a:t>
            </a:r>
            <a:r>
              <a:rPr lang="en-US" sz="3200" dirty="0" err="1" smtClean="0"/>
              <a:t>Terpusat</a:t>
            </a:r>
            <a:r>
              <a:rPr lang="en-US" sz="3200" dirty="0" smtClean="0"/>
              <a:t>)</a:t>
            </a:r>
            <a:endParaRPr lang="id-ID" sz="3200" dirty="0"/>
          </a:p>
        </p:txBody>
      </p:sp>
      <p:pic>
        <p:nvPicPr>
          <p:cNvPr id="3075" name="Picture 3"/>
          <p:cNvPicPr>
            <a:picLocks noChangeAspect="1" noChangeArrowheads="1"/>
          </p:cNvPicPr>
          <p:nvPr/>
        </p:nvPicPr>
        <p:blipFill>
          <a:blip r:embed="rId2">
            <a:lum bright="-18000" contrast="50000"/>
            <a:extLst>
              <a:ext uri="{28A0092B-C50C-407E-A947-70E740481C1C}">
                <a14:useLocalDpi xmlns:a14="http://schemas.microsoft.com/office/drawing/2010/main" val="0"/>
              </a:ext>
            </a:extLst>
          </a:blip>
          <a:srcRect/>
          <a:stretch>
            <a:fillRect/>
          </a:stretch>
        </p:blipFill>
        <p:spPr bwMode="auto">
          <a:xfrm>
            <a:off x="222312" y="1268760"/>
            <a:ext cx="8464488" cy="539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41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19000" contrast="30000"/>
            <a:extLst>
              <a:ext uri="{28A0092B-C50C-407E-A947-70E740481C1C}">
                <a14:useLocalDpi xmlns:a14="http://schemas.microsoft.com/office/drawing/2010/main" val="0"/>
              </a:ext>
            </a:extLst>
          </a:blip>
          <a:srcRect/>
          <a:stretch>
            <a:fillRect/>
          </a:stretch>
        </p:blipFill>
        <p:spPr bwMode="auto">
          <a:xfrm>
            <a:off x="219775" y="836712"/>
            <a:ext cx="880524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274638"/>
            <a:ext cx="8229600" cy="562074"/>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t>Skim </a:t>
            </a:r>
            <a:r>
              <a:rPr lang="en-US" sz="3200" dirty="0" err="1" smtClean="0"/>
              <a:t>Pengabdian</a:t>
            </a:r>
            <a:r>
              <a:rPr lang="en-US" sz="3200" dirty="0" smtClean="0"/>
              <a:t> </a:t>
            </a:r>
            <a:r>
              <a:rPr lang="en-US" sz="3200" dirty="0" err="1" smtClean="0"/>
              <a:t>Masyarakat</a:t>
            </a:r>
            <a:endParaRPr lang="id-ID" sz="3200" dirty="0"/>
          </a:p>
        </p:txBody>
      </p:sp>
    </p:spTree>
    <p:extLst>
      <p:ext uri="{BB962C8B-B14F-4D97-AF65-F5344CB8AC3E}">
        <p14:creationId xmlns:p14="http://schemas.microsoft.com/office/powerpoint/2010/main" val="2812264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122"/>
          <a:stretch/>
        </p:blipFill>
        <p:spPr bwMode="auto">
          <a:xfrm>
            <a:off x="0" y="0"/>
            <a:ext cx="91484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88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796925"/>
          </a:xfrm>
        </p:spPr>
        <p:txBody>
          <a:bodyPr>
            <a:normAutofit fontScale="90000"/>
          </a:bodyPr>
          <a:lstStyle/>
          <a:p>
            <a:r>
              <a:rPr lang="en-US" sz="3600" smtClean="0"/>
              <a:t>1. Penelitian Unggulan Perguruan Tinggi</a:t>
            </a:r>
          </a:p>
        </p:txBody>
      </p:sp>
      <p:sp>
        <p:nvSpPr>
          <p:cNvPr id="3" name="Content Placeholder 2"/>
          <p:cNvSpPr>
            <a:spLocks noGrp="1"/>
          </p:cNvSpPr>
          <p:nvPr>
            <p:ph idx="1"/>
          </p:nvPr>
        </p:nvSpPr>
        <p:spPr>
          <a:xfrm>
            <a:off x="457200" y="1285875"/>
            <a:ext cx="8229600" cy="4840288"/>
          </a:xfrm>
        </p:spPr>
        <p:txBody>
          <a:bodyPr>
            <a:normAutofit fontScale="92500"/>
          </a:bodyPr>
          <a:lstStyle/>
          <a:p>
            <a:pPr>
              <a:buFont typeface="Arial" charset="0"/>
              <a:buNone/>
              <a:defRPr/>
            </a:pPr>
            <a:r>
              <a:rPr lang="en-US" sz="2500" dirty="0" err="1"/>
              <a:t>Tujuan</a:t>
            </a:r>
            <a:r>
              <a:rPr lang="en-US" sz="2500" dirty="0"/>
              <a:t> </a:t>
            </a:r>
          </a:p>
          <a:p>
            <a:pPr marL="514350" indent="-514350">
              <a:buFont typeface="Arial" charset="0"/>
              <a:buAutoNum type="alphaLcPeriod"/>
              <a:defRPr/>
            </a:pPr>
            <a:r>
              <a:rPr lang="id-ID" sz="2500" dirty="0"/>
              <a:t>Mensinergikan penelitian di PT dengan kebijakan  dan program pembangunan lokal/nasional/ internasional melalui pemanfaatan kepakaran PT, sarana </a:t>
            </a:r>
            <a:r>
              <a:rPr lang="en-US" sz="2500" dirty="0"/>
              <a:t>&amp;</a:t>
            </a:r>
            <a:r>
              <a:rPr lang="id-ID" sz="2500" dirty="0"/>
              <a:t>  prasarana penelitian dan atau sumber daya setempat, </a:t>
            </a:r>
            <a:endParaRPr lang="en-US" sz="2500" dirty="0"/>
          </a:p>
          <a:p>
            <a:pPr marL="514350" indent="-514350">
              <a:buFont typeface="Arial" charset="0"/>
              <a:buAutoNum type="alphaLcPeriod"/>
              <a:defRPr/>
            </a:pPr>
            <a:r>
              <a:rPr lang="id-ID" sz="2500" dirty="0"/>
              <a:t>Menjawab tantangan kebutuhan IPTEKS oleh pengguna sektor riil,</a:t>
            </a:r>
            <a:endParaRPr lang="en-US" sz="2500" dirty="0"/>
          </a:p>
          <a:p>
            <a:pPr marL="514350" indent="-514350">
              <a:buFont typeface="Arial" charset="0"/>
              <a:buAutoNum type="alphaLcPeriod"/>
              <a:defRPr/>
            </a:pPr>
            <a:r>
              <a:rPr lang="id-ID" sz="2500" dirty="0"/>
              <a:t>Membangun jejaring kerjasama antar peneliti dalam bidang keilmuan dan interest yang sama, sehingga mampu menumbuhkan kapasitas penelitian institusi dan inovasi teknologi sejalan dengan kemajuan teknologi dan </a:t>
            </a:r>
            <a:r>
              <a:rPr lang="id-ID" sz="2500" i="1" dirty="0"/>
              <a:t>frontier technology</a:t>
            </a:r>
            <a:r>
              <a:rPr lang="id-ID" sz="2500" dirty="0"/>
              <a:t>.</a:t>
            </a:r>
            <a:endParaRPr lang="en-US" sz="2500" dirty="0"/>
          </a:p>
        </p:txBody>
      </p:sp>
    </p:spTree>
    <p:extLst>
      <p:ext uri="{BB962C8B-B14F-4D97-AF65-F5344CB8AC3E}">
        <p14:creationId xmlns:p14="http://schemas.microsoft.com/office/powerpoint/2010/main" val="3541214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237</TotalTime>
  <Words>2390</Words>
  <Application>Microsoft Office PowerPoint</Application>
  <PresentationFormat>On-screen Show (4:3)</PresentationFormat>
  <Paragraphs>241</Paragraphs>
  <Slides>40</Slides>
  <Notes>1</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Concourse</vt:lpstr>
      <vt:lpstr>1_Concourse</vt:lpstr>
      <vt:lpstr>HIBAH PENELITIAN DIKTI</vt:lpstr>
      <vt:lpstr>Data Diri</vt:lpstr>
      <vt:lpstr>Penelitian ??</vt:lpstr>
      <vt:lpstr>HIBAH DIKTI</vt:lpstr>
      <vt:lpstr>PowerPoint Presentation</vt:lpstr>
      <vt:lpstr>PowerPoint Presentation</vt:lpstr>
      <vt:lpstr>PowerPoint Presentation</vt:lpstr>
      <vt:lpstr>PowerPoint Presentation</vt:lpstr>
      <vt:lpstr>1. Penelitian Unggulan Perguruan Tinggi</vt:lpstr>
      <vt:lpstr>Luaran Peneltian Unggulan PT</vt:lpstr>
      <vt:lpstr>Kriteria, Persyaratan Pengusul dan Tata Cara Pengusulan</vt:lpstr>
      <vt:lpstr>PowerPoint Presentation</vt:lpstr>
      <vt:lpstr>Sistematika Usulan Penelitian</vt:lpstr>
      <vt:lpstr>2. PENELITIAN HIBAH TIM PASCASARJANA</vt:lpstr>
      <vt:lpstr>Kriteria dan Persyaratan Umum</vt:lpstr>
      <vt:lpstr>PowerPoint Presentation</vt:lpstr>
      <vt:lpstr>Luaran Penelitian</vt:lpstr>
      <vt:lpstr>Luaran Tambahan :</vt:lpstr>
      <vt:lpstr>3. PENELITIAN FUNDAMENTAL</vt:lpstr>
      <vt:lpstr>Kriteria dan Persyaratan Umum</vt:lpstr>
      <vt:lpstr>Luaran Penelitian </vt:lpstr>
      <vt:lpstr>4. PENELITIAN HIBAH BERSAING</vt:lpstr>
      <vt:lpstr>Kriteria dan Persyaratan Umum</vt:lpstr>
      <vt:lpstr>PowerPoint Presentation</vt:lpstr>
      <vt:lpstr>Luaran Penelitian</vt:lpstr>
      <vt:lpstr>5. PENELITIAN KERJASAMA ANTAR PERGURUAN TINGGI (PEKERTI)</vt:lpstr>
      <vt:lpstr>Ketentuan dan Persyaratan Umum</vt:lpstr>
      <vt:lpstr>PowerPoint Presentation</vt:lpstr>
      <vt:lpstr>Justifikasi Anggaran (Rp.60 – 75 jt/th)</vt:lpstr>
      <vt:lpstr>PowerPoint Presentation</vt:lpstr>
      <vt:lpstr>6. PENELITIAN DISERTASI DOKTOR</vt:lpstr>
      <vt:lpstr>Kriteria dan dan Persyaratan Umum</vt:lpstr>
      <vt:lpstr>PowerPoint Presentation</vt:lpstr>
      <vt:lpstr>Luaran Penelitian</vt:lpstr>
      <vt:lpstr>7. PENELITIAN DOSEN PEMULA</vt:lpstr>
      <vt:lpstr>Kriteria dan Persyaratan Umum</vt:lpstr>
      <vt:lpstr>Luaran Penelitian</vt:lpstr>
      <vt:lpstr>Mekanisme Online</vt:lpstr>
      <vt:lpstr>Direktorat Lain</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MULAI MENELITI: Dari Proposal yang Berhasil ke  Mulai Meneliti</dc:title>
  <dc:creator>LST</dc:creator>
  <cp:lastModifiedBy>lasmono</cp:lastModifiedBy>
  <cp:revision>30</cp:revision>
  <dcterms:created xsi:type="dcterms:W3CDTF">2012-02-14T21:21:22Z</dcterms:created>
  <dcterms:modified xsi:type="dcterms:W3CDTF">2013-06-30T14:29:21Z</dcterms:modified>
</cp:coreProperties>
</file>