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1"/>
  </p:notesMasterIdLst>
  <p:handoutMasterIdLst>
    <p:handoutMasterId r:id="rId22"/>
  </p:handoutMasterIdLst>
  <p:sldIdLst>
    <p:sldId id="497" r:id="rId2"/>
    <p:sldId id="681" r:id="rId3"/>
    <p:sldId id="653" r:id="rId4"/>
    <p:sldId id="680" r:id="rId5"/>
    <p:sldId id="691" r:id="rId6"/>
    <p:sldId id="692" r:id="rId7"/>
    <p:sldId id="690" r:id="rId8"/>
    <p:sldId id="694" r:id="rId9"/>
    <p:sldId id="699" r:id="rId10"/>
    <p:sldId id="695" r:id="rId11"/>
    <p:sldId id="700" r:id="rId12"/>
    <p:sldId id="701" r:id="rId13"/>
    <p:sldId id="696" r:id="rId14"/>
    <p:sldId id="697" r:id="rId15"/>
    <p:sldId id="698" r:id="rId16"/>
    <p:sldId id="682" r:id="rId17"/>
    <p:sldId id="684" r:id="rId18"/>
    <p:sldId id="688" r:id="rId19"/>
    <p:sldId id="689" r:id="rId20"/>
  </p:sldIdLst>
  <p:sldSz cx="9144000" cy="6858000" type="screen4x3"/>
  <p:notesSz cx="9296400" cy="6858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ECFF"/>
    <a:srgbClr val="3399FF"/>
    <a:srgbClr val="FCFC04"/>
    <a:srgbClr val="EAF5F6"/>
    <a:srgbClr val="A50021"/>
    <a:srgbClr val="FF3300"/>
    <a:srgbClr val="CCCC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58" autoAdjust="0"/>
    <p:restoredTop sz="94533" autoAdjust="0"/>
  </p:normalViewPr>
  <p:slideViewPr>
    <p:cSldViewPr>
      <p:cViewPr>
        <p:scale>
          <a:sx n="75" d="100"/>
          <a:sy n="75" d="100"/>
        </p:scale>
        <p:origin x="-1062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9" d="100"/>
          <a:sy n="59" d="100"/>
        </p:scale>
        <p:origin x="-2412" y="-78"/>
      </p:cViewPr>
      <p:guideLst>
        <p:guide orient="horz" pos="2160"/>
        <p:guide pos="29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22BCC0F-AC27-47E0-B073-025BD40C1A0A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1D8E50C-B7C8-4DFB-9FB0-0632C85B657A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F5FB367-604E-440E-9D4A-CFDBC9C6D167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3700" y="514350"/>
            <a:ext cx="3430588" cy="2573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992C986-8268-44FC-BE59-F13F4CF6033F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24512-BF28-4CE1-B6AA-9DD5F66AA66B}" type="slidenum">
              <a:rPr lang="ar-SA" smtClean="0"/>
              <a:pPr/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ECE10-E6B6-4C83-A086-E6CF49C973E6}" type="slidenum">
              <a:rPr lang="ar-SA" smtClean="0"/>
              <a:pPr/>
              <a:t>10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1CC553-785B-4F04-AACA-8803CB135444}" type="slidenum">
              <a:rPr lang="ar-SA" smtClean="0"/>
              <a:pPr/>
              <a:t>11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91380E-D8D1-4621-B197-CA467ABE9EF8}" type="slidenum">
              <a:rPr lang="ar-SA" smtClean="0"/>
              <a:pPr/>
              <a:t>12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6E52C-9FA6-4824-B3B1-084BA67D02FE}" type="slidenum">
              <a:rPr lang="ar-SA" smtClean="0"/>
              <a:pPr/>
              <a:t>13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C976F-E682-4428-9595-9B1413117646}" type="slidenum">
              <a:rPr lang="ar-SA" smtClean="0"/>
              <a:pPr/>
              <a:t>14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02A9AB-F361-4380-A140-9DFFDE351F95}" type="slidenum">
              <a:rPr lang="ar-SA" smtClean="0"/>
              <a:pPr/>
              <a:t>15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3CFE42-0BB2-4743-A163-3947DEC5DE83}" type="slidenum">
              <a:rPr lang="ar-SA" smtClean="0"/>
              <a:pPr/>
              <a:t>16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B9456-E308-4EEA-8A91-E5F381A5646E}" type="slidenum">
              <a:rPr lang="ar-SA" smtClean="0"/>
              <a:pPr/>
              <a:t>17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6134F-6066-4137-8145-1CD684303616}" type="slidenum">
              <a:rPr lang="ar-SA" smtClean="0"/>
              <a:pPr/>
              <a:t>18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0FAAD-0033-4683-869A-AA2A2E0D9357}" type="slidenum">
              <a:rPr lang="ar-SA" smtClean="0"/>
              <a:pPr/>
              <a:t>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06EC4-9B98-494C-A1BF-8A78D3AD5443}" type="slidenum">
              <a:rPr lang="ar-SA" smtClean="0"/>
              <a:pPr/>
              <a:t>3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52DE4-3049-4398-80B5-2D0308C9F624}" type="slidenum">
              <a:rPr lang="ar-SA" smtClean="0"/>
              <a:pPr/>
              <a:t>4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3EAED-0128-4DB4-B06A-5CEFC5E8DFF9}" type="slidenum">
              <a:rPr lang="ar-SA" smtClean="0"/>
              <a:pPr/>
              <a:t>5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3CCB3-AF56-4963-A15F-970C1057DF9D}" type="slidenum">
              <a:rPr lang="ar-SA" smtClean="0"/>
              <a:pPr/>
              <a:t>6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A5B95-C69E-42C6-AE73-A374907C9ED8}" type="slidenum">
              <a:rPr lang="ar-SA" smtClean="0"/>
              <a:pPr/>
              <a:t>7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967D3E-5935-451A-AC37-DA322D439BA8}" type="slidenum">
              <a:rPr lang="ar-SA" smtClean="0"/>
              <a:pPr/>
              <a:t>8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D9DCB-4C2B-4FDF-B6DC-9D5EC8D18802}" type="slidenum">
              <a:rPr lang="ar-SA" smtClean="0"/>
              <a:pPr/>
              <a:t>9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33700" y="514350"/>
            <a:ext cx="3430588" cy="257333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49" y="6391276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1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1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356EC-48F1-4C21-A22E-9EC0C18615E1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25890DA-53AE-499E-81F1-0C758F6324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525FA-302C-4448-8D97-D54867E2640E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B5859-FE86-46CB-B184-8224249C28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1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49" y="6391276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6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1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1" y="3009901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0D396-6B15-43F4-9123-6C300ADD7C6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1DD55-2414-4128-A8AF-23326721CB56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CD60A-F1AB-4794-8DB7-8958C43DC89F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4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EB89-3D03-4821-9EA1-D3A1EC8BF3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1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6"/>
            <a:ext cx="8832851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49" y="6391276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1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1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3F8D3-66BA-4278-9B0A-99D55442C641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810E4FF-C97B-451E-B6BC-84C3DB1FA91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6" y="1576389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6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64E85-E438-47F9-9A44-9A956D4DABBE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E79B2-F499-40D7-8778-B4ADE3741F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6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1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49" y="6391276"/>
            <a:ext cx="8832851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1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6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1" y="1050926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73AE5-A3A1-4FDF-B8FF-9B6C5F0FC87A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6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9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69E7090-7C7E-44F2-B79A-8076028140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AF6B6-04A0-4781-8D7B-D3C1E2665828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9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3DAAF-74C3-4536-9F69-3AC5811BC2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1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49" y="6391276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1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D042D-ED2F-4038-AA25-55B98CB50EB2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1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527A05-E9B9-4836-8B71-76922478CBD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1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1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1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1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1557F73-0CD8-4A18-B210-B30E0224BB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DD87D-D078-4E26-86D5-1CC6C4B9B6B9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6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1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1"/>
            <a:ext cx="8832851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6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1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2CAF-7114-40BA-8380-CA559412AF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6" y="6405564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E38A-C33E-48DB-ACB0-51EC912BD079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6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1"/>
            <a:ext cx="8832851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4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861779AD-7104-4CF5-B542-AF786AF41AAF}" type="datetimeFigureOut">
              <a:rPr lang="en-GB"/>
              <a:pPr>
                <a:defRPr/>
              </a:pPr>
              <a:t>01/07/2013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6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6"/>
            <a:ext cx="8832851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1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1" y="1050926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3E09D3E-25AC-45EF-88C5-6380B763490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1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928663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TEKNIK MEREVIEW RAB </a:t>
            </a:r>
          </a:p>
          <a:p>
            <a:pPr algn="ctr" eaLnBrk="0" hangingPunct="0">
              <a:defRPr/>
            </a:pPr>
            <a:r>
              <a:rPr lang="en-US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DALAM KAITANNYA DENGAN METODE</a:t>
            </a:r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 flipV="1">
            <a:off x="323851" y="1557338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Text Box 13" descr="Parchment"/>
          <p:cNvSpPr txBox="1">
            <a:spLocks noChangeArrowheads="1"/>
          </p:cNvSpPr>
          <p:nvPr/>
        </p:nvSpPr>
        <p:spPr bwMode="auto">
          <a:xfrm>
            <a:off x="2255840" y="2928938"/>
            <a:ext cx="6459537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Disampaikan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Harun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Joko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Prayitno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harunjpums@yahoo.com</a:t>
            </a:r>
          </a:p>
          <a:p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Disampaikan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pada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</a:rPr>
              <a:t>Workshop Review </a:t>
            </a:r>
            <a:r>
              <a:rPr lang="en-US" sz="2400" i="1" dirty="0" err="1">
                <a:solidFill>
                  <a:srgbClr val="002060"/>
                </a:solidFill>
                <a:latin typeface="Calibri" pitchFamily="34" charset="0"/>
              </a:rPr>
              <a:t>Penelitian</a:t>
            </a:r>
            <a:endParaRPr lang="en-US" sz="2400" i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Bagi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Dosen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PTS </a:t>
            </a:r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Kopertis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Wilayah VI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</a:rPr>
              <a:t>2-</a:t>
            </a:r>
            <a:r>
              <a:rPr lang="id-ID" sz="2400" dirty="0" smtClean="0">
                <a:solidFill>
                  <a:srgbClr val="002060"/>
                </a:solidFill>
                <a:latin typeface="Calibri" pitchFamily="34" charset="0"/>
              </a:rPr>
              <a:t>4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itchFamily="34" charset="0"/>
              </a:rPr>
              <a:t>Juli</a:t>
            </a: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 2013</a:t>
            </a:r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571626"/>
            <a:ext cx="1571625" cy="16430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214689"/>
            <a:ext cx="1571625" cy="177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4929189"/>
            <a:ext cx="1571625" cy="177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PENURUNAN METODE KE RAB</a:t>
            </a:r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928689" y="1643063"/>
            <a:ext cx="6215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Lokasi </a:t>
            </a:r>
            <a:r>
              <a:rPr lang="en-US">
                <a:solidFill>
                  <a:srgbClr val="0070C0"/>
                </a:solidFill>
              </a:rPr>
              <a:t>Surakarta</a:t>
            </a:r>
            <a:r>
              <a:rPr lang="en-US"/>
              <a:t> dan </a:t>
            </a:r>
            <a:r>
              <a:rPr lang="en-US">
                <a:solidFill>
                  <a:srgbClr val="0070C0"/>
                </a:solidFill>
              </a:rPr>
              <a:t>DIY</a:t>
            </a:r>
          </a:p>
        </p:txBody>
      </p:sp>
      <p:pic>
        <p:nvPicPr>
          <p:cNvPr id="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500063" cy="4286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143126"/>
            <a:ext cx="500063" cy="4286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8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2714626"/>
            <a:ext cx="500063" cy="121443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928689" y="2143125"/>
            <a:ext cx="6215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Sumber data </a:t>
            </a:r>
            <a:r>
              <a:rPr lang="en-US">
                <a:solidFill>
                  <a:srgbClr val="0070C0"/>
                </a:solidFill>
              </a:rPr>
              <a:t>andik</a:t>
            </a:r>
            <a:r>
              <a:rPr lang="en-US"/>
              <a:t> dan </a:t>
            </a:r>
            <a:r>
              <a:rPr lang="en-US">
                <a:solidFill>
                  <a:srgbClr val="0070C0"/>
                </a:solidFill>
              </a:rPr>
              <a:t>guru</a:t>
            </a:r>
            <a:r>
              <a:rPr lang="en-US"/>
              <a:t> SD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8689" y="2571751"/>
            <a:ext cx="6215063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data</a:t>
            </a:r>
          </a:p>
          <a:p>
            <a:pPr marL="355600" indent="-355600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Teknik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rekam</a:t>
            </a:r>
            <a:endParaRPr lang="en-US" dirty="0">
              <a:solidFill>
                <a:srgbClr val="0070C0"/>
              </a:solidFill>
            </a:endParaRPr>
          </a:p>
          <a:p>
            <a:pPr marL="355600" indent="-355600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Teknik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catat-simak</a:t>
            </a:r>
            <a:endParaRPr lang="en-US" dirty="0">
              <a:solidFill>
                <a:srgbClr val="0070C0"/>
              </a:solidFill>
            </a:endParaRPr>
          </a:p>
          <a:p>
            <a:pPr marL="355600" indent="-355600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Teknik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pengamatan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terlibat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pasif</a:t>
            </a:r>
            <a:endParaRPr lang="en-US" dirty="0">
              <a:solidFill>
                <a:srgbClr val="0070C0"/>
              </a:solidFill>
            </a:endParaRPr>
          </a:p>
          <a:p>
            <a:pPr marL="355600" indent="-355600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Teknik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triangulasi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1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4214813"/>
            <a:ext cx="500063" cy="2000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58369" name="Rectangle 1" descr="Parchment"/>
          <p:cNvSpPr>
            <a:spLocks noChangeArrowheads="1"/>
          </p:cNvSpPr>
          <p:nvPr/>
        </p:nvSpPr>
        <p:spPr bwMode="auto">
          <a:xfrm>
            <a:off x="928689" y="4071939"/>
            <a:ext cx="7286625" cy="224676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es-ES" sz="2000" dirty="0" err="1">
                <a:latin typeface="Calibri" pitchFamily="34" charset="0"/>
                <a:ea typeface="Times New Roman" pitchFamily="18" charset="0"/>
              </a:rPr>
              <a:t>Teknik</a:t>
            </a:r>
            <a:r>
              <a:rPr lang="es-ES" sz="2000" dirty="0"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latin typeface="Calibri" pitchFamily="34" charset="0"/>
                <a:ea typeface="Times New Roman" pitchFamily="18" charset="0"/>
              </a:rPr>
              <a:t> data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pragmatik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heuristik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Grice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hipotesis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Pollyana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relevansi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kelakar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</a:p>
          <a:p>
            <a:pPr marL="355600" indent="-355600" algn="just" eaLnBrk="0" hangingPunct="0">
              <a:buFont typeface="Wingdings" pitchFamily="2" charset="2"/>
              <a:buChar char="§"/>
              <a:defRPr/>
            </a:pP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Analisis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model</a:t>
            </a:r>
            <a:r>
              <a:rPr lang="es-ES" sz="2000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s-ES" sz="2000" dirty="0" err="1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kerukunan</a:t>
            </a:r>
            <a:r>
              <a:rPr lang="es-ES" sz="2000" dirty="0">
                <a:latin typeface="Calibri" pitchFamily="34" charset="0"/>
                <a:ea typeface="Times New Roman" pitchFamily="18" charset="0"/>
              </a:rPr>
              <a:t>.</a:t>
            </a:r>
            <a:endParaRPr lang="es-ES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428605"/>
            <a:ext cx="7129463" cy="50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APPLIKASI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METODE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KE KOMPONEN RAB</a:t>
            </a:r>
          </a:p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7189" y="1928813"/>
          <a:ext cx="8429625" cy="3678237"/>
        </p:xfrm>
        <a:graphic>
          <a:graphicData uri="http://schemas.openxmlformats.org/drawingml/2006/table">
            <a:tbl>
              <a:tblPr/>
              <a:tblGrid>
                <a:gridCol w="500067"/>
                <a:gridCol w="1428760"/>
                <a:gridCol w="1000132"/>
                <a:gridCol w="928695"/>
                <a:gridCol w="785819"/>
                <a:gridCol w="714380"/>
                <a:gridCol w="985415"/>
                <a:gridCol w="871975"/>
                <a:gridCol w="690323"/>
                <a:gridCol w="524127"/>
              </a:tblGrid>
              <a:tr h="31822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RENCANA ANGGARAN BIAYA </a:t>
                      </a:r>
                    </a:p>
                  </a:txBody>
                  <a:tcPr marL="7736" marR="7736" marT="77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22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REVISI USUL PENELITIAN HIKOM TAHUN III TA 2012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8224">
                <a:tc gridSpan="8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77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1. Gaji dan Upah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31822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No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Pelaksana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Jumlah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Pelaksana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Jumlah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Jam/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Minggu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Jumlah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Bulan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Honor/Jam (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Rp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)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Jumlah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Pajak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Ket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49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(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Rp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)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8779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Peneliti Utama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8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50.000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8.000.000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1.200.000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PPh 21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15%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9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Anggota Peneliti 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8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40.000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6.400.000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960.000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PPh 21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15%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82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Teknisi dan laboran 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6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1.440.000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72.000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PPh 21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5%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9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Mahasiswa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6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1.440.000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72.000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PPh 21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5%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96">
                <a:tc gridSpan="6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17.280.000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2.304.000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428605"/>
            <a:ext cx="7129463" cy="50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APPLIKASI 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METODE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KE KOMPONEN RAB</a:t>
            </a:r>
          </a:p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79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89" y="1928814"/>
          <a:ext cx="8358187" cy="3446462"/>
        </p:xfrm>
        <a:graphic>
          <a:graphicData uri="http://schemas.openxmlformats.org/drawingml/2006/table">
            <a:tbl>
              <a:tblPr/>
              <a:tblGrid>
                <a:gridCol w="353713"/>
                <a:gridCol w="3317831"/>
                <a:gridCol w="792319"/>
                <a:gridCol w="834763"/>
                <a:gridCol w="863060"/>
                <a:gridCol w="910676"/>
                <a:gridCol w="734091"/>
                <a:gridCol w="551793"/>
              </a:tblGrid>
              <a:tr h="50006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2.a </a:t>
                      </a:r>
                      <a:r>
                        <a:rPr lang="en-US" sz="1600" b="1" i="0" u="none" strike="noStrike" dirty="0" err="1">
                          <a:latin typeface="Arial Narrow" pitchFamily="34" charset="0"/>
                        </a:rPr>
                        <a:t>Bahan</a:t>
                      </a:r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latin typeface="Arial Narrow" pitchFamily="34" charset="0"/>
                        </a:rPr>
                        <a:t>Habis</a:t>
                      </a:r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latin typeface="Arial Narrow" pitchFamily="34" charset="0"/>
                        </a:rPr>
                        <a:t>Pakai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12078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No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latin typeface="Arial Narrow" pitchFamily="34" charset="0"/>
                        </a:rPr>
                        <a:t>Nama</a:t>
                      </a:r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latin typeface="Arial Narrow" pitchFamily="34" charset="0"/>
                        </a:rPr>
                        <a:t>alat</a:t>
                      </a:r>
                      <a:endParaRPr lang="en-US" sz="1600" b="1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Jumlah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Harga Satuan (Rp)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Jumlah (rupiah)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Pajak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 Narrow" pitchFamily="34" charset="0"/>
                        </a:rPr>
                        <a:t>Ket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Arial Narrow" pitchFamily="34" charset="0"/>
                        </a:rPr>
                        <a:t>%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8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Transkripsi Ortografis Tindak Skala Kesantunan Berbahasa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250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40.000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10.000.000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1.150.000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PPn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&amp;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22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  <a:r>
                        <a:rPr lang="en-US" sz="1600" b="0" i="0" u="none" strike="noStrike" dirty="0" smtClean="0">
                          <a:latin typeface="Arial Narrow" pitchFamily="34" charset="0"/>
                        </a:rPr>
                        <a:t>11,5%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8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Kertas Kuarto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20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60.000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1.200.000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138.000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PPn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&amp;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22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  <a:r>
                        <a:rPr lang="en-US" sz="1600" b="0" i="0" u="none" strike="noStrike" dirty="0" smtClean="0">
                          <a:latin typeface="Arial Narrow" pitchFamily="34" charset="0"/>
                        </a:rPr>
                        <a:t>11,5%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8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Setting dan Layout Bahan Ajar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 Paket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1.750.000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latin typeface="Arial Narrow" pitchFamily="34" charset="0"/>
                        </a:rPr>
                        <a:t>1.750.000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201.250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PPn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&amp;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PPh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22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  <a:r>
                        <a:rPr lang="en-US" sz="1600" b="0" i="0" u="none" strike="noStrike" dirty="0" smtClean="0">
                          <a:latin typeface="Arial Narrow" pitchFamily="34" charset="0"/>
                        </a:rPr>
                        <a:t>11,5%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4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Sub total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12.950.000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1.489.250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7736" marR="7736" marT="77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428605"/>
            <a:ext cx="7129463" cy="50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APPLIKASI METODE </a:t>
            </a: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KE REKAPITULASI RAB</a:t>
            </a:r>
          </a:p>
          <a:p>
            <a:pPr algn="ctr" eaLnBrk="0" hangingPunct="0">
              <a:defRPr/>
            </a:pP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89" y="1714501"/>
          <a:ext cx="8358187" cy="4418013"/>
        </p:xfrm>
        <a:graphic>
          <a:graphicData uri="http://schemas.openxmlformats.org/drawingml/2006/table">
            <a:tbl>
              <a:tblPr/>
              <a:tblGrid>
                <a:gridCol w="426971"/>
                <a:gridCol w="1630247"/>
                <a:gridCol w="1410292"/>
                <a:gridCol w="996263"/>
                <a:gridCol w="957447"/>
                <a:gridCol w="1009200"/>
                <a:gridCol w="1048015"/>
                <a:gridCol w="879815"/>
              </a:tblGrid>
              <a:tr h="25322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REKAPITULASI RENCANA ANGGARAN BIAYA</a:t>
                      </a: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322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REVISI USUL HIKOM TAHUN III TA 2012</a:t>
                      </a: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322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Narrow" pitchFamily="34" charset="0"/>
                      </a:endParaRP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No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Komponen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Tahun 1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Tahun 2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Tahun 3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Jumlah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%</a:t>
                      </a:r>
                    </a:p>
                  </a:txBody>
                  <a:tcPr marL="9388" marR="9388" marT="9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Gaji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dan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Upah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20.800.000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15.600.000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17.280.000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53.680.000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20,5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a.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Bahan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Habis</a:t>
                      </a:r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latin typeface="Arial Narrow" pitchFamily="34" charset="0"/>
                        </a:rPr>
                        <a:t>Pakai</a:t>
                      </a:r>
                      <a:endParaRPr lang="en-US" sz="1600" b="0" i="0" u="none" strike="noStrike" dirty="0">
                        <a:latin typeface="Arial Narrow" pitchFamily="34" charset="0"/>
                      </a:endParaRP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22.400.000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24.050.000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12.950.000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59.400.000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22,7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70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b. Peralatan Penunjang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11.400.000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8.600.000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7.200.000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27.200.000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10,4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c. Peralatan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8.215.000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8.215.000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3,1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Perjalanan Dinas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18.400.000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25.800.000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8.600.000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52.800.000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20,2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29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a. Pengumpulan Data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5.500.000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5.250.000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12.875.000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23.625.000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9,0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695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b. Pelaporan dan Publikasi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11.460.000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11.820.000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13.595.000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36.875.000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14,1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294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Lain-lain Tak Terduga)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98.175.000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91.120.000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72.500.000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latin typeface="Arial Narrow" pitchFamily="34" charset="0"/>
                        </a:rPr>
                        <a:t>261.795.000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latin typeface="Arial Narrow" pitchFamily="34" charset="0"/>
                        </a:rPr>
                        <a:t>100</a:t>
                      </a:r>
                    </a:p>
                  </a:txBody>
                  <a:tcPr marL="9388" marR="9388" marT="93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1" y="142875"/>
            <a:ext cx="878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BAGAIMANA CARA MENGELOLA DANA</a:t>
            </a:r>
          </a:p>
        </p:txBody>
      </p:sp>
      <p:sp>
        <p:nvSpPr>
          <p:cNvPr id="26627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5" y="1625601"/>
          <a:ext cx="6429375" cy="51752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Berdasarkan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RAB 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sudah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“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direvisi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357438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786188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5" y="2357439"/>
          <a:ext cx="6429375" cy="51752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13601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Tidak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lagi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hanya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didasarkan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pada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86002" y="3857626"/>
          <a:ext cx="6429375" cy="51752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Log book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harus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ditulis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tangan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"/>
          <p:cNvGraphicFramePr>
            <a:graphicFrameLocks noGrp="1"/>
          </p:cNvGraphicFramePr>
          <p:nvPr/>
        </p:nvGraphicFramePr>
        <p:xfrm>
          <a:off x="2286002" y="3071814"/>
          <a:ext cx="6429375" cy="51752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Lebih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kepada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log book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kegiatan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07181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8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4643438"/>
            <a:ext cx="1571625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9" name="Group 24"/>
          <p:cNvGraphicFramePr>
            <a:graphicFrameLocks noGrp="1"/>
          </p:cNvGraphicFramePr>
          <p:nvPr/>
        </p:nvGraphicFramePr>
        <p:xfrm>
          <a:off x="2286002" y="4554538"/>
          <a:ext cx="6429375" cy="137160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220599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Cakupan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log book [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hari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tanggal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jam,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tempat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aktivitas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capaian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hambatan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biaya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diperlukan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BAGAIMANA MANUAL </a:t>
            </a: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APLIKASI </a:t>
            </a:r>
            <a:r>
              <a:rPr lang="en-US" sz="28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LOG BOOK</a:t>
            </a:r>
          </a:p>
        </p:txBody>
      </p:sp>
      <p:sp>
        <p:nvSpPr>
          <p:cNvPr id="27651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89" y="1397001"/>
          <a:ext cx="8501063" cy="5033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8"/>
                <a:gridCol w="714380"/>
                <a:gridCol w="714380"/>
                <a:gridCol w="785819"/>
                <a:gridCol w="1071571"/>
                <a:gridCol w="1143008"/>
                <a:gridCol w="1071571"/>
                <a:gridCol w="1928827"/>
                <a:gridCol w="571501"/>
              </a:tblGrid>
              <a:tr h="11772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 HAP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HARI &amp; TGL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PUKUL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TEM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PAT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AKTIVI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CAPAI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AN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HAM</a:t>
                      </a:r>
                    </a:p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BATAN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BIAYA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KET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343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I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itchFamily="34" charset="0"/>
                        </a:rPr>
                        <a:t>Senin-Selasa</a:t>
                      </a:r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11-12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Maret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06.00-20.00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itchFamily="34" charset="0"/>
                        </a:rPr>
                        <a:t>Desa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Karang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 Tengah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itchFamily="34" charset="0"/>
                        </a:rPr>
                        <a:t>Mewancarai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bakul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jamu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Madura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Semarang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itchFamily="34" charset="0"/>
                        </a:rPr>
                        <a:t>Profil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pendapatan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bakul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jamu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asal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Madura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Semarang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itchFamily="34" charset="0"/>
                        </a:rPr>
                        <a:t>Bakul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jamu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Madura yang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asli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Madura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Semarang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sangat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terbatas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Transport </a:t>
                      </a:r>
                      <a:r>
                        <a:rPr lang="en-US" sz="1400" dirty="0" err="1" smtClean="0">
                          <a:latin typeface="Calibri" pitchFamily="34" charset="0"/>
                        </a:rPr>
                        <a:t>antar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kota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diandaikan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jika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peneliti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Salatiga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Calibri" pitchFamily="34" charset="0"/>
                        </a:rPr>
                        <a:t>Transport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lokal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per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hari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Calibri" pitchFamily="34" charset="0"/>
                        </a:rPr>
                        <a:t>Lumpsum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per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hari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jika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hanya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menginap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Calibri" pitchFamily="34" charset="0"/>
                        </a:rPr>
                        <a:t>Penginapan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dibuktikan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melalui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kwitansi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, &amp;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bagaimana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jika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menginap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daerah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terpencil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tidak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ada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penginapannya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?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Calibri" pitchFamily="34" charset="0"/>
                        </a:rPr>
                        <a:t>Uang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Makan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per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hari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>
                          <a:latin typeface="Calibri" pitchFamily="34" charset="0"/>
                        </a:rPr>
                        <a:t>Uang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responden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per 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responden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(</a:t>
                      </a:r>
                      <a:r>
                        <a:rPr lang="en-US" sz="1400" baseline="0" dirty="0" err="1" smtClean="0">
                          <a:latin typeface="Calibri" pitchFamily="34" charset="0"/>
                        </a:rPr>
                        <a:t>sumber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data)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Tax?</a:t>
                      </a: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314" y="142875"/>
            <a:ext cx="8715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PERATURAN PRESIDEN REPUBLIK INDONESIA</a:t>
            </a:r>
          </a:p>
          <a:p>
            <a:pPr algn="ctr" eaLnBrk="0" hangingPunct="0"/>
            <a:r>
              <a:rPr lang="en-US" sz="2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NOMOR 54 TAHUN 2010</a:t>
            </a:r>
          </a:p>
          <a:p>
            <a:pPr algn="ctr" eaLnBrk="0" hangingPunct="0"/>
            <a:r>
              <a:rPr lang="en-US" sz="2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TENTANG PENGADAAN BARANG/JASA PEMERINTAH</a:t>
            </a:r>
          </a:p>
        </p:txBody>
      </p:sp>
      <p:sp>
        <p:nvSpPr>
          <p:cNvPr id="28675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57" name="Rectangle 1" descr="Parchment"/>
          <p:cNvSpPr>
            <a:spLocks noChangeArrowheads="1"/>
          </p:cNvSpPr>
          <p:nvPr/>
        </p:nvSpPr>
        <p:spPr bwMode="auto">
          <a:xfrm>
            <a:off x="214314" y="1785939"/>
            <a:ext cx="8715375" cy="415498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BAB V</a:t>
            </a:r>
            <a:endParaRPr lang="en-US" sz="2400" dirty="0"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SWAKELOLA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Bagian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Pertama</a:t>
            </a:r>
            <a:endParaRPr lang="en-US" sz="2400" dirty="0">
              <a:latin typeface="Calibri" pitchFamily="34" charset="0"/>
            </a:endParaRPr>
          </a:p>
          <a:p>
            <a:pPr algn="ctr" eaLnBrk="0" hangingPunct="0">
              <a:defRPr/>
            </a:pPr>
            <a:endParaRPr lang="en-US" sz="2400" dirty="0">
              <a:latin typeface="Calibri" pitchFamily="34" charset="0"/>
              <a:ea typeface="Calibri" pitchFamily="34" charset="0"/>
              <a:cs typeface="TTFE6293C0t00"/>
            </a:endParaRPr>
          </a:p>
          <a:p>
            <a:pPr algn="ctr" eaLnBrk="0" hangingPunct="0">
              <a:defRPr/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Ketentuan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Umum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Swakelola</a:t>
            </a:r>
            <a:endParaRPr lang="en-US" sz="2400" dirty="0"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Pasal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26</a:t>
            </a:r>
            <a:endParaRPr lang="en-US" sz="2400" dirty="0">
              <a:latin typeface="Calibri" pitchFamily="34" charset="0"/>
            </a:endParaRPr>
          </a:p>
          <a:p>
            <a:pPr marL="457200" indent="-457200" eaLnBrk="0" hangingPunct="0">
              <a:tabLst>
                <a:tab pos="406400" algn="l"/>
              </a:tabLst>
              <a:defRPr/>
            </a:pP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(1) 	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Swakelola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merupakan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kegiatan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Pengadaan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Barang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/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Jasa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dimana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pekerjaannya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direncanakan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,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dikerjakan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/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atau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diawasi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sendiri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oleh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K/L/D/I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sebagai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penanggung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jawab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anggaran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,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instansi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pemerintah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lain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/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atau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kelompok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masyarakat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marL="457200" indent="-457200" eaLnBrk="0" hangingPunct="0">
              <a:tabLst>
                <a:tab pos="406400" algn="l"/>
              </a:tabLst>
              <a:defRPr/>
            </a:pP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(2)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	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Pekerjaan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yang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dapat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dilakukan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dengan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Swakelola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TTFE6293C0t00"/>
              </a:rPr>
              <a:t>meliputi</a:t>
            </a:r>
            <a:r>
              <a:rPr lang="en-US" sz="2400" dirty="0">
                <a:latin typeface="Calibri" pitchFamily="34" charset="0"/>
                <a:ea typeface="Calibri" pitchFamily="34" charset="0"/>
                <a:cs typeface="TTFE6293C0t00"/>
              </a:rPr>
              <a:t>: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" descr="Parchment"/>
          <p:cNvSpPr>
            <a:spLocks noChangeArrowheads="1"/>
          </p:cNvSpPr>
          <p:nvPr/>
        </p:nvSpPr>
        <p:spPr bwMode="auto">
          <a:xfrm>
            <a:off x="1143000" y="2443164"/>
            <a:ext cx="7643813" cy="1384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marL="457200" indent="-457200" eaLnBrk="0" hangingPunct="0">
              <a:tabLst>
                <a:tab pos="457200" algn="l"/>
              </a:tabLst>
              <a:defRPr/>
            </a:pP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e. 	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penyelenggaraan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TFE6293C0t00"/>
              </a:rPr>
              <a:t>diklat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kursus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penataran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, seminar, 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lokakarya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atau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penyuluhan</a:t>
            </a:r>
            <a:r>
              <a:rPr lang="en-US" sz="28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TFE6293C0t00"/>
              </a:rPr>
              <a:t>;</a:t>
            </a:r>
          </a:p>
          <a:p>
            <a:pPr marL="457200" indent="-457200" eaLnBrk="0" hangingPunct="0">
              <a:tabLst>
                <a:tab pos="457200" algn="l"/>
              </a:tabLst>
              <a:defRPr/>
            </a:pPr>
            <a:r>
              <a:rPr lang="en-US" sz="2800" dirty="0">
                <a:latin typeface="Calibri" pitchFamily="34" charset="0"/>
              </a:rPr>
              <a:t>j. 	</a:t>
            </a:r>
            <a:r>
              <a:rPr lang="en-US" sz="2800" dirty="0" err="1">
                <a:solidFill>
                  <a:srgbClr val="FF0000"/>
                </a:solidFill>
                <a:latin typeface="Calibri" pitchFamily="34" charset="0"/>
              </a:rPr>
              <a:t>penelitian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itchFamily="34" charset="0"/>
              </a:rPr>
              <a:t>dan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pitchFamily="34" charset="0"/>
              </a:rPr>
              <a:t>pengembangan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dalam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negeri</a:t>
            </a:r>
            <a:r>
              <a:rPr lang="en-US" sz="2800" dirty="0">
                <a:latin typeface="Calibri" pitchFamily="34" charset="0"/>
              </a:rPr>
              <a:t>;</a:t>
            </a:r>
            <a:endParaRPr lang="en-US" sz="28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71539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PEKERJAAN SWAKELOLA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42844" y="142875"/>
            <a:ext cx="8858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PELAJARAN TERPETIK </a:t>
            </a:r>
          </a:p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KAJIAN KELAYAKAN PROPOSAL/SEMINAR HASIL </a:t>
            </a:r>
          </a:p>
        </p:txBody>
      </p:sp>
      <p:sp>
        <p:nvSpPr>
          <p:cNvPr id="30723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1357314" y="1995488"/>
          <a:ext cx="6429375" cy="350520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Luaran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TBI</a:t>
                      </a: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Buku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Ajar</a:t>
                      </a: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Paten</a:t>
                      </a: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Pertemuan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Ilmiah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TTG</a:t>
                      </a: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Rekayasa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Sosial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44500" marR="0" lvl="0" indent="-4445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3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Proseding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*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2143126"/>
            <a:ext cx="785812" cy="3286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8C0E2D4D-BFE9-46D7-B19D-ECCB666298ED}" type="slidenum"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19</a:t>
            </a:fld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1747" name="Picture 2" descr="terimakas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928663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Program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Penelitian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</a:p>
          <a:p>
            <a:pPr algn="ctr" eaLnBrk="0" hangingPunct="0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Skim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Kompetitif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Nasional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(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Komnas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14339" name="Line 5"/>
          <p:cNvSpPr>
            <a:spLocks noChangeShapeType="1"/>
          </p:cNvSpPr>
          <p:nvPr/>
        </p:nvSpPr>
        <p:spPr bwMode="auto">
          <a:xfrm flipV="1">
            <a:off x="323851" y="1557338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Text Box 13" descr="Parchment"/>
          <p:cNvSpPr txBox="1">
            <a:spLocks noChangeArrowheads="1"/>
          </p:cNvSpPr>
          <p:nvPr/>
        </p:nvSpPr>
        <p:spPr bwMode="auto">
          <a:xfrm>
            <a:off x="2255840" y="2928938"/>
            <a:ext cx="6459537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Blip>
                <a:blip r:embed="rId3"/>
              </a:buBlip>
            </a:pPr>
            <a:r>
              <a:rPr lang="en-US" sz="2400" b="1">
                <a:solidFill>
                  <a:srgbClr val="3399FF"/>
                </a:solidFill>
                <a:latin typeface="Calibri" pitchFamily="34" charset="0"/>
              </a:rPr>
              <a:t>Hikom</a:t>
            </a:r>
          </a:p>
          <a:p>
            <a:pPr marL="457200" indent="-457200">
              <a:buFontTx/>
              <a:buBlip>
                <a:blip r:embed="rId3"/>
              </a:buBlip>
            </a:pPr>
            <a:r>
              <a:rPr lang="en-US" sz="2400" b="1">
                <a:solidFill>
                  <a:srgbClr val="3399FF"/>
                </a:solidFill>
                <a:latin typeface="Calibri" pitchFamily="34" charset="0"/>
              </a:rPr>
              <a:t>Unggulan Stranas</a:t>
            </a:r>
          </a:p>
          <a:p>
            <a:pPr marL="457200" indent="-457200">
              <a:buFontTx/>
              <a:buBlip>
                <a:blip r:embed="rId3"/>
              </a:buBlip>
            </a:pPr>
            <a:r>
              <a:rPr lang="en-US" sz="2400" b="1">
                <a:solidFill>
                  <a:srgbClr val="3399FF"/>
                </a:solidFill>
                <a:latin typeface="Calibri" pitchFamily="34" charset="0"/>
              </a:rPr>
              <a:t>Kompetitif Stranas</a:t>
            </a:r>
          </a:p>
          <a:p>
            <a:pPr marL="457200" indent="-457200">
              <a:buFontTx/>
              <a:buBlip>
                <a:blip r:embed="rId3"/>
              </a:buBlip>
            </a:pPr>
            <a:r>
              <a:rPr lang="en-US" sz="2400" b="1">
                <a:solidFill>
                  <a:srgbClr val="3399FF"/>
                </a:solidFill>
                <a:latin typeface="Calibri" pitchFamily="34" charset="0"/>
              </a:rPr>
              <a:t>Kerja Sama Internasional dalam Rangka Publikasi Internasional</a:t>
            </a:r>
          </a:p>
          <a:p>
            <a:pPr marL="457200" indent="-457200">
              <a:buFontTx/>
              <a:buBlip>
                <a:blip r:embed="rId3"/>
              </a:buBlip>
            </a:pPr>
            <a:r>
              <a:rPr lang="en-US" sz="2400" b="1">
                <a:solidFill>
                  <a:srgbClr val="FCFC04"/>
                </a:solidFill>
                <a:latin typeface="Calibri" pitchFamily="34" charset="0"/>
              </a:rPr>
              <a:t>RAPID</a:t>
            </a:r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1571626"/>
            <a:ext cx="1571625" cy="16430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3214689"/>
            <a:ext cx="1571625" cy="177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9" y="4929189"/>
            <a:ext cx="1571625" cy="177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42844" y="71414"/>
            <a:ext cx="88583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</a:rPr>
              <a:t>PELAJARAN TERPETIK </a:t>
            </a:r>
          </a:p>
          <a:p>
            <a:pPr algn="ctr" eaLnBrk="0" hangingPunct="0">
              <a:defRPr/>
            </a:pPr>
            <a:r>
              <a:rPr lang="en-US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</a:rPr>
              <a:t>PENILAIAN &amp; KELAYAKAN USUL KOMNAS </a:t>
            </a: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3" y="1785938"/>
          <a:ext cx="6429420" cy="5181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Roadmap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Penelitian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857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652714"/>
            <a:ext cx="1571625" cy="17764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4572000"/>
            <a:ext cx="1571625" cy="1714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3" y="2500313"/>
          <a:ext cx="6429420" cy="305181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305181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Tinjauan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Pustaka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Posisi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telah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dicapai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Posisi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sedang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berjalan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Posisi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akan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dilakukan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14563" y="4487863"/>
          <a:ext cx="6429420" cy="179832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179832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Curiculum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Vitae</a:t>
                      </a: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Sistematika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Kelengkapan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457200" marR="0" lvl="0" indent="-4572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Keabsahan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1" y="142875"/>
            <a:ext cx="878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PELAJARAN TERPETIK </a:t>
            </a:r>
          </a:p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PENILAIAN METODE DLM HUBUNGANNYA DENGAN RAB</a:t>
            </a: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3" y="1785938"/>
          <a:ext cx="6429420" cy="5181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Penelitian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857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786063"/>
            <a:ext cx="1571625" cy="847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5143501"/>
            <a:ext cx="1571625" cy="7858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3" y="2857500"/>
          <a:ext cx="6429420" cy="5181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Visibilitas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RAB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14563" y="5268913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Peraturan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terkait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[: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Perpres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54/2010]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"/>
          <p:cNvGraphicFramePr>
            <a:graphicFrameLocks noGrp="1"/>
          </p:cNvGraphicFramePr>
          <p:nvPr/>
        </p:nvGraphicFramePr>
        <p:xfrm>
          <a:off x="2286001" y="3841750"/>
          <a:ext cx="6429420" cy="136017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13601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SBU [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Toleransi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maksimal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2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Tahun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Sebelumnya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]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929063"/>
            <a:ext cx="1571625" cy="847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1" y="142875"/>
            <a:ext cx="878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PELAJARAN TERPETIK </a:t>
            </a:r>
          </a:p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MENGAPA METODE &amp; RAB</a:t>
            </a:r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3" y="1785938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penelitian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sebagai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cara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ilmiah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857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786063"/>
            <a:ext cx="1571625" cy="847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5143501"/>
            <a:ext cx="1571625" cy="7858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3" y="2857500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RAB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sebagai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pendamping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14563" y="5268913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RAB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merupakan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biaya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operasional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"/>
          <p:cNvGraphicFramePr>
            <a:graphicFrameLocks noGrp="1"/>
          </p:cNvGraphicFramePr>
          <p:nvPr/>
        </p:nvGraphicFramePr>
        <p:xfrm>
          <a:off x="2286001" y="3841750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merupakan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langkah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operasional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929063"/>
            <a:ext cx="1571625" cy="847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1" y="142875"/>
            <a:ext cx="878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BAGAIMANA KEWENANGAN REVIEWER </a:t>
            </a:r>
          </a:p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TERHADAP “BESARAN” USUL RAB</a:t>
            </a:r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3" y="1625600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Tugas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reviewer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mengkaji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357438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6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786188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3" y="2357438"/>
          <a:ext cx="6429420" cy="5181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Yang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dikaji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“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kelayakan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86001" y="3857625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Memberikan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skor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substansi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&amp;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skor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RAB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"/>
          <p:cNvGraphicFramePr>
            <a:graphicFrameLocks noGrp="1"/>
          </p:cNvGraphicFramePr>
          <p:nvPr/>
        </p:nvGraphicFramePr>
        <p:xfrm>
          <a:off x="2286001" y="3071813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Kelayakan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substansi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&amp; RAB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07181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450056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8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5214938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9" name="Group 24"/>
          <p:cNvGraphicFramePr>
            <a:graphicFrameLocks noGrp="1"/>
          </p:cNvGraphicFramePr>
          <p:nvPr/>
        </p:nvGraphicFramePr>
        <p:xfrm>
          <a:off x="2286001" y="4554538"/>
          <a:ext cx="6429420" cy="93726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9372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“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Merekomendasi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biaya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Group 24"/>
          <p:cNvGraphicFramePr>
            <a:graphicFrameLocks noGrp="1"/>
          </p:cNvGraphicFramePr>
          <p:nvPr/>
        </p:nvGraphicFramePr>
        <p:xfrm>
          <a:off x="2286001" y="5214938"/>
          <a:ext cx="6429420" cy="1017270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10172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Dasar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“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rekomendasi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dari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reviewer 1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2 “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metode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“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kewajaran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PENDANAAN PELAKSANAAN &amp; PENGELOLAAN PENELITIAN</a:t>
            </a: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49" y="1931989"/>
            <a:ext cx="8643939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fi-FI" b="1" dirty="0"/>
              <a:t>Pendanaan Penelitian dan Biaya Pengelolaan Penelitian Skim Komnas </a:t>
            </a:r>
          </a:p>
          <a:p>
            <a:pPr marL="266700" indent="-266700">
              <a:defRPr/>
            </a:pPr>
            <a:r>
              <a:rPr lang="en-US" dirty="0"/>
              <a:t>1. 	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didanai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</a:p>
          <a:p>
            <a:pPr marL="622300" lvl="1" indent="-355600">
              <a:buFont typeface="Wingdings" pitchFamily="2" charset="2"/>
              <a:buChar char="§"/>
              <a:defRPr/>
            </a:pPr>
            <a:r>
              <a:rPr lang="sv-SE" dirty="0"/>
              <a:t>Dana DIPA Dit. Litabmas Dikti </a:t>
            </a:r>
          </a:p>
          <a:p>
            <a:pPr marL="622300" lvl="1" indent="-355600">
              <a:buFont typeface="Wingdings" pitchFamily="2" charset="2"/>
              <a:buChar char="§"/>
              <a:defRPr/>
            </a:pPr>
            <a:r>
              <a:rPr lang="en-US" dirty="0"/>
              <a:t>Dana internal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</a:p>
          <a:p>
            <a:pPr marL="622300" lvl="1" indent="-355600">
              <a:buFont typeface="Wingdings" pitchFamily="2" charset="2"/>
              <a:buChar char="§"/>
              <a:defRPr/>
            </a:pPr>
            <a:r>
              <a:rPr lang="sv-SE" dirty="0"/>
              <a:t>Kerjasama penelitian dengan lembaga lain (pemerintah/swasta, dalam dan luar negeri). </a:t>
            </a:r>
          </a:p>
          <a:p>
            <a:pPr marL="266700" indent="-266700">
              <a:tabLst>
                <a:tab pos="266700" algn="l"/>
              </a:tabLst>
              <a:defRPr/>
            </a:pPr>
            <a:r>
              <a:rPr lang="en-US" dirty="0"/>
              <a:t>2. 	</a:t>
            </a:r>
            <a:r>
              <a:rPr lang="en-US" dirty="0" err="1">
                <a:solidFill>
                  <a:srgbClr val="FF0000"/>
                </a:solidFill>
              </a:rPr>
              <a:t>Biaya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pengelolaan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dibebankan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. </a:t>
            </a:r>
            <a:r>
              <a:rPr lang="en-US" dirty="0" err="1"/>
              <a:t>Litabmas</a:t>
            </a:r>
            <a:r>
              <a:rPr lang="en-US" dirty="0"/>
              <a:t> </a:t>
            </a:r>
            <a:r>
              <a:rPr lang="en-US" dirty="0" err="1"/>
              <a:t>Dikti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monitoring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internal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diseminasi</a:t>
            </a:r>
            <a:r>
              <a:rPr lang="en-US" dirty="0"/>
              <a:t> internal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dibebankan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071539" y="142875"/>
            <a:ext cx="7129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KOMPONEN RAB</a:t>
            </a: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2786059"/>
            <a:ext cx="7643867" cy="2031325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>
              <a:tabLst>
                <a:tab pos="355600" algn="l"/>
              </a:tabLst>
              <a:defRPr/>
            </a:pPr>
            <a:r>
              <a:rPr lang="en-US" dirty="0">
                <a:solidFill>
                  <a:srgbClr val="FF0000"/>
                </a:solidFill>
              </a:rPr>
              <a:t>No </a:t>
            </a:r>
            <a:r>
              <a:rPr lang="en-US" dirty="0" err="1">
                <a:solidFill>
                  <a:srgbClr val="FF0000"/>
                </a:solidFill>
              </a:rPr>
              <a:t>Komponen</a:t>
            </a:r>
            <a:r>
              <a:rPr lang="en-US" dirty="0">
                <a:solidFill>
                  <a:srgbClr val="FF0000"/>
                </a:solidFill>
              </a:rPr>
              <a:t> 					</a:t>
            </a:r>
            <a:r>
              <a:rPr lang="en-US" dirty="0" err="1">
                <a:solidFill>
                  <a:srgbClr val="FF0000"/>
                </a:solidFill>
              </a:rPr>
              <a:t>Persentase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	</a:t>
            </a:r>
          </a:p>
          <a:p>
            <a:pPr>
              <a:tabLst>
                <a:tab pos="355600" algn="l"/>
              </a:tabLst>
              <a:defRPr/>
            </a:pPr>
            <a:r>
              <a:rPr lang="pl-PL" dirty="0"/>
              <a:t>1 	Gaji/upah 	</a:t>
            </a:r>
            <a:r>
              <a:rPr lang="en-US" dirty="0"/>
              <a:t>				</a:t>
            </a:r>
            <a:r>
              <a:rPr lang="pl-PL" dirty="0"/>
              <a:t>Maks. 30 % 	</a:t>
            </a:r>
          </a:p>
          <a:p>
            <a:pPr>
              <a:tabLst>
                <a:tab pos="355600" algn="l"/>
              </a:tabLst>
              <a:defRPr/>
            </a:pPr>
            <a:r>
              <a:rPr lang="en-US" dirty="0"/>
              <a:t>2 	</a:t>
            </a:r>
            <a:r>
              <a:rPr lang="en-US" dirty="0" err="1">
                <a:solidFill>
                  <a:srgbClr val="0070C0"/>
                </a:solidFill>
              </a:rPr>
              <a:t>Bahan</a:t>
            </a:r>
            <a:r>
              <a:rPr lang="en-US" dirty="0">
                <a:solidFill>
                  <a:srgbClr val="0070C0"/>
                </a:solidFill>
              </a:rPr>
              <a:t> / </a:t>
            </a:r>
            <a:r>
              <a:rPr lang="en-US" dirty="0" err="1">
                <a:solidFill>
                  <a:srgbClr val="0070C0"/>
                </a:solidFill>
              </a:rPr>
              <a:t>perangkat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penunjang</a:t>
            </a:r>
            <a:r>
              <a:rPr lang="en-US" dirty="0">
                <a:solidFill>
                  <a:srgbClr val="0070C0"/>
                </a:solidFill>
              </a:rPr>
              <a:t> / </a:t>
            </a:r>
            <a:r>
              <a:rPr lang="en-US" dirty="0" err="1">
                <a:solidFill>
                  <a:srgbClr val="0070C0"/>
                </a:solidFill>
              </a:rPr>
              <a:t>peralatan</a:t>
            </a:r>
            <a:r>
              <a:rPr lang="en-US" dirty="0">
                <a:solidFill>
                  <a:srgbClr val="0070C0"/>
                </a:solidFill>
              </a:rPr>
              <a:t> 		30 – 45 % </a:t>
            </a:r>
            <a:r>
              <a:rPr lang="en-US" dirty="0"/>
              <a:t>	</a:t>
            </a:r>
          </a:p>
          <a:p>
            <a:pPr>
              <a:tabLst>
                <a:tab pos="355600" algn="l"/>
              </a:tabLst>
              <a:defRPr/>
            </a:pPr>
            <a:r>
              <a:rPr lang="en-US" dirty="0"/>
              <a:t>3 	</a:t>
            </a:r>
            <a:r>
              <a:rPr lang="en-US" dirty="0" err="1"/>
              <a:t>Perjalanan</a:t>
            </a:r>
            <a:r>
              <a:rPr lang="en-US" dirty="0"/>
              <a:t> 					10 – 25 % 	</a:t>
            </a:r>
          </a:p>
          <a:p>
            <a:pPr marL="342900" indent="-342900">
              <a:buFontTx/>
              <a:buAutoNum type="arabicPlain" startAt="4"/>
              <a:tabLst>
                <a:tab pos="533400" algn="l"/>
              </a:tabLst>
              <a:defRPr/>
            </a:pP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data, 		</a:t>
            </a:r>
            <a:r>
              <a:rPr lang="en-US" dirty="0" err="1"/>
              <a:t>Maks</a:t>
            </a:r>
            <a:r>
              <a:rPr lang="en-US" dirty="0"/>
              <a:t>. 15 % </a:t>
            </a:r>
          </a:p>
          <a:p>
            <a:pPr marL="342900" indent="-342900">
              <a:tabLst>
                <a:tab pos="533400" algn="l"/>
              </a:tabLst>
              <a:defRPr/>
            </a:pPr>
            <a:r>
              <a:rPr lang="en-US" dirty="0"/>
              <a:t>	</a:t>
            </a:r>
            <a:r>
              <a:rPr lang="en-US" dirty="0" err="1"/>
              <a:t>Laporan</a:t>
            </a:r>
            <a:r>
              <a:rPr lang="en-US" dirty="0"/>
              <a:t>, </a:t>
            </a:r>
            <a:r>
              <a:rPr lang="en-US" dirty="0" err="1"/>
              <a:t>Publikasi</a:t>
            </a:r>
            <a:r>
              <a:rPr lang="en-US" dirty="0"/>
              <a:t>, Seminar, </a:t>
            </a:r>
            <a:r>
              <a:rPr lang="en-US" dirty="0" err="1"/>
              <a:t>Pendaftaran</a:t>
            </a:r>
            <a:r>
              <a:rPr lang="en-US" dirty="0"/>
              <a:t> HKI </a:t>
            </a:r>
          </a:p>
          <a:p>
            <a:pPr marL="342900" indent="-342900">
              <a:defRPr/>
            </a:pPr>
            <a:r>
              <a:rPr lang="en-US" dirty="0"/>
              <a:t>	</a:t>
            </a:r>
            <a:r>
              <a:rPr lang="en-US" dirty="0" err="1"/>
              <a:t>dan</a:t>
            </a:r>
            <a:r>
              <a:rPr lang="en-US" dirty="0"/>
              <a:t> lain-lain 		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14281" y="142875"/>
            <a:ext cx="878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</a:rPr>
              <a:t>DASAR AJUAN RAB</a:t>
            </a:r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 flipV="1">
            <a:off x="323851" y="1285875"/>
            <a:ext cx="8569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Text Box 8" descr="Parchment"/>
          <p:cNvSpPr txBox="1">
            <a:spLocks noChangeArrowheads="1"/>
          </p:cNvSpPr>
          <p:nvPr/>
        </p:nvSpPr>
        <p:spPr bwMode="auto">
          <a:xfrm>
            <a:off x="2124076" y="2205038"/>
            <a:ext cx="15843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latin typeface="Arial" charset="0"/>
            </a:endParaRPr>
          </a:p>
        </p:txBody>
      </p:sp>
      <p:graphicFrame>
        <p:nvGraphicFramePr>
          <p:cNvPr id="3096" name="Group 24"/>
          <p:cNvGraphicFramePr>
            <a:graphicFrameLocks noGrp="1"/>
          </p:cNvGraphicFramePr>
          <p:nvPr/>
        </p:nvGraphicFramePr>
        <p:xfrm>
          <a:off x="2214565" y="1571626"/>
          <a:ext cx="6429375" cy="70167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Honor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untuk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tim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peneliti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Upah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untuk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tenaga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1643063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5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2571751"/>
            <a:ext cx="1571625" cy="92868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12" name="Group 24"/>
          <p:cNvGraphicFramePr>
            <a:graphicFrameLocks noGrp="1"/>
          </p:cNvGraphicFramePr>
          <p:nvPr/>
        </p:nvGraphicFramePr>
        <p:xfrm>
          <a:off x="2214565" y="2493964"/>
          <a:ext cx="6429375" cy="100647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10172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Peralatan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“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penunjang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”</a:t>
                      </a: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Bahan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habis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pakai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ATK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Group 24"/>
          <p:cNvGraphicFramePr>
            <a:graphicFrameLocks noGrp="1"/>
          </p:cNvGraphicFramePr>
          <p:nvPr/>
        </p:nvGraphicFramePr>
        <p:xfrm>
          <a:off x="2214565" y="3929064"/>
          <a:ext cx="6429375" cy="396875"/>
        </p:xfrm>
        <a:graphic>
          <a:graphicData uri="http://schemas.openxmlformats.org/drawingml/2006/table">
            <a:tbl>
              <a:tblPr/>
              <a:tblGrid>
                <a:gridCol w="642942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Perjalanan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Arial" charset="0"/>
                        </a:rPr>
                        <a:t>dinas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3857625"/>
            <a:ext cx="1571625" cy="571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18" name="Picture 25" descr="Parchm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9" y="4786313"/>
            <a:ext cx="1571625" cy="857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graphicFrame>
        <p:nvGraphicFramePr>
          <p:cNvPr id="20" name="Group 24"/>
          <p:cNvGraphicFramePr>
            <a:graphicFrameLocks noGrp="1"/>
          </p:cNvGraphicFramePr>
          <p:nvPr/>
        </p:nvGraphicFramePr>
        <p:xfrm>
          <a:off x="2286001" y="4714876"/>
          <a:ext cx="4857751" cy="1006475"/>
        </p:xfrm>
        <a:graphic>
          <a:graphicData uri="http://schemas.openxmlformats.org/drawingml/2006/table">
            <a:tbl>
              <a:tblPr/>
              <a:tblGrid>
                <a:gridCol w="4857784"/>
              </a:tblGrid>
              <a:tr h="163449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533400" algn="l"/>
                        </a:tabLst>
                      </a:pP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Pengumpulan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Pengolahan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data,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Laporan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Publikasi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, Seminar,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Pendaftaran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HKI,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dan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lain-lain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Bevel 20"/>
          <p:cNvSpPr/>
          <p:nvPr/>
        </p:nvSpPr>
        <p:spPr>
          <a:xfrm>
            <a:off x="7429501" y="1571626"/>
            <a:ext cx="1357313" cy="5000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SBU</a:t>
            </a:r>
          </a:p>
        </p:txBody>
      </p:sp>
      <p:sp>
        <p:nvSpPr>
          <p:cNvPr id="22" name="Bevel 21"/>
          <p:cNvSpPr/>
          <p:nvPr/>
        </p:nvSpPr>
        <p:spPr>
          <a:xfrm>
            <a:off x="7429501" y="2500313"/>
            <a:ext cx="1357313" cy="85725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PP 54</a:t>
            </a:r>
          </a:p>
        </p:txBody>
      </p:sp>
      <p:sp>
        <p:nvSpPr>
          <p:cNvPr id="23" name="Bevel 22"/>
          <p:cNvSpPr/>
          <p:nvPr/>
        </p:nvSpPr>
        <p:spPr>
          <a:xfrm>
            <a:off x="7429501" y="3714751"/>
            <a:ext cx="1357313" cy="5000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SBU</a:t>
            </a:r>
          </a:p>
        </p:txBody>
      </p:sp>
      <p:sp>
        <p:nvSpPr>
          <p:cNvPr id="24" name="Bevel 23"/>
          <p:cNvSpPr/>
          <p:nvPr/>
        </p:nvSpPr>
        <p:spPr>
          <a:xfrm>
            <a:off x="7358063" y="4714876"/>
            <a:ext cx="1428751" cy="9286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/>
              <a:t>PAGU MASING-MASING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8172</TotalTime>
  <Words>768</Words>
  <Application>Microsoft PowerPoint</Application>
  <PresentationFormat>On-screen Show (4:3)</PresentationFormat>
  <Paragraphs>387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  <vt:variant>
        <vt:lpstr>Custom Shows</vt:lpstr>
      </vt:variant>
      <vt:variant>
        <vt:i4>1</vt:i4>
      </vt:variant>
    </vt:vector>
  </HeadingPairs>
  <TitlesOfParts>
    <vt:vector size="21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Custom Show 1</vt:lpstr>
    </vt:vector>
  </TitlesOfParts>
  <Company>Telp. 8701260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YSC</dc:creator>
  <cp:lastModifiedBy>KOPERTIS</cp:lastModifiedBy>
  <cp:revision>788</cp:revision>
  <dcterms:created xsi:type="dcterms:W3CDTF">2003-07-19T04:53:43Z</dcterms:created>
  <dcterms:modified xsi:type="dcterms:W3CDTF">2013-07-01T01:20:54Z</dcterms:modified>
</cp:coreProperties>
</file>