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335" r:id="rId2"/>
    <p:sldId id="316" r:id="rId3"/>
    <p:sldId id="340" r:id="rId4"/>
    <p:sldId id="339" r:id="rId5"/>
    <p:sldId id="338" r:id="rId6"/>
    <p:sldId id="343" r:id="rId7"/>
    <p:sldId id="336" r:id="rId8"/>
    <p:sldId id="337" r:id="rId9"/>
    <p:sldId id="346" r:id="rId10"/>
    <p:sldId id="342" r:id="rId11"/>
    <p:sldId id="344" r:id="rId12"/>
    <p:sldId id="347" r:id="rId13"/>
    <p:sldId id="345" r:id="rId14"/>
    <p:sldId id="341" r:id="rId15"/>
    <p:sldId id="348" r:id="rId16"/>
    <p:sldId id="349" r:id="rId17"/>
    <p:sldId id="351" r:id="rId18"/>
    <p:sldId id="352" r:id="rId19"/>
    <p:sldId id="354" r:id="rId20"/>
    <p:sldId id="353" r:id="rId21"/>
    <p:sldId id="356" r:id="rId22"/>
    <p:sldId id="357" r:id="rId23"/>
    <p:sldId id="334" r:id="rId24"/>
  </p:sldIdLst>
  <p:sldSz cx="9144000" cy="6858000" type="screen4x3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CCECFF"/>
    <a:srgbClr val="CCFF66"/>
    <a:srgbClr val="CCCC00"/>
    <a:srgbClr val="99FF33"/>
    <a:srgbClr val="CCFF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F9DC34-9DC8-4B94-A20C-F79343974AF1}" type="datetimeFigureOut">
              <a:rPr lang="id-ID"/>
              <a:pPr>
                <a:defRPr/>
              </a:pPr>
              <a:t>01/07/2013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3052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245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3B270A-E1FE-4DFC-A6DB-9EE2F205551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7608DEE-2440-4643-98CC-D51186A874F5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7713"/>
            <a:ext cx="4967288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305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2450"/>
            <a:ext cx="29305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3C4AB3F-871E-4699-81EE-B2B600D8E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9B2630-E3C0-45FF-9C36-4866C060979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E5666F-E4F6-4A3B-8F7D-8B6B81F19C7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F92B06-6F26-409A-A700-040CC322E17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8A601-E947-4FC7-AF6A-E3633D9AF5D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C9592A-87B8-4DB3-9CEB-9FA946E5EEE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2AFF9-C743-46B7-8DB4-B03EE2F3D06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87D7AF-1F9B-4C47-9B34-53532334DA8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8F692-3D9B-4017-9044-F86EFA482EB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F71C0-AFFC-4633-8E6C-4C3C5EF72C0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D13AD2-F853-4185-8473-B172515C33C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3EEE9B-29AB-4375-9F87-CF43AC78751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08482-A699-413B-813C-E66579206B3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FB849-D9E8-4ADD-A076-4E812251DD2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3DC43E-85C2-4BDF-8E12-AC361B3801C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3E83F1-4F34-4095-B94D-636E5DFC94C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A3CB67-5D31-4CC3-B80C-5DADCAB8418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EB50FB-D859-4427-8E1F-679E1C56435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038F9-C13A-419F-8BC6-3388FFDCF4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AE22-399B-4507-876D-B5443625957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79F79-EE5B-4A83-BF2C-865F31C76AF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7000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6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000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84AF0-91D2-4908-9C4F-58D967F62E5E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53E0E-829B-4B4A-8E04-2327AAF0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01407-BF89-4D2F-819B-BACEAB6A4B50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36D97-361C-49FD-A47A-A2DB94B7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1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1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6920A-BF2A-43DC-9B1A-698BCCBB7674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F5D2D-5B93-46F0-BB4B-7EF60C8F7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4F86B-587F-4971-89D9-407197A7043E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4F53B-85B5-47D1-9951-8BE34275F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6D375-6C39-42F5-B8D8-33EB3774E0DC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78CD7-2037-46ED-A64C-0D0BE7E8E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1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1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C307B-9365-42F8-8874-CDFA9FECA7D8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15615-0F8C-4715-BFE5-2A60FBCEE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82388-3A91-4E00-ACDF-FDF51C763B42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0D1DE-D556-491B-9FA4-7CF94A475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9B000-E323-4DA0-89A5-6B7D8CCC7B63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760F3-7B8F-4582-97FF-CF195F628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68311-A97F-4C50-AEA1-5392B5326BEC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64F3A-CEFA-4D6C-B171-8EB30ACF2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FCA8D-F207-44DB-A276-F98643BF2ED7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757D3-4C96-4132-9B2D-773B37369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BB995-BE51-40CB-9D23-1A36CBD48CD6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C9B33-5C32-405A-86D0-366557620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6896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96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6896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6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6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6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7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7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7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7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897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689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897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897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11553DC-B7E0-4769-91AD-0823DC3AED7E}" type="datetimeFigureOut">
              <a:rPr lang="en-US"/>
              <a:pPr>
                <a:defRPr/>
              </a:pPr>
              <a:t>7/1/2013</a:t>
            </a:fld>
            <a:endParaRPr lang="en-US"/>
          </a:p>
        </p:txBody>
      </p:sp>
      <p:sp>
        <p:nvSpPr>
          <p:cNvPr id="16897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1ADD52B-34C4-4A45-B3D9-7ED557AF3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4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FORMULIR%20PENILAIAN%20USUL%20PENELITIAN%20DENGAN%20KOSONGAN.do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harunjupums@yahoo.co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1160463" y="2286000"/>
            <a:ext cx="760253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</a:br>
            <a:endParaRPr lang="en-US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PERAN-FUNGSI DAN </a:t>
            </a:r>
          </a:p>
          <a:p>
            <a:pPr eaLnBrk="1" hangingPunct="1">
              <a:defRPr/>
            </a:pP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TUGAS-TANGGUNG JAWAB LEMBAGA (:LP/PM) DALAM PELAKSANAAN &amp; PEMANTAUAN KEGIATAN PENELITIAN</a:t>
            </a: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206500" y="4572000"/>
            <a:ext cx="7708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Harun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Joko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Prayitno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/>
            </a:r>
            <a:br>
              <a:rPr lang="en-US" sz="2400" kern="0" dirty="0">
                <a:latin typeface="Calibri" pitchFamily="34" charset="0"/>
                <a:ea typeface="+mj-ea"/>
                <a:cs typeface="+mj-cs"/>
              </a:rPr>
            </a:b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Disampaikan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pada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400" i="1" kern="0" dirty="0">
                <a:latin typeface="Calibri" pitchFamily="34" charset="0"/>
                <a:ea typeface="+mj-ea"/>
                <a:cs typeface="+mj-cs"/>
              </a:rPr>
              <a:t>Workshop Reviewer </a:t>
            </a:r>
            <a:r>
              <a:rPr lang="en-US" sz="2400" i="1" kern="0" dirty="0" err="1">
                <a:latin typeface="Calibri" pitchFamily="34" charset="0"/>
                <a:ea typeface="+mj-ea"/>
                <a:cs typeface="+mj-cs"/>
              </a:rPr>
              <a:t>Penelitian</a:t>
            </a:r>
            <a:r>
              <a:rPr lang="en-US" sz="2400" i="1" kern="0" dirty="0">
                <a:latin typeface="Calibri" pitchFamily="34" charset="0"/>
                <a:ea typeface="+mj-ea"/>
                <a:cs typeface="+mj-cs"/>
              </a:rPr>
              <a:t> </a:t>
            </a:r>
          </a:p>
          <a:p>
            <a:pPr eaLnBrk="1" hangingPunct="1">
              <a:defRPr/>
            </a:pP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bagi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Ketua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LP (-PM)/</a:t>
            </a: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Dosen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PTS </a:t>
            </a: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Kopertis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400" kern="0" dirty="0" err="1">
                <a:latin typeface="Calibri" pitchFamily="34" charset="0"/>
                <a:ea typeface="+mj-ea"/>
                <a:cs typeface="+mj-cs"/>
              </a:rPr>
              <a:t>Wil</a:t>
            </a:r>
            <a:r>
              <a:rPr lang="en-US" sz="2400" kern="0" dirty="0">
                <a:latin typeface="Calibri" pitchFamily="34" charset="0"/>
                <a:ea typeface="+mj-ea"/>
                <a:cs typeface="+mj-cs"/>
              </a:rPr>
              <a:t> VI</a:t>
            </a:r>
          </a:p>
          <a:p>
            <a:pPr eaLnBrk="1" hangingPunct="1">
              <a:defRPr/>
            </a:pPr>
            <a:r>
              <a:rPr lang="en-US" sz="2400" kern="0" dirty="0" smtClean="0">
                <a:latin typeface="Calibri" pitchFamily="34" charset="0"/>
                <a:ea typeface="+mj-ea"/>
                <a:cs typeface="+mj-cs"/>
              </a:rPr>
              <a:t>2-</a:t>
            </a:r>
            <a:r>
              <a:rPr lang="id-ID" sz="2400" kern="0" dirty="0" smtClean="0">
                <a:latin typeface="Calibri" pitchFamily="34" charset="0"/>
                <a:ea typeface="+mj-ea"/>
                <a:cs typeface="+mj-cs"/>
              </a:rPr>
              <a:t>4</a:t>
            </a:r>
            <a:r>
              <a:rPr lang="en-US" sz="2400" kern="0" dirty="0" smtClean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400" kern="0" dirty="0" smtClean="0">
                <a:latin typeface="Calibri" pitchFamily="34" charset="0"/>
                <a:ea typeface="+mj-ea"/>
                <a:cs typeface="+mj-cs"/>
              </a:rPr>
              <a:t>JULI 2013</a:t>
            </a:r>
            <a:endParaRPr lang="en-US" sz="2400" i="1" kern="0" dirty="0"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143000" y="304800"/>
            <a:ext cx="670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32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ahoma" pitchFamily="34" charset="0"/>
              </a:rPr>
              <a:t>WORKSHOP </a:t>
            </a:r>
          </a:p>
          <a:p>
            <a:pPr eaLnBrk="1" hangingPunct="1">
              <a:defRPr/>
            </a:pPr>
            <a:r>
              <a:rPr lang="en-US" sz="3200" b="1" i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ahoma" pitchFamily="34" charset="0"/>
              </a:rPr>
              <a:t>REVIEWER</a:t>
            </a:r>
            <a:r>
              <a:rPr lang="en-US" sz="32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ahoma" pitchFamily="34" charset="0"/>
              </a:rPr>
              <a:t> PENELITIAN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90600" y="1960563"/>
            <a:ext cx="76200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id-ID" sz="2800" dirty="0">
                <a:solidFill>
                  <a:srgbClr val="FFCC00"/>
                </a:solidFill>
                <a:latin typeface="Calibri" pitchFamily="34" charset="0"/>
              </a:rPr>
              <a:t>Tujuan Desentralisasi Penelitian</a:t>
            </a:r>
            <a:r>
              <a:rPr lang="en-US" sz="2800" dirty="0">
                <a:solidFill>
                  <a:srgbClr val="FFCC00"/>
                </a:solidFill>
                <a:latin typeface="Calibri" pitchFamily="34" charset="0"/>
              </a:rPr>
              <a:t>:</a:t>
            </a:r>
          </a:p>
          <a:p>
            <a:pPr>
              <a:defRPr/>
            </a:pPr>
            <a:endParaRPr lang="id-ID" sz="2800" dirty="0">
              <a:solidFill>
                <a:srgbClr val="FFCC00"/>
              </a:solidFill>
              <a:latin typeface="Calibri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id-ID" sz="2800" dirty="0">
                <a:latin typeface="Calibri" pitchFamily="34" charset="0"/>
              </a:rPr>
              <a:t>Mewujudkan keunggulan penelitian di perguruan tinggi</a:t>
            </a:r>
          </a:p>
          <a:p>
            <a:pPr marL="342900" indent="-342900">
              <a:buFontTx/>
              <a:buAutoNum type="arabicPeriod"/>
              <a:defRPr/>
            </a:pPr>
            <a:r>
              <a:rPr lang="id-ID" sz="2800" dirty="0">
                <a:latin typeface="Calibri" pitchFamily="34" charset="0"/>
              </a:rPr>
              <a:t>Mewujudkan daya saing perguruan tinggi di bidang penelitian tingkat nasional maupun internasional</a:t>
            </a:r>
          </a:p>
          <a:p>
            <a:pPr marL="342900" indent="-342900">
              <a:buFontTx/>
              <a:buAutoNum type="arabicPeriod"/>
              <a:defRPr/>
            </a:pPr>
            <a:r>
              <a:rPr lang="id-ID" sz="2800" dirty="0">
                <a:latin typeface="Calibri" pitchFamily="34" charset="0"/>
              </a:rPr>
              <a:t>Meningkatkan angka partisipasidosen dalam melaksanakan penelitian yang bermutu</a:t>
            </a:r>
          </a:p>
          <a:p>
            <a:pPr marL="342900" indent="-342900">
              <a:buFontTx/>
              <a:buAutoNum type="arabicPeriod"/>
              <a:defRPr/>
            </a:pPr>
            <a:r>
              <a:rPr lang="id-ID" sz="2800" dirty="0">
                <a:latin typeface="Calibri" pitchFamily="34" charset="0"/>
              </a:rPr>
              <a:t>Meningkatkan kapasitas pengelolaan penelitian di perguruan tinggi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15900"/>
            <a:ext cx="7924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2800">
                <a:solidFill>
                  <a:srgbClr val="FF0000"/>
                </a:solidFill>
              </a:rPr>
              <a:t>TUGAS &amp; TANGGUNG JAWAB LP/LPP/LPM</a:t>
            </a:r>
          </a:p>
          <a:p>
            <a:pPr marL="88900" lvl="2"/>
            <a:r>
              <a:rPr lang="en-US" sz="2800">
                <a:solidFill>
                  <a:srgbClr val="FF0000"/>
                </a:solidFill>
              </a:rPr>
              <a:t>DALAM KAITANNYA DENGAN DESENTRALISASI PENGELOLAAN PENELITIAN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066800" y="573088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SOP DASAR PENETAPAN REVIEWER 1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14400" y="2057400"/>
            <a:ext cx="7620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</a:rPr>
              <a:t>Warga</a:t>
            </a:r>
            <a:r>
              <a:rPr lang="en-US" sz="2000" dirty="0">
                <a:latin typeface="Calibri" pitchFamily="34" charset="0"/>
              </a:rPr>
              <a:t> Negara Indonesia yang </a:t>
            </a:r>
            <a:r>
              <a:rPr lang="en-US" sz="2000" dirty="0" err="1">
                <a:latin typeface="Calibri" pitchFamily="34" charset="0"/>
              </a:rPr>
              <a:t>berdomisili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wilayah</a:t>
            </a:r>
            <a:r>
              <a:rPr lang="en-US" sz="2000" dirty="0">
                <a:latin typeface="Calibri" pitchFamily="34" charset="0"/>
              </a:rPr>
              <a:t> Negara </a:t>
            </a:r>
            <a:r>
              <a:rPr lang="en-US" sz="2000" dirty="0" err="1">
                <a:latin typeface="Calibri" pitchFamily="34" charset="0"/>
              </a:rPr>
              <a:t>Kesatuan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Republik</a:t>
            </a:r>
            <a:r>
              <a:rPr lang="en-US" sz="2000" dirty="0">
                <a:latin typeface="Calibri" pitchFamily="34" charset="0"/>
              </a:rPr>
              <a:t> Indonesia; 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</a:rPr>
              <a:t>Terdaftar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sebagai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Staf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Pengajar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Tetap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aktif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pada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Perguruan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Tinggi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Negeri</a:t>
            </a:r>
            <a:r>
              <a:rPr lang="en-US" sz="2000" dirty="0">
                <a:latin typeface="Calibri" pitchFamily="34" charset="0"/>
              </a:rPr>
              <a:t>/</a:t>
            </a:r>
            <a:r>
              <a:rPr lang="en-US" sz="2000" dirty="0" err="1">
                <a:latin typeface="Calibri" pitchFamily="34" charset="0"/>
              </a:rPr>
              <a:t>Swasta</a:t>
            </a:r>
            <a:r>
              <a:rPr lang="en-US" sz="2000" dirty="0">
                <a:latin typeface="Calibri" pitchFamily="34" charset="0"/>
              </a:rPr>
              <a:t> (Home base/NIDN); 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</a:rPr>
              <a:t>Berpengalaman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sebagai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penerima</a:t>
            </a:r>
            <a:r>
              <a:rPr lang="en-US" sz="2000" dirty="0">
                <a:latin typeface="Calibri" pitchFamily="34" charset="0"/>
              </a:rPr>
              <a:t> program </a:t>
            </a:r>
            <a:r>
              <a:rPr lang="en-US" sz="2000" dirty="0" err="1">
                <a:latin typeface="Calibri" pitchFamily="34" charset="0"/>
              </a:rPr>
              <a:t>hibah</a:t>
            </a:r>
            <a:r>
              <a:rPr lang="en-US" sz="2000" dirty="0">
                <a:latin typeface="Calibri" pitchFamily="34" charset="0"/>
              </a:rPr>
              <a:t> program </a:t>
            </a:r>
            <a:r>
              <a:rPr lang="en-US" sz="2000" dirty="0" err="1">
                <a:latin typeface="Calibri" pitchFamily="34" charset="0"/>
              </a:rPr>
              <a:t>hibah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kompetisi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institusi</a:t>
            </a:r>
            <a:r>
              <a:rPr lang="en-US" sz="2000" dirty="0">
                <a:latin typeface="Calibri" pitchFamily="34" charset="0"/>
              </a:rPr>
              <a:t> yang </a:t>
            </a:r>
            <a:r>
              <a:rPr lang="en-US" sz="2000" dirty="0" err="1">
                <a:latin typeface="Calibri" pitchFamily="34" charset="0"/>
              </a:rPr>
              <a:t>kredibel</a:t>
            </a:r>
            <a:r>
              <a:rPr lang="en-US" sz="2000" dirty="0">
                <a:latin typeface="Calibri" pitchFamily="34" charset="0"/>
              </a:rPr>
              <a:t>. (</a:t>
            </a:r>
            <a:r>
              <a:rPr lang="en-US" sz="2000" i="1" dirty="0">
                <a:latin typeface="Calibri" pitchFamily="34" charset="0"/>
              </a:rPr>
              <a:t>Program </a:t>
            </a:r>
            <a:r>
              <a:rPr lang="en-US" sz="2000" i="1" dirty="0" err="1">
                <a:latin typeface="Calibri" pitchFamily="34" charset="0"/>
              </a:rPr>
              <a:t>Kompetitif</a:t>
            </a:r>
            <a:r>
              <a:rPr lang="en-US" sz="2000" i="1" dirty="0">
                <a:latin typeface="Calibri" pitchFamily="34" charset="0"/>
              </a:rPr>
              <a:t> LP2M</a:t>
            </a:r>
            <a:r>
              <a:rPr lang="en-US" sz="2000" dirty="0">
                <a:latin typeface="Calibri" pitchFamily="34" charset="0"/>
              </a:rPr>
              <a:t>, program </a:t>
            </a:r>
            <a:r>
              <a:rPr lang="en-US" sz="2000" dirty="0" err="1">
                <a:latin typeface="Calibri" pitchFamily="34" charset="0"/>
              </a:rPr>
              <a:t>hibah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dari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Ditjen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Dikti</a:t>
            </a:r>
            <a:r>
              <a:rPr lang="en-US" sz="2000" dirty="0">
                <a:latin typeface="Calibri" pitchFamily="34" charset="0"/>
              </a:rPr>
              <a:t>, KMNRT, LIPI, </a:t>
            </a:r>
            <a:r>
              <a:rPr lang="en-US" sz="2000" dirty="0" err="1">
                <a:latin typeface="Calibri" pitchFamily="34" charset="0"/>
              </a:rPr>
              <a:t>Pemda</a:t>
            </a:r>
            <a:r>
              <a:rPr lang="en-US" sz="2000" dirty="0">
                <a:latin typeface="Calibri" pitchFamily="34" charset="0"/>
              </a:rPr>
              <a:t>, BUMN, </a:t>
            </a:r>
            <a:r>
              <a:rPr lang="en-US" sz="2000" dirty="0" err="1">
                <a:latin typeface="Calibri" pitchFamily="34" charset="0"/>
              </a:rPr>
              <a:t>Industri</a:t>
            </a:r>
            <a:r>
              <a:rPr lang="en-US" sz="2000" dirty="0">
                <a:latin typeface="Calibri" pitchFamily="34" charset="0"/>
              </a:rPr>
              <a:t>, CSR, </a:t>
            </a:r>
            <a:r>
              <a:rPr lang="en-US" sz="2000" dirty="0" err="1">
                <a:latin typeface="Calibri" pitchFamily="34" charset="0"/>
              </a:rPr>
              <a:t>dll</a:t>
            </a:r>
            <a:r>
              <a:rPr lang="en-US" sz="2000" dirty="0">
                <a:latin typeface="Calibri" pitchFamily="34" charset="0"/>
              </a:rPr>
              <a:t>.)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</a:rPr>
              <a:t>Memiliki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komitmen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tinggi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terhadap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upaya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peningkatan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kualitas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pendidikan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Perguruan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Tinggi</a:t>
            </a:r>
            <a:r>
              <a:rPr lang="en-US" sz="2000" dirty="0">
                <a:latin typeface="Calibri" pitchFamily="34" charset="0"/>
              </a:rPr>
              <a:t>; 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</a:rPr>
              <a:t>Bersedia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menyediakan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waktu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untuk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pekerjaan</a:t>
            </a:r>
            <a:r>
              <a:rPr lang="en-US" sz="2000" dirty="0">
                <a:latin typeface="Calibri" pitchFamily="34" charset="0"/>
              </a:rPr>
              <a:t> reviewer 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</a:rPr>
              <a:t>Memiliki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integritas</a:t>
            </a:r>
            <a:r>
              <a:rPr lang="en-US" sz="2000" dirty="0">
                <a:latin typeface="Calibri" pitchFamily="34" charset="0"/>
              </a:rPr>
              <a:t> personal </a:t>
            </a:r>
            <a:r>
              <a:rPr lang="en-US" sz="2000" dirty="0" err="1">
                <a:latin typeface="Calibri" pitchFamily="34" charset="0"/>
              </a:rPr>
              <a:t>dan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kelembagaan</a:t>
            </a:r>
            <a:r>
              <a:rPr lang="en-US" sz="2000" dirty="0">
                <a:latin typeface="Calibri" pitchFamily="34" charset="0"/>
              </a:rPr>
              <a:t>; 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</a:rPr>
              <a:t>Mematuhi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segala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peraturan</a:t>
            </a:r>
            <a:r>
              <a:rPr lang="en-US" sz="2000" dirty="0">
                <a:latin typeface="Calibri" pitchFamily="34" charset="0"/>
              </a:rPr>
              <a:t> yang </a:t>
            </a:r>
            <a:r>
              <a:rPr lang="en-US" sz="2000" dirty="0" err="1">
                <a:latin typeface="Calibri" pitchFamily="34" charset="0"/>
              </a:rPr>
              <a:t>berkaitan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dengan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tugasnya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sebagai</a:t>
            </a:r>
            <a:r>
              <a:rPr lang="en-US" sz="2000" dirty="0">
                <a:latin typeface="Calibri" pitchFamily="34" charset="0"/>
              </a:rPr>
              <a:t> reviewer; </a:t>
            </a:r>
          </a:p>
          <a:p>
            <a:pPr>
              <a:buFontTx/>
              <a:buBlip>
                <a:blip r:embed="rId3"/>
              </a:buBlip>
              <a:defRPr/>
            </a:pPr>
            <a:endParaRPr lang="id-ID" sz="20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066800" y="573088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SOP DASAR PENETAPAN REVIEWER 2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14400" y="20574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4013" indent="-3540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Sanggup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menjaga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karahasiaan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proses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hasil</a:t>
            </a:r>
            <a:r>
              <a:rPr lang="en-US" sz="2400" dirty="0">
                <a:latin typeface="Calibri" pitchFamily="34" charset="0"/>
              </a:rPr>
              <a:t> review.</a:t>
            </a:r>
          </a:p>
          <a:p>
            <a:pPr marL="354013" indent="-3540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Memiliki</a:t>
            </a:r>
            <a:r>
              <a:rPr lang="en-US" sz="2400" dirty="0">
                <a:latin typeface="Calibri" pitchFamily="34" charset="0"/>
              </a:rPr>
              <a:t> mot </a:t>
            </a:r>
            <a:r>
              <a:rPr lang="en-US" sz="2400" dirty="0" err="1">
                <a:latin typeface="Calibri" pitchFamily="34" charset="0"/>
              </a:rPr>
              <a:t>ivasi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diri</a:t>
            </a:r>
            <a:endParaRPr lang="en-US" sz="2400" dirty="0">
              <a:latin typeface="Calibri" pitchFamily="34" charset="0"/>
            </a:endParaRPr>
          </a:p>
          <a:p>
            <a:pPr marL="354013" indent="-3540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Pengalaman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dalam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mereview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penelitian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pengabdian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kepada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masyarakat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kreativitas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mahasiswa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jurnal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ilmiah</a:t>
            </a:r>
            <a:r>
              <a:rPr lang="en-US" sz="2400" dirty="0">
                <a:latin typeface="Calibri" pitchFamily="34" charset="0"/>
              </a:rPr>
              <a:t>, patent, </a:t>
            </a:r>
            <a:r>
              <a:rPr lang="en-US" sz="2400" dirty="0" err="1">
                <a:latin typeface="Calibri" pitchFamily="34" charset="0"/>
              </a:rPr>
              <a:t>buku</a:t>
            </a:r>
            <a:r>
              <a:rPr lang="en-US" sz="2400" dirty="0">
                <a:latin typeface="Calibri" pitchFamily="34" charset="0"/>
              </a:rPr>
              <a:t> ajar </a:t>
            </a:r>
            <a:r>
              <a:rPr lang="en-US" sz="2400" dirty="0" err="1">
                <a:latin typeface="Calibri" pitchFamily="34" charset="0"/>
              </a:rPr>
              <a:t>atau</a:t>
            </a:r>
            <a:r>
              <a:rPr lang="en-US" sz="2400" dirty="0">
                <a:latin typeface="Calibri" pitchFamily="34" charset="0"/>
              </a:rPr>
              <a:t> program-program </a:t>
            </a:r>
            <a:r>
              <a:rPr lang="en-US" sz="2400" dirty="0" err="1">
                <a:latin typeface="Calibri" pitchFamily="34" charset="0"/>
              </a:rPr>
              <a:t>kompetisi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lainnya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merupakan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nilai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tambah</a:t>
            </a:r>
            <a:r>
              <a:rPr lang="en-US" sz="2400" dirty="0">
                <a:latin typeface="Calibri" pitchFamily="34" charset="0"/>
              </a:rPr>
              <a:t>; </a:t>
            </a:r>
          </a:p>
          <a:p>
            <a:pPr marL="354013" indent="-354013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</a:rPr>
              <a:t>Minimal </a:t>
            </a:r>
            <a:r>
              <a:rPr lang="en-US" sz="2400" dirty="0" err="1">
                <a:latin typeface="Calibri" pitchFamily="34" charset="0"/>
              </a:rPr>
              <a:t>berkualifikasi</a:t>
            </a:r>
            <a:r>
              <a:rPr lang="en-US" sz="2400" dirty="0">
                <a:latin typeface="Calibri" pitchFamily="34" charset="0"/>
              </a:rPr>
              <a:t> S2 </a:t>
            </a:r>
            <a:r>
              <a:rPr lang="en-US" sz="2400" dirty="0" err="1">
                <a:latin typeface="Calibri" pitchFamily="34" charset="0"/>
              </a:rPr>
              <a:t>dari</a:t>
            </a:r>
            <a:r>
              <a:rPr lang="en-US" sz="2400" dirty="0">
                <a:latin typeface="Calibri" pitchFamily="34" charset="0"/>
              </a:rPr>
              <a:t> program yang </a:t>
            </a:r>
            <a:r>
              <a:rPr lang="en-US" sz="2400" dirty="0" err="1">
                <a:latin typeface="Calibri" pitchFamily="34" charset="0"/>
              </a:rPr>
              <a:t>diakui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Dikti</a:t>
            </a:r>
            <a:r>
              <a:rPr lang="en-US" sz="2400" dirty="0">
                <a:latin typeface="Calibri" pitchFamily="34" charset="0"/>
              </a:rPr>
              <a:t>, S3 </a:t>
            </a:r>
            <a:r>
              <a:rPr lang="en-US" sz="2400" dirty="0" err="1">
                <a:latin typeface="Calibri" pitchFamily="34" charset="0"/>
              </a:rPr>
              <a:t>merupakan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nilai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tambah</a:t>
            </a:r>
            <a:r>
              <a:rPr lang="en-US" sz="2400" dirty="0">
                <a:latin typeface="Calibri" pitchFamily="34" charset="0"/>
              </a:rPr>
              <a:t>; </a:t>
            </a:r>
          </a:p>
          <a:p>
            <a:pPr marL="354013" indent="-3540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Menguasai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Bahasa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Inggris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dengan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baik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merupakan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nilai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tambah</a:t>
            </a:r>
            <a:r>
              <a:rPr lang="en-US" sz="2400" dirty="0">
                <a:latin typeface="Calibri" pitchFamily="34" charset="0"/>
              </a:rPr>
              <a:t>;</a:t>
            </a:r>
          </a:p>
          <a:p>
            <a:pPr marL="354013" indent="-3540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Pengalaman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sebagai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pengelola</a:t>
            </a:r>
            <a:r>
              <a:rPr lang="en-US" sz="2400" dirty="0">
                <a:latin typeface="Calibri" pitchFamily="34" charset="0"/>
              </a:rPr>
              <a:t> unit </a:t>
            </a:r>
            <a:r>
              <a:rPr lang="en-US" sz="2400" dirty="0" err="1">
                <a:latin typeface="Calibri" pitchFamily="34" charset="0"/>
              </a:rPr>
              <a:t>penelitian</a:t>
            </a:r>
            <a:r>
              <a:rPr lang="en-US" sz="2400" dirty="0">
                <a:latin typeface="Calibri" pitchFamily="34" charset="0"/>
              </a:rPr>
              <a:t> (lab, </a:t>
            </a:r>
            <a:r>
              <a:rPr lang="en-US" sz="2400" dirty="0" err="1">
                <a:latin typeface="Calibri" pitchFamily="34" charset="0"/>
              </a:rPr>
              <a:t>lembaga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dll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n-US" sz="2400" dirty="0" err="1">
                <a:latin typeface="Calibri" pitchFamily="34" charset="0"/>
              </a:rPr>
              <a:t>akan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merupakan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nilai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tambah</a:t>
            </a:r>
            <a:r>
              <a:rPr lang="en-US" sz="2400" dirty="0">
                <a:latin typeface="Calibri" pitchFamily="34" charset="0"/>
              </a:rPr>
              <a:t>;</a:t>
            </a:r>
          </a:p>
          <a:p>
            <a:pPr>
              <a:buFontTx/>
              <a:buBlip>
                <a:blip r:embed="rId3"/>
              </a:buBlip>
              <a:defRPr/>
            </a:pPr>
            <a:endParaRPr lang="id-ID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066800" y="1828800"/>
            <a:ext cx="78486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Pahami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ketentuan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pedoman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sesuai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dengan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skim PPM (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penelitian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pengabdian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jurnal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buku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ajar, PKM,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dll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.)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>
                <a:latin typeface="Calibri" pitchFamily="34" charset="0"/>
                <a:ea typeface="Times New Roman" pitchFamily="18" charset="0"/>
              </a:rPr>
              <a:t>Baca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kelengkapan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administrasi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dokumen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suplemen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lainnya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halaman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pengesahan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tandatangan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stempel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dok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kerjasama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mitra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, CV,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keseusaian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NIP/NIK,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kesesuaian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tandatangan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hal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pengesahan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dengan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yang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ada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CV,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dll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.)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>
                <a:latin typeface="Calibri" pitchFamily="34" charset="0"/>
                <a:ea typeface="Times New Roman" pitchFamily="18" charset="0"/>
              </a:rPr>
              <a:t>Baca format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sistematikanya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>
                <a:latin typeface="Calibri" pitchFamily="34" charset="0"/>
                <a:ea typeface="Times New Roman" pitchFamily="18" charset="0"/>
              </a:rPr>
              <a:t>Baca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kohesi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keterkaitan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bentuk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)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keseluruhan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usul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laporan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artikel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bahan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ajar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>
                <a:latin typeface="Calibri" pitchFamily="34" charset="0"/>
                <a:ea typeface="Times New Roman" pitchFamily="18" charset="0"/>
              </a:rPr>
              <a:t>Baca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koherensi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keterkaitan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isi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)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gagasan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antar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bagian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>
                <a:latin typeface="Calibri" pitchFamily="34" charset="0"/>
                <a:ea typeface="Times New Roman" pitchFamily="18" charset="0"/>
              </a:rPr>
              <a:t>Baca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alur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penelitian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pengabdian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artikel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bahan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ajar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kaitannya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dengan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metode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>
                <a:latin typeface="Calibri" pitchFamily="34" charset="0"/>
                <a:ea typeface="Times New Roman" pitchFamily="18" charset="0"/>
              </a:rPr>
              <a:t>Baca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bab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bagian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demi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bab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bagian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>
                <a:latin typeface="Calibri" pitchFamily="34" charset="0"/>
                <a:ea typeface="Times New Roman" pitchFamily="18" charset="0"/>
              </a:rPr>
              <a:t>Baca roadmap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usul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Baru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berikan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komentar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kualitatif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)</a:t>
            </a:r>
            <a:endParaRPr lang="en-US" sz="2000" dirty="0">
              <a:latin typeface="Calibri" pitchFamily="34" charset="0"/>
            </a:endParaRPr>
          </a:p>
          <a:p>
            <a:pPr marL="365125" indent="-365125">
              <a:buFontTx/>
              <a:buBlip>
                <a:blip r:embed="rId3"/>
              </a:buBlip>
              <a:defRPr/>
            </a:pP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Akhirnya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berikan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skor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000" dirty="0" err="1">
                <a:latin typeface="Calibri" pitchFamily="34" charset="0"/>
                <a:ea typeface="Times New Roman" pitchFamily="18" charset="0"/>
              </a:rPr>
              <a:t>kuantitatif</a:t>
            </a:r>
            <a:r>
              <a:rPr lang="en-US" sz="2000" dirty="0">
                <a:latin typeface="Calibri" pitchFamily="34" charset="0"/>
                <a:ea typeface="Times New Roman" pitchFamily="18" charset="0"/>
              </a:rPr>
              <a:t>)   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066800" y="573088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SOP PENETAPAN MEKANISME PENILAIAN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143000" y="1143000"/>
            <a:ext cx="76962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justLow">
              <a:defRPr/>
            </a:pPr>
            <a:r>
              <a:rPr lang="en-US" sz="36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TIDAK BOLEH REVIEWER</a:t>
            </a:r>
          </a:p>
          <a:p>
            <a:pPr algn="justLow">
              <a:defRPr/>
            </a:pPr>
            <a:endParaRPr lang="en-US" sz="2000" dirty="0">
              <a:solidFill>
                <a:srgbClr val="FFCC00"/>
              </a:solidFill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>
                <a:latin typeface="Calibri" pitchFamily="34" charset="0"/>
                <a:ea typeface="Times New Roman" pitchFamily="18" charset="0"/>
              </a:rPr>
              <a:t>prior knowledge 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‘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pengusul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dianggap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mampu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’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terfokus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kesalahan-kesalahan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kecil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melihat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sepintas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mekanistis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 err="1">
                <a:latin typeface="Calibri" pitchFamily="34" charset="0"/>
                <a:ea typeface="Times New Roman" pitchFamily="18" charset="0"/>
              </a:rPr>
              <a:t>disampling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tertentu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 err="1">
                <a:latin typeface="Calibri" pitchFamily="34" charset="0"/>
                <a:ea typeface="Times New Roman" pitchFamily="18" charset="0"/>
              </a:rPr>
              <a:t>disampling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halaman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tertentu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dalam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suatu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 err="1">
                <a:latin typeface="Calibri" pitchFamily="34" charset="0"/>
                <a:ea typeface="Times New Roman" pitchFamily="18" charset="0"/>
              </a:rPr>
              <a:t>disampling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bagian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tertentu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dalam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suatu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Komentar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kesalahannya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saja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Yang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baik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pun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perlu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dikomentari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66800" y="573088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LEMBAGA MENETAPKAN &amp; MENERAPKAN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143000" y="1143000"/>
            <a:ext cx="76962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justLow">
              <a:defRPr/>
            </a:pPr>
            <a:r>
              <a:rPr lang="en-US" sz="36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TIDAK BOLEH REVIEWER</a:t>
            </a:r>
          </a:p>
          <a:p>
            <a:pPr algn="justLow">
              <a:defRPr/>
            </a:pPr>
            <a:endParaRPr lang="en-US" sz="2000" dirty="0">
              <a:solidFill>
                <a:srgbClr val="FFCC00"/>
              </a:solidFill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>
                <a:latin typeface="Calibri" pitchFamily="34" charset="0"/>
                <a:ea typeface="Times New Roman" pitchFamily="18" charset="0"/>
              </a:rPr>
              <a:t>prior knowledge 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‘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pengusul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dianggap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mampu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’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terfokus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kesalahan-kesalahan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kecil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melihat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sepintas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mekanistis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 err="1">
                <a:latin typeface="Calibri" pitchFamily="34" charset="0"/>
                <a:ea typeface="Times New Roman" pitchFamily="18" charset="0"/>
              </a:rPr>
              <a:t>disampling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tertentu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 err="1">
                <a:latin typeface="Calibri" pitchFamily="34" charset="0"/>
                <a:ea typeface="Times New Roman" pitchFamily="18" charset="0"/>
              </a:rPr>
              <a:t>disampling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halaman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tertentu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dalam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suatu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Tidak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boleh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 err="1">
                <a:latin typeface="Calibri" pitchFamily="34" charset="0"/>
                <a:ea typeface="Times New Roman" pitchFamily="18" charset="0"/>
              </a:rPr>
              <a:t>disampling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bagian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tertentu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dalam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suatu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Komentar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jangan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kesalahannya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saja</a:t>
            </a:r>
            <a:endParaRPr lang="en-US" sz="2400" dirty="0">
              <a:latin typeface="Calibri" pitchFamily="34" charset="0"/>
            </a:endParaRPr>
          </a:p>
          <a:p>
            <a:pPr marL="442913" indent="-442913" algn="justLow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Yang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baik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pun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perlu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dikomentari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66800" y="573088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LEMBAGA MENETAPKAN &amp; MENERAPKAN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1143000" y="2209800"/>
            <a:ext cx="73152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LINGKUP PEKERJAAN LEMBAGA </a:t>
            </a:r>
          </a:p>
          <a:p>
            <a:pPr>
              <a:defRPr/>
            </a:pPr>
            <a:r>
              <a:rPr lang="en-US" sz="28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DALAM REVIEW</a:t>
            </a:r>
          </a:p>
          <a:p>
            <a:pPr>
              <a:defRPr/>
            </a:pPr>
            <a:endParaRPr lang="en-US" sz="2800" dirty="0">
              <a:solidFill>
                <a:srgbClr val="FFCC00"/>
              </a:solidFill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Usul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Monev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Laporan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Kemajuan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Luaran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Akhir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Laporan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Akhir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Ringkasan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hasil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APIHP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Usul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Berikutnya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jika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multitahun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)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990600" y="2057400"/>
            <a:ext cx="77724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INTEGRITAS REVIEWER</a:t>
            </a:r>
            <a:endParaRPr lang="en-US" sz="3200" dirty="0">
              <a:solidFill>
                <a:srgbClr val="FFCC00"/>
              </a:solidFill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Attitude/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Sikap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Critical Thinking/Tingkat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Kekritisan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Open Minded/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Keterbuaan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Gagasan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Luar</a:t>
            </a:r>
            <a:endParaRPr lang="en-US" sz="2400" dirty="0">
              <a:latin typeface="Calibri" pitchFamily="34" charset="0"/>
            </a:endParaRPr>
          </a:p>
          <a:p>
            <a:pPr>
              <a:defRPr/>
            </a:pPr>
            <a:endParaRPr lang="en-US" sz="2400" b="1" dirty="0">
              <a:latin typeface="Calibri" pitchFamily="34" charset="0"/>
              <a:ea typeface="Times New Roman" pitchFamily="18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KEMAMPUAN REVIEWER</a:t>
            </a:r>
            <a:endParaRPr lang="en-US" sz="3200" dirty="0">
              <a:solidFill>
                <a:srgbClr val="FFCC00"/>
              </a:solidFill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tabLst>
                <a:tab pos="530225" algn="l"/>
              </a:tabLst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Kemampuan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artikulasi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(35%)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tabLst>
                <a:tab pos="530225" algn="l"/>
              </a:tabLst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Kemampuan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analisis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(35%)</a:t>
            </a:r>
            <a:endParaRPr lang="en-US" sz="2400" dirty="0">
              <a:latin typeface="Calibri" pitchFamily="34" charset="0"/>
            </a:endParaRPr>
          </a:p>
          <a:p>
            <a:pPr marL="530225" indent="-530225">
              <a:buFontTx/>
              <a:buBlip>
                <a:blip r:embed="rId3"/>
              </a:buBlip>
              <a:tabLst>
                <a:tab pos="530225" algn="l"/>
              </a:tabLst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Pemahaman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Konteks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program (30%)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8077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INTEGRITAS LEMBAGA DALAM MENETAPKAN &amp; MENERAPKAN REVIEWER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990600" y="2133600"/>
            <a:ext cx="7848600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TUJUAN REVIEW</a:t>
            </a:r>
            <a:endParaRPr lang="en-US" sz="2800" dirty="0">
              <a:solidFill>
                <a:srgbClr val="FFCC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Memperbaiki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kualitas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usul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laporan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u="sng" dirty="0" err="1">
                <a:latin typeface="Calibri" pitchFamily="34" charset="0"/>
                <a:ea typeface="Times New Roman" pitchFamily="18" charset="0"/>
              </a:rPr>
              <a:t>bukan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mencari-cari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kesalahan</a:t>
            </a:r>
            <a:endParaRPr lang="en-US" sz="2400" dirty="0">
              <a:latin typeface="Calibri" pitchFamily="34" charset="0"/>
            </a:endParaRPr>
          </a:p>
          <a:p>
            <a:pPr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Meningkatkan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mutu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usul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laporan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u="sng" dirty="0" err="1">
                <a:latin typeface="Calibri" pitchFamily="34" charset="0"/>
                <a:ea typeface="Times New Roman" pitchFamily="18" charset="0"/>
              </a:rPr>
              <a:t>bukan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membantai</a:t>
            </a:r>
            <a:endParaRPr lang="en-US" sz="2400" dirty="0">
              <a:latin typeface="Calibri" pitchFamily="34" charset="0"/>
              <a:ea typeface="Times New Roman" pitchFamily="18" charset="0"/>
            </a:endParaRPr>
          </a:p>
          <a:p>
            <a:pPr>
              <a:defRPr/>
            </a:pPr>
            <a:endParaRPr lang="en-US" sz="2400" dirty="0">
              <a:latin typeface="Calibri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TUGAS</a:t>
            </a:r>
            <a:endParaRPr lang="en-US" sz="2800" dirty="0">
              <a:solidFill>
                <a:srgbClr val="FFCC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Memberikan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feedback</a:t>
            </a:r>
            <a:endParaRPr lang="en-US" sz="2400" dirty="0">
              <a:latin typeface="Calibri" pitchFamily="34" charset="0"/>
            </a:endParaRPr>
          </a:p>
          <a:p>
            <a:pPr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Membuat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komentar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perbaikan</a:t>
            </a:r>
            <a:endParaRPr lang="en-US" sz="2400" dirty="0">
              <a:latin typeface="Calibri" pitchFamily="34" charset="0"/>
            </a:endParaRPr>
          </a:p>
          <a:p>
            <a:pPr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Memberikan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skor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penilaian</a:t>
            </a:r>
            <a:endParaRPr lang="en-US" sz="2400" dirty="0">
              <a:latin typeface="Calibri" pitchFamily="34" charset="0"/>
            </a:endParaRPr>
          </a:p>
          <a:p>
            <a:pPr>
              <a:defRPr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8077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TUGAS DAN TANGGUNG JAWAB LEMBAGA DALAM MEMANTAU REVIEWER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990600" y="2057400"/>
            <a:ext cx="78486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KELAYAKAN YANG DIREVIEW</a:t>
            </a:r>
          </a:p>
          <a:p>
            <a:pPr>
              <a:defRPr/>
            </a:pPr>
            <a:endParaRPr lang="en-US" sz="3200" dirty="0">
              <a:solidFill>
                <a:srgbClr val="FFCC00"/>
              </a:solidFill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Kelayakan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kompetensi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SDM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Pengusul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Kelayakan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institusi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Pengusul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Kelayakan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i="1" dirty="0">
                <a:latin typeface="Calibri" pitchFamily="34" charset="0"/>
                <a:ea typeface="Times New Roman" pitchFamily="18" charset="0"/>
              </a:rPr>
              <a:t>budgeting</a:t>
            </a:r>
            <a:endParaRPr lang="en-US" sz="2400" i="1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Kelayakan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kemutakhiran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isu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Kelayakan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pendekatan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metode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untuk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mencapai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tujuan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Kelayakan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keaslian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gagasan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orisinalitas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Kelayakan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kebaruan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gagasan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(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inovasi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2800">
                <a:solidFill>
                  <a:srgbClr val="FF0000"/>
                </a:solidFill>
              </a:rPr>
              <a:t>PENJELASAN LEMBAGA </a:t>
            </a:r>
          </a:p>
          <a:p>
            <a:pPr marL="88900" lvl="2"/>
            <a:r>
              <a:rPr lang="en-US" sz="2800">
                <a:solidFill>
                  <a:srgbClr val="FF0000"/>
                </a:solidFill>
              </a:rPr>
              <a:t>TERHADAP KELAYAKAN IHWAL YANG DIREVIEW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19200" y="2505075"/>
            <a:ext cx="7010400" cy="3438525"/>
          </a:xfrm>
          <a:prstGeom prst="rect">
            <a:avLst/>
          </a:prstGeom>
        </p:spPr>
        <p:txBody>
          <a:bodyPr/>
          <a:lstStyle/>
          <a:p>
            <a:pPr marL="609600" lvl="2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dirty="0">
                <a:solidFill>
                  <a:srgbClr val="FF0000"/>
                </a:solidFill>
              </a:rPr>
              <a:t>KEGIATAN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Calibri" pitchFamily="34" charset="0"/>
              </a:rPr>
              <a:t>Kompetensi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Pengusul</a:t>
            </a:r>
            <a:endParaRPr lang="en-US" sz="3200" kern="0" dirty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Calibri" pitchFamily="34" charset="0"/>
              </a:rPr>
              <a:t>Kompetensi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Pereview</a:t>
            </a:r>
            <a:endParaRPr lang="en-US" sz="3200" kern="0" dirty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Calibri" pitchFamily="34" charset="0"/>
              </a:rPr>
              <a:t>Kompetisi</a:t>
            </a:r>
            <a:endParaRPr lang="en-US" sz="3200" kern="0" dirty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Calibri" pitchFamily="34" charset="0"/>
              </a:rPr>
              <a:t>Indikator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Kinerja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Kegiatan</a:t>
            </a:r>
            <a:endParaRPr lang="en-US" sz="3200" kern="0" dirty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Calibri" pitchFamily="34" charset="0"/>
              </a:rPr>
              <a:t>Indikator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Kinerja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Mutu</a:t>
            </a:r>
            <a:r>
              <a:rPr lang="en-US" sz="3200" kern="0" dirty="0">
                <a:latin typeface="Calibri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endParaRPr lang="en-US" sz="3200" kern="0" dirty="0">
              <a:latin typeface="Calibri" pitchFamily="34" charset="0"/>
            </a:endParaRPr>
          </a:p>
        </p:txBody>
      </p:sp>
      <p:pic>
        <p:nvPicPr>
          <p:cNvPr id="5123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6858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88900" lvl="2"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DASAR PENGELOLAAN 1</a:t>
            </a:r>
            <a:endParaRPr lang="en-US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1066800" y="1981200"/>
            <a:ext cx="7848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CAKUPAN KOMENTAR (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</a:rPr>
              <a:t>DIPRAKTIKKAN</a:t>
            </a:r>
            <a:r>
              <a:rPr lang="en-US" sz="32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)</a:t>
            </a:r>
            <a:endParaRPr lang="en-US" sz="3200" dirty="0">
              <a:solidFill>
                <a:srgbClr val="FFCC00"/>
              </a:solidFill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Umum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Detil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Saran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Kesimpulan</a:t>
            </a:r>
            <a:endParaRPr lang="en-US" sz="2400" dirty="0">
              <a:latin typeface="Calibri" pitchFamily="34" charset="0"/>
              <a:ea typeface="Times New Roman" pitchFamily="18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Skor</a:t>
            </a:r>
            <a:endParaRPr lang="en-US" sz="2400" dirty="0">
              <a:latin typeface="Calibri" pitchFamily="34" charset="0"/>
            </a:endParaRPr>
          </a:p>
          <a:p>
            <a:pPr>
              <a:defRPr/>
            </a:pPr>
            <a:endParaRPr lang="en-US" sz="3200" b="1" dirty="0">
              <a:solidFill>
                <a:srgbClr val="FFCC00"/>
              </a:solidFill>
              <a:latin typeface="Calibri" pitchFamily="34" charset="0"/>
              <a:ea typeface="Times New Roman" pitchFamily="18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FFCC00"/>
                </a:solidFill>
                <a:latin typeface="Calibri" pitchFamily="34" charset="0"/>
                <a:ea typeface="Times New Roman" pitchFamily="18" charset="0"/>
              </a:rPr>
              <a:t>LINGKUP PEKERJAAN REVIEWER</a:t>
            </a:r>
            <a:endParaRPr lang="en-US" sz="3200" dirty="0">
              <a:solidFill>
                <a:srgbClr val="FFCC00"/>
              </a:solidFill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Komentar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harus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rinci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/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detil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>
                <a:latin typeface="Calibri" pitchFamily="34" charset="0"/>
                <a:ea typeface="Times New Roman" pitchFamily="18" charset="0"/>
              </a:rPr>
              <a:t>Yang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direview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proposal, </a:t>
            </a:r>
            <a:r>
              <a:rPr lang="en-US" sz="2400" u="sng" dirty="0" err="1">
                <a:latin typeface="Calibri" pitchFamily="34" charset="0"/>
                <a:ea typeface="Times New Roman" pitchFamily="18" charset="0"/>
              </a:rPr>
              <a:t>bukan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pengusul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‘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orangnya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’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Komentar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u="sng" dirty="0" err="1">
                <a:latin typeface="Calibri" pitchFamily="34" charset="0"/>
                <a:ea typeface="Times New Roman" pitchFamily="18" charset="0"/>
              </a:rPr>
              <a:t>bukan</a:t>
            </a:r>
            <a:r>
              <a:rPr lang="en-US" sz="2400" u="sng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summary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isi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proposal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2800">
                <a:solidFill>
                  <a:srgbClr val="FF0000"/>
                </a:solidFill>
              </a:rPr>
              <a:t>PENGARAHAN LEMBAGA </a:t>
            </a:r>
          </a:p>
          <a:p>
            <a:pPr marL="88900" lvl="2"/>
            <a:r>
              <a:rPr lang="en-US" sz="2800">
                <a:solidFill>
                  <a:srgbClr val="FF0000"/>
                </a:solidFill>
              </a:rPr>
              <a:t>TERHADAP CAKUPAN DAN LINGKUP REVIEWER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1066800" y="1981200"/>
            <a:ext cx="7848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Pengumuman</a:t>
            </a:r>
            <a:endParaRPr lang="en-US" sz="2400" dirty="0">
              <a:latin typeface="Calibri" pitchFamily="34" charset="0"/>
              <a:ea typeface="Times New Roman" pitchFamily="18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Surat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Keputusan</a:t>
            </a:r>
            <a:endParaRPr lang="en-US" sz="2400" dirty="0">
              <a:latin typeface="Calibri" pitchFamily="34" charset="0"/>
              <a:ea typeface="Times New Roman" pitchFamily="18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Kontrak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dengan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peneliti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sebagai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pihak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II (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jika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DAU PTS)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Kontrak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dengan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peneliti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sebagai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pihak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II (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jika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DA APBN/D)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denga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mengacu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pada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isi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kontrak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dengan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pihak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pemberi</a:t>
            </a:r>
            <a:r>
              <a:rPr lang="en-US" sz="2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</a:rPr>
              <a:t>dana</a:t>
            </a:r>
            <a:endParaRPr lang="en-US" sz="2400" dirty="0">
              <a:latin typeface="Calibri" pitchFamily="34" charset="0"/>
              <a:ea typeface="Times New Roman" pitchFamily="18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Laporan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kemajuan</a:t>
            </a:r>
            <a:endParaRPr lang="en-US" sz="24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Monev</a:t>
            </a:r>
            <a:r>
              <a:rPr lang="en-US" sz="2400" dirty="0">
                <a:latin typeface="Calibri" pitchFamily="34" charset="0"/>
              </a:rPr>
              <a:t> in </a:t>
            </a:r>
            <a:r>
              <a:rPr lang="en-US" sz="2400" dirty="0" err="1">
                <a:latin typeface="Calibri" pitchFamily="34" charset="0"/>
              </a:rPr>
              <a:t>jika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dana</a:t>
            </a:r>
            <a:r>
              <a:rPr lang="en-US" sz="2400" dirty="0">
                <a:latin typeface="Calibri" pitchFamily="34" charset="0"/>
              </a:rPr>
              <a:t> DAU PTS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Monev</a:t>
            </a:r>
            <a:r>
              <a:rPr lang="en-US" sz="2400" dirty="0">
                <a:latin typeface="Calibri" pitchFamily="34" charset="0"/>
              </a:rPr>
              <a:t> in (</a:t>
            </a:r>
            <a:r>
              <a:rPr lang="en-US" sz="2400" dirty="0" err="1">
                <a:latin typeface="Calibri" pitchFamily="34" charset="0"/>
              </a:rPr>
              <a:t>lebih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bagus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n-US" sz="2400" dirty="0" err="1">
                <a:latin typeface="Calibri" pitchFamily="34" charset="0"/>
              </a:rPr>
              <a:t>sebagai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dasar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monev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eskternal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jika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dana</a:t>
            </a:r>
            <a:r>
              <a:rPr lang="en-US" sz="2400" dirty="0">
                <a:latin typeface="Calibri" pitchFamily="34" charset="0"/>
              </a:rPr>
              <a:t> DA APBN/D</a:t>
            </a:r>
          </a:p>
          <a:p>
            <a:pPr marL="442913" indent="-442913">
              <a:buFontTx/>
              <a:buBlip>
                <a:blip r:embed="rId3"/>
              </a:buBlip>
              <a:defRPr/>
            </a:pPr>
            <a:r>
              <a:rPr lang="en-US" sz="2400" dirty="0" err="1">
                <a:latin typeface="Calibri" pitchFamily="34" charset="0"/>
              </a:rPr>
              <a:t>Disemiasi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hasil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n-US" sz="2400" dirty="0" err="1">
                <a:latin typeface="Calibri" pitchFamily="34" charset="0"/>
              </a:rPr>
              <a:t>sebagai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bentuk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pertanggungjawaban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ilmiah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2800">
                <a:solidFill>
                  <a:srgbClr val="FF0000"/>
                </a:solidFill>
              </a:rPr>
              <a:t>TUGAS &amp; TANGGUNG JAWAB LEMBAGA 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90600" y="1981200"/>
            <a:ext cx="7391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marL="442913" indent="-442913">
              <a:buFontTx/>
              <a:buBlip>
                <a:blip r:embed="rId4"/>
              </a:buBlip>
              <a:defRPr/>
            </a:pPr>
            <a:r>
              <a:rPr lang="en-US" sz="2800" dirty="0" err="1">
                <a:latin typeface="Calibri" pitchFamily="34" charset="0"/>
              </a:rPr>
              <a:t>Laporan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akhir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kegiatan</a:t>
            </a:r>
            <a:endParaRPr lang="en-US" sz="28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4"/>
              </a:buBlip>
              <a:defRPr/>
            </a:pPr>
            <a:r>
              <a:rPr lang="en-US" sz="2800" dirty="0">
                <a:latin typeface="Calibri" pitchFamily="34" charset="0"/>
              </a:rPr>
              <a:t>Log book</a:t>
            </a:r>
          </a:p>
          <a:p>
            <a:pPr marL="442913" indent="-442913">
              <a:buFontTx/>
              <a:buBlip>
                <a:blip r:embed="rId4"/>
              </a:buBlip>
              <a:defRPr/>
            </a:pPr>
            <a:r>
              <a:rPr lang="en-US" sz="2800" dirty="0" err="1">
                <a:latin typeface="Calibri" pitchFamily="34" charset="0"/>
              </a:rPr>
              <a:t>Laporan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pertanggungjawaban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penggunaan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dana</a:t>
            </a:r>
            <a:endParaRPr lang="en-US" sz="2800" dirty="0">
              <a:latin typeface="Calibri" pitchFamily="34" charset="0"/>
            </a:endParaRPr>
          </a:p>
          <a:p>
            <a:pPr marL="442913" indent="-442913">
              <a:buFontTx/>
              <a:buBlip>
                <a:blip r:embed="rId4"/>
              </a:buBlip>
              <a:defRPr/>
            </a:pPr>
            <a:r>
              <a:rPr lang="en-US" sz="2800" dirty="0" err="1">
                <a:latin typeface="Calibri" pitchFamily="34" charset="0"/>
              </a:rPr>
              <a:t>Buku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Catatan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Harian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Penelitian</a:t>
            </a:r>
            <a:r>
              <a:rPr lang="en-US" sz="2800" dirty="0">
                <a:latin typeface="Calibri" pitchFamily="34" charset="0"/>
              </a:rPr>
              <a:t> (BCHP)</a:t>
            </a:r>
          </a:p>
          <a:p>
            <a:pPr marL="442913" indent="-442913">
              <a:buFontTx/>
              <a:buBlip>
                <a:blip r:embed="rId4"/>
              </a:buBlip>
              <a:defRPr/>
            </a:pPr>
            <a:r>
              <a:rPr lang="en-US" sz="2800" dirty="0" err="1">
                <a:latin typeface="Calibri" pitchFamily="34" charset="0"/>
              </a:rPr>
              <a:t>Luaran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2800">
                <a:solidFill>
                  <a:srgbClr val="FF0000"/>
                </a:solidFill>
              </a:rPr>
              <a:t>TUGAS &amp; TANGGUNG JAWAB LEMBAGA 2</a:t>
            </a:r>
          </a:p>
          <a:p>
            <a:pPr marL="88900" lvl="2"/>
            <a:r>
              <a:rPr lang="en-US" sz="2800">
                <a:solidFill>
                  <a:srgbClr val="FF0000"/>
                </a:solidFill>
              </a:rPr>
              <a:t>MENAGIH KE PENELITI DI AKHIR KEGIATAN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defRPr/>
            </a:pPr>
            <a:fld id="{DEEB76DC-98E8-4E79-95EB-33F58446F532}" type="slidenum"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23</a:t>
            </a:fld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9395" name="Picture 2" descr="terimakasi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4114800"/>
            <a:ext cx="7010400" cy="838200"/>
          </a:xfrm>
          <a:prstGeom prst="rect">
            <a:avLst/>
          </a:prstGeo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2000" b="1" kern="0" dirty="0">
                <a:solidFill>
                  <a:srgbClr val="FFFF00"/>
                </a:solidFill>
                <a:latin typeface="Franklin Gothic Medium" pitchFamily="34" charset="0"/>
                <a:hlinkClick r:id="rId3"/>
              </a:rPr>
              <a:t>harunjupums@yahoo.com</a:t>
            </a:r>
            <a:endParaRPr lang="en-US" sz="2000" b="1" kern="0" dirty="0">
              <a:solidFill>
                <a:srgbClr val="FFFF00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19200" y="2505075"/>
            <a:ext cx="7010400" cy="2676525"/>
          </a:xfrm>
          <a:prstGeom prst="rect">
            <a:avLst/>
          </a:prstGeom>
        </p:spPr>
        <p:txBody>
          <a:bodyPr/>
          <a:lstStyle/>
          <a:p>
            <a:pPr marL="0"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dirty="0">
                <a:solidFill>
                  <a:srgbClr val="FF0000"/>
                </a:solidFill>
              </a:rPr>
              <a:t>PERTANGGUNGJAWABAN DANA (AKUNTABILITAS)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>
                <a:latin typeface="Calibri" pitchFamily="34" charset="0"/>
              </a:rPr>
              <a:t>DAU (Dana </a:t>
            </a:r>
            <a:r>
              <a:rPr lang="en-US" sz="3200" kern="0" dirty="0" err="1">
                <a:latin typeface="Calibri" pitchFamily="34" charset="0"/>
              </a:rPr>
              <a:t>Alokasi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Universitas</a:t>
            </a:r>
            <a:r>
              <a:rPr lang="en-US" sz="3200" kern="0" dirty="0">
                <a:latin typeface="Calibri" pitchFamily="34" charset="0"/>
              </a:rPr>
              <a:t>/PTS)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>
                <a:latin typeface="Calibri" pitchFamily="34" charset="0"/>
              </a:rPr>
              <a:t>APBN	→ SSP (</a:t>
            </a:r>
            <a:r>
              <a:rPr lang="en-US" sz="3200" kern="0" dirty="0" err="1">
                <a:latin typeface="Calibri" pitchFamily="34" charset="0"/>
              </a:rPr>
              <a:t>Surat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Setoran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Pajak</a:t>
            </a:r>
            <a:r>
              <a:rPr lang="en-US" sz="3200" kern="0" dirty="0">
                <a:latin typeface="Calibri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sz="3200" kern="0" dirty="0">
                <a:latin typeface="Calibri" pitchFamily="34" charset="0"/>
              </a:rPr>
              <a:t>APBD 	→ SSBP (SS </a:t>
            </a:r>
            <a:r>
              <a:rPr lang="en-US" sz="3200" kern="0" dirty="0" err="1">
                <a:latin typeface="Calibri" pitchFamily="34" charset="0"/>
              </a:rPr>
              <a:t>Bukan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Pajak</a:t>
            </a:r>
            <a:r>
              <a:rPr lang="en-US" sz="3200" kern="0" dirty="0">
                <a:latin typeface="Calibri" pitchFamily="34" charset="0"/>
              </a:rPr>
              <a:t>)</a:t>
            </a:r>
          </a:p>
        </p:txBody>
      </p:sp>
      <p:pic>
        <p:nvPicPr>
          <p:cNvPr id="6147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701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DASAR PENGELOLAAN 2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19200" y="1971675"/>
            <a:ext cx="7010400" cy="4657725"/>
          </a:xfrm>
          <a:prstGeom prst="rect">
            <a:avLst/>
          </a:prstGeom>
        </p:spPr>
        <p:txBody>
          <a:bodyPr/>
          <a:lstStyle/>
          <a:p>
            <a:pPr marL="609600" lvl="2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3200" dirty="0">
                <a:solidFill>
                  <a:srgbClr val="FF0000"/>
                </a:solidFill>
              </a:rPr>
              <a:t>PERUBAHAN KEG TATA ORGANISASI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3200" kern="0" dirty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lphaLcPeriod"/>
              <a:defRPr/>
            </a:pPr>
            <a:r>
              <a:rPr lang="en-US" sz="3200" kern="0" dirty="0" err="1">
                <a:latin typeface="Calibri" pitchFamily="34" charset="0"/>
              </a:rPr>
              <a:t>Subdirektorat</a:t>
            </a:r>
            <a:r>
              <a:rPr lang="en-US" sz="3200" kern="0" dirty="0">
                <a:latin typeface="Calibri" pitchFamily="34" charset="0"/>
              </a:rPr>
              <a:t> Program </a:t>
            </a:r>
            <a:r>
              <a:rPr lang="en-US" sz="3200" kern="0" dirty="0" err="1">
                <a:latin typeface="Calibri" pitchFamily="34" charset="0"/>
              </a:rPr>
              <a:t>dan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Evaluasi</a:t>
            </a:r>
            <a:r>
              <a:rPr lang="en-US" sz="3200" kern="0" dirty="0">
                <a:latin typeface="Calibri" pitchFamily="34" charset="0"/>
              </a:rPr>
              <a:t>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lphaLcPeriod"/>
              <a:defRPr/>
            </a:pPr>
            <a:r>
              <a:rPr lang="en-US" sz="3200" kern="0" dirty="0" err="1">
                <a:latin typeface="Calibri" pitchFamily="34" charset="0"/>
              </a:rPr>
              <a:t>Subdirektorat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Penelitian</a:t>
            </a:r>
            <a:r>
              <a:rPr lang="en-US" sz="3200" kern="0" dirty="0">
                <a:latin typeface="Calibri" pitchFamily="34" charset="0"/>
              </a:rPr>
              <a:t>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lphaLcPeriod"/>
              <a:defRPr/>
            </a:pPr>
            <a:r>
              <a:rPr lang="en-US" sz="3200" kern="0" dirty="0" err="1">
                <a:latin typeface="Calibri" pitchFamily="34" charset="0"/>
              </a:rPr>
              <a:t>Subdirektorat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Kreativitas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dan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Pengabdian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kepada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Masyarakat</a:t>
            </a:r>
            <a:r>
              <a:rPr lang="en-US" sz="3200" kern="0" dirty="0">
                <a:latin typeface="Calibri" pitchFamily="34" charset="0"/>
              </a:rPr>
              <a:t>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lphaLcPeriod"/>
              <a:defRPr/>
            </a:pPr>
            <a:r>
              <a:rPr lang="en-US" sz="3200" kern="0" dirty="0" err="1">
                <a:latin typeface="Calibri" pitchFamily="34" charset="0"/>
              </a:rPr>
              <a:t>Subdirektorat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Hak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Kekayaan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Intelektual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dan</a:t>
            </a:r>
            <a:r>
              <a:rPr lang="en-US" sz="3200" kern="0" dirty="0">
                <a:latin typeface="Calibri" pitchFamily="34" charset="0"/>
              </a:rPr>
              <a:t> </a:t>
            </a:r>
            <a:r>
              <a:rPr lang="en-US" sz="3200" kern="0" dirty="0" err="1">
                <a:latin typeface="Calibri" pitchFamily="34" charset="0"/>
              </a:rPr>
              <a:t>Publikasi</a:t>
            </a:r>
            <a:r>
              <a:rPr lang="en-US" sz="3200" kern="0" dirty="0">
                <a:latin typeface="Calibri" pitchFamily="34" charset="0"/>
              </a:rPr>
              <a:t>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lphaLcPeriod"/>
              <a:defRPr/>
            </a:pPr>
            <a:r>
              <a:rPr lang="en-US" sz="3200" kern="0" dirty="0" err="1">
                <a:latin typeface="Calibri" pitchFamily="34" charset="0"/>
              </a:rPr>
              <a:t>Subagian</a:t>
            </a:r>
            <a:r>
              <a:rPr lang="en-US" sz="3200" kern="0" dirty="0">
                <a:latin typeface="Calibri" pitchFamily="34" charset="0"/>
              </a:rPr>
              <a:t> Tata Usaha</a:t>
            </a:r>
          </a:p>
        </p:txBody>
      </p:sp>
      <p:pic>
        <p:nvPicPr>
          <p:cNvPr id="7171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066800" y="465138"/>
            <a:ext cx="7467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4800">
                <a:solidFill>
                  <a:srgbClr val="FFC000"/>
                </a:solidFill>
              </a:rPr>
              <a:t>DASAR ORGANISASI </a:t>
            </a:r>
            <a:r>
              <a:rPr lang="en-US" sz="32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56"/>
          <p:cNvGraphicFramePr>
            <a:graphicFrameLocks noGrp="1"/>
          </p:cNvGraphicFramePr>
          <p:nvPr/>
        </p:nvGraphicFramePr>
        <p:xfrm>
          <a:off x="1295400" y="2362200"/>
          <a:ext cx="2743200" cy="403860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124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</a:rPr>
                        <a:t>Subdit Penelitian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04"/>
                    </a:solidFill>
                  </a:tcPr>
                </a:tc>
              </a:tr>
              <a:tr h="8632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</a:rPr>
                        <a:t>Subdit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</a:rPr>
                        <a:t>Pengabdian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5278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</a:rPr>
                        <a:t>Subdit PKM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8608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</a:rPr>
                        <a:t>Subdit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</a:rPr>
                        <a:t> SIP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0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157"/>
          <p:cNvGraphicFramePr>
            <a:graphicFrameLocks noGrp="1"/>
          </p:cNvGraphicFramePr>
          <p:nvPr/>
        </p:nvGraphicFramePr>
        <p:xfrm>
          <a:off x="5105400" y="2362200"/>
          <a:ext cx="2895600" cy="4038599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1228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Subdit Perencanaan &amp; Program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5361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Subdit Penelitian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04"/>
                    </a:solidFill>
                  </a:tcPr>
                </a:tc>
              </a:tr>
              <a:tr h="1421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Subdit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Pengabdian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dan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 PKM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8526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Subdit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Publikasi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 &amp;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</a:rPr>
                        <a:t>HaKI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04"/>
                    </a:solidFill>
                  </a:tcPr>
                </a:tc>
              </a:tr>
            </a:tbl>
          </a:graphicData>
        </a:graphic>
      </p:graphicFrame>
      <p:sp>
        <p:nvSpPr>
          <p:cNvPr id="11" name="AutoShape 80"/>
          <p:cNvSpPr>
            <a:spLocks noChangeArrowheads="1"/>
          </p:cNvSpPr>
          <p:nvPr/>
        </p:nvSpPr>
        <p:spPr bwMode="auto">
          <a:xfrm>
            <a:off x="4267200" y="3863975"/>
            <a:ext cx="576263" cy="9366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222" name="Text Box 3"/>
          <p:cNvSpPr txBox="1">
            <a:spLocks noChangeArrowheads="1"/>
          </p:cNvSpPr>
          <p:nvPr/>
        </p:nvSpPr>
        <p:spPr bwMode="auto">
          <a:xfrm>
            <a:off x="1066800" y="511175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 algn="ctr"/>
            <a:r>
              <a:rPr lang="en-US" sz="4000">
                <a:solidFill>
                  <a:srgbClr val="FF0000"/>
                </a:solidFill>
              </a:rPr>
              <a:t>PERUBAHAN KEG SUBDIT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 descr="Parchment"/>
          <p:cNvGraphicFramePr>
            <a:graphicFrameLocks noChangeAspect="1"/>
          </p:cNvGraphicFramePr>
          <p:nvPr/>
        </p:nvGraphicFramePr>
        <p:xfrm>
          <a:off x="1295400" y="2057400"/>
          <a:ext cx="7391400" cy="4495800"/>
        </p:xfrm>
        <a:graphic>
          <a:graphicData uri="http://schemas.openxmlformats.org/presentationml/2006/ole">
            <p:oleObj spid="_x0000_s1026" name="Acrobat Document" r:id="rId3" imgW="7542857" imgH="5830114" progId="AcroExch.Document.7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 algn="ctr"/>
            <a:r>
              <a:rPr lang="en-US" sz="4000">
                <a:solidFill>
                  <a:srgbClr val="FF0000"/>
                </a:solidFill>
              </a:rPr>
              <a:t>DASAR SASARAN MUTU PENELITIAN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5" descr="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Group 107"/>
          <p:cNvGraphicFramePr>
            <a:graphicFrameLocks noGrp="1"/>
          </p:cNvGraphicFramePr>
          <p:nvPr/>
        </p:nvGraphicFramePr>
        <p:xfrm>
          <a:off x="1600200" y="2133600"/>
          <a:ext cx="6432550" cy="4114801"/>
        </p:xfrm>
        <a:graphic>
          <a:graphicData uri="http://schemas.openxmlformats.org/drawingml/2006/table">
            <a:tbl>
              <a:tblPr/>
              <a:tblGrid>
                <a:gridCol w="2184400"/>
                <a:gridCol w="4248150"/>
              </a:tblGrid>
              <a:tr h="757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Akun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57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Akun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52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Bansos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Barang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&amp;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Jasa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Kepres 80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Kepres 54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85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Barang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&amp;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Jasa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sebagaimana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Akun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52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Dicatat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sebagai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Aset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negara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yang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Dititipkan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Masing-masing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PT [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Akun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53]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8" name="Text Box 3"/>
          <p:cNvSpPr txBox="1">
            <a:spLocks noChangeArrowheads="1"/>
          </p:cNvSpPr>
          <p:nvPr/>
        </p:nvSpPr>
        <p:spPr bwMode="auto">
          <a:xfrm>
            <a:off x="1066800" y="573088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 algn="ctr"/>
            <a:r>
              <a:rPr lang="en-US" sz="3200">
                <a:solidFill>
                  <a:srgbClr val="FF0000"/>
                </a:solidFill>
              </a:rPr>
              <a:t>DASAR PERUBAHAN PENGELOLAAN DANA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066800" y="152400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PERAN &amp; FUNGSI </a:t>
            </a:r>
          </a:p>
          <a:p>
            <a:pPr marL="88900" lvl="2"/>
            <a:r>
              <a:rPr lang="en-US" sz="3200">
                <a:solidFill>
                  <a:srgbClr val="FF0000"/>
                </a:solidFill>
              </a:rPr>
              <a:t>KINERJA LPP/LP/LPPM DALAM PENJAMINAN MUTU PENELITIAN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143000" y="2133600"/>
            <a:ext cx="7239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/>
            <a:r>
              <a:rPr lang="id-ID" sz="3200" b="1">
                <a:solidFill>
                  <a:srgbClr val="FFCC00"/>
                </a:solidFill>
                <a:latin typeface="Calibri" pitchFamily="34" charset="0"/>
              </a:rPr>
              <a:t>Pemetaan Kinerja Penelitian PT</a:t>
            </a:r>
            <a:endParaRPr lang="en-US" sz="3200" b="1">
              <a:solidFill>
                <a:srgbClr val="FFCC00"/>
              </a:solidFill>
              <a:latin typeface="Calibri" pitchFamily="34" charset="0"/>
            </a:endParaRPr>
          </a:p>
          <a:p>
            <a:pPr marL="514350" indent="-514350"/>
            <a:endParaRPr lang="id-ID" sz="3200" b="1">
              <a:solidFill>
                <a:srgbClr val="FFCC00"/>
              </a:solidFill>
              <a:latin typeface="Calibri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id-ID" sz="3200">
                <a:latin typeface="Calibri" pitchFamily="34" charset="0"/>
              </a:rPr>
              <a:t>Kelompok PT Mandiri</a:t>
            </a:r>
          </a:p>
          <a:p>
            <a:pPr marL="514350" indent="-514350">
              <a:buFontTx/>
              <a:buAutoNum type="arabicPeriod"/>
            </a:pPr>
            <a:r>
              <a:rPr lang="id-ID" sz="3200">
                <a:latin typeface="Calibri" pitchFamily="34" charset="0"/>
              </a:rPr>
              <a:t>Kelompok PT </a:t>
            </a:r>
            <a:r>
              <a:rPr lang="en-US" sz="3200">
                <a:latin typeface="Calibri" pitchFamily="34" charset="0"/>
              </a:rPr>
              <a:t>Utama</a:t>
            </a:r>
            <a:endParaRPr lang="id-ID" sz="3200">
              <a:latin typeface="Calibri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id-ID" sz="3200">
                <a:latin typeface="Calibri" pitchFamily="34" charset="0"/>
              </a:rPr>
              <a:t>Kelompok PT </a:t>
            </a:r>
            <a:r>
              <a:rPr lang="en-US" sz="3200">
                <a:latin typeface="Calibri" pitchFamily="34" charset="0"/>
              </a:rPr>
              <a:t>Madya</a:t>
            </a:r>
            <a:endParaRPr lang="id-ID" sz="3200">
              <a:latin typeface="Calibri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id-ID" sz="3200">
                <a:latin typeface="Calibri" pitchFamily="34" charset="0"/>
              </a:rPr>
              <a:t>Kelompok PT </a:t>
            </a:r>
            <a:r>
              <a:rPr lang="en-US" sz="3200">
                <a:latin typeface="Calibri" pitchFamily="34" charset="0"/>
              </a:rPr>
              <a:t>Binaan</a:t>
            </a:r>
            <a:endParaRPr lang="id-ID" sz="3200">
              <a:latin typeface="Calibri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id-ID" sz="3200">
                <a:latin typeface="Calibri" pitchFamily="34" charset="0"/>
              </a:rPr>
              <a:t>Kelompom Politeknik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914400" y="2057400"/>
            <a:ext cx="7620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id-ID" sz="2800" b="1" dirty="0">
                <a:solidFill>
                  <a:srgbClr val="FFCC00"/>
                </a:solidFill>
                <a:latin typeface="Calibri" pitchFamily="34" charset="0"/>
              </a:rPr>
              <a:t>Prosedur Operasional Standar (POS) Pengelolaan Desentralisasi Penelitian:</a:t>
            </a:r>
            <a:endParaRPr lang="en-US" sz="2800" b="1" dirty="0">
              <a:solidFill>
                <a:srgbClr val="FFCC00"/>
              </a:solidFill>
              <a:latin typeface="Calibri" pitchFamily="34" charset="0"/>
            </a:endParaRPr>
          </a:p>
          <a:p>
            <a:pPr>
              <a:defRPr/>
            </a:pPr>
            <a:endParaRPr lang="id-ID" sz="2800" b="1" dirty="0">
              <a:solidFill>
                <a:srgbClr val="FFCC00"/>
              </a:solidFill>
              <a:latin typeface="Calibri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id-ID" sz="3200" dirty="0">
                <a:latin typeface="Calibri" pitchFamily="34" charset="0"/>
              </a:rPr>
              <a:t>Perencanaan Penelitian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id-ID" sz="3200" dirty="0">
                <a:latin typeface="Calibri" pitchFamily="34" charset="0"/>
              </a:rPr>
              <a:t>Sistim seleksi proposal penelitian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id-ID" sz="3200" dirty="0">
                <a:latin typeface="Calibri" pitchFamily="34" charset="0"/>
              </a:rPr>
              <a:t>Pelaksanaan kontrak penelitian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id-ID" sz="3200" dirty="0">
                <a:latin typeface="Calibri" pitchFamily="34" charset="0"/>
              </a:rPr>
              <a:t>Pemantauan dan evaluasi</a:t>
            </a:r>
          </a:p>
          <a:p>
            <a:pPr marL="514350" indent="-514350">
              <a:buFontTx/>
              <a:buAutoNum type="arabicPeriod"/>
              <a:defRPr/>
            </a:pPr>
            <a:r>
              <a:rPr lang="id-ID" sz="3200" dirty="0">
                <a:latin typeface="Calibri" pitchFamily="34" charset="0"/>
              </a:rPr>
              <a:t>Pengelolaan hasil penelitian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id-ID" sz="3200" dirty="0">
                <a:latin typeface="Calibri" pitchFamily="34" charset="0"/>
              </a:rPr>
              <a:t>Tindak lanjut hasil penelitian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14400" y="293688"/>
            <a:ext cx="78486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2"/>
            <a:r>
              <a:rPr lang="en-US" sz="3200">
                <a:solidFill>
                  <a:srgbClr val="FF0000"/>
                </a:solidFill>
              </a:rPr>
              <a:t>SOP PELAKSANAAN &amp; PEMANTAUAN</a:t>
            </a:r>
          </a:p>
          <a:p>
            <a:pPr marL="88900" lvl="2"/>
            <a:r>
              <a:rPr lang="en-US" sz="3200">
                <a:solidFill>
                  <a:srgbClr val="FF0000"/>
                </a:solidFill>
              </a:rPr>
              <a:t>PENELITIAN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954</Words>
  <Application>Microsoft Office PowerPoint</Application>
  <PresentationFormat>On-screen Show (4:3)</PresentationFormat>
  <Paragraphs>215</Paragraphs>
  <Slides>23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Shimmer</vt:lpstr>
      <vt:lpstr>Acrobat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Windows7</dc:creator>
  <cp:lastModifiedBy>KOPERTIS</cp:lastModifiedBy>
  <cp:revision>233</cp:revision>
  <dcterms:created xsi:type="dcterms:W3CDTF">2006-09-12T02:45:26Z</dcterms:created>
  <dcterms:modified xsi:type="dcterms:W3CDTF">2013-07-01T01:13:57Z</dcterms:modified>
</cp:coreProperties>
</file>