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3" r:id="rId1"/>
  </p:sldMasterIdLst>
  <p:handoutMasterIdLst>
    <p:handoutMasterId r:id="rId27"/>
  </p:handoutMasterIdLst>
  <p:sldIdLst>
    <p:sldId id="264" r:id="rId2"/>
    <p:sldId id="263" r:id="rId3"/>
    <p:sldId id="257" r:id="rId4"/>
    <p:sldId id="291" r:id="rId5"/>
    <p:sldId id="294" r:id="rId6"/>
    <p:sldId id="295" r:id="rId7"/>
    <p:sldId id="296" r:id="rId8"/>
    <p:sldId id="297" r:id="rId9"/>
    <p:sldId id="258" r:id="rId10"/>
    <p:sldId id="265" r:id="rId11"/>
    <p:sldId id="269" r:id="rId12"/>
    <p:sldId id="271" r:id="rId13"/>
    <p:sldId id="287" r:id="rId14"/>
    <p:sldId id="286" r:id="rId15"/>
    <p:sldId id="285" r:id="rId16"/>
    <p:sldId id="288" r:id="rId17"/>
    <p:sldId id="283" r:id="rId18"/>
    <p:sldId id="272" r:id="rId19"/>
    <p:sldId id="281" r:id="rId20"/>
    <p:sldId id="289" r:id="rId21"/>
    <p:sldId id="273" r:id="rId22"/>
    <p:sldId id="282" r:id="rId23"/>
    <p:sldId id="276" r:id="rId24"/>
    <p:sldId id="290" r:id="rId25"/>
    <p:sldId id="275" r:id="rId26"/>
  </p:sldIdLst>
  <p:sldSz cx="9144000" cy="6858000" type="screen4x3"/>
  <p:notesSz cx="7102475" cy="9388475"/>
  <p:defaultTextStyle>
    <a:defPPr>
      <a:defRPr lang="en-GB"/>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9900"/>
    <a:srgbClr val="CCCC00"/>
    <a:srgbClr val="6699FF"/>
    <a:srgbClr val="CC9900"/>
    <a:srgbClr val="FFFF00"/>
    <a:srgbClr val="CC00CC"/>
    <a:srgbClr val="99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77739" cy="469050"/>
          </a:xfrm>
          <a:prstGeom prst="rect">
            <a:avLst/>
          </a:prstGeom>
          <a:noFill/>
          <a:ln w="9525">
            <a:noFill/>
            <a:miter lim="800000"/>
            <a:headEnd/>
            <a:tailEnd/>
          </a:ln>
          <a:effectLst/>
        </p:spPr>
        <p:txBody>
          <a:bodyPr vert="horz" wrap="square" lIns="91870" tIns="45935" rIns="91870" bIns="45935" numCol="1" anchor="t" anchorCtr="0" compatLnSpc="1">
            <a:prstTxWarp prst="textNoShape">
              <a:avLst/>
            </a:prstTxWarp>
          </a:bodyPr>
          <a:lstStyle>
            <a:lvl1pPr>
              <a:defRPr sz="1200"/>
            </a:lvl1pPr>
          </a:lstStyle>
          <a:p>
            <a:pPr>
              <a:defRPr/>
            </a:pPr>
            <a:endParaRPr lang="en-GB"/>
          </a:p>
        </p:txBody>
      </p:sp>
      <p:sp>
        <p:nvSpPr>
          <p:cNvPr id="14339" name="Rectangle 3"/>
          <p:cNvSpPr>
            <a:spLocks noGrp="1" noChangeArrowheads="1"/>
          </p:cNvSpPr>
          <p:nvPr>
            <p:ph type="dt" sz="quarter" idx="1"/>
          </p:nvPr>
        </p:nvSpPr>
        <p:spPr bwMode="auto">
          <a:xfrm>
            <a:off x="4024736" y="0"/>
            <a:ext cx="3077739" cy="469050"/>
          </a:xfrm>
          <a:prstGeom prst="rect">
            <a:avLst/>
          </a:prstGeom>
          <a:noFill/>
          <a:ln w="9525">
            <a:noFill/>
            <a:miter lim="800000"/>
            <a:headEnd/>
            <a:tailEnd/>
          </a:ln>
          <a:effectLst/>
        </p:spPr>
        <p:txBody>
          <a:bodyPr vert="horz" wrap="square" lIns="91870" tIns="45935" rIns="91870" bIns="45935" numCol="1" anchor="t" anchorCtr="0" compatLnSpc="1">
            <a:prstTxWarp prst="textNoShape">
              <a:avLst/>
            </a:prstTxWarp>
          </a:bodyPr>
          <a:lstStyle>
            <a:lvl1pPr algn="r">
              <a:defRPr sz="1200"/>
            </a:lvl1pPr>
          </a:lstStyle>
          <a:p>
            <a:pPr>
              <a:defRPr/>
            </a:pPr>
            <a:endParaRPr lang="en-GB"/>
          </a:p>
        </p:txBody>
      </p:sp>
      <p:sp>
        <p:nvSpPr>
          <p:cNvPr id="14340" name="Rectangle 4"/>
          <p:cNvSpPr>
            <a:spLocks noGrp="1" noChangeArrowheads="1"/>
          </p:cNvSpPr>
          <p:nvPr>
            <p:ph type="ftr" sz="quarter" idx="2"/>
          </p:nvPr>
        </p:nvSpPr>
        <p:spPr bwMode="auto">
          <a:xfrm>
            <a:off x="0" y="8919425"/>
            <a:ext cx="3077739" cy="469050"/>
          </a:xfrm>
          <a:prstGeom prst="rect">
            <a:avLst/>
          </a:prstGeom>
          <a:noFill/>
          <a:ln w="9525">
            <a:noFill/>
            <a:miter lim="800000"/>
            <a:headEnd/>
            <a:tailEnd/>
          </a:ln>
          <a:effectLst/>
        </p:spPr>
        <p:txBody>
          <a:bodyPr vert="horz" wrap="square" lIns="91870" tIns="45935" rIns="91870" bIns="45935" numCol="1" anchor="b" anchorCtr="0" compatLnSpc="1">
            <a:prstTxWarp prst="textNoShape">
              <a:avLst/>
            </a:prstTxWarp>
          </a:bodyPr>
          <a:lstStyle>
            <a:lvl1pPr>
              <a:defRPr sz="1200"/>
            </a:lvl1pPr>
          </a:lstStyle>
          <a:p>
            <a:pPr>
              <a:defRPr/>
            </a:pPr>
            <a:endParaRPr lang="en-GB"/>
          </a:p>
        </p:txBody>
      </p:sp>
      <p:sp>
        <p:nvSpPr>
          <p:cNvPr id="14341" name="Rectangle 5"/>
          <p:cNvSpPr>
            <a:spLocks noGrp="1" noChangeArrowheads="1"/>
          </p:cNvSpPr>
          <p:nvPr>
            <p:ph type="sldNum" sz="quarter" idx="3"/>
          </p:nvPr>
        </p:nvSpPr>
        <p:spPr bwMode="auto">
          <a:xfrm>
            <a:off x="4024736" y="8919425"/>
            <a:ext cx="3077739" cy="469050"/>
          </a:xfrm>
          <a:prstGeom prst="rect">
            <a:avLst/>
          </a:prstGeom>
          <a:noFill/>
          <a:ln w="9525">
            <a:noFill/>
            <a:miter lim="800000"/>
            <a:headEnd/>
            <a:tailEnd/>
          </a:ln>
          <a:effectLst/>
        </p:spPr>
        <p:txBody>
          <a:bodyPr vert="horz" wrap="square" lIns="91870" tIns="45935" rIns="91870" bIns="45935" numCol="1" anchor="b" anchorCtr="0" compatLnSpc="1">
            <a:prstTxWarp prst="textNoShape">
              <a:avLst/>
            </a:prstTxWarp>
          </a:bodyPr>
          <a:lstStyle>
            <a:lvl1pPr algn="r">
              <a:defRPr sz="1200"/>
            </a:lvl1pPr>
          </a:lstStyle>
          <a:p>
            <a:pPr>
              <a:defRPr/>
            </a:pPr>
            <a:fld id="{0256F04D-0149-41B6-B8FF-8947AFB0207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1054FEB-9983-45B3-96CD-5E5F8CFCDEC8}"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4C2FBDF-607A-47F4-A07C-1AA1B0E8FAD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E680568-2FC9-476A-8073-9082C4C8CD5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7E9EE63-7A6B-41E2-AB4D-72EBE9DC061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076CA52-0027-4752-B179-956CFFF606D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A4344E8-7E84-4D3D-AA27-63F54A0368E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DDD9368-43C8-4606-89FA-9B2DAAAD0FD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20C6DBAD-02CB-44A3-9329-7FA5FDFB4093}"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F95D663-FC42-4899-93A9-905AC3D0728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3CCDC65-E182-4241-88A3-4C4A960CFC3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D172B9D-9271-4A48-AFF7-8EC2D514D3C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FFB9251-1492-40D1-BB34-B32F50B37A4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audio" Target="../media/audio5.wav"/><Relationship Id="rId5" Type="http://schemas.openxmlformats.org/officeDocument/2006/relationships/audio" Target="../media/audio4.wav"/><Relationship Id="rId4" Type="http://schemas.openxmlformats.org/officeDocument/2006/relationships/audio" Target="../media/audio3.wav"/></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2"/>
          <p:cNvSpPr txBox="1">
            <a:spLocks noChangeArrowheads="1"/>
          </p:cNvSpPr>
          <p:nvPr/>
        </p:nvSpPr>
        <p:spPr bwMode="auto">
          <a:xfrm>
            <a:off x="457200" y="1524000"/>
            <a:ext cx="8229600" cy="1384300"/>
          </a:xfrm>
          <a:prstGeom prst="rect">
            <a:avLst/>
          </a:prstGeom>
          <a:noFill/>
          <a:ln w="9525">
            <a:noFill/>
            <a:miter lim="800000"/>
            <a:headEnd/>
            <a:tailEnd/>
          </a:ln>
          <a:effectLst/>
        </p:spPr>
        <p:txBody>
          <a:bodyPr anchor="ctr"/>
          <a:lstStyle/>
          <a:p>
            <a:pPr algn="ctr">
              <a:defRPr/>
            </a:pPr>
            <a:r>
              <a:rPr lang="fi-FI" sz="2800" b="1" dirty="0" smtClean="0"/>
              <a:t>Teknik Menilai Peta Jalan </a:t>
            </a:r>
            <a:r>
              <a:rPr lang="fi-FI" sz="2800" b="1" i="1" dirty="0" smtClean="0"/>
              <a:t>(Road Map) </a:t>
            </a:r>
            <a:r>
              <a:rPr lang="fi-FI" sz="2800" b="1" dirty="0" smtClean="0"/>
              <a:t>Penelitian,Tinjauan Pustaka dan Diagram Alir</a:t>
            </a:r>
            <a:endParaRPr lang="fi-FI" sz="2800" b="1" dirty="0" smtClean="0"/>
          </a:p>
        </p:txBody>
      </p:sp>
      <p:sp>
        <p:nvSpPr>
          <p:cNvPr id="2051" name="Rectangle 5"/>
          <p:cNvSpPr>
            <a:spLocks noChangeArrowheads="1"/>
          </p:cNvSpPr>
          <p:nvPr/>
        </p:nvSpPr>
        <p:spPr bwMode="auto">
          <a:xfrm>
            <a:off x="1524000" y="4419600"/>
            <a:ext cx="6400800" cy="990600"/>
          </a:xfrm>
          <a:prstGeom prst="rect">
            <a:avLst/>
          </a:prstGeom>
          <a:noFill/>
          <a:ln w="9525">
            <a:noFill/>
            <a:miter lim="800000"/>
            <a:headEnd/>
            <a:tailEnd/>
          </a:ln>
        </p:spPr>
        <p:txBody>
          <a:bodyPr lIns="92075" tIns="46038" rIns="92075" bIns="46038" anchor="ctr"/>
          <a:lstStyle/>
          <a:p>
            <a:pPr marL="342900" indent="-342900" algn="ctr"/>
            <a:r>
              <a:rPr lang="en-US" b="1"/>
              <a:t>Prof Dr. Ir. S. Imam Wahyudi, DEA</a:t>
            </a:r>
          </a:p>
          <a:p>
            <a:pPr marL="342900" indent="-342900" algn="ctr"/>
            <a:r>
              <a:rPr lang="en-US" b="1"/>
              <a:t>Dosen FT UNISSULA</a:t>
            </a:r>
            <a:endParaRPr lang="en-GB" b="1"/>
          </a:p>
        </p:txBody>
      </p:sp>
      <p:sp>
        <p:nvSpPr>
          <p:cNvPr id="2052" name="Text Box 6"/>
          <p:cNvSpPr txBox="1">
            <a:spLocks noChangeArrowheads="1"/>
          </p:cNvSpPr>
          <p:nvPr/>
        </p:nvSpPr>
        <p:spPr bwMode="auto">
          <a:xfrm>
            <a:off x="0" y="5562600"/>
            <a:ext cx="9144000" cy="868363"/>
          </a:xfrm>
          <a:prstGeom prst="rect">
            <a:avLst/>
          </a:prstGeom>
          <a:noFill/>
          <a:ln w="9525">
            <a:noFill/>
            <a:miter lim="800000"/>
            <a:headEnd/>
            <a:tailEnd/>
          </a:ln>
        </p:spPr>
        <p:txBody>
          <a:bodyPr>
            <a:spAutoFit/>
          </a:bodyPr>
          <a:lstStyle/>
          <a:p>
            <a:pPr algn="ctr">
              <a:lnSpc>
                <a:spcPct val="80000"/>
              </a:lnSpc>
              <a:spcBef>
                <a:spcPct val="50000"/>
              </a:spcBef>
            </a:pPr>
            <a:r>
              <a:rPr lang="en-US">
                <a:latin typeface="Impact" pitchFamily="34" charset="0"/>
              </a:rPr>
              <a:t>Diselenggarakan Oleh:</a:t>
            </a:r>
          </a:p>
          <a:p>
            <a:pPr algn="ctr">
              <a:lnSpc>
                <a:spcPct val="80000"/>
              </a:lnSpc>
              <a:spcBef>
                <a:spcPct val="50000"/>
              </a:spcBef>
            </a:pPr>
            <a:r>
              <a:rPr lang="en-US">
                <a:latin typeface="Impact" pitchFamily="34" charset="0"/>
              </a:rPr>
              <a:t>Koordinasi Perguruan Tinggi Swasta Wilayah VI</a:t>
            </a:r>
          </a:p>
        </p:txBody>
      </p:sp>
      <p:pic>
        <p:nvPicPr>
          <p:cNvPr id="2053" name="Picture 9" descr="bs00554_"/>
          <p:cNvPicPr>
            <a:picLocks noChangeAspect="1" noChangeArrowheads="1"/>
          </p:cNvPicPr>
          <p:nvPr/>
        </p:nvPicPr>
        <p:blipFill>
          <a:blip r:embed="rId2"/>
          <a:srcRect/>
          <a:stretch>
            <a:fillRect/>
          </a:stretch>
        </p:blipFill>
        <p:spPr bwMode="auto">
          <a:xfrm>
            <a:off x="4114800" y="3733800"/>
            <a:ext cx="1143000" cy="736600"/>
          </a:xfrm>
          <a:prstGeom prst="rect">
            <a:avLst/>
          </a:prstGeom>
          <a:noFill/>
          <a:ln w="9525">
            <a:noFill/>
            <a:miter lim="800000"/>
            <a:headEnd/>
            <a:tailEnd/>
          </a:ln>
        </p:spPr>
      </p:pic>
      <p:pic>
        <p:nvPicPr>
          <p:cNvPr id="2054" name="Picture 10" descr="Researcher_writes"/>
          <p:cNvPicPr>
            <a:picLocks noChangeAspect="1" noChangeArrowheads="1" noCrop="1"/>
          </p:cNvPicPr>
          <p:nvPr/>
        </p:nvPicPr>
        <p:blipFill>
          <a:blip r:embed="rId3"/>
          <a:srcRect/>
          <a:stretch>
            <a:fillRect/>
          </a:stretch>
        </p:blipFill>
        <p:spPr bwMode="auto">
          <a:xfrm>
            <a:off x="3886200" y="2667000"/>
            <a:ext cx="1428750" cy="1133475"/>
          </a:xfrm>
          <a:prstGeom prst="rect">
            <a:avLst/>
          </a:prstGeom>
          <a:noFill/>
          <a:ln w="9525">
            <a:noFill/>
            <a:miter lim="800000"/>
            <a:headEnd/>
            <a:tailEnd/>
          </a:ln>
        </p:spPr>
      </p:pic>
      <p:pic>
        <p:nvPicPr>
          <p:cNvPr id="24" name="Picture 11" descr="bird"/>
          <p:cNvPicPr>
            <a:picLocks noChangeAspect="1" noChangeArrowheads="1" noCrop="1"/>
          </p:cNvPicPr>
          <p:nvPr/>
        </p:nvPicPr>
        <p:blipFill>
          <a:blip r:embed="rId4"/>
          <a:srcRect/>
          <a:stretch>
            <a:fillRect/>
          </a:stretch>
        </p:blipFill>
        <p:spPr bwMode="auto">
          <a:xfrm rot="1411631">
            <a:off x="10591800" y="6632575"/>
            <a:ext cx="533400" cy="450850"/>
          </a:xfrm>
          <a:prstGeom prst="rect">
            <a:avLst/>
          </a:prstGeom>
          <a:noFill/>
          <a:ln w="9525">
            <a:noFill/>
            <a:miter lim="800000"/>
            <a:headEnd/>
            <a:tailEnd/>
          </a:ln>
        </p:spPr>
      </p:pic>
      <p:graphicFrame>
        <p:nvGraphicFramePr>
          <p:cNvPr id="25" name="Group 38"/>
          <p:cNvGraphicFramePr>
            <a:graphicFrameLocks/>
          </p:cNvGraphicFramePr>
          <p:nvPr/>
        </p:nvGraphicFramePr>
        <p:xfrm>
          <a:off x="533400" y="0"/>
          <a:ext cx="8229600" cy="1270318"/>
        </p:xfrm>
        <a:graphic>
          <a:graphicData uri="http://schemas.openxmlformats.org/drawingml/2006/table">
            <a:tbl>
              <a:tblPr/>
              <a:tblGrid>
                <a:gridCol w="8229600"/>
              </a:tblGrid>
              <a:tr h="4778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GB" sz="2000" b="1" i="1" u="none" strike="noStrike" cap="none" normalizeH="0" baseline="0" dirty="0" smtClean="0">
                          <a:ln>
                            <a:noFill/>
                          </a:ln>
                          <a:solidFill>
                            <a:schemeClr val="tx1"/>
                          </a:solidFill>
                          <a:effectLst/>
                          <a:latin typeface="Arial" charset="0"/>
                          <a:cs typeface="Arial" charset="0"/>
                        </a:rPr>
                        <a:t>WORKSHOP</a:t>
                      </a:r>
                      <a:r>
                        <a:rPr kumimoji="0" lang="en-GB" sz="2000" b="1" i="0" u="none" strike="noStrike" cap="none" normalizeH="0" baseline="0" dirty="0" smtClean="0">
                          <a:ln>
                            <a:noFill/>
                          </a:ln>
                          <a:solidFill>
                            <a:schemeClr val="tx1"/>
                          </a:solidFill>
                          <a:effectLst/>
                          <a:latin typeface="Arial" charset="0"/>
                          <a:cs typeface="Arial" charset="0"/>
                        </a:rPr>
                        <a:t> REVIEWER PROPOSAL</a:t>
                      </a:r>
                      <a:endParaRPr kumimoji="0" lang="id-ID" sz="2000" b="1" i="0" u="none" strike="noStrike" cap="none" normalizeH="0" baseline="0" dirty="0" smtClean="0">
                        <a:ln>
                          <a:noFill/>
                        </a:ln>
                        <a:solidFill>
                          <a:schemeClr val="tx1"/>
                        </a:solidFill>
                        <a:effectLst/>
                        <a:latin typeface="Arial" charset="0"/>
                        <a:cs typeface="Arial" charset="0"/>
                      </a:endParaRPr>
                    </a:p>
                  </a:txBody>
                  <a:tcPr anchor="b" horzOverflow="overflow">
                    <a:lnL cap="flat">
                      <a:noFill/>
                    </a:lnL>
                    <a:lnR cap="flat">
                      <a:noFill/>
                    </a:lnR>
                    <a:lnT cap="flat">
                      <a:noFill/>
                    </a:lnT>
                    <a:lnB>
                      <a:noFill/>
                    </a:lnB>
                    <a:lnTlToBr>
                      <a:noFill/>
                    </a:lnTlToBr>
                    <a:lnBlToTr>
                      <a:noFill/>
                    </a:lnBlToTr>
                    <a:noFill/>
                  </a:tcPr>
                </a:tc>
              </a:tr>
              <a:tr h="2365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charset="0"/>
                          <a:cs typeface="Arial" charset="0"/>
                        </a:rPr>
                        <a:t> BAGI DOSEN KOPERTIS WILAYAH VI</a:t>
                      </a:r>
                      <a:endParaRPr kumimoji="0" lang="en-GB" sz="2000" b="0" i="0" u="none" strike="noStrike" cap="none" normalizeH="0" baseline="0" dirty="0" smtClean="0">
                        <a:ln>
                          <a:noFill/>
                        </a:ln>
                        <a:solidFill>
                          <a:schemeClr val="tx1"/>
                        </a:solidFill>
                        <a:effectLst/>
                        <a:latin typeface="Arial" charset="0"/>
                        <a:cs typeface="Arial" charset="0"/>
                      </a:endParaRPr>
                    </a:p>
                  </a:txBody>
                  <a:tcPr anchor="b" horzOverflow="overflow">
                    <a:lnL cap="flat">
                      <a:noFill/>
                    </a:lnL>
                    <a:lnR cap="flat">
                      <a:noFill/>
                    </a:lnR>
                    <a:lnT>
                      <a:noFill/>
                    </a:lnT>
                    <a:lnB>
                      <a:noFill/>
                    </a:lnB>
                    <a:lnTlToBr>
                      <a:noFill/>
                    </a:lnTlToBr>
                    <a:lnBlToTr>
                      <a:noFill/>
                    </a:lnBlToTr>
                    <a:noFill/>
                  </a:tcPr>
                </a:tc>
              </a:tr>
              <a:tr h="2000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Arial" charset="0"/>
                          <a:cs typeface="Arial" charset="0"/>
                        </a:rPr>
                        <a:t>Salatiga</a:t>
                      </a:r>
                      <a:r>
                        <a:rPr kumimoji="0" lang="en-US" sz="2000" b="1" i="0" u="none" strike="noStrike" cap="none" normalizeH="0" baseline="0" dirty="0" smtClean="0">
                          <a:ln>
                            <a:noFill/>
                          </a:ln>
                          <a:solidFill>
                            <a:schemeClr val="tx1"/>
                          </a:solidFill>
                          <a:effectLst/>
                          <a:latin typeface="Arial" charset="0"/>
                          <a:cs typeface="Arial" charset="0"/>
                        </a:rPr>
                        <a:t> </a:t>
                      </a:r>
                      <a:r>
                        <a:rPr kumimoji="0" lang="en-US" sz="2000" b="1" i="0" u="none" strike="noStrike" cap="none" normalizeH="0" baseline="0" dirty="0" smtClean="0">
                          <a:ln>
                            <a:noFill/>
                          </a:ln>
                          <a:solidFill>
                            <a:schemeClr val="tx1"/>
                          </a:solidFill>
                          <a:effectLst/>
                          <a:latin typeface="Arial" charset="0"/>
                          <a:cs typeface="Arial" charset="0"/>
                        </a:rPr>
                        <a:t>2 </a:t>
                      </a:r>
                      <a:r>
                        <a:rPr kumimoji="0" lang="en-US" sz="2000" b="1" i="0" u="none" strike="noStrike" cap="none" normalizeH="0" baseline="0" dirty="0" smtClean="0">
                          <a:ln>
                            <a:noFill/>
                          </a:ln>
                          <a:solidFill>
                            <a:schemeClr val="tx1"/>
                          </a:solidFill>
                          <a:effectLst/>
                          <a:latin typeface="Arial" charset="0"/>
                          <a:cs typeface="Arial" charset="0"/>
                        </a:rPr>
                        <a:t>- </a:t>
                      </a:r>
                      <a:r>
                        <a:rPr kumimoji="0" lang="en-US" sz="2000" b="1" i="0" u="none" strike="noStrike" cap="none" normalizeH="0" baseline="0" dirty="0" smtClean="0">
                          <a:ln>
                            <a:noFill/>
                          </a:ln>
                          <a:solidFill>
                            <a:schemeClr val="tx1"/>
                          </a:solidFill>
                          <a:effectLst/>
                          <a:latin typeface="Arial" charset="0"/>
                          <a:cs typeface="Arial" charset="0"/>
                        </a:rPr>
                        <a:t>4 </a:t>
                      </a:r>
                      <a:r>
                        <a:rPr kumimoji="0" lang="en-US" sz="2000" b="1" i="0" u="none" strike="noStrike" cap="none" normalizeH="0" baseline="0" dirty="0" err="1" smtClean="0">
                          <a:ln>
                            <a:noFill/>
                          </a:ln>
                          <a:solidFill>
                            <a:schemeClr val="tx1"/>
                          </a:solidFill>
                          <a:effectLst/>
                          <a:latin typeface="Arial" charset="0"/>
                          <a:cs typeface="Arial" charset="0"/>
                        </a:rPr>
                        <a:t>Juli</a:t>
                      </a:r>
                      <a:r>
                        <a:rPr kumimoji="0" lang="en-US" sz="2000" b="1" i="0" u="none" strike="noStrike" cap="none" normalizeH="0" baseline="0" dirty="0" smtClean="0">
                          <a:ln>
                            <a:noFill/>
                          </a:ln>
                          <a:solidFill>
                            <a:schemeClr val="tx1"/>
                          </a:solidFill>
                          <a:effectLst/>
                          <a:latin typeface="Arial" charset="0"/>
                          <a:cs typeface="Arial" charset="0"/>
                        </a:rPr>
                        <a:t> </a:t>
                      </a:r>
                      <a:r>
                        <a:rPr kumimoji="0" lang="en-GB" sz="2000" b="1" i="0" u="none" strike="noStrike" cap="none" normalizeH="0" baseline="0" dirty="0" smtClean="0">
                          <a:ln>
                            <a:noFill/>
                          </a:ln>
                          <a:solidFill>
                            <a:schemeClr val="tx1"/>
                          </a:solidFill>
                          <a:effectLst/>
                          <a:latin typeface="Arial" charset="0"/>
                          <a:cs typeface="Arial" charset="0"/>
                        </a:rPr>
                        <a:t>2013</a:t>
                      </a:r>
                      <a:endParaRPr kumimoji="0" lang="en-GB" sz="2000" b="0" i="0" u="none" strike="noStrike" cap="none" normalizeH="0" baseline="0" dirty="0" smtClean="0">
                        <a:ln>
                          <a:noFill/>
                        </a:ln>
                        <a:solidFill>
                          <a:schemeClr val="tx1"/>
                        </a:solidFill>
                        <a:effectLst/>
                        <a:latin typeface="Arial" charset="0"/>
                        <a:cs typeface="Arial" charset="0"/>
                      </a:endParaRPr>
                    </a:p>
                  </a:txBody>
                  <a:tcPr anchor="b" horzOverflow="overflow">
                    <a:lnL cap="flat">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0.47188 0.84444 C 0.24201 0.50347 0.01181 0.16319 -0.22517 -0.08495 C -0.46094 -0.33264 -0.78802 -0.4794 -0.94687 -0.64329 C -1.10608 -0.80694 -1.14253 -0.97685 -1.18038 -1.06875 C -1.21806 -1.16227 -1.19462 -1.18426 -1.17135 -1.20509 " pathEditMode="relative" rAng="391415" ptsTypes="aaaaA">
                                      <p:cBhvr>
                                        <p:cTn id="6" dur="5000" fill="hold"/>
                                        <p:tgtEl>
                                          <p:spTgt spid="24"/>
                                        </p:tgtEl>
                                        <p:attrNameLst>
                                          <p:attrName>ppt_x</p:attrName>
                                          <p:attrName>ppt_y</p:attrName>
                                        </p:attrNameLst>
                                      </p:cBhvr>
                                      <p:rCtr x="-843" y="-10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457200" y="304800"/>
            <a:ext cx="8229600" cy="5821363"/>
          </a:xfrm>
        </p:spPr>
        <p:txBody>
          <a:bodyPr/>
          <a:lstStyle/>
          <a:p>
            <a:pPr eaLnBrk="1" hangingPunct="1">
              <a:buFont typeface="Arial" charset="0"/>
              <a:buNone/>
            </a:pPr>
            <a:r>
              <a:rPr lang="en-US" sz="2000" dirty="0" smtClean="0"/>
              <a:t> </a:t>
            </a:r>
            <a:r>
              <a:rPr lang="en-US" sz="2000" dirty="0" err="1" smtClean="0"/>
              <a:t>Kegunaan</a:t>
            </a:r>
            <a:r>
              <a:rPr lang="en-US" sz="2000" dirty="0" smtClean="0"/>
              <a:t> </a:t>
            </a:r>
            <a:r>
              <a:rPr lang="en-US" sz="2000" dirty="0" err="1" smtClean="0"/>
              <a:t>Tinjauan</a:t>
            </a:r>
            <a:r>
              <a:rPr lang="en-US" sz="2000" dirty="0" smtClean="0"/>
              <a:t> </a:t>
            </a:r>
            <a:r>
              <a:rPr lang="en-US" sz="2000" dirty="0" err="1" smtClean="0"/>
              <a:t>Pustaka</a:t>
            </a:r>
            <a:endParaRPr lang="en-US" sz="2000" dirty="0" smtClean="0"/>
          </a:p>
          <a:p>
            <a:pPr eaLnBrk="1" hangingPunct="1">
              <a:buFont typeface="Arial" charset="0"/>
              <a:buNone/>
            </a:pPr>
            <a:r>
              <a:rPr lang="en-US" sz="2000" dirty="0" smtClean="0"/>
              <a:t>	</a:t>
            </a:r>
          </a:p>
          <a:p>
            <a:pPr eaLnBrk="1" hangingPunct="1">
              <a:buFont typeface="Arial" charset="0"/>
              <a:buNone/>
            </a:pPr>
            <a:r>
              <a:rPr lang="en-US" sz="2000" dirty="0" smtClean="0"/>
              <a:t>	</a:t>
            </a:r>
            <a:r>
              <a:rPr lang="en-US" sz="2000" dirty="0" err="1" smtClean="0"/>
              <a:t>Tinjauan</a:t>
            </a:r>
            <a:r>
              <a:rPr lang="en-US" sz="2000" dirty="0" smtClean="0"/>
              <a:t> </a:t>
            </a:r>
            <a:r>
              <a:rPr lang="en-US" sz="2000" dirty="0" err="1" smtClean="0"/>
              <a:t>pustaka</a:t>
            </a:r>
            <a:r>
              <a:rPr lang="en-US" sz="2000" dirty="0" smtClean="0"/>
              <a:t> </a:t>
            </a:r>
            <a:r>
              <a:rPr lang="en-US" sz="2000" dirty="0" err="1" smtClean="0"/>
              <a:t>mempunyai</a:t>
            </a:r>
            <a:r>
              <a:rPr lang="en-US" sz="2000" dirty="0" smtClean="0"/>
              <a:t> </a:t>
            </a:r>
            <a:r>
              <a:rPr lang="en-US" sz="2000" dirty="0" err="1" smtClean="0"/>
              <a:t>enam</a:t>
            </a:r>
            <a:r>
              <a:rPr lang="en-US" sz="2000" dirty="0" smtClean="0"/>
              <a:t> </a:t>
            </a:r>
            <a:r>
              <a:rPr lang="en-US" sz="2000" dirty="0" err="1" smtClean="0"/>
              <a:t>kegunaan</a:t>
            </a:r>
            <a:r>
              <a:rPr lang="en-US" sz="2000" dirty="0" smtClean="0"/>
              <a:t>, </a:t>
            </a:r>
            <a:r>
              <a:rPr lang="en-US" sz="2000" dirty="0" err="1" smtClean="0"/>
              <a:t>yaitu</a:t>
            </a:r>
            <a:r>
              <a:rPr lang="en-US" sz="2000" dirty="0" smtClean="0"/>
              <a:t>: </a:t>
            </a:r>
          </a:p>
          <a:p>
            <a:pPr eaLnBrk="1" hangingPunct="1">
              <a:buFont typeface="Arial" charset="0"/>
              <a:buNone/>
            </a:pPr>
            <a:r>
              <a:rPr lang="en-US" sz="2000" dirty="0" smtClean="0"/>
              <a:t>	(1) </a:t>
            </a:r>
            <a:r>
              <a:rPr lang="en-US" sz="2000" dirty="0" err="1" smtClean="0"/>
              <a:t>mengkaji</a:t>
            </a:r>
            <a:r>
              <a:rPr lang="en-US" sz="2000" dirty="0" smtClean="0"/>
              <a:t> </a:t>
            </a:r>
            <a:r>
              <a:rPr lang="en-US" sz="2000" dirty="0" err="1" smtClean="0"/>
              <a:t>sejarah</a:t>
            </a:r>
            <a:r>
              <a:rPr lang="en-US" sz="2000" dirty="0" smtClean="0"/>
              <a:t> </a:t>
            </a:r>
            <a:r>
              <a:rPr lang="en-US" sz="2000" dirty="0" err="1" smtClean="0"/>
              <a:t>permasalahan</a:t>
            </a:r>
            <a:r>
              <a:rPr lang="en-US" sz="2000" dirty="0" smtClean="0"/>
              <a:t>; </a:t>
            </a:r>
          </a:p>
          <a:p>
            <a:pPr eaLnBrk="1" hangingPunct="1">
              <a:buFont typeface="Arial" charset="0"/>
              <a:buNone/>
            </a:pPr>
            <a:r>
              <a:rPr lang="en-US" sz="2000" dirty="0" smtClean="0"/>
              <a:t>	(2) </a:t>
            </a:r>
            <a:r>
              <a:rPr lang="en-US" sz="2000" dirty="0" err="1" smtClean="0"/>
              <a:t>membantu</a:t>
            </a:r>
            <a:r>
              <a:rPr lang="en-US" sz="2000" dirty="0" smtClean="0"/>
              <a:t> </a:t>
            </a:r>
            <a:r>
              <a:rPr lang="en-US" sz="2000" dirty="0" err="1" smtClean="0"/>
              <a:t>pemilihan</a:t>
            </a:r>
            <a:r>
              <a:rPr lang="en-US" sz="2000" dirty="0" smtClean="0"/>
              <a:t> </a:t>
            </a:r>
            <a:r>
              <a:rPr lang="en-US" sz="2000" dirty="0" err="1" smtClean="0"/>
              <a:t>prosedur</a:t>
            </a:r>
            <a:r>
              <a:rPr lang="en-US" sz="2000" dirty="0" smtClean="0"/>
              <a:t> </a:t>
            </a:r>
            <a:r>
              <a:rPr lang="en-US" sz="2000" dirty="0" err="1" smtClean="0"/>
              <a:t>penelitian</a:t>
            </a:r>
            <a:r>
              <a:rPr lang="en-US" sz="2000" dirty="0" smtClean="0"/>
              <a:t>; </a:t>
            </a:r>
          </a:p>
          <a:p>
            <a:pPr eaLnBrk="1" hangingPunct="1">
              <a:buFont typeface="Arial" charset="0"/>
              <a:buNone/>
            </a:pPr>
            <a:r>
              <a:rPr lang="en-US" sz="2000" dirty="0" smtClean="0"/>
              <a:t>	(3) </a:t>
            </a:r>
            <a:r>
              <a:rPr lang="en-US" sz="2000" dirty="0" err="1" smtClean="0"/>
              <a:t>mendalami</a:t>
            </a:r>
            <a:r>
              <a:rPr lang="en-US" sz="2000" dirty="0" smtClean="0"/>
              <a:t> </a:t>
            </a:r>
            <a:r>
              <a:rPr lang="en-US" sz="2000" dirty="0" err="1" smtClean="0"/>
              <a:t>landasan</a:t>
            </a:r>
            <a:r>
              <a:rPr lang="en-US" sz="2000" dirty="0" smtClean="0"/>
              <a:t> </a:t>
            </a:r>
            <a:r>
              <a:rPr lang="en-US" sz="2000" dirty="0" err="1" smtClean="0"/>
              <a:t>teori</a:t>
            </a:r>
            <a:r>
              <a:rPr lang="en-US" sz="2000" dirty="0" smtClean="0"/>
              <a:t> yang </a:t>
            </a:r>
            <a:r>
              <a:rPr lang="en-US" sz="2000" dirty="0" err="1" smtClean="0"/>
              <a:t>berkaitan</a:t>
            </a:r>
            <a:r>
              <a:rPr lang="en-US" sz="2000" dirty="0" smtClean="0"/>
              <a:t> </a:t>
            </a:r>
            <a:r>
              <a:rPr lang="en-US" sz="2000" dirty="0" err="1" smtClean="0"/>
              <a:t>dengan</a:t>
            </a:r>
            <a:r>
              <a:rPr lang="en-US" sz="2000" dirty="0" smtClean="0"/>
              <a:t> </a:t>
            </a:r>
            <a:r>
              <a:rPr lang="en-US" sz="2000" dirty="0" err="1" smtClean="0"/>
              <a:t>permasalahan</a:t>
            </a:r>
            <a:r>
              <a:rPr lang="en-US" sz="2000" dirty="0" smtClean="0"/>
              <a:t>; </a:t>
            </a:r>
          </a:p>
          <a:p>
            <a:pPr eaLnBrk="1" hangingPunct="1">
              <a:buFont typeface="Arial" charset="0"/>
              <a:buNone/>
            </a:pPr>
            <a:r>
              <a:rPr lang="en-US" sz="2000" dirty="0" smtClean="0"/>
              <a:t>	(4) </a:t>
            </a:r>
            <a:r>
              <a:rPr lang="en-US" sz="2000" dirty="0" err="1" smtClean="0"/>
              <a:t>mengkaji</a:t>
            </a:r>
            <a:r>
              <a:rPr lang="en-US" sz="2000" dirty="0" smtClean="0"/>
              <a:t> </a:t>
            </a:r>
            <a:r>
              <a:rPr lang="en-US" sz="2000" dirty="0" err="1" smtClean="0"/>
              <a:t>kelebihan</a:t>
            </a:r>
            <a:r>
              <a:rPr lang="en-US" sz="2000" dirty="0" smtClean="0"/>
              <a:t> </a:t>
            </a:r>
            <a:r>
              <a:rPr lang="en-US" sz="2000" dirty="0" err="1" smtClean="0"/>
              <a:t>dan</a:t>
            </a:r>
            <a:r>
              <a:rPr lang="en-US" sz="2000" dirty="0" smtClean="0"/>
              <a:t> </a:t>
            </a:r>
            <a:r>
              <a:rPr lang="en-US" sz="2000" dirty="0" err="1" smtClean="0"/>
              <a:t>kekurangan</a:t>
            </a:r>
            <a:r>
              <a:rPr lang="en-US" sz="2000" dirty="0" smtClean="0"/>
              <a:t> </a:t>
            </a:r>
            <a:r>
              <a:rPr lang="en-US" sz="2000" dirty="0" err="1" smtClean="0"/>
              <a:t>hasil</a:t>
            </a:r>
            <a:r>
              <a:rPr lang="en-US" sz="2000" dirty="0" smtClean="0"/>
              <a:t> </a:t>
            </a:r>
            <a:r>
              <a:rPr lang="en-US" sz="2000" dirty="0" err="1" smtClean="0"/>
              <a:t>penelitian</a:t>
            </a:r>
            <a:r>
              <a:rPr lang="en-US" sz="2000" dirty="0" smtClean="0"/>
              <a:t> </a:t>
            </a:r>
            <a:r>
              <a:rPr lang="en-US" sz="2000" dirty="0" err="1" smtClean="0"/>
              <a:t>terdahulu</a:t>
            </a:r>
            <a:r>
              <a:rPr lang="en-US" sz="2000" dirty="0" smtClean="0"/>
              <a:t>; </a:t>
            </a:r>
          </a:p>
          <a:p>
            <a:pPr eaLnBrk="1" hangingPunct="1">
              <a:buFont typeface="Arial" charset="0"/>
              <a:buNone/>
            </a:pPr>
            <a:r>
              <a:rPr lang="en-US" sz="2000" dirty="0" smtClean="0"/>
              <a:t>	(5) </a:t>
            </a:r>
            <a:r>
              <a:rPr lang="en-US" sz="2000" dirty="0" err="1" smtClean="0"/>
              <a:t>menghindari</a:t>
            </a:r>
            <a:r>
              <a:rPr lang="en-US" sz="2000" dirty="0" smtClean="0"/>
              <a:t> </a:t>
            </a:r>
            <a:r>
              <a:rPr lang="en-US" sz="2000" dirty="0" err="1" smtClean="0"/>
              <a:t>duplikasi</a:t>
            </a:r>
            <a:r>
              <a:rPr lang="en-US" sz="2000" dirty="0" smtClean="0"/>
              <a:t> </a:t>
            </a:r>
            <a:r>
              <a:rPr lang="en-US" sz="2000" dirty="0" err="1" smtClean="0"/>
              <a:t>penelitian</a:t>
            </a:r>
            <a:r>
              <a:rPr lang="en-US" sz="2000" dirty="0" smtClean="0"/>
              <a:t>;  </a:t>
            </a:r>
          </a:p>
          <a:p>
            <a:pPr eaLnBrk="1" hangingPunct="1">
              <a:buFont typeface="Arial" charset="0"/>
              <a:buNone/>
            </a:pPr>
            <a:r>
              <a:rPr lang="en-US" sz="2000" dirty="0" smtClean="0"/>
              <a:t>	(6) </a:t>
            </a:r>
            <a:r>
              <a:rPr lang="en-US" sz="2000" dirty="0" err="1" smtClean="0"/>
              <a:t>menunjang</a:t>
            </a:r>
            <a:r>
              <a:rPr lang="en-US" sz="2000" dirty="0" smtClean="0"/>
              <a:t> </a:t>
            </a:r>
            <a:r>
              <a:rPr lang="en-US" sz="2000" dirty="0" err="1" smtClean="0"/>
              <a:t>perumusan</a:t>
            </a:r>
            <a:r>
              <a:rPr lang="en-US" sz="2000" dirty="0" smtClean="0"/>
              <a:t> </a:t>
            </a:r>
            <a:r>
              <a:rPr lang="en-US" sz="2000" dirty="0" err="1" smtClean="0"/>
              <a:t>permasalahan</a:t>
            </a:r>
            <a:r>
              <a:rPr lang="en-US" sz="2000" dirty="0" smtClean="0"/>
              <a:t>. </a:t>
            </a:r>
          </a:p>
          <a:p>
            <a:pPr eaLnBrk="1" hangingPunct="1">
              <a:buFont typeface="Arial" charset="0"/>
              <a:buNone/>
            </a:pPr>
            <a:endParaRPr lang="en-US" sz="2000" dirty="0" smtClean="0"/>
          </a:p>
          <a:p>
            <a:pPr eaLnBrk="1" hangingPunct="1">
              <a:buFont typeface="Arial" charset="0"/>
              <a:buNone/>
            </a:pPr>
            <a:r>
              <a:rPr lang="en-US" sz="2000" dirty="0" smtClean="0"/>
              <a:t>	</a:t>
            </a:r>
            <a:r>
              <a:rPr lang="en-US" sz="2000" dirty="0" err="1" smtClean="0"/>
              <a:t>Satu</a:t>
            </a:r>
            <a:r>
              <a:rPr lang="en-US" sz="2000" dirty="0" smtClean="0"/>
              <a:t> </a:t>
            </a:r>
            <a:r>
              <a:rPr lang="en-US" sz="2000" dirty="0" err="1" smtClean="0"/>
              <a:t>persatu</a:t>
            </a:r>
            <a:r>
              <a:rPr lang="en-US" sz="2000" dirty="0" smtClean="0"/>
              <a:t> </a:t>
            </a:r>
            <a:r>
              <a:rPr lang="en-US" sz="2000" dirty="0" err="1" smtClean="0"/>
              <a:t>kegunaan</a:t>
            </a:r>
            <a:r>
              <a:rPr lang="en-US" sz="2000" dirty="0" smtClean="0"/>
              <a:t> (yang </a:t>
            </a:r>
            <a:r>
              <a:rPr lang="en-US" sz="2000" dirty="0" err="1" smtClean="0"/>
              <a:t>kait</a:t>
            </a:r>
            <a:r>
              <a:rPr lang="en-US" sz="2000" dirty="0" smtClean="0"/>
              <a:t> </a:t>
            </a:r>
            <a:r>
              <a:rPr lang="en-US" sz="2000" dirty="0" err="1" smtClean="0"/>
              <a:t>mengkait</a:t>
            </a:r>
            <a:r>
              <a:rPr lang="en-US" sz="2000" dirty="0" smtClean="0"/>
              <a:t>) </a:t>
            </a:r>
            <a:r>
              <a:rPr lang="en-US" sz="2000" dirty="0" err="1" smtClean="0"/>
              <a:t>tersebut</a:t>
            </a:r>
            <a:r>
              <a:rPr lang="en-US" sz="2000" dirty="0" smtClean="0"/>
              <a:t> </a:t>
            </a:r>
            <a:r>
              <a:rPr lang="en-US" sz="2000" dirty="0" err="1" smtClean="0"/>
              <a:t>dibahas</a:t>
            </a:r>
            <a:r>
              <a:rPr lang="en-US" sz="2000" dirty="0" smtClean="0"/>
              <a:t> </a:t>
            </a:r>
            <a:r>
              <a:rPr lang="en-US" sz="2000" dirty="0" err="1" smtClean="0"/>
              <a:t>dalam</a:t>
            </a:r>
            <a:r>
              <a:rPr lang="en-US" sz="2000" dirty="0" smtClean="0"/>
              <a:t> </a:t>
            </a:r>
            <a:r>
              <a:rPr lang="en-US" sz="2000" dirty="0" err="1" smtClean="0"/>
              <a:t>bagian</a:t>
            </a:r>
            <a:r>
              <a:rPr lang="en-US" sz="2000" dirty="0" smtClean="0"/>
              <a:t> </a:t>
            </a:r>
            <a:r>
              <a:rPr lang="en-US" sz="2000" dirty="0" err="1" smtClean="0"/>
              <a:t>berikut</a:t>
            </a:r>
            <a:r>
              <a:rPr lang="en-US" sz="2000" dirty="0" smtClean="0"/>
              <a:t>:</a:t>
            </a:r>
          </a:p>
          <a:p>
            <a:pPr eaLnBrk="1" hangingPunct="1">
              <a:buFont typeface="Arial" charset="0"/>
              <a:buNone/>
            </a:pPr>
            <a:r>
              <a:rPr lang="en-US" sz="2000"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52400"/>
            <a:ext cx="8229600" cy="762000"/>
          </a:xfrm>
        </p:spPr>
        <p:txBody>
          <a:bodyPr/>
          <a:lstStyle/>
          <a:p>
            <a:r>
              <a:rPr lang="en-US" sz="2800" dirty="0" err="1" smtClean="0"/>
              <a:t>Kaitan</a:t>
            </a:r>
            <a:r>
              <a:rPr lang="en-US" sz="2800" dirty="0" smtClean="0"/>
              <a:t> </a:t>
            </a:r>
            <a:r>
              <a:rPr lang="en-US" sz="2800" dirty="0" err="1" smtClean="0"/>
              <a:t>dengan</a:t>
            </a:r>
            <a:r>
              <a:rPr lang="en-US" sz="2800" dirty="0" smtClean="0"/>
              <a:t> </a:t>
            </a:r>
            <a:r>
              <a:rPr lang="en-US" sz="2800" dirty="0" err="1" smtClean="0"/>
              <a:t>Daftar</a:t>
            </a:r>
            <a:r>
              <a:rPr lang="en-US" sz="2800" dirty="0" smtClean="0"/>
              <a:t> </a:t>
            </a:r>
            <a:r>
              <a:rPr lang="en-US" sz="2800" dirty="0" err="1" smtClean="0"/>
              <a:t>Pustaka</a:t>
            </a:r>
            <a:r>
              <a:rPr lang="en-US" sz="2800" dirty="0" smtClean="0"/>
              <a:t> </a:t>
            </a:r>
            <a:r>
              <a:rPr lang="en-US" sz="2800" dirty="0" err="1" smtClean="0"/>
              <a:t>dan</a:t>
            </a:r>
            <a:r>
              <a:rPr lang="en-US" sz="2800" dirty="0" smtClean="0"/>
              <a:t> E-Journal</a:t>
            </a:r>
          </a:p>
        </p:txBody>
      </p:sp>
      <p:sp>
        <p:nvSpPr>
          <p:cNvPr id="12291" name="Content Placeholder 2"/>
          <p:cNvSpPr>
            <a:spLocks noGrp="1"/>
          </p:cNvSpPr>
          <p:nvPr>
            <p:ph idx="1"/>
          </p:nvPr>
        </p:nvSpPr>
        <p:spPr>
          <a:xfrm>
            <a:off x="457200" y="1219200"/>
            <a:ext cx="8229600" cy="4906963"/>
          </a:xfrm>
        </p:spPr>
        <p:txBody>
          <a:bodyPr/>
          <a:lstStyle/>
          <a:p>
            <a:pPr algn="just"/>
            <a:r>
              <a:rPr lang="en-US" sz="2000" smtClean="0"/>
              <a:t>Penyebutan judul buku, yang seringkali tidak hanya sekali, tidak efisien dan menyaingi tugas daftar pustaka. Dalam tulisan ini, cara peninjauan seperti itu tidak disarankan. Pengacuan pustaka dalam tinjauan pustaka dapat dilakukan dengan cara yang bermacam-macam, antara lain: penulisan catatan kaki, dan penulisan nama pengarang dan tahun saja. Setiap cara mempunyai kelebihan dan kekurangan</a:t>
            </a:r>
          </a:p>
          <a:p>
            <a:pPr algn="just"/>
            <a:endParaRPr lang="en-US" sz="2000" smtClean="0"/>
          </a:p>
          <a:p>
            <a:pPr algn="just"/>
            <a:r>
              <a:rPr lang="en-US" sz="2000" smtClean="0"/>
              <a:t>Dalam tulisan ini hanya akan dibahas pemakaian cara penulisan nama akhir pengarang dan tahun penerbitan (dan sering ditambah dengan nomor halaman). Misal: Dalam hal organisasi tinjauan pustaka, Castetter Heisler (1984, hal. 43-45) </a:t>
            </a:r>
          </a:p>
          <a:p>
            <a:endParaRPr lang="en-US"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411162"/>
          </a:xfrm>
        </p:spPr>
        <p:txBody>
          <a:bodyPr/>
          <a:lstStyle/>
          <a:p>
            <a:pPr algn="just"/>
            <a:r>
              <a:rPr lang="en-US" sz="3200" b="1" dirty="0" smtClean="0"/>
              <a:t>5</a:t>
            </a:r>
            <a:r>
              <a:rPr lang="en-US" sz="3200" b="1" dirty="0" smtClean="0"/>
              <a:t>. </a:t>
            </a:r>
            <a:r>
              <a:rPr lang="en-US" sz="3200" b="1" dirty="0" smtClean="0"/>
              <a:t>Roadmap </a:t>
            </a:r>
            <a:r>
              <a:rPr lang="en-US" sz="3200" b="1" dirty="0" err="1" smtClean="0"/>
              <a:t>Penelitian</a:t>
            </a:r>
            <a:endParaRPr lang="en-US" sz="3200" b="1" dirty="0" smtClean="0"/>
          </a:p>
        </p:txBody>
      </p:sp>
      <p:sp>
        <p:nvSpPr>
          <p:cNvPr id="14339" name="Content Placeholder 2"/>
          <p:cNvSpPr>
            <a:spLocks noGrp="1"/>
          </p:cNvSpPr>
          <p:nvPr>
            <p:ph idx="1"/>
          </p:nvPr>
        </p:nvSpPr>
        <p:spPr>
          <a:xfrm>
            <a:off x="304800" y="1066800"/>
            <a:ext cx="8686800" cy="5105400"/>
          </a:xfrm>
        </p:spPr>
        <p:txBody>
          <a:bodyPr/>
          <a:lstStyle/>
          <a:p>
            <a:pPr algn="just"/>
            <a:r>
              <a:rPr lang="en-US" sz="2400" b="1" dirty="0" smtClean="0"/>
              <a:t>Roadmap (</a:t>
            </a:r>
            <a:r>
              <a:rPr lang="id-ID" sz="2400" b="1" dirty="0" smtClean="0"/>
              <a:t>Peta jalan</a:t>
            </a:r>
            <a:r>
              <a:rPr lang="en-US" sz="2400" b="1" dirty="0" smtClean="0"/>
              <a:t>)</a:t>
            </a:r>
            <a:r>
              <a:rPr lang="id-ID" sz="2400" dirty="0" smtClean="0"/>
              <a:t> </a:t>
            </a:r>
            <a:r>
              <a:rPr lang="id-ID" sz="2400" b="1" dirty="0" smtClean="0"/>
              <a:t>penelitian</a:t>
            </a:r>
            <a:r>
              <a:rPr lang="id-ID" sz="2400" dirty="0" smtClean="0"/>
              <a:t> memberikan gambaran yang jelas tentang status kegiatan yang diusulkan oleh ketua tim, terhadap hasil kegiatan sebelumnya (dari pustaka dan karya sendiri) dan terhadap kemungkinan pengembangan kegiatan tersebut di masa depan dan diakhiri dengan tujuan yang ingin dicapai.  Rekam jejak kerjasama penelitian yang sudah berlangsung selama ini dan hasilnya (bila sudah ada) serta peta jalan (</a:t>
            </a:r>
            <a:r>
              <a:rPr lang="id-ID" sz="2400" i="1" dirty="0" smtClean="0"/>
              <a:t>road map</a:t>
            </a:r>
            <a:r>
              <a:rPr lang="id-ID" sz="2400" dirty="0" smtClean="0"/>
              <a:t>) penelitian kerjasama tersebut secara garis besar.</a:t>
            </a:r>
            <a:endParaRPr lang="en-US" sz="2400" dirty="0" smtClean="0"/>
          </a:p>
          <a:p>
            <a:pPr algn="just"/>
            <a:r>
              <a:rPr lang="id-ID" sz="2400" i="1" dirty="0" smtClean="0"/>
              <a:t>Roadmap</a:t>
            </a:r>
            <a:r>
              <a:rPr lang="id-ID" sz="2400" dirty="0" smtClean="0"/>
              <a:t> penelitian, mencakup kegiatan penelitian yang telah dilakukan pengusul beberapa tahun sebelumnya dalam topik ini, penelitian yang direncanakan dalam usulan ini, serta rencana arah penelitian setelah kegiatan yang diusulkan ini selesai,  </a:t>
            </a:r>
            <a:endParaRPr lang="en-US" sz="2400" dirty="0" smtClean="0"/>
          </a:p>
          <a:p>
            <a:pPr algn="just"/>
            <a:endParaRPr lang="en-US" sz="2400" dirty="0" smtClean="0"/>
          </a:p>
          <a:p>
            <a:endParaRPr lang="en-US"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Membangun Track Record</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txBox="1">
            <a:spLocks noChangeArrowheads="1"/>
          </p:cNvSpPr>
          <p:nvPr/>
        </p:nvSpPr>
        <p:spPr>
          <a:xfrm>
            <a:off x="457200" y="1600200"/>
            <a:ext cx="8229600" cy="4525963"/>
          </a:xfrm>
          <a:prstGeom prst="rect">
            <a:avLst/>
          </a:prstGeom>
        </p:spPr>
        <p:txBody>
          <a:bodyPr/>
          <a:lstStyle/>
          <a:p>
            <a:pPr marL="342900" marR="0" lvl="0" indent="-34290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PRIBADI PENELITI	</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Tentukan fokus dan bidang minat</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Ikuti perkembangan bidang tersebut melalui publikasi dalam jurnal ilmiah atau proceeding seminar</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Siapkan topik-topik yang terkait dengan pertimbangan state of the art dan implementasinya </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Tawarkan topik-topik tersebut kepada mahasiswa dan rekan untuk dibahas dalam diskusi. Kelompok ini adalah awal dari grup riset atau laboratorium</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Sempurnakan topik-topik tersebut dengan membuat kerangka acuan penelitian (KAP)</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Pilih satu dua KAP untuk anda dan atau Tawarkan kepada anggota grup riset yang berminat </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Sempurnakan KAP menjadi sebuah proposal yang BAIK untuk diajukan ke donatur atau dikompetisikan.  </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Kerjakan KAP dengan atau tanpa dukungan penuh dari Donatur</a:t>
            </a:r>
          </a:p>
          <a:p>
            <a:pPr marL="742950" marR="0" lvl="1" indent="-285750" algn="l" defTabSz="914400" rtl="0" eaLnBrk="1" fontAlgn="base" latinLnBrk="0" hangingPunct="1">
              <a:lnSpc>
                <a:spcPct val="80000"/>
              </a:lnSpc>
              <a:spcBef>
                <a:spcPct val="20000"/>
              </a:spcBef>
              <a:spcAft>
                <a:spcPct val="0"/>
              </a:spcAft>
              <a:buClrTx/>
              <a:buSzTx/>
              <a:buFont typeface="Arial" charset="0"/>
              <a:buChar char="–"/>
              <a:tabLst/>
              <a:defRPr/>
            </a:pPr>
            <a:r>
              <a:rPr kumimoji="0" lang="en-US" sz="1800" b="0" i="0" u="none" strike="noStrike" kern="1200" cap="none" spc="0" normalizeH="0" baseline="0" noProof="0" smtClean="0">
                <a:ln>
                  <a:noFill/>
                </a:ln>
                <a:solidFill>
                  <a:schemeClr val="tx1"/>
                </a:solidFill>
                <a:effectLst/>
                <a:uLnTx/>
                <a:uFillTx/>
                <a:latin typeface="+mn-lt"/>
                <a:ea typeface="+mn-ea"/>
                <a:cs typeface="+mn-cs"/>
              </a:rPr>
              <a:t>Mulailah untuk konsisten meneliti bidang tersebut</a:t>
            </a: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274638"/>
            <a:ext cx="8229600" cy="11430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Membangun Track Record</a:t>
            </a: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Rectangle 3"/>
          <p:cNvSpPr txBox="1">
            <a:spLocks noChangeArrowheads="1"/>
          </p:cNvSpPr>
          <p:nvPr/>
        </p:nvSpPr>
        <p:spPr>
          <a:xfrm>
            <a:off x="457200" y="1600200"/>
            <a:ext cx="8229600" cy="4525963"/>
          </a:xfrm>
          <a:prstGeom prst="rect">
            <a:avLst/>
          </a:prstGeom>
        </p:spPr>
        <p:txBody>
          <a:bodyPr/>
          <a:lstStyle/>
          <a:p>
            <a:pPr marL="342900" marR="0" lvl="0" indent="-34290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mn-ea"/>
                <a:cs typeface="+mn-cs"/>
              </a:rPr>
              <a:t>KELOMPOK (RESEARCH GROUP)</a:t>
            </a: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AJAK beberapa kolega yang berminat pada bidang sejenis atau terkait dalam kelompok diskusi atau penelitian,</a:t>
            </a: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Berbagi informasi dan sumber daya lain dalam kelompok, </a:t>
            </a: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Koordinasi dalam menyusun keterkaitan bidang minat dalam suatu road map penelitian kelompok ke depan,</a:t>
            </a: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Koordinasi dalam menyusun KAP dan menjalankannya dalam bagian-bagian penelitian mahasiswa (Tugas Akhir/Skripsi),</a:t>
            </a: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Usahakan membangun komunikasi dengan kelompok minat sejenis dari universitas atau lembaga lain,</a:t>
            </a:r>
          </a:p>
          <a:p>
            <a:pPr marL="742950" marR="0" lvl="1" indent="-285750" algn="l" defTabSz="914400" rtl="0" eaLnBrk="1" fontAlgn="base" latinLnBrk="0" hangingPunct="1">
              <a:lnSpc>
                <a:spcPct val="90000"/>
              </a:lnSpc>
              <a:spcBef>
                <a:spcPct val="20000"/>
              </a:spcBef>
              <a:spcAft>
                <a:spcPct val="0"/>
              </a:spcAft>
              <a:buClrTx/>
              <a:buSzTx/>
              <a:buFont typeface="Arial" charset="0"/>
              <a:buChar char="–"/>
              <a:tabLst/>
              <a:defRPr/>
            </a:pPr>
            <a:r>
              <a:rPr kumimoji="0" lang="en-US" sz="2000" b="0" i="0" u="none" strike="noStrike" kern="1200" cap="none" spc="0" normalizeH="0" baseline="0" noProof="0" smtClean="0">
                <a:ln>
                  <a:noFill/>
                </a:ln>
                <a:solidFill>
                  <a:schemeClr val="tx1"/>
                </a:solidFill>
                <a:effectLst/>
                <a:uLnTx/>
                <a:uFillTx/>
                <a:latin typeface="+mn-lt"/>
                <a:ea typeface="+mn-ea"/>
                <a:cs typeface="+mn-cs"/>
              </a:rPr>
              <a:t>Koordinasi dalam menyusun proposal-proposal penelitian untuk dikompetisikan atau diusulkan ke pihak DONOR,</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7813"/>
            <a:ext cx="8229600" cy="793750"/>
          </a:xfrm>
          <a:solidFill>
            <a:srgbClr val="FF0000"/>
          </a:solidFill>
        </p:spPr>
        <p:txBody>
          <a:bodyPr/>
          <a:lstStyle/>
          <a:p>
            <a:r>
              <a:rPr lang="en-US" sz="3200" dirty="0" smtClean="0">
                <a:solidFill>
                  <a:schemeClr val="bg1"/>
                </a:solidFill>
              </a:rPr>
              <a:t>ROADMAP DIAGRAM</a:t>
            </a:r>
          </a:p>
        </p:txBody>
      </p:sp>
      <p:grpSp>
        <p:nvGrpSpPr>
          <p:cNvPr id="2" name="Group 2"/>
          <p:cNvGrpSpPr>
            <a:grpSpLocks/>
          </p:cNvGrpSpPr>
          <p:nvPr/>
        </p:nvGrpSpPr>
        <p:grpSpPr bwMode="auto">
          <a:xfrm>
            <a:off x="0" y="1752600"/>
            <a:ext cx="9001686" cy="4357687"/>
            <a:chOff x="2252" y="1052"/>
            <a:chExt cx="8033" cy="2847"/>
          </a:xfrm>
        </p:grpSpPr>
        <p:sp>
          <p:nvSpPr>
            <p:cNvPr id="15368" name="Rectangle 3"/>
            <p:cNvSpPr>
              <a:spLocks noChangeArrowheads="1"/>
            </p:cNvSpPr>
            <p:nvPr/>
          </p:nvSpPr>
          <p:spPr bwMode="auto">
            <a:xfrm>
              <a:off x="2380" y="1052"/>
              <a:ext cx="1800" cy="790"/>
            </a:xfrm>
            <a:prstGeom prst="rect">
              <a:avLst/>
            </a:prstGeom>
            <a:solidFill>
              <a:srgbClr val="800080"/>
            </a:solidFill>
            <a:ln w="9525">
              <a:solidFill>
                <a:srgbClr val="000000"/>
              </a:solidFill>
              <a:miter lim="800000"/>
              <a:headEnd/>
              <a:tailEnd/>
            </a:ln>
          </p:spPr>
          <p:txBody>
            <a:bodyPr/>
            <a:lstStyle/>
            <a:p>
              <a:pPr algn="ctr"/>
              <a:r>
                <a:rPr lang="en-US" sz="1600" dirty="0" err="1" smtClean="0">
                  <a:solidFill>
                    <a:schemeClr val="bg1"/>
                  </a:solidFill>
                </a:rPr>
                <a:t>Faktor</a:t>
              </a:r>
              <a:r>
                <a:rPr lang="en-US" sz="1600" dirty="0" smtClean="0">
                  <a:solidFill>
                    <a:schemeClr val="bg1"/>
                  </a:solidFill>
                </a:rPr>
                <a:t> </a:t>
              </a:r>
              <a:r>
                <a:rPr lang="en-US" sz="1600" dirty="0" err="1" smtClean="0">
                  <a:solidFill>
                    <a:schemeClr val="bg1"/>
                  </a:solidFill>
                </a:rPr>
                <a:t>Penyeban</a:t>
              </a:r>
              <a:r>
                <a:rPr lang="en-US" sz="1600" dirty="0" smtClean="0">
                  <a:solidFill>
                    <a:schemeClr val="bg1"/>
                  </a:solidFill>
                </a:rPr>
                <a:t> </a:t>
              </a:r>
              <a:r>
                <a:rPr lang="en-US" sz="1600" dirty="0" err="1" smtClean="0">
                  <a:solidFill>
                    <a:schemeClr val="bg1"/>
                  </a:solidFill>
                </a:rPr>
                <a:t>Banjir</a:t>
              </a:r>
              <a:r>
                <a:rPr lang="en-US" sz="1600" dirty="0" smtClean="0">
                  <a:solidFill>
                    <a:schemeClr val="bg1"/>
                  </a:solidFill>
                </a:rPr>
                <a:t> Rob (S.I. </a:t>
              </a:r>
              <a:r>
                <a:rPr lang="en-US" sz="1600" dirty="0" err="1" smtClean="0">
                  <a:solidFill>
                    <a:schemeClr val="bg1"/>
                  </a:solidFill>
                </a:rPr>
                <a:t>Wahyudi</a:t>
              </a:r>
              <a:r>
                <a:rPr lang="en-US" sz="1600" dirty="0" smtClean="0">
                  <a:solidFill>
                    <a:schemeClr val="bg1"/>
                  </a:solidFill>
                </a:rPr>
                <a:t>, 2000</a:t>
              </a:r>
              <a:r>
                <a:rPr lang="en-US" b="1" dirty="0" smtClean="0">
                  <a:solidFill>
                    <a:schemeClr val="bg1"/>
                  </a:solidFill>
                </a:rPr>
                <a:t>)</a:t>
              </a:r>
              <a:endParaRPr lang="en-US" dirty="0">
                <a:solidFill>
                  <a:schemeClr val="bg1"/>
                </a:solidFill>
              </a:endParaRPr>
            </a:p>
          </p:txBody>
        </p:sp>
        <p:sp>
          <p:nvSpPr>
            <p:cNvPr id="15369" name="Line 4"/>
            <p:cNvSpPr>
              <a:spLocks noChangeShapeType="1"/>
            </p:cNvSpPr>
            <p:nvPr/>
          </p:nvSpPr>
          <p:spPr bwMode="auto">
            <a:xfrm>
              <a:off x="2455" y="2562"/>
              <a:ext cx="5981" cy="30"/>
            </a:xfrm>
            <a:prstGeom prst="line">
              <a:avLst/>
            </a:prstGeom>
            <a:noFill/>
            <a:ln w="57150">
              <a:solidFill>
                <a:srgbClr val="00B050"/>
              </a:solidFill>
              <a:round/>
              <a:headEnd/>
              <a:tailEnd type="triangle" w="med" len="med"/>
            </a:ln>
          </p:spPr>
          <p:txBody>
            <a:bodyPr/>
            <a:lstStyle/>
            <a:p>
              <a:endParaRPr lang="en-US"/>
            </a:p>
          </p:txBody>
        </p:sp>
        <p:sp>
          <p:nvSpPr>
            <p:cNvPr id="15370" name="Line 5"/>
            <p:cNvSpPr>
              <a:spLocks noChangeShapeType="1"/>
            </p:cNvSpPr>
            <p:nvPr/>
          </p:nvSpPr>
          <p:spPr bwMode="auto">
            <a:xfrm>
              <a:off x="3265" y="1842"/>
              <a:ext cx="335" cy="720"/>
            </a:xfrm>
            <a:prstGeom prst="line">
              <a:avLst/>
            </a:prstGeom>
            <a:noFill/>
            <a:ln w="9525">
              <a:solidFill>
                <a:srgbClr val="00B050"/>
              </a:solidFill>
              <a:round/>
              <a:headEnd/>
              <a:tailEnd type="triangle" w="med" len="med"/>
            </a:ln>
          </p:spPr>
          <p:txBody>
            <a:bodyPr/>
            <a:lstStyle/>
            <a:p>
              <a:endParaRPr lang="en-US"/>
            </a:p>
          </p:txBody>
        </p:sp>
        <p:sp>
          <p:nvSpPr>
            <p:cNvPr id="15371" name="Rectangle 6"/>
            <p:cNvSpPr>
              <a:spLocks noChangeArrowheads="1"/>
            </p:cNvSpPr>
            <p:nvPr/>
          </p:nvSpPr>
          <p:spPr bwMode="auto">
            <a:xfrm>
              <a:off x="4315" y="1052"/>
              <a:ext cx="1715" cy="790"/>
            </a:xfrm>
            <a:prstGeom prst="rect">
              <a:avLst/>
            </a:prstGeom>
            <a:solidFill>
              <a:srgbClr val="FF6600"/>
            </a:solidFill>
            <a:ln w="9525">
              <a:solidFill>
                <a:srgbClr val="000000"/>
              </a:solidFill>
              <a:miter lim="800000"/>
              <a:headEnd/>
              <a:tailEnd/>
            </a:ln>
          </p:spPr>
          <p:txBody>
            <a:bodyPr/>
            <a:lstStyle/>
            <a:p>
              <a:pPr algn="ctr"/>
              <a:r>
                <a:rPr lang="en-US" sz="1600" b="1" dirty="0" err="1" smtClean="0">
                  <a:solidFill>
                    <a:schemeClr val="bg1"/>
                  </a:solidFill>
                </a:rPr>
                <a:t>Perkembangan</a:t>
              </a:r>
              <a:r>
                <a:rPr lang="en-US" sz="1600" b="1" dirty="0" smtClean="0">
                  <a:solidFill>
                    <a:schemeClr val="bg1"/>
                  </a:solidFill>
                </a:rPr>
                <a:t> </a:t>
              </a:r>
              <a:r>
                <a:rPr lang="en-US" sz="1600" b="1" dirty="0" err="1" smtClean="0">
                  <a:solidFill>
                    <a:schemeClr val="bg1"/>
                  </a:solidFill>
                </a:rPr>
                <a:t>elevasi</a:t>
              </a:r>
              <a:r>
                <a:rPr lang="en-US" sz="1600" b="1" dirty="0" smtClean="0">
                  <a:solidFill>
                    <a:schemeClr val="bg1"/>
                  </a:solidFill>
                </a:rPr>
                <a:t>  </a:t>
              </a:r>
              <a:r>
                <a:rPr lang="en-US" sz="1600" b="1" dirty="0" err="1" smtClean="0">
                  <a:solidFill>
                    <a:schemeClr val="bg1"/>
                  </a:solidFill>
                </a:rPr>
                <a:t>pasang</a:t>
              </a:r>
              <a:r>
                <a:rPr lang="en-US" sz="1600" b="1" dirty="0" smtClean="0">
                  <a:solidFill>
                    <a:schemeClr val="bg1"/>
                  </a:solidFill>
                </a:rPr>
                <a:t> </a:t>
              </a:r>
              <a:r>
                <a:rPr lang="en-US" sz="1600" b="1" dirty="0" err="1" smtClean="0">
                  <a:solidFill>
                    <a:schemeClr val="bg1"/>
                  </a:solidFill>
                </a:rPr>
                <a:t>surut</a:t>
              </a:r>
              <a:r>
                <a:rPr lang="en-US" sz="1600" b="1" dirty="0" smtClean="0">
                  <a:solidFill>
                    <a:schemeClr val="bg1"/>
                  </a:solidFill>
                </a:rPr>
                <a:t> air </a:t>
              </a:r>
              <a:r>
                <a:rPr lang="en-US" sz="1600" b="1" dirty="0" err="1" smtClean="0">
                  <a:solidFill>
                    <a:schemeClr val="bg1"/>
                  </a:solidFill>
                </a:rPr>
                <a:t>laut</a:t>
              </a:r>
              <a:r>
                <a:rPr lang="en-US" sz="1600" b="1" dirty="0" smtClean="0">
                  <a:solidFill>
                    <a:schemeClr val="bg1"/>
                  </a:solidFill>
                </a:rPr>
                <a:t> (S.I. </a:t>
              </a:r>
              <a:r>
                <a:rPr lang="en-US" sz="1600" b="1" dirty="0" err="1" smtClean="0">
                  <a:solidFill>
                    <a:schemeClr val="bg1"/>
                  </a:solidFill>
                </a:rPr>
                <a:t>Wahyiudi</a:t>
              </a:r>
              <a:r>
                <a:rPr lang="en-US" sz="1600" b="1" dirty="0" smtClean="0">
                  <a:solidFill>
                    <a:schemeClr val="bg1"/>
                  </a:solidFill>
                </a:rPr>
                <a:t>, 2004 )</a:t>
              </a:r>
              <a:endParaRPr lang="en-US" sz="1600" dirty="0">
                <a:solidFill>
                  <a:schemeClr val="bg1"/>
                </a:solidFill>
              </a:endParaRPr>
            </a:p>
          </p:txBody>
        </p:sp>
        <p:sp>
          <p:nvSpPr>
            <p:cNvPr id="15372" name="Line 7"/>
            <p:cNvSpPr>
              <a:spLocks noChangeShapeType="1"/>
            </p:cNvSpPr>
            <p:nvPr/>
          </p:nvSpPr>
          <p:spPr bwMode="auto">
            <a:xfrm flipV="1">
              <a:off x="3420" y="2562"/>
              <a:ext cx="970" cy="542"/>
            </a:xfrm>
            <a:prstGeom prst="line">
              <a:avLst/>
            </a:prstGeom>
            <a:noFill/>
            <a:ln w="9525">
              <a:solidFill>
                <a:srgbClr val="00B050"/>
              </a:solidFill>
              <a:round/>
              <a:headEnd/>
              <a:tailEnd type="triangle" w="med" len="med"/>
            </a:ln>
          </p:spPr>
          <p:txBody>
            <a:bodyPr/>
            <a:lstStyle/>
            <a:p>
              <a:endParaRPr lang="en-US"/>
            </a:p>
          </p:txBody>
        </p:sp>
        <p:sp>
          <p:nvSpPr>
            <p:cNvPr id="15373" name="Line 8"/>
            <p:cNvSpPr>
              <a:spLocks noChangeShapeType="1"/>
            </p:cNvSpPr>
            <p:nvPr/>
          </p:nvSpPr>
          <p:spPr bwMode="auto">
            <a:xfrm>
              <a:off x="4975" y="1842"/>
              <a:ext cx="360" cy="720"/>
            </a:xfrm>
            <a:prstGeom prst="line">
              <a:avLst/>
            </a:prstGeom>
            <a:noFill/>
            <a:ln w="9525">
              <a:solidFill>
                <a:srgbClr val="00B050"/>
              </a:solidFill>
              <a:round/>
              <a:headEnd/>
              <a:tailEnd type="triangle" w="med" len="med"/>
            </a:ln>
          </p:spPr>
          <p:txBody>
            <a:bodyPr/>
            <a:lstStyle/>
            <a:p>
              <a:endParaRPr lang="en-US"/>
            </a:p>
          </p:txBody>
        </p:sp>
        <p:sp>
          <p:nvSpPr>
            <p:cNvPr id="15374" name="Line 9"/>
            <p:cNvSpPr>
              <a:spLocks noChangeShapeType="1"/>
            </p:cNvSpPr>
            <p:nvPr/>
          </p:nvSpPr>
          <p:spPr bwMode="auto">
            <a:xfrm flipV="1">
              <a:off x="4975" y="2562"/>
              <a:ext cx="800" cy="542"/>
            </a:xfrm>
            <a:prstGeom prst="line">
              <a:avLst/>
            </a:prstGeom>
            <a:noFill/>
            <a:ln w="9525">
              <a:solidFill>
                <a:srgbClr val="00B050"/>
              </a:solidFill>
              <a:round/>
              <a:headEnd/>
              <a:tailEnd type="triangle" w="med" len="med"/>
            </a:ln>
          </p:spPr>
          <p:txBody>
            <a:bodyPr/>
            <a:lstStyle/>
            <a:p>
              <a:endParaRPr lang="en-US"/>
            </a:p>
          </p:txBody>
        </p:sp>
        <p:sp>
          <p:nvSpPr>
            <p:cNvPr id="15375" name="Rectangle 11"/>
            <p:cNvSpPr>
              <a:spLocks noChangeArrowheads="1"/>
            </p:cNvSpPr>
            <p:nvPr/>
          </p:nvSpPr>
          <p:spPr bwMode="auto">
            <a:xfrm>
              <a:off x="2252" y="3104"/>
              <a:ext cx="1972" cy="795"/>
            </a:xfrm>
            <a:prstGeom prst="rect">
              <a:avLst/>
            </a:prstGeom>
            <a:solidFill>
              <a:srgbClr val="FFFF00"/>
            </a:solidFill>
            <a:ln w="9525">
              <a:solidFill>
                <a:srgbClr val="000000"/>
              </a:solidFill>
              <a:miter lim="800000"/>
              <a:headEnd/>
              <a:tailEnd/>
            </a:ln>
          </p:spPr>
          <p:txBody>
            <a:bodyPr/>
            <a:lstStyle/>
            <a:p>
              <a:pPr algn="ctr"/>
              <a:r>
                <a:rPr lang="en-US" sz="1600" dirty="0" err="1" smtClean="0">
                  <a:solidFill>
                    <a:schemeClr val="bg2">
                      <a:lumMod val="25000"/>
                    </a:schemeClr>
                  </a:solidFill>
                </a:rPr>
                <a:t>Evaluasi</a:t>
              </a:r>
              <a:r>
                <a:rPr lang="en-US" sz="1600" dirty="0" smtClean="0">
                  <a:solidFill>
                    <a:schemeClr val="bg2">
                      <a:lumMod val="25000"/>
                    </a:schemeClr>
                  </a:solidFill>
                </a:rPr>
                <a:t> </a:t>
              </a:r>
              <a:r>
                <a:rPr lang="en-US" sz="1600" dirty="0" err="1" smtClean="0">
                  <a:solidFill>
                    <a:schemeClr val="bg2">
                      <a:lumMod val="25000"/>
                    </a:schemeClr>
                  </a:solidFill>
                </a:rPr>
                <a:t>Penurunan</a:t>
              </a:r>
              <a:r>
                <a:rPr lang="en-US" sz="1600" dirty="0" smtClean="0">
                  <a:solidFill>
                    <a:schemeClr val="bg2">
                      <a:lumMod val="25000"/>
                    </a:schemeClr>
                  </a:solidFill>
                </a:rPr>
                <a:t> </a:t>
              </a:r>
              <a:r>
                <a:rPr lang="en-US" sz="1600" dirty="0" err="1" smtClean="0">
                  <a:solidFill>
                    <a:schemeClr val="bg2">
                      <a:lumMod val="25000"/>
                    </a:schemeClr>
                  </a:solidFill>
                </a:rPr>
                <a:t>tanah</a:t>
              </a:r>
              <a:r>
                <a:rPr lang="en-US" sz="1600" dirty="0" smtClean="0">
                  <a:solidFill>
                    <a:schemeClr val="bg2">
                      <a:lumMod val="25000"/>
                    </a:schemeClr>
                  </a:solidFill>
                </a:rPr>
                <a:t> </a:t>
              </a:r>
              <a:r>
                <a:rPr lang="en-US" sz="1600" dirty="0" err="1" smtClean="0">
                  <a:solidFill>
                    <a:schemeClr val="bg2">
                      <a:lumMod val="25000"/>
                    </a:schemeClr>
                  </a:solidFill>
                </a:rPr>
                <a:t>di</a:t>
              </a:r>
              <a:r>
                <a:rPr lang="en-US" sz="1600" dirty="0" smtClean="0">
                  <a:solidFill>
                    <a:schemeClr val="bg2">
                      <a:lumMod val="25000"/>
                    </a:schemeClr>
                  </a:solidFill>
                </a:rPr>
                <a:t> Kota Semarang (S. I. </a:t>
              </a:r>
              <a:r>
                <a:rPr lang="en-US" sz="1600" dirty="0" err="1" smtClean="0">
                  <a:solidFill>
                    <a:schemeClr val="bg2">
                      <a:lumMod val="25000"/>
                    </a:schemeClr>
                  </a:solidFill>
                </a:rPr>
                <a:t>Wahyudi</a:t>
              </a:r>
              <a:r>
                <a:rPr lang="en-US" sz="1600" dirty="0" smtClean="0">
                  <a:solidFill>
                    <a:schemeClr val="bg2">
                      <a:lumMod val="25000"/>
                    </a:schemeClr>
                  </a:solidFill>
                </a:rPr>
                <a:t>, 2002)</a:t>
              </a:r>
              <a:endParaRPr lang="en-US" sz="1600" dirty="0">
                <a:solidFill>
                  <a:schemeClr val="bg2">
                    <a:lumMod val="25000"/>
                  </a:schemeClr>
                </a:solidFill>
              </a:endParaRPr>
            </a:p>
          </p:txBody>
        </p:sp>
        <p:sp>
          <p:nvSpPr>
            <p:cNvPr id="15376" name="Rectangle 12"/>
            <p:cNvSpPr>
              <a:spLocks noChangeArrowheads="1"/>
            </p:cNvSpPr>
            <p:nvPr/>
          </p:nvSpPr>
          <p:spPr bwMode="auto">
            <a:xfrm>
              <a:off x="4315" y="3104"/>
              <a:ext cx="1715" cy="795"/>
            </a:xfrm>
            <a:prstGeom prst="rect">
              <a:avLst/>
            </a:prstGeom>
            <a:solidFill>
              <a:srgbClr val="FF0000"/>
            </a:solidFill>
            <a:ln w="9525">
              <a:solidFill>
                <a:srgbClr val="000000"/>
              </a:solidFill>
              <a:miter lim="800000"/>
              <a:headEnd/>
              <a:tailEnd/>
            </a:ln>
          </p:spPr>
          <p:txBody>
            <a:bodyPr/>
            <a:lstStyle/>
            <a:p>
              <a:pPr algn="ctr"/>
              <a:r>
                <a:rPr lang="en-US" b="1" dirty="0" err="1" smtClean="0">
                  <a:solidFill>
                    <a:schemeClr val="bg1"/>
                  </a:solidFill>
                </a:rPr>
                <a:t>Pintu</a:t>
              </a:r>
              <a:r>
                <a:rPr lang="en-US" b="1" dirty="0" smtClean="0">
                  <a:solidFill>
                    <a:schemeClr val="bg1"/>
                  </a:solidFill>
                </a:rPr>
                <a:t> </a:t>
              </a:r>
              <a:r>
                <a:rPr lang="en-US" b="1" dirty="0" err="1" smtClean="0">
                  <a:solidFill>
                    <a:schemeClr val="bg1"/>
                  </a:solidFill>
                </a:rPr>
                <a:t>Gerak</a:t>
              </a:r>
              <a:r>
                <a:rPr lang="en-US" b="1" dirty="0" smtClean="0">
                  <a:solidFill>
                    <a:schemeClr val="bg1"/>
                  </a:solidFill>
                </a:rPr>
                <a:t> </a:t>
              </a:r>
              <a:r>
                <a:rPr lang="en-US" b="1" dirty="0" err="1" smtClean="0">
                  <a:solidFill>
                    <a:schemeClr val="bg1"/>
                  </a:solidFill>
                </a:rPr>
                <a:t>Pasut</a:t>
              </a:r>
              <a:r>
                <a:rPr lang="en-US" b="1" dirty="0" smtClean="0">
                  <a:solidFill>
                    <a:schemeClr val="bg1"/>
                  </a:solidFill>
                </a:rPr>
                <a:t> anti </a:t>
              </a:r>
              <a:r>
                <a:rPr lang="en-US" b="1" dirty="0" err="1" smtClean="0">
                  <a:solidFill>
                    <a:schemeClr val="bg1"/>
                  </a:solidFill>
                </a:rPr>
                <a:t>sedimentasi</a:t>
              </a:r>
              <a:endParaRPr lang="en-US" b="1" dirty="0" smtClean="0">
                <a:solidFill>
                  <a:schemeClr val="bg1"/>
                </a:solidFill>
              </a:endParaRPr>
            </a:p>
            <a:p>
              <a:pPr algn="ctr"/>
              <a:r>
                <a:rPr lang="en-US" b="1" dirty="0" smtClean="0">
                  <a:solidFill>
                    <a:schemeClr val="bg1"/>
                  </a:solidFill>
                </a:rPr>
                <a:t>(</a:t>
              </a:r>
              <a:r>
                <a:rPr lang="en-US" b="1" dirty="0" err="1" smtClean="0">
                  <a:solidFill>
                    <a:schemeClr val="bg1"/>
                  </a:solidFill>
                </a:rPr>
                <a:t>Wahyudi</a:t>
              </a:r>
              <a:r>
                <a:rPr lang="en-US" b="1" dirty="0" smtClean="0">
                  <a:solidFill>
                    <a:schemeClr val="bg1"/>
                  </a:solidFill>
                </a:rPr>
                <a:t>, 2006)</a:t>
              </a:r>
              <a:endParaRPr lang="en-US" dirty="0">
                <a:solidFill>
                  <a:schemeClr val="bg1"/>
                </a:solidFill>
              </a:endParaRPr>
            </a:p>
          </p:txBody>
        </p:sp>
        <p:sp>
          <p:nvSpPr>
            <p:cNvPr id="15377" name="Rectangle 13"/>
            <p:cNvSpPr>
              <a:spLocks noChangeArrowheads="1"/>
            </p:cNvSpPr>
            <p:nvPr/>
          </p:nvSpPr>
          <p:spPr bwMode="auto">
            <a:xfrm>
              <a:off x="6180" y="1052"/>
              <a:ext cx="1890" cy="790"/>
            </a:xfrm>
            <a:prstGeom prst="rect">
              <a:avLst/>
            </a:prstGeom>
            <a:solidFill>
              <a:srgbClr val="0000FF"/>
            </a:solidFill>
            <a:ln w="9525">
              <a:solidFill>
                <a:srgbClr val="000000"/>
              </a:solidFill>
              <a:miter lim="800000"/>
              <a:headEnd/>
              <a:tailEnd/>
            </a:ln>
          </p:spPr>
          <p:txBody>
            <a:bodyPr/>
            <a:lstStyle/>
            <a:p>
              <a:pPr algn="ctr"/>
              <a:r>
                <a:rPr lang="en-US" sz="1600" dirty="0" err="1" smtClean="0">
                  <a:solidFill>
                    <a:schemeClr val="bg1"/>
                  </a:solidFill>
                </a:rPr>
                <a:t>Perbandingan</a:t>
              </a:r>
              <a:r>
                <a:rPr lang="en-US" sz="1600" dirty="0" smtClean="0">
                  <a:solidFill>
                    <a:schemeClr val="bg1"/>
                  </a:solidFill>
                </a:rPr>
                <a:t> </a:t>
              </a:r>
              <a:r>
                <a:rPr lang="en-US" sz="1600" dirty="0" err="1" smtClean="0">
                  <a:solidFill>
                    <a:schemeClr val="bg1"/>
                  </a:solidFill>
                </a:rPr>
                <a:t>Penanganan</a:t>
              </a:r>
              <a:r>
                <a:rPr lang="en-US" sz="1600" dirty="0" smtClean="0">
                  <a:solidFill>
                    <a:schemeClr val="bg1"/>
                  </a:solidFill>
                </a:rPr>
                <a:t> Rob </a:t>
              </a:r>
              <a:r>
                <a:rPr lang="en-US" sz="1600" dirty="0" err="1" smtClean="0">
                  <a:solidFill>
                    <a:schemeClr val="bg1"/>
                  </a:solidFill>
                </a:rPr>
                <a:t>di</a:t>
              </a:r>
              <a:r>
                <a:rPr lang="en-US" sz="1600" dirty="0" smtClean="0">
                  <a:solidFill>
                    <a:schemeClr val="bg1"/>
                  </a:solidFill>
                </a:rPr>
                <a:t> </a:t>
              </a:r>
              <a:r>
                <a:rPr lang="en-US" sz="1600" dirty="0" err="1" smtClean="0">
                  <a:solidFill>
                    <a:schemeClr val="bg1"/>
                  </a:solidFill>
                </a:rPr>
                <a:t>Prancis</a:t>
              </a:r>
              <a:r>
                <a:rPr lang="en-US" sz="1600" dirty="0" smtClean="0">
                  <a:solidFill>
                    <a:schemeClr val="bg1"/>
                  </a:solidFill>
                </a:rPr>
                <a:t> &amp; </a:t>
              </a:r>
              <a:r>
                <a:rPr lang="en-US" sz="1600" dirty="0" err="1" smtClean="0">
                  <a:solidFill>
                    <a:schemeClr val="bg1"/>
                  </a:solidFill>
                </a:rPr>
                <a:t>Belanda</a:t>
              </a:r>
              <a:r>
                <a:rPr lang="en-US" sz="1600" dirty="0" smtClean="0">
                  <a:solidFill>
                    <a:schemeClr val="bg1"/>
                  </a:solidFill>
                </a:rPr>
                <a:t> (</a:t>
              </a:r>
              <a:r>
                <a:rPr lang="en-US" sz="1600" dirty="0" err="1" smtClean="0">
                  <a:solidFill>
                    <a:schemeClr val="bg1"/>
                  </a:solidFill>
                </a:rPr>
                <a:t>Wahyudi</a:t>
              </a:r>
              <a:r>
                <a:rPr lang="en-US" sz="1600" dirty="0" smtClean="0">
                  <a:solidFill>
                    <a:schemeClr val="bg1"/>
                  </a:solidFill>
                </a:rPr>
                <a:t>, 2009)</a:t>
              </a:r>
              <a:endParaRPr lang="en-US" sz="1600" dirty="0">
                <a:solidFill>
                  <a:schemeClr val="bg1"/>
                </a:solidFill>
              </a:endParaRPr>
            </a:p>
          </p:txBody>
        </p:sp>
        <p:sp>
          <p:nvSpPr>
            <p:cNvPr id="15378" name="Rectangle 14"/>
            <p:cNvSpPr>
              <a:spLocks noChangeArrowheads="1"/>
            </p:cNvSpPr>
            <p:nvPr/>
          </p:nvSpPr>
          <p:spPr bwMode="auto">
            <a:xfrm>
              <a:off x="6180" y="3104"/>
              <a:ext cx="1890" cy="795"/>
            </a:xfrm>
            <a:prstGeom prst="rect">
              <a:avLst/>
            </a:prstGeom>
            <a:solidFill>
              <a:srgbClr val="00FF00"/>
            </a:solidFill>
            <a:ln w="9525">
              <a:solidFill>
                <a:srgbClr val="000000"/>
              </a:solidFill>
              <a:miter lim="800000"/>
              <a:headEnd/>
              <a:tailEnd/>
            </a:ln>
          </p:spPr>
          <p:txBody>
            <a:bodyPr/>
            <a:lstStyle/>
            <a:p>
              <a:pPr algn="ctr"/>
              <a:r>
                <a:rPr lang="en-US" sz="1600" dirty="0" err="1" smtClean="0">
                  <a:solidFill>
                    <a:schemeClr val="accent6">
                      <a:lumMod val="50000"/>
                    </a:schemeClr>
                  </a:solidFill>
                </a:rPr>
                <a:t>Optimalisasi</a:t>
              </a:r>
              <a:r>
                <a:rPr lang="en-US" sz="1600" dirty="0" smtClean="0">
                  <a:solidFill>
                    <a:schemeClr val="accent6">
                      <a:lumMod val="50000"/>
                    </a:schemeClr>
                  </a:solidFill>
                </a:rPr>
                <a:t> </a:t>
              </a:r>
              <a:r>
                <a:rPr lang="en-US" sz="1600" dirty="0" err="1" smtClean="0">
                  <a:solidFill>
                    <a:schemeClr val="accent6">
                      <a:lumMod val="50000"/>
                    </a:schemeClr>
                  </a:solidFill>
                </a:rPr>
                <a:t>sedimen</a:t>
              </a:r>
              <a:r>
                <a:rPr lang="en-US" sz="1600" dirty="0" smtClean="0">
                  <a:solidFill>
                    <a:schemeClr val="accent6">
                      <a:lumMod val="50000"/>
                    </a:schemeClr>
                  </a:solidFill>
                </a:rPr>
                <a:t> </a:t>
              </a:r>
              <a:r>
                <a:rPr lang="en-US" sz="1600" dirty="0" err="1" smtClean="0">
                  <a:solidFill>
                    <a:schemeClr val="accent6">
                      <a:lumMod val="50000"/>
                    </a:schemeClr>
                  </a:solidFill>
                </a:rPr>
                <a:t>dalam</a:t>
              </a:r>
              <a:r>
                <a:rPr lang="en-US" sz="1600" dirty="0" smtClean="0">
                  <a:solidFill>
                    <a:schemeClr val="accent6">
                      <a:lumMod val="50000"/>
                    </a:schemeClr>
                  </a:solidFill>
                </a:rPr>
                <a:t> </a:t>
              </a:r>
              <a:r>
                <a:rPr lang="en-US" sz="1600" dirty="0" err="1" smtClean="0">
                  <a:solidFill>
                    <a:schemeClr val="accent6">
                      <a:lumMod val="50000"/>
                    </a:schemeClr>
                  </a:solidFill>
                </a:rPr>
                <a:t>kolam</a:t>
              </a:r>
              <a:r>
                <a:rPr lang="en-US" sz="1600" dirty="0" smtClean="0">
                  <a:solidFill>
                    <a:schemeClr val="accent6">
                      <a:lumMod val="50000"/>
                    </a:schemeClr>
                  </a:solidFill>
                </a:rPr>
                <a:t> &amp; </a:t>
              </a:r>
              <a:r>
                <a:rPr lang="en-US" sz="1600" dirty="0" err="1" smtClean="0">
                  <a:solidFill>
                    <a:schemeClr val="accent6">
                      <a:lumMod val="50000"/>
                    </a:schemeClr>
                  </a:solidFill>
                </a:rPr>
                <a:t>saluran</a:t>
              </a:r>
              <a:r>
                <a:rPr lang="en-US" sz="1600" dirty="0" smtClean="0">
                  <a:solidFill>
                    <a:schemeClr val="accent6">
                      <a:lumMod val="50000"/>
                    </a:schemeClr>
                  </a:solidFill>
                </a:rPr>
                <a:t> </a:t>
              </a:r>
              <a:r>
                <a:rPr lang="en-US" sz="1600" dirty="0" err="1" smtClean="0">
                  <a:solidFill>
                    <a:schemeClr val="accent6">
                      <a:lumMod val="50000"/>
                    </a:schemeClr>
                  </a:solidFill>
                </a:rPr>
                <a:t>sistem</a:t>
              </a:r>
              <a:r>
                <a:rPr lang="en-US" sz="1600" dirty="0" smtClean="0">
                  <a:solidFill>
                    <a:schemeClr val="accent6">
                      <a:lumMod val="50000"/>
                    </a:schemeClr>
                  </a:solidFill>
                </a:rPr>
                <a:t> Polder (2011)</a:t>
              </a:r>
              <a:endParaRPr lang="en-US" sz="1600" dirty="0">
                <a:solidFill>
                  <a:schemeClr val="accent6">
                    <a:lumMod val="50000"/>
                  </a:schemeClr>
                </a:solidFill>
              </a:endParaRPr>
            </a:p>
          </p:txBody>
        </p:sp>
        <p:sp>
          <p:nvSpPr>
            <p:cNvPr id="15379" name="Line 15"/>
            <p:cNvSpPr>
              <a:spLocks noChangeShapeType="1"/>
            </p:cNvSpPr>
            <p:nvPr/>
          </p:nvSpPr>
          <p:spPr bwMode="auto">
            <a:xfrm>
              <a:off x="6525" y="1842"/>
              <a:ext cx="360" cy="720"/>
            </a:xfrm>
            <a:prstGeom prst="line">
              <a:avLst/>
            </a:prstGeom>
            <a:noFill/>
            <a:ln w="9525">
              <a:solidFill>
                <a:srgbClr val="00B050"/>
              </a:solidFill>
              <a:round/>
              <a:headEnd/>
              <a:tailEnd type="triangle" w="med" len="med"/>
            </a:ln>
          </p:spPr>
          <p:txBody>
            <a:bodyPr/>
            <a:lstStyle/>
            <a:p>
              <a:endParaRPr lang="en-US"/>
            </a:p>
          </p:txBody>
        </p:sp>
        <p:sp>
          <p:nvSpPr>
            <p:cNvPr id="15380" name="Line 16"/>
            <p:cNvSpPr>
              <a:spLocks noChangeShapeType="1"/>
            </p:cNvSpPr>
            <p:nvPr/>
          </p:nvSpPr>
          <p:spPr bwMode="auto">
            <a:xfrm flipV="1">
              <a:off x="6604" y="2595"/>
              <a:ext cx="770" cy="498"/>
            </a:xfrm>
            <a:prstGeom prst="line">
              <a:avLst/>
            </a:prstGeom>
            <a:noFill/>
            <a:ln w="9525">
              <a:solidFill>
                <a:srgbClr val="00B050"/>
              </a:solidFill>
              <a:round/>
              <a:headEnd/>
              <a:tailEnd type="triangle" w="med" len="med"/>
            </a:ln>
          </p:spPr>
          <p:txBody>
            <a:bodyPr/>
            <a:lstStyle/>
            <a:p>
              <a:endParaRPr lang="en-US"/>
            </a:p>
          </p:txBody>
        </p:sp>
        <p:sp>
          <p:nvSpPr>
            <p:cNvPr id="15381" name="Rectangle 17"/>
            <p:cNvSpPr>
              <a:spLocks noChangeArrowheads="1"/>
            </p:cNvSpPr>
            <p:nvPr/>
          </p:nvSpPr>
          <p:spPr bwMode="auto">
            <a:xfrm>
              <a:off x="8395" y="1052"/>
              <a:ext cx="1890" cy="790"/>
            </a:xfrm>
            <a:prstGeom prst="rect">
              <a:avLst/>
            </a:prstGeom>
            <a:solidFill>
              <a:srgbClr val="00FFFF"/>
            </a:solidFill>
            <a:ln w="9525">
              <a:solidFill>
                <a:srgbClr val="000000"/>
              </a:solidFill>
              <a:miter lim="800000"/>
              <a:headEnd/>
              <a:tailEnd/>
            </a:ln>
          </p:spPr>
          <p:txBody>
            <a:bodyPr/>
            <a:lstStyle/>
            <a:p>
              <a:pPr algn="ctr"/>
              <a:r>
                <a:rPr lang="en-US" sz="1600" dirty="0" smtClean="0">
                  <a:solidFill>
                    <a:schemeClr val="tx1">
                      <a:lumMod val="95000"/>
                      <a:lumOff val="5000"/>
                    </a:schemeClr>
                  </a:solidFill>
                </a:rPr>
                <a:t>Model </a:t>
              </a:r>
              <a:r>
                <a:rPr lang="en-US" sz="1600" dirty="0" err="1" smtClean="0">
                  <a:solidFill>
                    <a:schemeClr val="tx1">
                      <a:lumMod val="95000"/>
                      <a:lumOff val="5000"/>
                    </a:schemeClr>
                  </a:solidFill>
                </a:rPr>
                <a:t>Pompa</a:t>
              </a:r>
              <a:r>
                <a:rPr lang="en-US" sz="1600" dirty="0" smtClean="0">
                  <a:solidFill>
                    <a:schemeClr val="tx1">
                      <a:lumMod val="95000"/>
                      <a:lumOff val="5000"/>
                    </a:schemeClr>
                  </a:solidFill>
                </a:rPr>
                <a:t> </a:t>
              </a:r>
              <a:r>
                <a:rPr lang="en-US" sz="1600" dirty="0" err="1" smtClean="0">
                  <a:solidFill>
                    <a:schemeClr val="tx1">
                      <a:lumMod val="95000"/>
                      <a:lumOff val="5000"/>
                    </a:schemeClr>
                  </a:solidFill>
                </a:rPr>
                <a:t>Hidram</a:t>
              </a:r>
              <a:r>
                <a:rPr lang="en-US" sz="1600" dirty="0" smtClean="0">
                  <a:solidFill>
                    <a:schemeClr val="tx1">
                      <a:lumMod val="95000"/>
                      <a:lumOff val="5000"/>
                    </a:schemeClr>
                  </a:solidFill>
                </a:rPr>
                <a:t> &amp; Solar cell </a:t>
              </a:r>
              <a:r>
                <a:rPr lang="en-US" sz="1600" dirty="0" err="1" smtClean="0">
                  <a:solidFill>
                    <a:schemeClr val="tx1">
                      <a:lumMod val="95000"/>
                      <a:lumOff val="5000"/>
                    </a:schemeClr>
                  </a:solidFill>
                </a:rPr>
                <a:t>untuk</a:t>
              </a:r>
              <a:r>
                <a:rPr lang="en-US" sz="1600" dirty="0" smtClean="0">
                  <a:solidFill>
                    <a:schemeClr val="tx1">
                      <a:lumMod val="95000"/>
                      <a:lumOff val="5000"/>
                    </a:schemeClr>
                  </a:solidFill>
                </a:rPr>
                <a:t> </a:t>
              </a:r>
              <a:r>
                <a:rPr lang="en-US" sz="1600" dirty="0" err="1" smtClean="0">
                  <a:solidFill>
                    <a:schemeClr val="tx1">
                      <a:lumMod val="95000"/>
                      <a:lumOff val="5000"/>
                    </a:schemeClr>
                  </a:solidFill>
                </a:rPr>
                <a:t>sistem</a:t>
              </a:r>
              <a:r>
                <a:rPr lang="en-US" sz="1600" dirty="0" smtClean="0">
                  <a:solidFill>
                    <a:schemeClr val="tx1">
                      <a:lumMod val="95000"/>
                      <a:lumOff val="5000"/>
                    </a:schemeClr>
                  </a:solidFill>
                </a:rPr>
                <a:t> Polder (</a:t>
              </a:r>
              <a:r>
                <a:rPr lang="en-US" sz="1600" dirty="0" err="1" smtClean="0">
                  <a:solidFill>
                    <a:schemeClr val="tx1">
                      <a:lumMod val="95000"/>
                      <a:lumOff val="5000"/>
                    </a:schemeClr>
                  </a:solidFill>
                </a:rPr>
                <a:t>Wahyudi</a:t>
              </a:r>
              <a:r>
                <a:rPr lang="en-US" sz="1600" dirty="0" smtClean="0">
                  <a:solidFill>
                    <a:schemeClr val="tx1">
                      <a:lumMod val="95000"/>
                      <a:lumOff val="5000"/>
                    </a:schemeClr>
                  </a:solidFill>
                </a:rPr>
                <a:t>, 2012</a:t>
              </a:r>
              <a:r>
                <a:rPr lang="en-US" sz="1600" dirty="0">
                  <a:solidFill>
                    <a:schemeClr val="bg1"/>
                  </a:solidFill>
                </a:rPr>
                <a:t>)</a:t>
              </a:r>
            </a:p>
          </p:txBody>
        </p:sp>
      </p:grpSp>
      <p:sp>
        <p:nvSpPr>
          <p:cNvPr id="15365" name="Line 16"/>
          <p:cNvSpPr>
            <a:spLocks noChangeShapeType="1"/>
          </p:cNvSpPr>
          <p:nvPr/>
        </p:nvSpPr>
        <p:spPr bwMode="auto">
          <a:xfrm flipH="1">
            <a:off x="6019800" y="2971800"/>
            <a:ext cx="1285875" cy="1071563"/>
          </a:xfrm>
          <a:prstGeom prst="line">
            <a:avLst/>
          </a:prstGeom>
          <a:noFill/>
          <a:ln w="9525">
            <a:solidFill>
              <a:srgbClr val="00B050"/>
            </a:solidFill>
            <a:round/>
            <a:headEnd/>
            <a:tailEnd type="triangle" w="med" len="med"/>
          </a:ln>
        </p:spPr>
        <p:txBody>
          <a:bodyPr/>
          <a:lstStyle/>
          <a:p>
            <a:endParaRPr lang="en-US"/>
          </a:p>
        </p:txBody>
      </p:sp>
      <p:sp>
        <p:nvSpPr>
          <p:cNvPr id="15366" name="Rectangle 17"/>
          <p:cNvSpPr>
            <a:spLocks noChangeArrowheads="1"/>
          </p:cNvSpPr>
          <p:nvPr/>
        </p:nvSpPr>
        <p:spPr bwMode="auto">
          <a:xfrm>
            <a:off x="7185025" y="3124200"/>
            <a:ext cx="1958975" cy="1143000"/>
          </a:xfrm>
          <a:prstGeom prst="rect">
            <a:avLst/>
          </a:prstGeom>
          <a:solidFill>
            <a:srgbClr val="CC3300"/>
          </a:solidFill>
          <a:ln w="9525">
            <a:solidFill>
              <a:srgbClr val="000000"/>
            </a:solidFill>
            <a:miter lim="800000"/>
            <a:headEnd/>
            <a:tailEnd/>
          </a:ln>
        </p:spPr>
        <p:txBody>
          <a:bodyPr/>
          <a:lstStyle/>
          <a:p>
            <a:pPr algn="ctr"/>
            <a:r>
              <a:rPr lang="en-US" sz="1600" dirty="0" err="1" smtClean="0">
                <a:solidFill>
                  <a:schemeClr val="bg1"/>
                </a:solidFill>
              </a:rPr>
              <a:t>Penanganan</a:t>
            </a:r>
            <a:r>
              <a:rPr lang="en-US" sz="1600" dirty="0" smtClean="0">
                <a:solidFill>
                  <a:schemeClr val="bg1"/>
                </a:solidFill>
              </a:rPr>
              <a:t> </a:t>
            </a:r>
            <a:r>
              <a:rPr lang="en-US" sz="1600" dirty="0" err="1" smtClean="0">
                <a:solidFill>
                  <a:schemeClr val="bg1"/>
                </a:solidFill>
              </a:rPr>
              <a:t>Banjir</a:t>
            </a:r>
            <a:r>
              <a:rPr lang="en-US" sz="1600" dirty="0" smtClean="0">
                <a:solidFill>
                  <a:schemeClr val="bg1"/>
                </a:solidFill>
              </a:rPr>
              <a:t> Air </a:t>
            </a:r>
            <a:r>
              <a:rPr lang="en-US" sz="1600" dirty="0" err="1" smtClean="0">
                <a:solidFill>
                  <a:schemeClr val="bg1"/>
                </a:solidFill>
              </a:rPr>
              <a:t>Pasang</a:t>
            </a:r>
            <a:r>
              <a:rPr lang="en-US" sz="1600" dirty="0" smtClean="0">
                <a:solidFill>
                  <a:schemeClr val="bg1"/>
                </a:solidFill>
              </a:rPr>
              <a:t> (Rob) </a:t>
            </a:r>
            <a:r>
              <a:rPr lang="en-US" sz="1600" dirty="0" err="1" smtClean="0">
                <a:solidFill>
                  <a:schemeClr val="bg1"/>
                </a:solidFill>
              </a:rPr>
              <a:t>dengan</a:t>
            </a:r>
            <a:r>
              <a:rPr lang="en-US" sz="1600" dirty="0" smtClean="0">
                <a:solidFill>
                  <a:schemeClr val="bg1"/>
                </a:solidFill>
              </a:rPr>
              <a:t> </a:t>
            </a:r>
            <a:r>
              <a:rPr lang="en-US" sz="1600" dirty="0" err="1" smtClean="0">
                <a:solidFill>
                  <a:schemeClr val="bg1"/>
                </a:solidFill>
              </a:rPr>
              <a:t>sistem</a:t>
            </a:r>
            <a:r>
              <a:rPr lang="en-US" sz="1600" dirty="0" smtClean="0">
                <a:solidFill>
                  <a:schemeClr val="bg1"/>
                </a:solidFill>
              </a:rPr>
              <a:t> Polder</a:t>
            </a:r>
            <a:endParaRPr lang="en-US" sz="1600" dirty="0">
              <a:solidFill>
                <a:schemeClr val="bg1"/>
              </a:solidFill>
            </a:endParaRPr>
          </a:p>
        </p:txBody>
      </p:sp>
      <p:sp>
        <p:nvSpPr>
          <p:cNvPr id="15367" name="Rectangle 17"/>
          <p:cNvSpPr>
            <a:spLocks noChangeArrowheads="1"/>
          </p:cNvSpPr>
          <p:nvPr/>
        </p:nvSpPr>
        <p:spPr bwMode="auto">
          <a:xfrm>
            <a:off x="7185025" y="4267200"/>
            <a:ext cx="1958975" cy="642937"/>
          </a:xfrm>
          <a:prstGeom prst="rect">
            <a:avLst/>
          </a:prstGeom>
          <a:solidFill>
            <a:srgbClr val="FFFF66"/>
          </a:solidFill>
          <a:ln w="9525">
            <a:solidFill>
              <a:srgbClr val="000000"/>
            </a:solidFill>
            <a:miter lim="800000"/>
            <a:headEnd/>
            <a:tailEnd/>
          </a:ln>
        </p:spPr>
        <p:txBody>
          <a:bodyPr/>
          <a:lstStyle/>
          <a:p>
            <a:pPr algn="ctr"/>
            <a:r>
              <a:rPr lang="en-US" sz="1600" dirty="0" err="1" smtClean="0">
                <a:solidFill>
                  <a:srgbClr val="FF0000"/>
                </a:solidFill>
              </a:rPr>
              <a:t>Tujuan</a:t>
            </a:r>
            <a:r>
              <a:rPr lang="en-US" sz="1600" dirty="0" smtClean="0">
                <a:solidFill>
                  <a:srgbClr val="FF0000"/>
                </a:solidFill>
              </a:rPr>
              <a:t>  </a:t>
            </a:r>
            <a:r>
              <a:rPr lang="en-US" sz="1600" dirty="0" err="1" smtClean="0">
                <a:solidFill>
                  <a:srgbClr val="FF0000"/>
                </a:solidFill>
              </a:rPr>
              <a:t>jangka</a:t>
            </a:r>
            <a:r>
              <a:rPr lang="en-US" sz="1600" dirty="0" smtClean="0">
                <a:solidFill>
                  <a:srgbClr val="FF0000"/>
                </a:solidFill>
              </a:rPr>
              <a:t> </a:t>
            </a:r>
            <a:r>
              <a:rPr lang="en-US" sz="1600" dirty="0" err="1" smtClean="0">
                <a:solidFill>
                  <a:srgbClr val="FF0000"/>
                </a:solidFill>
              </a:rPr>
              <a:t>Panjang</a:t>
            </a:r>
            <a:endParaRPr lang="en-US" sz="1600" dirty="0">
              <a:solidFill>
                <a:srgbClr val="FF0000"/>
              </a:solidFill>
            </a:endParaRPr>
          </a:p>
        </p:txBody>
      </p:sp>
      <p:sp>
        <p:nvSpPr>
          <p:cNvPr id="21" name="Rectangle 17"/>
          <p:cNvSpPr>
            <a:spLocks noChangeArrowheads="1"/>
          </p:cNvSpPr>
          <p:nvPr/>
        </p:nvSpPr>
        <p:spPr bwMode="auto">
          <a:xfrm>
            <a:off x="6934200" y="5029200"/>
            <a:ext cx="1958975" cy="1143000"/>
          </a:xfrm>
          <a:prstGeom prst="rect">
            <a:avLst/>
          </a:prstGeom>
          <a:noFill/>
          <a:ln w="9525">
            <a:solidFill>
              <a:srgbClr val="000000"/>
            </a:solidFill>
            <a:miter lim="800000"/>
            <a:headEnd/>
            <a:tailEnd/>
          </a:ln>
        </p:spPr>
        <p:txBody>
          <a:bodyPr/>
          <a:lstStyle/>
          <a:p>
            <a:pPr algn="ctr"/>
            <a:r>
              <a:rPr lang="en-US" sz="1600" dirty="0" err="1" smtClean="0">
                <a:solidFill>
                  <a:srgbClr val="FF0000"/>
                </a:solidFill>
              </a:rPr>
              <a:t>Tanggul</a:t>
            </a:r>
            <a:r>
              <a:rPr lang="en-US" sz="1600" dirty="0" smtClean="0">
                <a:solidFill>
                  <a:srgbClr val="FF0000"/>
                </a:solidFill>
              </a:rPr>
              <a:t> </a:t>
            </a:r>
            <a:r>
              <a:rPr lang="en-US" sz="1600" dirty="0" err="1" smtClean="0">
                <a:solidFill>
                  <a:srgbClr val="FF0000"/>
                </a:solidFill>
              </a:rPr>
              <a:t>eko-hidrolik</a:t>
            </a:r>
            <a:r>
              <a:rPr lang="en-US" sz="1600" dirty="0" smtClean="0">
                <a:solidFill>
                  <a:srgbClr val="FF0000"/>
                </a:solidFill>
              </a:rPr>
              <a:t> </a:t>
            </a:r>
            <a:r>
              <a:rPr lang="en-US" sz="1600" dirty="0" err="1" smtClean="0">
                <a:solidFill>
                  <a:srgbClr val="FF0000"/>
                </a:solidFill>
              </a:rPr>
              <a:t>untuk</a:t>
            </a:r>
            <a:r>
              <a:rPr lang="en-US" sz="1600" dirty="0" smtClean="0">
                <a:solidFill>
                  <a:srgbClr val="FF0000"/>
                </a:solidFill>
              </a:rPr>
              <a:t> </a:t>
            </a:r>
            <a:r>
              <a:rPr lang="en-US" sz="1600" dirty="0" err="1" smtClean="0">
                <a:solidFill>
                  <a:srgbClr val="FF0000"/>
                </a:solidFill>
              </a:rPr>
              <a:t>sistem</a:t>
            </a:r>
            <a:r>
              <a:rPr lang="en-US" sz="1600" dirty="0" smtClean="0">
                <a:solidFill>
                  <a:srgbClr val="FF0000"/>
                </a:solidFill>
              </a:rPr>
              <a:t> Polder?</a:t>
            </a:r>
          </a:p>
          <a:p>
            <a:pPr algn="ctr"/>
            <a:r>
              <a:rPr lang="en-US" sz="1600" dirty="0" smtClean="0">
                <a:solidFill>
                  <a:srgbClr val="FF0000"/>
                </a:solidFill>
              </a:rPr>
              <a:t>2013-2014</a:t>
            </a:r>
            <a:endParaRPr lang="en-US" sz="1600" dirty="0">
              <a:solidFill>
                <a:srgbClr val="FF0000"/>
              </a:solidFill>
            </a:endParaRPr>
          </a:p>
        </p:txBody>
      </p:sp>
      <p:cxnSp>
        <p:nvCxnSpPr>
          <p:cNvPr id="23" name="Straight Arrow Connector 22"/>
          <p:cNvCxnSpPr/>
          <p:nvPr/>
        </p:nvCxnSpPr>
        <p:spPr>
          <a:xfrm rot="16200000" flipV="1">
            <a:off x="6324600" y="4343400"/>
            <a:ext cx="990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pusper.umy.ac.id/wp-content/uploads/2011/01/roadmap-riset-pusper_2.jpg"/>
          <p:cNvPicPr>
            <a:picLocks noChangeAspect="1" noChangeArrowheads="1"/>
          </p:cNvPicPr>
          <p:nvPr/>
        </p:nvPicPr>
        <p:blipFill>
          <a:blip r:embed="rId2"/>
          <a:srcRect/>
          <a:stretch>
            <a:fillRect/>
          </a:stretch>
        </p:blipFill>
        <p:spPr bwMode="auto">
          <a:xfrm>
            <a:off x="228600" y="228600"/>
            <a:ext cx="8229600" cy="653731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lppm.itb.ac.id/rip_itb/img/lmp1_1.jpg"/>
          <p:cNvPicPr>
            <a:picLocks noChangeAspect="1" noChangeArrowheads="1"/>
          </p:cNvPicPr>
          <p:nvPr/>
        </p:nvPicPr>
        <p:blipFill>
          <a:blip r:embed="rId2"/>
          <a:srcRect/>
          <a:stretch>
            <a:fillRect/>
          </a:stretch>
        </p:blipFill>
        <p:spPr bwMode="auto">
          <a:xfrm>
            <a:off x="1" y="381000"/>
            <a:ext cx="9143999" cy="5447211"/>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en-US" smtClean="0"/>
          </a:p>
        </p:txBody>
      </p:sp>
      <p:sp>
        <p:nvSpPr>
          <p:cNvPr id="19459" name="Content Placeholder 2"/>
          <p:cNvSpPr>
            <a:spLocks noGrp="1"/>
          </p:cNvSpPr>
          <p:nvPr>
            <p:ph idx="1"/>
          </p:nvPr>
        </p:nvSpPr>
        <p:spPr/>
        <p:txBody>
          <a:bodyPr/>
          <a:lstStyle/>
          <a:p>
            <a:endParaRPr lang="en-US" smtClean="0"/>
          </a:p>
        </p:txBody>
      </p:sp>
      <p:sp>
        <p:nvSpPr>
          <p:cNvPr id="19460" name="Rectangle 2"/>
          <p:cNvSpPr>
            <a:spLocks noChangeArrowheads="1"/>
          </p:cNvSpPr>
          <p:nvPr/>
        </p:nvSpPr>
        <p:spPr bwMode="auto">
          <a:xfrm>
            <a:off x="0" y="0"/>
            <a:ext cx="9144000" cy="6858000"/>
          </a:xfrm>
          <a:prstGeom prst="rect">
            <a:avLst/>
          </a:prstGeom>
          <a:solidFill>
            <a:schemeClr val="bg1"/>
          </a:solidFill>
          <a:ln w="25400" algn="ctr">
            <a:noFill/>
            <a:miter lim="800000"/>
            <a:headEnd/>
            <a:tailEnd/>
          </a:ln>
        </p:spPr>
        <p:txBody>
          <a:bodyPr wrap="none" anchor="ctr"/>
          <a:lstStyle/>
          <a:p>
            <a:endParaRPr lang="en-US"/>
          </a:p>
        </p:txBody>
      </p:sp>
      <p:sp>
        <p:nvSpPr>
          <p:cNvPr id="19461" name="Rectangle 12"/>
          <p:cNvSpPr>
            <a:spLocks noChangeArrowheads="1"/>
          </p:cNvSpPr>
          <p:nvPr/>
        </p:nvSpPr>
        <p:spPr bwMode="auto">
          <a:xfrm>
            <a:off x="0" y="-457200"/>
            <a:ext cx="9144000" cy="0"/>
          </a:xfrm>
          <a:prstGeom prst="rect">
            <a:avLst/>
          </a:prstGeom>
          <a:noFill/>
          <a:ln w="25400" algn="ctr">
            <a:noFill/>
            <a:miter lim="800000"/>
            <a:headEnd/>
            <a:tailEnd/>
          </a:ln>
        </p:spPr>
        <p:txBody>
          <a:bodyPr wrap="none" anchor="ctr">
            <a:spAutoFit/>
          </a:bodyPr>
          <a:lstStyle/>
          <a:p>
            <a:endParaRPr lang="en-US"/>
          </a:p>
        </p:txBody>
      </p:sp>
      <p:sp>
        <p:nvSpPr>
          <p:cNvPr id="19462" name="WordArt 31"/>
          <p:cNvSpPr>
            <a:spLocks noChangeArrowheads="1" noChangeShapeType="1" noTextEdit="1"/>
          </p:cNvSpPr>
          <p:nvPr/>
        </p:nvSpPr>
        <p:spPr bwMode="auto">
          <a:xfrm>
            <a:off x="352425" y="160338"/>
            <a:ext cx="5868988" cy="404812"/>
          </a:xfrm>
          <a:prstGeom prst="rect">
            <a:avLst/>
          </a:prstGeom>
        </p:spPr>
        <p:txBody>
          <a:bodyPr wrap="none" fromWordArt="1">
            <a:prstTxWarp prst="textPlain">
              <a:avLst>
                <a:gd name="adj" fmla="val 50000"/>
              </a:avLst>
            </a:prstTxWarp>
          </a:bodyPr>
          <a:lstStyle/>
          <a:p>
            <a:r>
              <a:rPr lang="en-US" kern="10">
                <a:ln w="9525">
                  <a:noFill/>
                  <a:round/>
                  <a:headEnd/>
                  <a:tailEnd/>
                </a:ln>
                <a:latin typeface="Arial Black"/>
              </a:rPr>
              <a:t> RESEARCH ROAD MAP</a:t>
            </a:r>
          </a:p>
        </p:txBody>
      </p:sp>
      <p:pic>
        <p:nvPicPr>
          <p:cNvPr id="19463" name="Picture 72"/>
          <p:cNvPicPr>
            <a:picLocks noChangeAspect="1" noChangeArrowheads="1"/>
          </p:cNvPicPr>
          <p:nvPr/>
        </p:nvPicPr>
        <p:blipFill>
          <a:blip r:embed="rId2"/>
          <a:srcRect/>
          <a:stretch>
            <a:fillRect/>
          </a:stretch>
        </p:blipFill>
        <p:spPr bwMode="auto">
          <a:xfrm>
            <a:off x="457200" y="704850"/>
            <a:ext cx="8372475" cy="5826125"/>
          </a:xfrm>
          <a:prstGeom prst="rect">
            <a:avLst/>
          </a:prstGeom>
          <a:noFill/>
          <a:ln w="25400" algn="ctr">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a:t>
            </a:r>
            <a:r>
              <a:rPr lang="en-US" dirty="0" smtClean="0"/>
              <a:t>. </a:t>
            </a:r>
            <a:r>
              <a:rPr lang="en-US" dirty="0" smtClean="0"/>
              <a:t>Diagram </a:t>
            </a:r>
            <a:r>
              <a:rPr lang="en-US" dirty="0" err="1" smtClean="0"/>
              <a:t>Alir</a:t>
            </a:r>
            <a:endParaRPr lang="en-US" dirty="0"/>
          </a:p>
        </p:txBody>
      </p:sp>
      <p:sp>
        <p:nvSpPr>
          <p:cNvPr id="3" name="Content Placeholder 2"/>
          <p:cNvSpPr>
            <a:spLocks noGrp="1"/>
          </p:cNvSpPr>
          <p:nvPr>
            <p:ph idx="1"/>
          </p:nvPr>
        </p:nvSpPr>
        <p:spPr/>
        <p:txBody>
          <a:bodyPr/>
          <a:lstStyle/>
          <a:p>
            <a:pPr algn="just">
              <a:buNone/>
            </a:pPr>
            <a:r>
              <a:rPr lang="en-US" sz="2400" dirty="0" smtClean="0"/>
              <a:t>Cara </a:t>
            </a:r>
            <a:r>
              <a:rPr lang="en-US" sz="2400" dirty="0" err="1" smtClean="0"/>
              <a:t>ilmiah</a:t>
            </a:r>
            <a:r>
              <a:rPr lang="en-US" sz="2400" dirty="0" smtClean="0"/>
              <a:t> </a:t>
            </a:r>
            <a:r>
              <a:rPr lang="en-US" sz="2400" dirty="0" err="1" smtClean="0"/>
              <a:t>berarti</a:t>
            </a:r>
            <a:r>
              <a:rPr lang="en-US" sz="2400" dirty="0" smtClean="0"/>
              <a:t> </a:t>
            </a:r>
            <a:r>
              <a:rPr lang="en-US" sz="2400" dirty="0" err="1" smtClean="0"/>
              <a:t>kegiatan</a:t>
            </a:r>
            <a:r>
              <a:rPr lang="en-US" sz="2400" dirty="0" smtClean="0"/>
              <a:t> </a:t>
            </a:r>
            <a:r>
              <a:rPr lang="en-US" sz="2400" dirty="0" err="1" smtClean="0"/>
              <a:t>penelitian</a:t>
            </a:r>
            <a:r>
              <a:rPr lang="en-US" sz="2400" dirty="0" smtClean="0"/>
              <a:t> </a:t>
            </a:r>
            <a:r>
              <a:rPr lang="en-US" sz="2400" dirty="0" err="1" smtClean="0"/>
              <a:t>itu</a:t>
            </a:r>
            <a:r>
              <a:rPr lang="en-US" sz="2400" dirty="0" smtClean="0"/>
              <a:t> </a:t>
            </a:r>
            <a:r>
              <a:rPr lang="en-US" sz="2400" dirty="0" err="1" smtClean="0"/>
              <a:t>didasarkan</a:t>
            </a:r>
            <a:r>
              <a:rPr lang="en-US" sz="2400" dirty="0" smtClean="0"/>
              <a:t> </a:t>
            </a:r>
            <a:r>
              <a:rPr lang="en-US" sz="2400" dirty="0" err="1" smtClean="0"/>
              <a:t>pada</a:t>
            </a:r>
            <a:r>
              <a:rPr lang="en-US" sz="2400" dirty="0" smtClean="0"/>
              <a:t> </a:t>
            </a:r>
            <a:r>
              <a:rPr lang="en-US" sz="2400" dirty="0" err="1" smtClean="0"/>
              <a:t>ciri-ciri</a:t>
            </a:r>
            <a:r>
              <a:rPr lang="en-US" sz="2400" dirty="0" smtClean="0"/>
              <a:t> </a:t>
            </a:r>
            <a:r>
              <a:rPr lang="en-US" sz="2400" dirty="0" err="1" smtClean="0"/>
              <a:t>keilmuan</a:t>
            </a:r>
            <a:r>
              <a:rPr lang="en-US" sz="2400" dirty="0" smtClean="0"/>
              <a:t>, </a:t>
            </a:r>
            <a:r>
              <a:rPr lang="en-US" sz="2400" dirty="0" err="1" smtClean="0"/>
              <a:t>yaitu</a:t>
            </a:r>
            <a:r>
              <a:rPr lang="en-US" sz="2400" dirty="0" smtClean="0"/>
              <a:t> </a:t>
            </a:r>
            <a:r>
              <a:rPr lang="en-US" sz="2400" dirty="0" err="1" smtClean="0"/>
              <a:t>rasional</a:t>
            </a:r>
            <a:r>
              <a:rPr lang="en-US" sz="2400" dirty="0" smtClean="0"/>
              <a:t>, </a:t>
            </a:r>
            <a:r>
              <a:rPr lang="en-US" sz="2400" dirty="0" err="1" smtClean="0"/>
              <a:t>empiris</a:t>
            </a:r>
            <a:r>
              <a:rPr lang="en-US" sz="2400" dirty="0" smtClean="0"/>
              <a:t> </a:t>
            </a:r>
            <a:r>
              <a:rPr lang="en-US" sz="2400" dirty="0" err="1" smtClean="0"/>
              <a:t>dan</a:t>
            </a:r>
            <a:r>
              <a:rPr lang="en-US" sz="2400" dirty="0" smtClean="0"/>
              <a:t> </a:t>
            </a:r>
            <a:r>
              <a:rPr lang="en-US" sz="2400" dirty="0" err="1" smtClean="0"/>
              <a:t>sistematis</a:t>
            </a:r>
            <a:r>
              <a:rPr lang="en-US" sz="2400" dirty="0" smtClean="0"/>
              <a:t>. </a:t>
            </a:r>
          </a:p>
          <a:p>
            <a:pPr algn="just">
              <a:buNone/>
            </a:pPr>
            <a:r>
              <a:rPr lang="en-US" sz="2400" dirty="0" err="1" smtClean="0"/>
              <a:t>Rasional</a:t>
            </a:r>
            <a:r>
              <a:rPr lang="en-US" sz="2400" dirty="0" smtClean="0"/>
              <a:t> </a:t>
            </a:r>
            <a:r>
              <a:rPr lang="en-US" sz="2400" dirty="0" err="1" smtClean="0"/>
              <a:t>berarti</a:t>
            </a:r>
            <a:r>
              <a:rPr lang="en-US" sz="2400" dirty="0" smtClean="0"/>
              <a:t> </a:t>
            </a:r>
            <a:r>
              <a:rPr lang="en-US" sz="2400" dirty="0" err="1" smtClean="0"/>
              <a:t>kegiatan</a:t>
            </a:r>
            <a:r>
              <a:rPr lang="en-US" sz="2400" dirty="0" smtClean="0"/>
              <a:t> </a:t>
            </a:r>
            <a:r>
              <a:rPr lang="en-US" sz="2400" dirty="0" err="1" smtClean="0"/>
              <a:t>penelitian</a:t>
            </a:r>
            <a:r>
              <a:rPr lang="en-US" sz="2400" dirty="0" smtClean="0"/>
              <a:t> </a:t>
            </a:r>
            <a:r>
              <a:rPr lang="en-US" sz="2400" dirty="0" err="1" smtClean="0"/>
              <a:t>itu</a:t>
            </a:r>
            <a:r>
              <a:rPr lang="en-US" sz="2400" dirty="0" smtClean="0"/>
              <a:t> </a:t>
            </a:r>
            <a:r>
              <a:rPr lang="en-US" sz="2400" dirty="0" err="1" smtClean="0"/>
              <a:t>dilakukan</a:t>
            </a:r>
            <a:r>
              <a:rPr lang="en-US" sz="2400" dirty="0" smtClean="0"/>
              <a:t> </a:t>
            </a:r>
            <a:r>
              <a:rPr lang="en-US" sz="2400" dirty="0" err="1" smtClean="0"/>
              <a:t>dengan</a:t>
            </a:r>
            <a:r>
              <a:rPr lang="en-US" sz="2400" dirty="0" smtClean="0"/>
              <a:t> </a:t>
            </a:r>
            <a:r>
              <a:rPr lang="en-US" sz="2400" dirty="0" err="1" smtClean="0"/>
              <a:t>cara-cara</a:t>
            </a:r>
            <a:r>
              <a:rPr lang="en-US" sz="2400" dirty="0" smtClean="0"/>
              <a:t> yang </a:t>
            </a:r>
            <a:r>
              <a:rPr lang="en-US" sz="2400" dirty="0" err="1" smtClean="0"/>
              <a:t>masuk</a:t>
            </a:r>
            <a:r>
              <a:rPr lang="en-US" sz="2400" dirty="0" smtClean="0"/>
              <a:t> </a:t>
            </a:r>
            <a:r>
              <a:rPr lang="en-US" sz="2400" dirty="0" err="1" smtClean="0"/>
              <a:t>akal</a:t>
            </a:r>
            <a:r>
              <a:rPr lang="en-US" sz="2400" dirty="0" smtClean="0"/>
              <a:t>, </a:t>
            </a:r>
            <a:r>
              <a:rPr lang="en-US" sz="2400" dirty="0" err="1" smtClean="0"/>
              <a:t>sehingga</a:t>
            </a:r>
            <a:r>
              <a:rPr lang="en-US" sz="2400" dirty="0" smtClean="0"/>
              <a:t> </a:t>
            </a:r>
            <a:r>
              <a:rPr lang="en-US" sz="2400" dirty="0" err="1" smtClean="0"/>
              <a:t>terjangkau</a:t>
            </a:r>
            <a:r>
              <a:rPr lang="en-US" sz="2400" dirty="0" smtClean="0"/>
              <a:t> </a:t>
            </a:r>
            <a:r>
              <a:rPr lang="en-US" sz="2400" dirty="0" err="1" smtClean="0"/>
              <a:t>oleh</a:t>
            </a:r>
            <a:r>
              <a:rPr lang="en-US" sz="2400" dirty="0" smtClean="0"/>
              <a:t> </a:t>
            </a:r>
            <a:r>
              <a:rPr lang="en-US" sz="2400" dirty="0" err="1" smtClean="0"/>
              <a:t>penalaran</a:t>
            </a:r>
            <a:r>
              <a:rPr lang="en-US" sz="2400" dirty="0" smtClean="0"/>
              <a:t> </a:t>
            </a:r>
            <a:r>
              <a:rPr lang="en-US" sz="2400" dirty="0" err="1" smtClean="0"/>
              <a:t>manusia</a:t>
            </a:r>
            <a:r>
              <a:rPr lang="en-US" sz="2400" dirty="0" smtClean="0"/>
              <a:t>. </a:t>
            </a:r>
          </a:p>
          <a:p>
            <a:pPr algn="just">
              <a:buNone/>
            </a:pPr>
            <a:r>
              <a:rPr lang="en-US" sz="2400" dirty="0" err="1" smtClean="0"/>
              <a:t>Empiris</a:t>
            </a:r>
            <a:r>
              <a:rPr lang="en-US" sz="2400" dirty="0" smtClean="0"/>
              <a:t> </a:t>
            </a:r>
            <a:r>
              <a:rPr lang="en-US" sz="2400" dirty="0" err="1" smtClean="0"/>
              <a:t>berarti</a:t>
            </a:r>
            <a:r>
              <a:rPr lang="en-US" sz="2400" dirty="0" smtClean="0"/>
              <a:t> </a:t>
            </a:r>
            <a:r>
              <a:rPr lang="en-US" sz="2400" dirty="0" err="1" smtClean="0"/>
              <a:t>cara-cara</a:t>
            </a:r>
            <a:r>
              <a:rPr lang="en-US" sz="2400" dirty="0" smtClean="0"/>
              <a:t> yang </a:t>
            </a:r>
            <a:r>
              <a:rPr lang="en-US" sz="2400" dirty="0" err="1" smtClean="0"/>
              <a:t>dilakukan</a:t>
            </a:r>
            <a:r>
              <a:rPr lang="en-US" sz="2400" dirty="0" smtClean="0"/>
              <a:t> </a:t>
            </a:r>
            <a:r>
              <a:rPr lang="en-US" sz="2400" dirty="0" err="1" smtClean="0"/>
              <a:t>itu</a:t>
            </a:r>
            <a:r>
              <a:rPr lang="en-US" sz="2400" dirty="0" smtClean="0"/>
              <a:t> </a:t>
            </a:r>
            <a:r>
              <a:rPr lang="en-US" sz="2400" dirty="0" err="1" smtClean="0"/>
              <a:t>dapat</a:t>
            </a:r>
            <a:r>
              <a:rPr lang="en-US" sz="2400" dirty="0" smtClean="0"/>
              <a:t> </a:t>
            </a:r>
            <a:r>
              <a:rPr lang="en-US" sz="2400" dirty="0" err="1" smtClean="0"/>
              <a:t>diamati</a:t>
            </a:r>
            <a:r>
              <a:rPr lang="en-US" sz="2400" dirty="0" smtClean="0"/>
              <a:t> </a:t>
            </a:r>
            <a:r>
              <a:rPr lang="en-US" sz="2400" dirty="0" err="1" smtClean="0"/>
              <a:t>oleh</a:t>
            </a:r>
            <a:r>
              <a:rPr lang="en-US" sz="2400" dirty="0" smtClean="0"/>
              <a:t> </a:t>
            </a:r>
            <a:r>
              <a:rPr lang="en-US" sz="2400" dirty="0" err="1" smtClean="0"/>
              <a:t>indera</a:t>
            </a:r>
            <a:r>
              <a:rPr lang="en-US" sz="2400" dirty="0" smtClean="0"/>
              <a:t> </a:t>
            </a:r>
            <a:r>
              <a:rPr lang="en-US" sz="2400" dirty="0" err="1" smtClean="0"/>
              <a:t>manusia</a:t>
            </a:r>
            <a:r>
              <a:rPr lang="en-US" sz="2400" dirty="0" smtClean="0"/>
              <a:t>, </a:t>
            </a:r>
            <a:r>
              <a:rPr lang="en-US" sz="2400" dirty="0" err="1" smtClean="0"/>
              <a:t>sehingga</a:t>
            </a:r>
            <a:r>
              <a:rPr lang="en-US" sz="2400" dirty="0" smtClean="0"/>
              <a:t> </a:t>
            </a:r>
            <a:r>
              <a:rPr lang="en-US" sz="2400" dirty="0" err="1" smtClean="0"/>
              <a:t>orang</a:t>
            </a:r>
            <a:r>
              <a:rPr lang="en-US" sz="2400" dirty="0" smtClean="0"/>
              <a:t> lain </a:t>
            </a:r>
            <a:r>
              <a:rPr lang="en-US" sz="2400" dirty="0" err="1" smtClean="0"/>
              <a:t>dapat</a:t>
            </a:r>
            <a:r>
              <a:rPr lang="en-US" sz="2400" dirty="0" smtClean="0"/>
              <a:t> </a:t>
            </a:r>
            <a:r>
              <a:rPr lang="en-US" sz="2400" dirty="0" err="1" smtClean="0"/>
              <a:t>mengamati</a:t>
            </a:r>
            <a:r>
              <a:rPr lang="en-US" sz="2400" dirty="0" smtClean="0"/>
              <a:t> </a:t>
            </a:r>
            <a:r>
              <a:rPr lang="en-US" sz="2400" dirty="0" err="1" smtClean="0"/>
              <a:t>dan</a:t>
            </a:r>
            <a:r>
              <a:rPr lang="en-US" sz="2400" dirty="0" smtClean="0"/>
              <a:t> </a:t>
            </a:r>
            <a:r>
              <a:rPr lang="en-US" sz="2400" dirty="0" err="1" smtClean="0"/>
              <a:t>mengetahui</a:t>
            </a:r>
            <a:r>
              <a:rPr lang="en-US" sz="2400" dirty="0" smtClean="0"/>
              <a:t> </a:t>
            </a:r>
            <a:r>
              <a:rPr lang="en-US" sz="2400" dirty="0" err="1" smtClean="0"/>
              <a:t>cara-cara</a:t>
            </a:r>
            <a:r>
              <a:rPr lang="en-US" sz="2400" dirty="0" smtClean="0"/>
              <a:t> yang </a:t>
            </a:r>
            <a:r>
              <a:rPr lang="en-US" sz="2400" dirty="0" err="1" smtClean="0"/>
              <a:t>digunakan</a:t>
            </a:r>
            <a:r>
              <a:rPr lang="en-US" sz="2400" dirty="0" smtClean="0"/>
              <a:t>. </a:t>
            </a:r>
          </a:p>
          <a:p>
            <a:pPr algn="just">
              <a:buNone/>
            </a:pPr>
            <a:r>
              <a:rPr lang="en-US" sz="2400" dirty="0" err="1" smtClean="0"/>
              <a:t>Sistematis</a:t>
            </a:r>
            <a:r>
              <a:rPr lang="en-US" sz="2400" dirty="0" smtClean="0"/>
              <a:t> </a:t>
            </a:r>
            <a:r>
              <a:rPr lang="en-US" sz="2400" dirty="0" err="1" smtClean="0"/>
              <a:t>artinya</a:t>
            </a:r>
            <a:r>
              <a:rPr lang="en-US" sz="2400" dirty="0" smtClean="0"/>
              <a:t> </a:t>
            </a:r>
            <a:r>
              <a:rPr lang="en-US" sz="2400" dirty="0" err="1" smtClean="0"/>
              <a:t>proses</a:t>
            </a:r>
            <a:r>
              <a:rPr lang="en-US" sz="2400" dirty="0" smtClean="0"/>
              <a:t> yang </a:t>
            </a:r>
            <a:r>
              <a:rPr lang="en-US" sz="2400" dirty="0" err="1" smtClean="0"/>
              <a:t>digunakan</a:t>
            </a:r>
            <a:r>
              <a:rPr lang="en-US" sz="2400" dirty="0" smtClean="0"/>
              <a:t> </a:t>
            </a:r>
            <a:r>
              <a:rPr lang="en-US" sz="2400" dirty="0" err="1" smtClean="0"/>
              <a:t>dalam</a:t>
            </a:r>
            <a:r>
              <a:rPr lang="en-US" sz="2400" dirty="0" smtClean="0"/>
              <a:t> </a:t>
            </a:r>
            <a:r>
              <a:rPr lang="en-US" sz="2400" dirty="0" err="1" smtClean="0"/>
              <a:t>penelitian</a:t>
            </a:r>
            <a:r>
              <a:rPr lang="en-US" sz="2400" dirty="0" smtClean="0"/>
              <a:t> </a:t>
            </a:r>
            <a:r>
              <a:rPr lang="en-US" sz="2400" dirty="0" err="1" smtClean="0"/>
              <a:t>itu</a:t>
            </a:r>
            <a:r>
              <a:rPr lang="en-US" sz="2400" dirty="0" smtClean="0"/>
              <a:t> </a:t>
            </a:r>
            <a:r>
              <a:rPr lang="en-US" sz="2400" dirty="0" err="1" smtClean="0"/>
              <a:t>menggunakan</a:t>
            </a:r>
            <a:r>
              <a:rPr lang="en-US" sz="2400" dirty="0" smtClean="0"/>
              <a:t> </a:t>
            </a:r>
            <a:r>
              <a:rPr lang="en-US" sz="2400" dirty="0" err="1" smtClean="0"/>
              <a:t>langkah-langkah</a:t>
            </a:r>
            <a:r>
              <a:rPr lang="en-US" sz="2400" dirty="0" smtClean="0"/>
              <a:t> </a:t>
            </a:r>
            <a:r>
              <a:rPr lang="en-US" sz="2400" dirty="0" err="1" smtClean="0"/>
              <a:t>tertentu</a:t>
            </a:r>
            <a:r>
              <a:rPr lang="en-US" sz="2400" dirty="0" smtClean="0"/>
              <a:t> yang </a:t>
            </a:r>
            <a:r>
              <a:rPr lang="en-US" sz="2400" dirty="0" err="1" smtClean="0"/>
              <a:t>bersifat</a:t>
            </a:r>
            <a:r>
              <a:rPr lang="en-US" sz="2400" dirty="0" smtClean="0"/>
              <a:t> </a:t>
            </a:r>
            <a:r>
              <a:rPr lang="en-US" sz="2400" dirty="0" err="1" smtClean="0"/>
              <a:t>logis</a:t>
            </a:r>
            <a:r>
              <a:rPr lang="en-US" sz="2400" dirty="0" smtClean="0"/>
              <a:t> (Sugiono,2009). </a:t>
            </a:r>
          </a:p>
          <a:p>
            <a:pPr>
              <a:buNone/>
            </a:pPr>
            <a:endParaRPr lang="en-US" b="1"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7772400" cy="762000"/>
          </a:xfrm>
        </p:spPr>
        <p:txBody>
          <a:bodyPr/>
          <a:lstStyle/>
          <a:p>
            <a:pPr eaLnBrk="1" hangingPunct="1"/>
            <a:r>
              <a:rPr lang="en-US" smtClean="0"/>
              <a:t>Daftar Isi</a:t>
            </a:r>
            <a:endParaRPr lang="en-GB" smtClean="0"/>
          </a:p>
        </p:txBody>
      </p:sp>
      <p:sp>
        <p:nvSpPr>
          <p:cNvPr id="3075" name="Rectangle 3"/>
          <p:cNvSpPr>
            <a:spLocks noGrp="1" noChangeArrowheads="1"/>
          </p:cNvSpPr>
          <p:nvPr>
            <p:ph idx="1"/>
          </p:nvPr>
        </p:nvSpPr>
        <p:spPr>
          <a:xfrm>
            <a:off x="609600" y="2057400"/>
            <a:ext cx="7772400" cy="3429000"/>
          </a:xfrm>
        </p:spPr>
        <p:txBody>
          <a:bodyPr/>
          <a:lstStyle/>
          <a:p>
            <a:pPr marL="457200" indent="-457200" eaLnBrk="1" hangingPunct="1">
              <a:buFont typeface="Wingdings" pitchFamily="2" charset="2"/>
              <a:buAutoNum type="arabicPeriod"/>
              <a:defRPr/>
            </a:pPr>
            <a:r>
              <a:rPr lang="en-US" sz="2400" dirty="0" err="1" smtClean="0">
                <a:latin typeface="+mj-lt"/>
              </a:rPr>
              <a:t>Pendahuluan</a:t>
            </a:r>
            <a:endParaRPr lang="en-US" sz="2400" dirty="0" smtClean="0">
              <a:latin typeface="+mj-lt"/>
            </a:endParaRPr>
          </a:p>
          <a:p>
            <a:pPr marL="457200" indent="-457200" eaLnBrk="1" hangingPunct="1">
              <a:buFont typeface="Wingdings" pitchFamily="2" charset="2"/>
              <a:buAutoNum type="arabicPeriod"/>
              <a:defRPr/>
            </a:pPr>
            <a:r>
              <a:rPr lang="en-US" sz="2400" dirty="0" err="1" smtClean="0">
                <a:latin typeface="+mj-lt"/>
              </a:rPr>
              <a:t>Pemahaman</a:t>
            </a:r>
            <a:r>
              <a:rPr lang="en-US" sz="2400" dirty="0" smtClean="0">
                <a:latin typeface="+mj-lt"/>
              </a:rPr>
              <a:t> </a:t>
            </a:r>
            <a:r>
              <a:rPr lang="en-US" sz="2400" dirty="0" err="1" smtClean="0">
                <a:latin typeface="+mj-lt"/>
              </a:rPr>
              <a:t>Proses</a:t>
            </a:r>
            <a:r>
              <a:rPr lang="en-US" sz="2400" dirty="0" smtClean="0">
                <a:latin typeface="+mj-lt"/>
              </a:rPr>
              <a:t> Review Proposal</a:t>
            </a:r>
          </a:p>
          <a:p>
            <a:pPr marL="457200" indent="-457200" eaLnBrk="1" hangingPunct="1">
              <a:buFont typeface="Wingdings" pitchFamily="2" charset="2"/>
              <a:buAutoNum type="arabicPeriod"/>
              <a:defRPr/>
            </a:pPr>
            <a:r>
              <a:rPr lang="en-US" sz="2400" dirty="0" err="1" smtClean="0">
                <a:latin typeface="+mj-lt"/>
              </a:rPr>
              <a:t>Materi</a:t>
            </a:r>
            <a:r>
              <a:rPr lang="en-US" sz="2400" dirty="0" smtClean="0">
                <a:latin typeface="+mj-lt"/>
              </a:rPr>
              <a:t> </a:t>
            </a:r>
            <a:r>
              <a:rPr lang="en-US" sz="2400" dirty="0" err="1" smtClean="0">
                <a:latin typeface="+mj-lt"/>
              </a:rPr>
              <a:t>Evaluasi</a:t>
            </a:r>
            <a:r>
              <a:rPr lang="en-US" sz="2400" dirty="0" smtClean="0">
                <a:latin typeface="+mj-lt"/>
              </a:rPr>
              <a:t> Proposal </a:t>
            </a:r>
            <a:endParaRPr lang="en-US" sz="2400" dirty="0" smtClean="0">
              <a:latin typeface="+mj-lt"/>
            </a:endParaRPr>
          </a:p>
          <a:p>
            <a:pPr marL="457200" indent="-457200" eaLnBrk="1" hangingPunct="1">
              <a:buFont typeface="Wingdings" pitchFamily="2" charset="2"/>
              <a:buAutoNum type="arabicPeriod"/>
              <a:defRPr/>
            </a:pPr>
            <a:r>
              <a:rPr lang="en-US" sz="2400" dirty="0" err="1" smtClean="0">
                <a:latin typeface="+mj-lt"/>
              </a:rPr>
              <a:t>Metode</a:t>
            </a:r>
            <a:r>
              <a:rPr lang="en-US" sz="2400" dirty="0" smtClean="0">
                <a:latin typeface="+mj-lt"/>
              </a:rPr>
              <a:t> </a:t>
            </a:r>
            <a:r>
              <a:rPr lang="en-US" sz="2400" dirty="0" err="1" smtClean="0">
                <a:latin typeface="+mj-lt"/>
              </a:rPr>
              <a:t>dan</a:t>
            </a:r>
            <a:r>
              <a:rPr lang="en-US" sz="2400" dirty="0" smtClean="0">
                <a:latin typeface="+mj-lt"/>
              </a:rPr>
              <a:t> </a:t>
            </a:r>
            <a:r>
              <a:rPr lang="en-US" sz="2400" dirty="0" err="1" smtClean="0">
                <a:latin typeface="+mj-lt"/>
              </a:rPr>
              <a:t>Sistimatika</a:t>
            </a:r>
            <a:r>
              <a:rPr lang="en-US" sz="2400" dirty="0" smtClean="0">
                <a:latin typeface="+mj-lt"/>
              </a:rPr>
              <a:t> </a:t>
            </a:r>
            <a:r>
              <a:rPr lang="en-US" sz="2400" dirty="0" err="1" smtClean="0">
                <a:latin typeface="+mj-lt"/>
              </a:rPr>
              <a:t>Tinjauan</a:t>
            </a:r>
            <a:r>
              <a:rPr lang="en-US" sz="2400" dirty="0" smtClean="0">
                <a:latin typeface="+mj-lt"/>
              </a:rPr>
              <a:t> </a:t>
            </a:r>
            <a:r>
              <a:rPr lang="en-US" sz="2400" dirty="0" err="1" smtClean="0">
                <a:latin typeface="+mj-lt"/>
              </a:rPr>
              <a:t>Pustaka</a:t>
            </a:r>
            <a:endParaRPr lang="en-US" sz="2400" dirty="0" smtClean="0">
              <a:latin typeface="+mj-lt"/>
            </a:endParaRPr>
          </a:p>
          <a:p>
            <a:pPr marL="457200" indent="-457200" eaLnBrk="1" hangingPunct="1">
              <a:buFont typeface="Wingdings" pitchFamily="2" charset="2"/>
              <a:buAutoNum type="arabicPeriod"/>
              <a:defRPr/>
            </a:pPr>
            <a:r>
              <a:rPr lang="en-US" sz="2400" dirty="0" smtClean="0">
                <a:latin typeface="+mj-lt"/>
              </a:rPr>
              <a:t>Roadmap </a:t>
            </a:r>
            <a:r>
              <a:rPr lang="en-US" sz="2400" dirty="0" err="1" smtClean="0">
                <a:latin typeface="+mj-lt"/>
              </a:rPr>
              <a:t>Penelitian</a:t>
            </a:r>
            <a:r>
              <a:rPr lang="en-US" sz="2400" dirty="0" smtClean="0">
                <a:latin typeface="+mj-lt"/>
              </a:rPr>
              <a:t> </a:t>
            </a:r>
            <a:endParaRPr lang="en-US" sz="2400" dirty="0" smtClean="0">
              <a:latin typeface="+mj-lt"/>
            </a:endParaRPr>
          </a:p>
          <a:p>
            <a:pPr marL="457200" indent="-457200" eaLnBrk="1" hangingPunct="1">
              <a:buFont typeface="Wingdings" pitchFamily="2" charset="2"/>
              <a:buAutoNum type="arabicPeriod"/>
              <a:defRPr/>
            </a:pPr>
            <a:r>
              <a:rPr lang="en-US" sz="2400" dirty="0" smtClean="0">
                <a:latin typeface="+mj-lt"/>
              </a:rPr>
              <a:t>Diagram </a:t>
            </a:r>
            <a:r>
              <a:rPr lang="en-US" sz="2400" dirty="0" err="1" smtClean="0">
                <a:latin typeface="+mj-lt"/>
              </a:rPr>
              <a:t>alir</a:t>
            </a:r>
            <a:r>
              <a:rPr lang="en-US" sz="2400" dirty="0" smtClean="0">
                <a:latin typeface="+mj-lt"/>
              </a:rPr>
              <a:t> </a:t>
            </a:r>
            <a:r>
              <a:rPr lang="en-US" sz="2400" dirty="0" err="1" smtClean="0">
                <a:latin typeface="+mj-lt"/>
              </a:rPr>
              <a:t>Penelitian</a:t>
            </a:r>
            <a:endParaRPr lang="en-US" sz="2400" dirty="0" smtClean="0">
              <a:latin typeface="+mj-lt"/>
            </a:endParaRPr>
          </a:p>
          <a:p>
            <a:pPr eaLnBrk="1" hangingPunct="1">
              <a:buFont typeface="Wingdings" pitchFamily="2" charset="2"/>
              <a:buNone/>
              <a:defRPr/>
            </a:pPr>
            <a:endParaRPr lang="en-GB" dirty="0" smtClean="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839200" cy="2677656"/>
          </a:xfrm>
          <a:prstGeom prst="rect">
            <a:avLst/>
          </a:prstGeom>
        </p:spPr>
        <p:txBody>
          <a:bodyPr wrap="square">
            <a:spAutoFit/>
          </a:bodyPr>
          <a:lstStyle/>
          <a:p>
            <a:r>
              <a:rPr lang="en-US" b="1" dirty="0" err="1" smtClean="0"/>
              <a:t>Kerangka</a:t>
            </a:r>
            <a:r>
              <a:rPr lang="en-US" b="1" dirty="0" smtClean="0"/>
              <a:t> </a:t>
            </a:r>
            <a:r>
              <a:rPr lang="en-US" b="1" dirty="0" err="1" smtClean="0"/>
              <a:t>pikir</a:t>
            </a:r>
            <a:r>
              <a:rPr lang="en-US" b="1" dirty="0" smtClean="0"/>
              <a:t> </a:t>
            </a:r>
            <a:r>
              <a:rPr lang="en-US" b="1" dirty="0" err="1" smtClean="0"/>
              <a:t>penelitian</a:t>
            </a:r>
            <a:r>
              <a:rPr lang="en-US" b="1" dirty="0" smtClean="0"/>
              <a:t> </a:t>
            </a:r>
            <a:r>
              <a:rPr lang="id-ID" dirty="0" smtClean="0"/>
              <a:t>menguraikan secara rinci bagan alir pencapaian tujuan akhir kegiatan dan ruang lingkup komponen kegiatan</a:t>
            </a:r>
            <a:r>
              <a:rPr lang="en-US" dirty="0" smtClean="0"/>
              <a:t> </a:t>
            </a:r>
            <a:r>
              <a:rPr lang="id-ID" dirty="0" smtClean="0"/>
              <a:t> yang dilakukan setiap anggota tim. </a:t>
            </a:r>
            <a:r>
              <a:rPr lang="en-US" dirty="0" smtClean="0"/>
              <a:t> </a:t>
            </a:r>
            <a:r>
              <a:rPr lang="en-US" dirty="0" err="1" smtClean="0"/>
              <a:t>Mulai</a:t>
            </a:r>
            <a:r>
              <a:rPr lang="en-US" dirty="0" smtClean="0"/>
              <a:t> </a:t>
            </a:r>
            <a:r>
              <a:rPr lang="en-US" dirty="0" err="1" smtClean="0"/>
              <a:t>dari</a:t>
            </a:r>
            <a:r>
              <a:rPr lang="en-US" dirty="0" smtClean="0"/>
              <a:t> </a:t>
            </a:r>
            <a:r>
              <a:rPr lang="en-US" dirty="0" err="1" smtClean="0"/>
              <a:t>judul</a:t>
            </a:r>
            <a:r>
              <a:rPr lang="en-US" dirty="0" smtClean="0"/>
              <a:t>, </a:t>
            </a:r>
            <a:r>
              <a:rPr lang="en-US" dirty="0" err="1" smtClean="0"/>
              <a:t>tujuan</a:t>
            </a:r>
            <a:r>
              <a:rPr lang="en-US" dirty="0" smtClean="0"/>
              <a:t>, </a:t>
            </a:r>
            <a:r>
              <a:rPr lang="en-US" dirty="0" err="1" smtClean="0"/>
              <a:t>pustaka</a:t>
            </a:r>
            <a:r>
              <a:rPr lang="en-US" dirty="0" smtClean="0"/>
              <a:t> </a:t>
            </a:r>
            <a:r>
              <a:rPr lang="en-US" dirty="0" err="1" smtClean="0"/>
              <a:t>dan</a:t>
            </a:r>
            <a:r>
              <a:rPr lang="en-US" dirty="0" smtClean="0"/>
              <a:t> </a:t>
            </a:r>
            <a:r>
              <a:rPr lang="en-US" dirty="0" err="1" smtClean="0"/>
              <a:t>metode</a:t>
            </a:r>
            <a:r>
              <a:rPr lang="en-US" dirty="0" smtClean="0"/>
              <a:t>. </a:t>
            </a:r>
            <a:r>
              <a:rPr lang="en-US" dirty="0" err="1" smtClean="0"/>
              <a:t>Kemudian</a:t>
            </a:r>
            <a:r>
              <a:rPr lang="en-US" dirty="0" smtClean="0"/>
              <a:t> </a:t>
            </a:r>
            <a:r>
              <a:rPr lang="en-US" dirty="0" err="1" smtClean="0"/>
              <a:t>kerangka</a:t>
            </a:r>
            <a:r>
              <a:rPr lang="en-US" dirty="0" smtClean="0"/>
              <a:t> </a:t>
            </a:r>
            <a:r>
              <a:rPr lang="en-US" dirty="0" err="1" smtClean="0"/>
              <a:t>ini</a:t>
            </a:r>
            <a:r>
              <a:rPr lang="en-US" dirty="0" smtClean="0"/>
              <a:t> </a:t>
            </a:r>
            <a:r>
              <a:rPr lang="en-US" dirty="0" err="1" smtClean="0"/>
              <a:t>dapat</a:t>
            </a:r>
            <a:r>
              <a:rPr lang="en-US" dirty="0" smtClean="0"/>
              <a:t> </a:t>
            </a:r>
            <a:r>
              <a:rPr lang="en-US" dirty="0" err="1" smtClean="0"/>
              <a:t>dirangkum</a:t>
            </a:r>
            <a:r>
              <a:rPr lang="en-US" dirty="0" smtClean="0"/>
              <a:t> </a:t>
            </a:r>
            <a:r>
              <a:rPr lang="en-US" dirty="0" err="1" smtClean="0"/>
              <a:t>dalam</a:t>
            </a:r>
            <a:r>
              <a:rPr lang="en-US" dirty="0" smtClean="0"/>
              <a:t> </a:t>
            </a:r>
            <a:r>
              <a:rPr lang="id-ID" dirty="0" smtClean="0"/>
              <a:t>Bagan alir</a:t>
            </a:r>
            <a:r>
              <a:rPr lang="en-US" dirty="0" smtClean="0"/>
              <a:t>.</a:t>
            </a:r>
          </a:p>
          <a:p>
            <a:endParaRPr lang="en-US" dirty="0" smtClean="0"/>
          </a:p>
          <a:p>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6497638" y="84138"/>
            <a:ext cx="2454275" cy="982662"/>
          </a:xfrm>
          <a:prstGeom prst="rect">
            <a:avLst/>
          </a:prstGeom>
          <a:solidFill>
            <a:srgbClr val="FFFFFF"/>
          </a:solidFill>
          <a:ln w="9525">
            <a:solidFill>
              <a:srgbClr val="000000"/>
            </a:solidFill>
            <a:miter lim="800000"/>
            <a:headEnd/>
            <a:tailEnd/>
          </a:ln>
        </p:spPr>
        <p:txBody>
          <a:bodyPr/>
          <a:lstStyle/>
          <a:p>
            <a:pPr algn="ctr">
              <a:spcAft>
                <a:spcPts val="0"/>
              </a:spcAft>
              <a:defRPr/>
            </a:pPr>
            <a:r>
              <a:rPr lang="en-US" sz="1000" b="1" dirty="0">
                <a:latin typeface="Calibri" pitchFamily="34" charset="0"/>
                <a:cs typeface="Arial" pitchFamily="34" charset="0"/>
              </a:rPr>
              <a:t>Problems in Polder System </a:t>
            </a:r>
          </a:p>
          <a:p>
            <a:pPr indent="-228600" algn="just">
              <a:spcAft>
                <a:spcPts val="0"/>
              </a:spcAft>
              <a:buFontTx/>
              <a:buAutoNum type="arabicPeriod"/>
              <a:defRPr/>
            </a:pPr>
            <a:r>
              <a:rPr lang="en-US" sz="1000" dirty="0">
                <a:latin typeface="Calibri" pitchFamily="34" charset="0"/>
                <a:cs typeface="Arial" pitchFamily="34" charset="0"/>
              </a:rPr>
              <a:t>Sea water level rise &amp; land subsidence</a:t>
            </a:r>
          </a:p>
          <a:p>
            <a:pPr indent="-228600" algn="just">
              <a:spcAft>
                <a:spcPts val="0"/>
              </a:spcAft>
              <a:buFontTx/>
              <a:buAutoNum type="arabicPeriod"/>
              <a:defRPr/>
            </a:pPr>
            <a:r>
              <a:rPr lang="en-US" sz="1000" dirty="0">
                <a:latin typeface="Calibri" pitchFamily="34" charset="0"/>
                <a:cs typeface="Arial" pitchFamily="34" charset="0"/>
              </a:rPr>
              <a:t>Flood in the coastal city of Indonesia</a:t>
            </a:r>
          </a:p>
          <a:p>
            <a:pPr indent="-228600" algn="just">
              <a:spcAft>
                <a:spcPts val="0"/>
              </a:spcAft>
              <a:buFontTx/>
              <a:buAutoNum type="arabicPeriod"/>
              <a:defRPr/>
            </a:pPr>
            <a:r>
              <a:rPr lang="en-US" sz="1000" dirty="0">
                <a:latin typeface="Calibri" pitchFamily="34" charset="0"/>
                <a:cs typeface="Arial" pitchFamily="34" charset="0"/>
              </a:rPr>
              <a:t>Water elevation management</a:t>
            </a:r>
          </a:p>
          <a:p>
            <a:pPr indent="-228600" algn="just">
              <a:spcAft>
                <a:spcPts val="0"/>
              </a:spcAft>
              <a:buFontTx/>
              <a:buAutoNum type="arabicPeriod"/>
              <a:defRPr/>
            </a:pPr>
            <a:r>
              <a:rPr lang="en-US" sz="1000" dirty="0">
                <a:latin typeface="Calibri" pitchFamily="34" charset="0"/>
                <a:cs typeface="Arial" pitchFamily="34" charset="0"/>
              </a:rPr>
              <a:t>Sediment management</a:t>
            </a:r>
            <a:endParaRPr lang="en-US" sz="1000" dirty="0">
              <a:latin typeface="Arial" pitchFamily="34" charset="0"/>
              <a:cs typeface="Arial" pitchFamily="34" charset="0"/>
            </a:endParaRPr>
          </a:p>
        </p:txBody>
      </p:sp>
      <p:sp>
        <p:nvSpPr>
          <p:cNvPr id="20483" name="Text Box 3"/>
          <p:cNvSpPr txBox="1">
            <a:spLocks noChangeArrowheads="1"/>
          </p:cNvSpPr>
          <p:nvPr/>
        </p:nvSpPr>
        <p:spPr bwMode="auto">
          <a:xfrm>
            <a:off x="2593975" y="84138"/>
            <a:ext cx="3538538" cy="606425"/>
          </a:xfrm>
          <a:prstGeom prst="rect">
            <a:avLst/>
          </a:prstGeom>
          <a:solidFill>
            <a:srgbClr val="FFFFFF"/>
          </a:solidFill>
          <a:ln w="9525">
            <a:solidFill>
              <a:srgbClr val="000000"/>
            </a:solidFill>
            <a:miter lim="800000"/>
            <a:headEnd/>
            <a:tailEnd/>
          </a:ln>
        </p:spPr>
        <p:txBody>
          <a:bodyPr/>
          <a:lstStyle/>
          <a:p>
            <a:pPr algn="ctr">
              <a:spcAft>
                <a:spcPts val="600"/>
              </a:spcAft>
            </a:pPr>
            <a:r>
              <a:rPr lang="sv-SE" sz="1000" b="1">
                <a:latin typeface="Calibri" pitchFamily="34" charset="0"/>
                <a:cs typeface="Arial" charset="0"/>
              </a:rPr>
              <a:t>Title</a:t>
            </a:r>
            <a:endParaRPr lang="sv-SE" sz="1000" b="1">
              <a:latin typeface="Times New Roman" pitchFamily="18" charset="0"/>
              <a:cs typeface="Arial" charset="0"/>
            </a:endParaRPr>
          </a:p>
          <a:p>
            <a:pPr algn="ctr">
              <a:spcAft>
                <a:spcPts val="1000"/>
              </a:spcAft>
            </a:pPr>
            <a:r>
              <a:rPr lang="en-US" sz="1000" b="1">
                <a:latin typeface="Calibri" pitchFamily="34" charset="0"/>
                <a:cs typeface="Arial" charset="0"/>
              </a:rPr>
              <a:t>Polder System Development Model for  Handling Sea Water Level Rising Due to  </a:t>
            </a:r>
            <a:r>
              <a:rPr lang="en-US" sz="1000" b="1" i="1">
                <a:latin typeface="Calibri" pitchFamily="34" charset="0"/>
                <a:cs typeface="Arial" charset="0"/>
              </a:rPr>
              <a:t>Global Warming</a:t>
            </a:r>
            <a:endParaRPr lang="en-US" sz="1000" b="1">
              <a:latin typeface="Times New Roman" pitchFamily="18" charset="0"/>
              <a:cs typeface="Arial" charset="0"/>
            </a:endParaRPr>
          </a:p>
          <a:p>
            <a:endParaRPr lang="en-US" sz="1800">
              <a:cs typeface="Arial" charset="0"/>
            </a:endParaRPr>
          </a:p>
        </p:txBody>
      </p:sp>
      <p:sp>
        <p:nvSpPr>
          <p:cNvPr id="115716" name="Text Box 4"/>
          <p:cNvSpPr txBox="1">
            <a:spLocks noChangeArrowheads="1"/>
          </p:cNvSpPr>
          <p:nvPr/>
        </p:nvSpPr>
        <p:spPr bwMode="auto">
          <a:xfrm>
            <a:off x="2593975" y="1636713"/>
            <a:ext cx="2927350" cy="1081087"/>
          </a:xfrm>
          <a:prstGeom prst="rect">
            <a:avLst/>
          </a:prstGeom>
          <a:solidFill>
            <a:srgbClr val="FFFFFF"/>
          </a:solidFill>
          <a:ln w="9525">
            <a:solidFill>
              <a:srgbClr val="000000"/>
            </a:solidFill>
            <a:miter lim="800000"/>
            <a:headEnd/>
            <a:tailEnd/>
          </a:ln>
        </p:spPr>
        <p:txBody>
          <a:bodyPr/>
          <a:lstStyle/>
          <a:p>
            <a:pPr lvl="1" algn="ctr">
              <a:spcAft>
                <a:spcPts val="1000"/>
              </a:spcAft>
              <a:defRPr/>
            </a:pPr>
            <a:r>
              <a:rPr lang="en-US" sz="1000" b="1" dirty="0">
                <a:latin typeface="Calibri" pitchFamily="34" charset="0"/>
                <a:cs typeface="Arial" pitchFamily="34" charset="0"/>
              </a:rPr>
              <a:t>Purposes :</a:t>
            </a:r>
            <a:endParaRPr lang="en-US" sz="1000" b="1" dirty="0">
              <a:latin typeface="Times New Roman" pitchFamily="18" charset="0"/>
              <a:cs typeface="Arial" pitchFamily="34" charset="0"/>
            </a:endParaRPr>
          </a:p>
          <a:p>
            <a:pPr marL="0" lvl="1">
              <a:buFont typeface="Calibri" pitchFamily="34" charset="0"/>
              <a:buChar char="1"/>
              <a:defRPr/>
            </a:pPr>
            <a:r>
              <a:rPr lang="en-US" sz="1000" dirty="0">
                <a:latin typeface="Calibri" pitchFamily="34" charset="0"/>
                <a:cs typeface="Arial" pitchFamily="34" charset="0"/>
              </a:rPr>
              <a:t>. To Analyze of identical case in others countries</a:t>
            </a:r>
            <a:endParaRPr lang="en-US" sz="1000" dirty="0">
              <a:latin typeface="Times New Roman" pitchFamily="18" charset="0"/>
              <a:cs typeface="Arial" pitchFamily="34" charset="0"/>
            </a:endParaRPr>
          </a:p>
          <a:p>
            <a:pPr>
              <a:buFont typeface="Calibri" pitchFamily="34" charset="0"/>
              <a:buChar char="2"/>
              <a:defRPr/>
            </a:pPr>
            <a:r>
              <a:rPr lang="en-US" sz="1000" dirty="0">
                <a:latin typeface="Calibri" pitchFamily="34" charset="0"/>
                <a:cs typeface="Arial" pitchFamily="34" charset="0"/>
              </a:rPr>
              <a:t>. To Develop the water elevation management</a:t>
            </a:r>
            <a:endParaRPr lang="en-US" sz="1000" dirty="0">
              <a:latin typeface="Times New Roman" pitchFamily="18" charset="0"/>
              <a:cs typeface="Arial" pitchFamily="34" charset="0"/>
            </a:endParaRPr>
          </a:p>
          <a:p>
            <a:pPr>
              <a:buFont typeface="Calibri" pitchFamily="34" charset="0"/>
              <a:buChar char="3"/>
              <a:defRPr/>
            </a:pPr>
            <a:r>
              <a:rPr lang="en-US" sz="1000" dirty="0">
                <a:latin typeface="Calibri" pitchFamily="34" charset="0"/>
                <a:cs typeface="Arial" pitchFamily="34" charset="0"/>
              </a:rPr>
              <a:t>. To Develop  the sediment management</a:t>
            </a:r>
            <a:endParaRPr lang="en-US" sz="1000" dirty="0">
              <a:latin typeface="Times New Roman" pitchFamily="18" charset="0"/>
              <a:cs typeface="Arial" pitchFamily="34" charset="0"/>
            </a:endParaRPr>
          </a:p>
          <a:p>
            <a:pPr>
              <a:buFont typeface="Calibri" pitchFamily="34" charset="0"/>
              <a:buChar char="4"/>
              <a:defRPr/>
            </a:pPr>
            <a:r>
              <a:rPr lang="en-US" sz="1000" dirty="0">
                <a:latin typeface="Calibri" pitchFamily="34" charset="0"/>
                <a:cs typeface="Arial" pitchFamily="34" charset="0"/>
              </a:rPr>
              <a:t>. To create a new infrastructure in the system</a:t>
            </a:r>
            <a:endParaRPr lang="en-US" sz="1000" dirty="0">
              <a:latin typeface="Arial" pitchFamily="34" charset="0"/>
              <a:cs typeface="Arial" pitchFamily="34" charset="0"/>
            </a:endParaRPr>
          </a:p>
        </p:txBody>
      </p:sp>
      <p:sp>
        <p:nvSpPr>
          <p:cNvPr id="20485" name="Text Box 5"/>
          <p:cNvSpPr txBox="1">
            <a:spLocks noChangeArrowheads="1"/>
          </p:cNvSpPr>
          <p:nvPr/>
        </p:nvSpPr>
        <p:spPr bwMode="auto">
          <a:xfrm>
            <a:off x="1847850" y="2987675"/>
            <a:ext cx="2332038" cy="1082675"/>
          </a:xfrm>
          <a:prstGeom prst="rect">
            <a:avLst/>
          </a:prstGeom>
          <a:solidFill>
            <a:srgbClr val="FFFFFF"/>
          </a:solidFill>
          <a:ln w="9525">
            <a:solidFill>
              <a:srgbClr val="000000"/>
            </a:solidFill>
            <a:miter lim="800000"/>
            <a:headEnd/>
            <a:tailEnd/>
          </a:ln>
        </p:spPr>
        <p:txBody>
          <a:bodyPr/>
          <a:lstStyle/>
          <a:p>
            <a:pPr algn="ctr"/>
            <a:r>
              <a:rPr lang="en-US" sz="1000" b="1">
                <a:latin typeface="Calibri" pitchFamily="34" charset="0"/>
                <a:cs typeface="Arial" charset="0"/>
              </a:rPr>
              <a:t>Outputs</a:t>
            </a:r>
          </a:p>
          <a:p>
            <a:pPr marL="0" lvl="1" algn="just">
              <a:buFont typeface="Arial Narrow" pitchFamily="34" charset="0"/>
              <a:buChar char="-"/>
            </a:pPr>
            <a:r>
              <a:rPr lang="nb-NO" sz="1000">
                <a:latin typeface="Calibri" pitchFamily="34" charset="0"/>
                <a:cs typeface="Arial" charset="0"/>
              </a:rPr>
              <a:t>Handling Model in developed countries</a:t>
            </a:r>
            <a:endParaRPr lang="nb-NO" sz="1000">
              <a:latin typeface="Times New Roman" pitchFamily="18" charset="0"/>
              <a:cs typeface="Arial" charset="0"/>
            </a:endParaRPr>
          </a:p>
          <a:p>
            <a:pPr algn="just">
              <a:buFont typeface="Arial Narrow" pitchFamily="34" charset="0"/>
              <a:buChar char="-"/>
            </a:pPr>
            <a:r>
              <a:rPr lang="nb-NO" sz="1000">
                <a:latin typeface="Calibri" pitchFamily="34" charset="0"/>
                <a:cs typeface="Arial" charset="0"/>
              </a:rPr>
              <a:t>Water elevation management model</a:t>
            </a:r>
            <a:endParaRPr lang="nb-NO" sz="1000">
              <a:latin typeface="Times New Roman" pitchFamily="18" charset="0"/>
              <a:cs typeface="Arial" charset="0"/>
            </a:endParaRPr>
          </a:p>
          <a:p>
            <a:pPr algn="just">
              <a:buFont typeface="Arial Narrow" pitchFamily="34" charset="0"/>
              <a:buChar char="-"/>
            </a:pPr>
            <a:r>
              <a:rPr lang="en-US" sz="1000">
                <a:latin typeface="Calibri" pitchFamily="34" charset="0"/>
                <a:cs typeface="Arial" charset="0"/>
              </a:rPr>
              <a:t>Sediment management model</a:t>
            </a:r>
          </a:p>
          <a:p>
            <a:pPr algn="just">
              <a:buFont typeface="Arial Narrow" pitchFamily="34" charset="0"/>
              <a:buChar char="-"/>
            </a:pPr>
            <a:r>
              <a:rPr lang="en-US" sz="1000">
                <a:latin typeface="Calibri" pitchFamily="34" charset="0"/>
                <a:cs typeface="Arial" charset="0"/>
              </a:rPr>
              <a:t>New infrastructure to support the system</a:t>
            </a:r>
            <a:endParaRPr lang="en-US" sz="1000">
              <a:latin typeface="Times New Roman" pitchFamily="18" charset="0"/>
              <a:cs typeface="Arial" charset="0"/>
            </a:endParaRPr>
          </a:p>
          <a:p>
            <a:endParaRPr lang="en-US" sz="1800">
              <a:cs typeface="Arial" charset="0"/>
            </a:endParaRPr>
          </a:p>
        </p:txBody>
      </p:sp>
      <p:sp>
        <p:nvSpPr>
          <p:cNvPr id="20486" name="Text Box 6"/>
          <p:cNvSpPr txBox="1">
            <a:spLocks noChangeArrowheads="1"/>
          </p:cNvSpPr>
          <p:nvPr/>
        </p:nvSpPr>
        <p:spPr bwMode="auto">
          <a:xfrm>
            <a:off x="4360863" y="2989263"/>
            <a:ext cx="1649412" cy="1081087"/>
          </a:xfrm>
          <a:prstGeom prst="rect">
            <a:avLst/>
          </a:prstGeom>
          <a:solidFill>
            <a:srgbClr val="FFFFFF"/>
          </a:solidFill>
          <a:ln w="9525">
            <a:solidFill>
              <a:srgbClr val="000000"/>
            </a:solidFill>
            <a:miter lim="800000"/>
            <a:headEnd/>
            <a:tailEnd/>
          </a:ln>
        </p:spPr>
        <p:txBody>
          <a:bodyPr/>
          <a:lstStyle/>
          <a:p>
            <a:pPr algn="ctr"/>
            <a:r>
              <a:rPr lang="en-US" sz="1000" b="1">
                <a:latin typeface="Calibri" pitchFamily="34" charset="0"/>
                <a:cs typeface="Arial" charset="0"/>
              </a:rPr>
              <a:t>Outcomes</a:t>
            </a:r>
          </a:p>
          <a:p>
            <a:pPr marL="0" lvl="1">
              <a:buFont typeface="Symbol" pitchFamily="18" charset="2"/>
              <a:buChar char="·"/>
            </a:pPr>
            <a:r>
              <a:rPr lang="en-US" sz="1000">
                <a:latin typeface="Calibri" pitchFamily="34" charset="0"/>
                <a:cs typeface="Arial" charset="0"/>
              </a:rPr>
              <a:t> International Journal</a:t>
            </a:r>
          </a:p>
          <a:p>
            <a:pPr>
              <a:buFont typeface="Symbol" pitchFamily="18" charset="2"/>
              <a:buChar char="·"/>
            </a:pPr>
            <a:r>
              <a:rPr lang="en-US" sz="1000">
                <a:latin typeface="Calibri" pitchFamily="34" charset="0"/>
                <a:cs typeface="Arial" charset="0"/>
              </a:rPr>
              <a:t> International Conference</a:t>
            </a:r>
          </a:p>
          <a:p>
            <a:pPr>
              <a:buFont typeface="Symbol" pitchFamily="18" charset="2"/>
              <a:buChar char="·"/>
            </a:pPr>
            <a:r>
              <a:rPr lang="en-US" sz="1000">
                <a:latin typeface="Calibri" pitchFamily="34" charset="0"/>
                <a:cs typeface="Arial" charset="0"/>
              </a:rPr>
              <a:t> Implementation Guidance</a:t>
            </a:r>
          </a:p>
          <a:p>
            <a:pPr>
              <a:buFont typeface="Symbol" pitchFamily="18" charset="2"/>
              <a:buChar char="·"/>
            </a:pPr>
            <a:r>
              <a:rPr lang="en-US" sz="1000">
                <a:latin typeface="Calibri" pitchFamily="34" charset="0"/>
                <a:cs typeface="Arial" charset="0"/>
              </a:rPr>
              <a:t> Intellectual  right</a:t>
            </a:r>
            <a:endParaRPr lang="en-US" sz="1000">
              <a:latin typeface="Times New Roman" pitchFamily="18" charset="0"/>
              <a:cs typeface="Arial" charset="0"/>
            </a:endParaRPr>
          </a:p>
          <a:p>
            <a:endParaRPr lang="en-US" sz="1800">
              <a:cs typeface="Arial" charset="0"/>
            </a:endParaRPr>
          </a:p>
        </p:txBody>
      </p:sp>
      <p:sp>
        <p:nvSpPr>
          <p:cNvPr id="20487" name="Text Box 7"/>
          <p:cNvSpPr txBox="1">
            <a:spLocks noChangeArrowheads="1"/>
          </p:cNvSpPr>
          <p:nvPr/>
        </p:nvSpPr>
        <p:spPr bwMode="auto">
          <a:xfrm>
            <a:off x="6497638" y="1501775"/>
            <a:ext cx="2439987" cy="811213"/>
          </a:xfrm>
          <a:prstGeom prst="rect">
            <a:avLst/>
          </a:prstGeom>
          <a:solidFill>
            <a:srgbClr val="FFFFFF"/>
          </a:solidFill>
          <a:ln w="9525">
            <a:solidFill>
              <a:srgbClr val="000000"/>
            </a:solidFill>
            <a:miter lim="800000"/>
            <a:headEnd/>
            <a:tailEnd/>
          </a:ln>
        </p:spPr>
        <p:txBody>
          <a:bodyPr/>
          <a:lstStyle/>
          <a:p>
            <a:pPr algn="ctr"/>
            <a:r>
              <a:rPr lang="en-US" sz="1000" b="1">
                <a:latin typeface="Calibri" pitchFamily="34" charset="0"/>
                <a:cs typeface="Arial" charset="0"/>
              </a:rPr>
              <a:t>Data</a:t>
            </a:r>
          </a:p>
          <a:p>
            <a:pPr algn="just"/>
            <a:r>
              <a:rPr lang="en-US" sz="1000">
                <a:latin typeface="Calibri" pitchFamily="34" charset="0"/>
                <a:cs typeface="Arial" charset="0"/>
              </a:rPr>
              <a:t>Land and sea water elevation, Sediment characteristics, </a:t>
            </a:r>
            <a:r>
              <a:rPr lang="fi-FI" sz="1000">
                <a:latin typeface="Calibri" pitchFamily="34" charset="0"/>
                <a:cs typeface="Arial" charset="0"/>
              </a:rPr>
              <a:t>Land use,  </a:t>
            </a:r>
            <a:r>
              <a:rPr lang="en-US" sz="1000">
                <a:latin typeface="Calibri" pitchFamily="34" charset="0"/>
                <a:cs typeface="Arial" charset="0"/>
              </a:rPr>
              <a:t>Catchment area.</a:t>
            </a:r>
          </a:p>
          <a:p>
            <a:r>
              <a:rPr lang="en-US" sz="1000">
                <a:latin typeface="Calibri" pitchFamily="34" charset="0"/>
                <a:cs typeface="Arial" charset="0"/>
              </a:rPr>
              <a:t>Flow rate</a:t>
            </a:r>
          </a:p>
        </p:txBody>
      </p:sp>
      <p:sp>
        <p:nvSpPr>
          <p:cNvPr id="20488" name="Text Box 8"/>
          <p:cNvSpPr txBox="1">
            <a:spLocks noChangeArrowheads="1"/>
          </p:cNvSpPr>
          <p:nvPr/>
        </p:nvSpPr>
        <p:spPr bwMode="auto">
          <a:xfrm>
            <a:off x="6619875" y="2447925"/>
            <a:ext cx="1951038" cy="269875"/>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b="1">
                <a:latin typeface="Calibri" pitchFamily="34" charset="0"/>
                <a:cs typeface="Arial" charset="0"/>
              </a:rPr>
              <a:t>Data collecting </a:t>
            </a:r>
            <a:endParaRPr lang="en-US" sz="1000">
              <a:cs typeface="Arial" charset="0"/>
            </a:endParaRPr>
          </a:p>
        </p:txBody>
      </p:sp>
      <p:sp>
        <p:nvSpPr>
          <p:cNvPr id="20489" name="Text Box 9"/>
          <p:cNvSpPr txBox="1">
            <a:spLocks noChangeArrowheads="1"/>
          </p:cNvSpPr>
          <p:nvPr/>
        </p:nvSpPr>
        <p:spPr bwMode="auto">
          <a:xfrm>
            <a:off x="6864350" y="3529013"/>
            <a:ext cx="1463675" cy="300037"/>
          </a:xfrm>
          <a:prstGeom prst="rect">
            <a:avLst/>
          </a:prstGeom>
          <a:solidFill>
            <a:srgbClr val="FFFFFF"/>
          </a:solidFill>
          <a:ln w="9525">
            <a:solidFill>
              <a:srgbClr val="000000"/>
            </a:solidFill>
            <a:miter lim="800000"/>
            <a:headEnd/>
            <a:tailEnd/>
          </a:ln>
        </p:spPr>
        <p:txBody>
          <a:bodyPr/>
          <a:lstStyle/>
          <a:p>
            <a:pPr>
              <a:spcAft>
                <a:spcPts val="1000"/>
              </a:spcAft>
            </a:pPr>
            <a:r>
              <a:rPr lang="sv-SE" sz="1000">
                <a:latin typeface="Calibri" pitchFamily="34" charset="0"/>
                <a:cs typeface="Arial" charset="0"/>
              </a:rPr>
              <a:t>Analysis</a:t>
            </a:r>
            <a:endParaRPr lang="en-US" sz="1000">
              <a:latin typeface="Calibri" pitchFamily="34" charset="0"/>
              <a:cs typeface="Arial" charset="0"/>
            </a:endParaRPr>
          </a:p>
          <a:p>
            <a:pPr algn="ctr">
              <a:spcAft>
                <a:spcPts val="1000"/>
              </a:spcAft>
            </a:pPr>
            <a:endParaRPr lang="sv-SE" sz="800">
              <a:latin typeface="Times New Roman" pitchFamily="18" charset="0"/>
              <a:cs typeface="Arial" charset="0"/>
            </a:endParaRPr>
          </a:p>
        </p:txBody>
      </p:sp>
      <p:sp>
        <p:nvSpPr>
          <p:cNvPr id="20490" name="Line 10"/>
          <p:cNvSpPr>
            <a:spLocks noChangeShapeType="1"/>
          </p:cNvSpPr>
          <p:nvPr/>
        </p:nvSpPr>
        <p:spPr bwMode="auto">
          <a:xfrm>
            <a:off x="7799388" y="1066800"/>
            <a:ext cx="0" cy="165100"/>
          </a:xfrm>
          <a:prstGeom prst="line">
            <a:avLst/>
          </a:prstGeom>
          <a:noFill/>
          <a:ln w="9525">
            <a:solidFill>
              <a:srgbClr val="000000"/>
            </a:solidFill>
            <a:round/>
            <a:headEnd/>
            <a:tailEnd/>
          </a:ln>
        </p:spPr>
        <p:txBody>
          <a:bodyPr/>
          <a:lstStyle/>
          <a:p>
            <a:endParaRPr lang="en-US"/>
          </a:p>
        </p:txBody>
      </p:sp>
      <p:sp>
        <p:nvSpPr>
          <p:cNvPr id="20491" name="Line 11"/>
          <p:cNvSpPr>
            <a:spLocks noChangeShapeType="1"/>
          </p:cNvSpPr>
          <p:nvPr/>
        </p:nvSpPr>
        <p:spPr bwMode="auto">
          <a:xfrm>
            <a:off x="4179888" y="690563"/>
            <a:ext cx="0" cy="946150"/>
          </a:xfrm>
          <a:prstGeom prst="line">
            <a:avLst/>
          </a:prstGeom>
          <a:noFill/>
          <a:ln w="9525">
            <a:solidFill>
              <a:srgbClr val="000000"/>
            </a:solidFill>
            <a:round/>
            <a:headEnd/>
            <a:tailEnd type="triangle" w="med" len="med"/>
          </a:ln>
        </p:spPr>
        <p:txBody>
          <a:bodyPr/>
          <a:lstStyle/>
          <a:p>
            <a:endParaRPr lang="en-US"/>
          </a:p>
        </p:txBody>
      </p:sp>
      <p:sp>
        <p:nvSpPr>
          <p:cNvPr id="20492" name="Line 12"/>
          <p:cNvSpPr>
            <a:spLocks noChangeShapeType="1"/>
          </p:cNvSpPr>
          <p:nvPr/>
        </p:nvSpPr>
        <p:spPr bwMode="auto">
          <a:xfrm>
            <a:off x="4057650" y="2717800"/>
            <a:ext cx="0" cy="134938"/>
          </a:xfrm>
          <a:prstGeom prst="line">
            <a:avLst/>
          </a:prstGeom>
          <a:noFill/>
          <a:ln w="9525">
            <a:solidFill>
              <a:srgbClr val="000000"/>
            </a:solidFill>
            <a:round/>
            <a:headEnd/>
            <a:tailEnd/>
          </a:ln>
        </p:spPr>
        <p:txBody>
          <a:bodyPr/>
          <a:lstStyle/>
          <a:p>
            <a:endParaRPr lang="en-US"/>
          </a:p>
        </p:txBody>
      </p:sp>
      <p:sp>
        <p:nvSpPr>
          <p:cNvPr id="20493" name="Line 13"/>
          <p:cNvSpPr>
            <a:spLocks noChangeShapeType="1"/>
          </p:cNvSpPr>
          <p:nvPr/>
        </p:nvSpPr>
        <p:spPr bwMode="auto">
          <a:xfrm>
            <a:off x="3203575" y="2852738"/>
            <a:ext cx="1708150" cy="0"/>
          </a:xfrm>
          <a:prstGeom prst="line">
            <a:avLst/>
          </a:prstGeom>
          <a:noFill/>
          <a:ln w="9525">
            <a:solidFill>
              <a:srgbClr val="000000"/>
            </a:solidFill>
            <a:round/>
            <a:headEnd/>
            <a:tailEnd/>
          </a:ln>
        </p:spPr>
        <p:txBody>
          <a:bodyPr/>
          <a:lstStyle/>
          <a:p>
            <a:endParaRPr lang="en-US"/>
          </a:p>
        </p:txBody>
      </p:sp>
      <p:sp>
        <p:nvSpPr>
          <p:cNvPr id="20494" name="Line 14"/>
          <p:cNvSpPr>
            <a:spLocks noChangeShapeType="1"/>
          </p:cNvSpPr>
          <p:nvPr/>
        </p:nvSpPr>
        <p:spPr bwMode="auto">
          <a:xfrm>
            <a:off x="3203575" y="2852738"/>
            <a:ext cx="0" cy="134937"/>
          </a:xfrm>
          <a:prstGeom prst="line">
            <a:avLst/>
          </a:prstGeom>
          <a:noFill/>
          <a:ln w="9525">
            <a:solidFill>
              <a:srgbClr val="000000"/>
            </a:solidFill>
            <a:round/>
            <a:headEnd/>
            <a:tailEnd type="triangle" w="med" len="med"/>
          </a:ln>
        </p:spPr>
        <p:txBody>
          <a:bodyPr/>
          <a:lstStyle/>
          <a:p>
            <a:endParaRPr lang="en-US"/>
          </a:p>
        </p:txBody>
      </p:sp>
      <p:sp>
        <p:nvSpPr>
          <p:cNvPr id="20495" name="Line 15"/>
          <p:cNvSpPr>
            <a:spLocks noChangeShapeType="1"/>
          </p:cNvSpPr>
          <p:nvPr/>
        </p:nvSpPr>
        <p:spPr bwMode="auto">
          <a:xfrm>
            <a:off x="4911725" y="2852738"/>
            <a:ext cx="0" cy="134937"/>
          </a:xfrm>
          <a:prstGeom prst="line">
            <a:avLst/>
          </a:prstGeom>
          <a:noFill/>
          <a:ln w="9525">
            <a:solidFill>
              <a:srgbClr val="000000"/>
            </a:solidFill>
            <a:round/>
            <a:headEnd/>
            <a:tailEnd type="triangle" w="med" len="med"/>
          </a:ln>
        </p:spPr>
        <p:txBody>
          <a:bodyPr/>
          <a:lstStyle/>
          <a:p>
            <a:endParaRPr lang="en-US"/>
          </a:p>
        </p:txBody>
      </p:sp>
      <p:sp>
        <p:nvSpPr>
          <p:cNvPr id="20496" name="Line 16"/>
          <p:cNvSpPr>
            <a:spLocks noChangeShapeType="1"/>
          </p:cNvSpPr>
          <p:nvPr/>
        </p:nvSpPr>
        <p:spPr bwMode="auto">
          <a:xfrm>
            <a:off x="3203575" y="4070350"/>
            <a:ext cx="0" cy="404813"/>
          </a:xfrm>
          <a:prstGeom prst="line">
            <a:avLst/>
          </a:prstGeom>
          <a:noFill/>
          <a:ln w="9525">
            <a:solidFill>
              <a:srgbClr val="000000"/>
            </a:solidFill>
            <a:round/>
            <a:headEnd/>
            <a:tailEnd/>
          </a:ln>
        </p:spPr>
        <p:txBody>
          <a:bodyPr/>
          <a:lstStyle/>
          <a:p>
            <a:endParaRPr lang="en-US"/>
          </a:p>
        </p:txBody>
      </p:sp>
      <p:sp>
        <p:nvSpPr>
          <p:cNvPr id="20497" name="Line 17"/>
          <p:cNvSpPr>
            <a:spLocks noChangeShapeType="1"/>
          </p:cNvSpPr>
          <p:nvPr/>
        </p:nvSpPr>
        <p:spPr bwMode="auto">
          <a:xfrm>
            <a:off x="4911725" y="4070350"/>
            <a:ext cx="0" cy="404813"/>
          </a:xfrm>
          <a:prstGeom prst="line">
            <a:avLst/>
          </a:prstGeom>
          <a:noFill/>
          <a:ln w="9525">
            <a:solidFill>
              <a:srgbClr val="000000"/>
            </a:solidFill>
            <a:round/>
            <a:headEnd/>
            <a:tailEnd/>
          </a:ln>
        </p:spPr>
        <p:txBody>
          <a:bodyPr/>
          <a:lstStyle/>
          <a:p>
            <a:endParaRPr lang="en-US"/>
          </a:p>
        </p:txBody>
      </p:sp>
      <p:sp>
        <p:nvSpPr>
          <p:cNvPr id="20498" name="Line 18"/>
          <p:cNvSpPr>
            <a:spLocks noChangeShapeType="1"/>
          </p:cNvSpPr>
          <p:nvPr/>
        </p:nvSpPr>
        <p:spPr bwMode="auto">
          <a:xfrm>
            <a:off x="3203575" y="4475163"/>
            <a:ext cx="1708150" cy="0"/>
          </a:xfrm>
          <a:prstGeom prst="line">
            <a:avLst/>
          </a:prstGeom>
          <a:noFill/>
          <a:ln w="9525">
            <a:solidFill>
              <a:srgbClr val="000000"/>
            </a:solidFill>
            <a:round/>
            <a:headEnd/>
            <a:tailEnd/>
          </a:ln>
        </p:spPr>
        <p:txBody>
          <a:bodyPr/>
          <a:lstStyle/>
          <a:p>
            <a:endParaRPr lang="en-US"/>
          </a:p>
        </p:txBody>
      </p:sp>
      <p:sp>
        <p:nvSpPr>
          <p:cNvPr id="20499" name="Line 19"/>
          <p:cNvSpPr>
            <a:spLocks noChangeShapeType="1"/>
          </p:cNvSpPr>
          <p:nvPr/>
        </p:nvSpPr>
        <p:spPr bwMode="auto">
          <a:xfrm>
            <a:off x="7596188" y="2312988"/>
            <a:ext cx="0" cy="134937"/>
          </a:xfrm>
          <a:prstGeom prst="line">
            <a:avLst/>
          </a:prstGeom>
          <a:noFill/>
          <a:ln w="9525">
            <a:solidFill>
              <a:srgbClr val="000000"/>
            </a:solidFill>
            <a:round/>
            <a:headEnd/>
            <a:tailEnd type="triangle" w="med" len="med"/>
          </a:ln>
        </p:spPr>
        <p:txBody>
          <a:bodyPr/>
          <a:lstStyle/>
          <a:p>
            <a:endParaRPr lang="en-US"/>
          </a:p>
        </p:txBody>
      </p:sp>
      <p:sp>
        <p:nvSpPr>
          <p:cNvPr id="20500" name="Line 20"/>
          <p:cNvSpPr>
            <a:spLocks noChangeShapeType="1"/>
          </p:cNvSpPr>
          <p:nvPr/>
        </p:nvSpPr>
        <p:spPr bwMode="auto">
          <a:xfrm>
            <a:off x="7596188" y="2717800"/>
            <a:ext cx="0" cy="134938"/>
          </a:xfrm>
          <a:prstGeom prst="line">
            <a:avLst/>
          </a:prstGeom>
          <a:noFill/>
          <a:ln w="9525">
            <a:solidFill>
              <a:srgbClr val="000000"/>
            </a:solidFill>
            <a:round/>
            <a:headEnd/>
            <a:tailEnd type="triangle" w="med" len="med"/>
          </a:ln>
        </p:spPr>
        <p:txBody>
          <a:bodyPr/>
          <a:lstStyle/>
          <a:p>
            <a:endParaRPr lang="en-US"/>
          </a:p>
        </p:txBody>
      </p:sp>
      <p:sp>
        <p:nvSpPr>
          <p:cNvPr id="20501" name="Line 21"/>
          <p:cNvSpPr>
            <a:spLocks noChangeShapeType="1"/>
          </p:cNvSpPr>
          <p:nvPr/>
        </p:nvSpPr>
        <p:spPr bwMode="auto">
          <a:xfrm>
            <a:off x="7596188" y="3394075"/>
            <a:ext cx="0" cy="134938"/>
          </a:xfrm>
          <a:prstGeom prst="line">
            <a:avLst/>
          </a:prstGeom>
          <a:noFill/>
          <a:ln w="9525">
            <a:solidFill>
              <a:srgbClr val="000000"/>
            </a:solidFill>
            <a:round/>
            <a:headEnd/>
            <a:tailEnd type="triangle" w="med" len="med"/>
          </a:ln>
        </p:spPr>
        <p:txBody>
          <a:bodyPr/>
          <a:lstStyle/>
          <a:p>
            <a:endParaRPr lang="en-US"/>
          </a:p>
        </p:txBody>
      </p:sp>
      <p:sp>
        <p:nvSpPr>
          <p:cNvPr id="20502" name="Line 22"/>
          <p:cNvSpPr>
            <a:spLocks noChangeShapeType="1"/>
          </p:cNvSpPr>
          <p:nvPr/>
        </p:nvSpPr>
        <p:spPr bwMode="auto">
          <a:xfrm flipH="1">
            <a:off x="4667250" y="1231900"/>
            <a:ext cx="3132138" cy="0"/>
          </a:xfrm>
          <a:prstGeom prst="line">
            <a:avLst/>
          </a:prstGeom>
          <a:noFill/>
          <a:ln w="9525">
            <a:solidFill>
              <a:srgbClr val="000000"/>
            </a:solidFill>
            <a:round/>
            <a:headEnd/>
            <a:tailEnd/>
          </a:ln>
        </p:spPr>
        <p:txBody>
          <a:bodyPr/>
          <a:lstStyle/>
          <a:p>
            <a:endParaRPr lang="en-US"/>
          </a:p>
        </p:txBody>
      </p:sp>
      <p:sp>
        <p:nvSpPr>
          <p:cNvPr id="20503" name="Line 23"/>
          <p:cNvSpPr>
            <a:spLocks noChangeShapeType="1"/>
          </p:cNvSpPr>
          <p:nvPr/>
        </p:nvSpPr>
        <p:spPr bwMode="auto">
          <a:xfrm>
            <a:off x="4667250" y="1231900"/>
            <a:ext cx="0" cy="404813"/>
          </a:xfrm>
          <a:prstGeom prst="line">
            <a:avLst/>
          </a:prstGeom>
          <a:noFill/>
          <a:ln w="9525">
            <a:solidFill>
              <a:srgbClr val="000000"/>
            </a:solidFill>
            <a:round/>
            <a:headEnd/>
            <a:tailEnd type="triangle" w="med" len="med"/>
          </a:ln>
        </p:spPr>
        <p:txBody>
          <a:bodyPr/>
          <a:lstStyle/>
          <a:p>
            <a:endParaRPr lang="en-US"/>
          </a:p>
        </p:txBody>
      </p:sp>
      <p:sp>
        <p:nvSpPr>
          <p:cNvPr id="20504" name="Line 24"/>
          <p:cNvSpPr>
            <a:spLocks noChangeShapeType="1"/>
          </p:cNvSpPr>
          <p:nvPr/>
        </p:nvSpPr>
        <p:spPr bwMode="auto">
          <a:xfrm flipH="1">
            <a:off x="6132513" y="420688"/>
            <a:ext cx="365125" cy="0"/>
          </a:xfrm>
          <a:prstGeom prst="line">
            <a:avLst/>
          </a:prstGeom>
          <a:noFill/>
          <a:ln w="9525">
            <a:solidFill>
              <a:srgbClr val="000000"/>
            </a:solidFill>
            <a:round/>
            <a:headEnd/>
            <a:tailEnd type="triangle" w="med" len="med"/>
          </a:ln>
        </p:spPr>
        <p:txBody>
          <a:bodyPr/>
          <a:lstStyle/>
          <a:p>
            <a:endParaRPr lang="en-US"/>
          </a:p>
        </p:txBody>
      </p:sp>
      <p:sp>
        <p:nvSpPr>
          <p:cNvPr id="20505" name="Line 25"/>
          <p:cNvSpPr>
            <a:spLocks noChangeShapeType="1"/>
          </p:cNvSpPr>
          <p:nvPr/>
        </p:nvSpPr>
        <p:spPr bwMode="auto">
          <a:xfrm>
            <a:off x="5521325" y="2041525"/>
            <a:ext cx="976313" cy="0"/>
          </a:xfrm>
          <a:prstGeom prst="line">
            <a:avLst/>
          </a:prstGeom>
          <a:noFill/>
          <a:ln w="9525">
            <a:solidFill>
              <a:srgbClr val="000000"/>
            </a:solidFill>
            <a:round/>
            <a:headEnd/>
            <a:tailEnd type="triangle" w="med" len="med"/>
          </a:ln>
        </p:spPr>
        <p:txBody>
          <a:bodyPr/>
          <a:lstStyle/>
          <a:p>
            <a:endParaRPr lang="en-US"/>
          </a:p>
        </p:txBody>
      </p:sp>
      <p:sp>
        <p:nvSpPr>
          <p:cNvPr id="20506" name="Text Box 26"/>
          <p:cNvSpPr txBox="1">
            <a:spLocks noChangeArrowheads="1"/>
          </p:cNvSpPr>
          <p:nvPr/>
        </p:nvSpPr>
        <p:spPr bwMode="auto">
          <a:xfrm>
            <a:off x="7596188" y="4137025"/>
            <a:ext cx="1219200" cy="404813"/>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Sediment handling simulation</a:t>
            </a:r>
            <a:endParaRPr lang="en-US" sz="1000">
              <a:cs typeface="Arial" charset="0"/>
            </a:endParaRPr>
          </a:p>
        </p:txBody>
      </p:sp>
      <p:sp>
        <p:nvSpPr>
          <p:cNvPr id="20507" name="Text Box 27"/>
          <p:cNvSpPr txBox="1">
            <a:spLocks noChangeArrowheads="1"/>
          </p:cNvSpPr>
          <p:nvPr/>
        </p:nvSpPr>
        <p:spPr bwMode="auto">
          <a:xfrm>
            <a:off x="6070600" y="4137025"/>
            <a:ext cx="1525588" cy="406400"/>
          </a:xfrm>
          <a:prstGeom prst="rect">
            <a:avLst/>
          </a:prstGeom>
          <a:solidFill>
            <a:srgbClr val="FFFFFF"/>
          </a:solidFill>
          <a:ln w="9525">
            <a:solidFill>
              <a:srgbClr val="000000"/>
            </a:solidFill>
            <a:miter lim="800000"/>
            <a:headEnd/>
            <a:tailEnd/>
          </a:ln>
        </p:spPr>
        <p:txBody>
          <a:bodyPr/>
          <a:lstStyle/>
          <a:p>
            <a:pPr algn="ctr">
              <a:spcAft>
                <a:spcPts val="1000"/>
              </a:spcAft>
            </a:pPr>
            <a:r>
              <a:rPr lang="nb-NO" sz="1000">
                <a:latin typeface="Calibri" pitchFamily="34" charset="0"/>
                <a:cs typeface="Arial" charset="0"/>
              </a:rPr>
              <a:t>Water elevation simulation</a:t>
            </a:r>
            <a:endParaRPr lang="en-US" sz="1000">
              <a:cs typeface="Arial" charset="0"/>
            </a:endParaRPr>
          </a:p>
        </p:txBody>
      </p:sp>
      <p:sp>
        <p:nvSpPr>
          <p:cNvPr id="20508" name="Text Box 28"/>
          <p:cNvSpPr txBox="1">
            <a:spLocks noChangeArrowheads="1"/>
          </p:cNvSpPr>
          <p:nvPr/>
        </p:nvSpPr>
        <p:spPr bwMode="auto">
          <a:xfrm>
            <a:off x="6985000" y="5218113"/>
            <a:ext cx="1220788" cy="269875"/>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Discussion</a:t>
            </a:r>
            <a:endParaRPr lang="en-US" sz="1000">
              <a:cs typeface="Arial" charset="0"/>
            </a:endParaRPr>
          </a:p>
        </p:txBody>
      </p:sp>
      <p:sp>
        <p:nvSpPr>
          <p:cNvPr id="20509" name="Text Box 29"/>
          <p:cNvSpPr txBox="1">
            <a:spLocks noChangeArrowheads="1"/>
          </p:cNvSpPr>
          <p:nvPr/>
        </p:nvSpPr>
        <p:spPr bwMode="auto">
          <a:xfrm>
            <a:off x="6985000" y="5916613"/>
            <a:ext cx="1220788" cy="361950"/>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Conclusion &amp; perspectives</a:t>
            </a:r>
            <a:endParaRPr lang="en-US" sz="1000">
              <a:cs typeface="Arial" charset="0"/>
            </a:endParaRPr>
          </a:p>
        </p:txBody>
      </p:sp>
      <p:sp>
        <p:nvSpPr>
          <p:cNvPr id="20510" name="Line 30"/>
          <p:cNvSpPr>
            <a:spLocks noChangeShapeType="1"/>
          </p:cNvSpPr>
          <p:nvPr/>
        </p:nvSpPr>
        <p:spPr bwMode="auto">
          <a:xfrm>
            <a:off x="7596188" y="3829050"/>
            <a:ext cx="0" cy="134938"/>
          </a:xfrm>
          <a:prstGeom prst="line">
            <a:avLst/>
          </a:prstGeom>
          <a:noFill/>
          <a:ln w="9525">
            <a:solidFill>
              <a:srgbClr val="000000"/>
            </a:solidFill>
            <a:round/>
            <a:headEnd/>
            <a:tailEnd/>
          </a:ln>
        </p:spPr>
        <p:txBody>
          <a:bodyPr/>
          <a:lstStyle/>
          <a:p>
            <a:endParaRPr lang="en-US"/>
          </a:p>
        </p:txBody>
      </p:sp>
      <p:sp>
        <p:nvSpPr>
          <p:cNvPr id="20511" name="Line 31"/>
          <p:cNvSpPr>
            <a:spLocks noChangeShapeType="1"/>
          </p:cNvSpPr>
          <p:nvPr/>
        </p:nvSpPr>
        <p:spPr bwMode="auto">
          <a:xfrm>
            <a:off x="6864350" y="3963988"/>
            <a:ext cx="1463675" cy="0"/>
          </a:xfrm>
          <a:prstGeom prst="line">
            <a:avLst/>
          </a:prstGeom>
          <a:noFill/>
          <a:ln w="9525">
            <a:solidFill>
              <a:srgbClr val="000000"/>
            </a:solidFill>
            <a:round/>
            <a:headEnd/>
            <a:tailEnd/>
          </a:ln>
        </p:spPr>
        <p:txBody>
          <a:bodyPr/>
          <a:lstStyle/>
          <a:p>
            <a:endParaRPr lang="en-US"/>
          </a:p>
        </p:txBody>
      </p:sp>
      <p:sp>
        <p:nvSpPr>
          <p:cNvPr id="20512" name="Line 32"/>
          <p:cNvSpPr>
            <a:spLocks noChangeShapeType="1"/>
          </p:cNvSpPr>
          <p:nvPr/>
        </p:nvSpPr>
        <p:spPr bwMode="auto">
          <a:xfrm>
            <a:off x="6864350" y="3963988"/>
            <a:ext cx="0" cy="173037"/>
          </a:xfrm>
          <a:prstGeom prst="line">
            <a:avLst/>
          </a:prstGeom>
          <a:noFill/>
          <a:ln w="9525">
            <a:solidFill>
              <a:srgbClr val="000000"/>
            </a:solidFill>
            <a:round/>
            <a:headEnd/>
            <a:tailEnd type="triangle" w="med" len="med"/>
          </a:ln>
        </p:spPr>
        <p:txBody>
          <a:bodyPr/>
          <a:lstStyle/>
          <a:p>
            <a:endParaRPr lang="en-US"/>
          </a:p>
        </p:txBody>
      </p:sp>
      <p:sp>
        <p:nvSpPr>
          <p:cNvPr id="20513" name="Line 33"/>
          <p:cNvSpPr>
            <a:spLocks noChangeShapeType="1"/>
          </p:cNvSpPr>
          <p:nvPr/>
        </p:nvSpPr>
        <p:spPr bwMode="auto">
          <a:xfrm>
            <a:off x="8328025" y="3963988"/>
            <a:ext cx="0" cy="211137"/>
          </a:xfrm>
          <a:prstGeom prst="line">
            <a:avLst/>
          </a:prstGeom>
          <a:noFill/>
          <a:ln w="9525">
            <a:solidFill>
              <a:srgbClr val="000000"/>
            </a:solidFill>
            <a:round/>
            <a:headEnd/>
            <a:tailEnd type="triangle" w="med" len="med"/>
          </a:ln>
        </p:spPr>
        <p:txBody>
          <a:bodyPr/>
          <a:lstStyle/>
          <a:p>
            <a:endParaRPr lang="en-US"/>
          </a:p>
        </p:txBody>
      </p:sp>
      <p:sp>
        <p:nvSpPr>
          <p:cNvPr id="20514" name="Line 34"/>
          <p:cNvSpPr>
            <a:spLocks noChangeShapeType="1"/>
          </p:cNvSpPr>
          <p:nvPr/>
        </p:nvSpPr>
        <p:spPr bwMode="auto">
          <a:xfrm>
            <a:off x="7596188" y="4813300"/>
            <a:ext cx="0" cy="404813"/>
          </a:xfrm>
          <a:prstGeom prst="line">
            <a:avLst/>
          </a:prstGeom>
          <a:noFill/>
          <a:ln w="9525">
            <a:solidFill>
              <a:srgbClr val="000000"/>
            </a:solidFill>
            <a:round/>
            <a:headEnd/>
            <a:tailEnd type="triangle" w="med" len="med"/>
          </a:ln>
        </p:spPr>
        <p:txBody>
          <a:bodyPr/>
          <a:lstStyle/>
          <a:p>
            <a:endParaRPr lang="en-US"/>
          </a:p>
        </p:txBody>
      </p:sp>
      <p:sp>
        <p:nvSpPr>
          <p:cNvPr id="20515" name="Line 35"/>
          <p:cNvSpPr>
            <a:spLocks noChangeShapeType="1"/>
          </p:cNvSpPr>
          <p:nvPr/>
        </p:nvSpPr>
        <p:spPr bwMode="auto">
          <a:xfrm>
            <a:off x="7596188" y="5487988"/>
            <a:ext cx="0" cy="406400"/>
          </a:xfrm>
          <a:prstGeom prst="line">
            <a:avLst/>
          </a:prstGeom>
          <a:noFill/>
          <a:ln w="9525">
            <a:solidFill>
              <a:srgbClr val="000000"/>
            </a:solidFill>
            <a:round/>
            <a:headEnd/>
            <a:tailEnd type="triangle" w="med" len="med"/>
          </a:ln>
        </p:spPr>
        <p:txBody>
          <a:bodyPr/>
          <a:lstStyle/>
          <a:p>
            <a:endParaRPr lang="en-US"/>
          </a:p>
        </p:txBody>
      </p:sp>
      <p:sp>
        <p:nvSpPr>
          <p:cNvPr id="20516" name="Line 36"/>
          <p:cNvSpPr>
            <a:spLocks noChangeShapeType="1"/>
          </p:cNvSpPr>
          <p:nvPr/>
        </p:nvSpPr>
        <p:spPr bwMode="auto">
          <a:xfrm>
            <a:off x="7596188" y="6278563"/>
            <a:ext cx="0" cy="314325"/>
          </a:xfrm>
          <a:prstGeom prst="line">
            <a:avLst/>
          </a:prstGeom>
          <a:noFill/>
          <a:ln w="9525">
            <a:solidFill>
              <a:srgbClr val="000000"/>
            </a:solidFill>
            <a:round/>
            <a:headEnd/>
            <a:tailEnd/>
          </a:ln>
        </p:spPr>
        <p:txBody>
          <a:bodyPr/>
          <a:lstStyle/>
          <a:p>
            <a:endParaRPr lang="en-US"/>
          </a:p>
        </p:txBody>
      </p:sp>
      <p:sp>
        <p:nvSpPr>
          <p:cNvPr id="20517" name="Line 37"/>
          <p:cNvSpPr>
            <a:spLocks noChangeShapeType="1"/>
          </p:cNvSpPr>
          <p:nvPr/>
        </p:nvSpPr>
        <p:spPr bwMode="auto">
          <a:xfrm flipH="1">
            <a:off x="4057650" y="6592888"/>
            <a:ext cx="3538538" cy="0"/>
          </a:xfrm>
          <a:prstGeom prst="line">
            <a:avLst/>
          </a:prstGeom>
          <a:noFill/>
          <a:ln w="9525">
            <a:solidFill>
              <a:srgbClr val="000000"/>
            </a:solidFill>
            <a:round/>
            <a:headEnd/>
            <a:tailEnd/>
          </a:ln>
        </p:spPr>
        <p:txBody>
          <a:bodyPr/>
          <a:lstStyle/>
          <a:p>
            <a:endParaRPr lang="en-US"/>
          </a:p>
        </p:txBody>
      </p:sp>
      <p:sp>
        <p:nvSpPr>
          <p:cNvPr id="20518" name="Line 38"/>
          <p:cNvSpPr>
            <a:spLocks noChangeShapeType="1"/>
          </p:cNvSpPr>
          <p:nvPr/>
        </p:nvSpPr>
        <p:spPr bwMode="auto">
          <a:xfrm flipV="1">
            <a:off x="4057650" y="4475163"/>
            <a:ext cx="0" cy="2117725"/>
          </a:xfrm>
          <a:prstGeom prst="line">
            <a:avLst/>
          </a:prstGeom>
          <a:noFill/>
          <a:ln w="9525">
            <a:solidFill>
              <a:srgbClr val="000000"/>
            </a:solidFill>
            <a:round/>
            <a:headEnd/>
            <a:tailEnd type="triangle" w="med" len="med"/>
          </a:ln>
        </p:spPr>
        <p:txBody>
          <a:bodyPr/>
          <a:lstStyle/>
          <a:p>
            <a:endParaRPr lang="en-US"/>
          </a:p>
        </p:txBody>
      </p:sp>
      <p:sp>
        <p:nvSpPr>
          <p:cNvPr id="20519" name="Text Box 39"/>
          <p:cNvSpPr txBox="1">
            <a:spLocks noChangeArrowheads="1"/>
          </p:cNvSpPr>
          <p:nvPr/>
        </p:nvSpPr>
        <p:spPr bwMode="auto">
          <a:xfrm>
            <a:off x="6375400" y="2987675"/>
            <a:ext cx="854075" cy="271463"/>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Primer</a:t>
            </a:r>
            <a:endParaRPr lang="en-US" sz="1000">
              <a:cs typeface="Arial" charset="0"/>
            </a:endParaRPr>
          </a:p>
        </p:txBody>
      </p:sp>
      <p:sp>
        <p:nvSpPr>
          <p:cNvPr id="20520" name="Text Box 40"/>
          <p:cNvSpPr txBox="1">
            <a:spLocks noChangeArrowheads="1"/>
          </p:cNvSpPr>
          <p:nvPr/>
        </p:nvSpPr>
        <p:spPr bwMode="auto">
          <a:xfrm>
            <a:off x="7718425" y="2987675"/>
            <a:ext cx="852488" cy="271463"/>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Secondary</a:t>
            </a:r>
            <a:endParaRPr lang="en-US" sz="1000">
              <a:cs typeface="Arial" charset="0"/>
            </a:endParaRPr>
          </a:p>
        </p:txBody>
      </p:sp>
      <p:sp>
        <p:nvSpPr>
          <p:cNvPr id="20521" name="Line 41"/>
          <p:cNvSpPr>
            <a:spLocks noChangeShapeType="1"/>
          </p:cNvSpPr>
          <p:nvPr/>
        </p:nvSpPr>
        <p:spPr bwMode="auto">
          <a:xfrm>
            <a:off x="6864350" y="2852738"/>
            <a:ext cx="1341438" cy="0"/>
          </a:xfrm>
          <a:prstGeom prst="line">
            <a:avLst/>
          </a:prstGeom>
          <a:noFill/>
          <a:ln w="9525">
            <a:solidFill>
              <a:srgbClr val="000000"/>
            </a:solidFill>
            <a:round/>
            <a:headEnd/>
            <a:tailEnd/>
          </a:ln>
        </p:spPr>
        <p:txBody>
          <a:bodyPr/>
          <a:lstStyle/>
          <a:p>
            <a:endParaRPr lang="en-US"/>
          </a:p>
        </p:txBody>
      </p:sp>
      <p:sp>
        <p:nvSpPr>
          <p:cNvPr id="20522" name="Line 42"/>
          <p:cNvSpPr>
            <a:spLocks noChangeShapeType="1"/>
          </p:cNvSpPr>
          <p:nvPr/>
        </p:nvSpPr>
        <p:spPr bwMode="auto">
          <a:xfrm>
            <a:off x="6864350" y="2852738"/>
            <a:ext cx="0" cy="134937"/>
          </a:xfrm>
          <a:prstGeom prst="line">
            <a:avLst/>
          </a:prstGeom>
          <a:noFill/>
          <a:ln w="9525">
            <a:solidFill>
              <a:srgbClr val="000000"/>
            </a:solidFill>
            <a:round/>
            <a:headEnd/>
            <a:tailEnd type="triangle" w="med" len="med"/>
          </a:ln>
        </p:spPr>
        <p:txBody>
          <a:bodyPr/>
          <a:lstStyle/>
          <a:p>
            <a:endParaRPr lang="en-US"/>
          </a:p>
        </p:txBody>
      </p:sp>
      <p:sp>
        <p:nvSpPr>
          <p:cNvPr id="20523" name="Line 43"/>
          <p:cNvSpPr>
            <a:spLocks noChangeShapeType="1"/>
          </p:cNvSpPr>
          <p:nvPr/>
        </p:nvSpPr>
        <p:spPr bwMode="auto">
          <a:xfrm>
            <a:off x="8205788" y="2852738"/>
            <a:ext cx="0" cy="134937"/>
          </a:xfrm>
          <a:prstGeom prst="line">
            <a:avLst/>
          </a:prstGeom>
          <a:noFill/>
          <a:ln w="9525">
            <a:solidFill>
              <a:srgbClr val="000000"/>
            </a:solidFill>
            <a:round/>
            <a:headEnd/>
            <a:tailEnd type="triangle" w="med" len="med"/>
          </a:ln>
        </p:spPr>
        <p:txBody>
          <a:bodyPr/>
          <a:lstStyle/>
          <a:p>
            <a:endParaRPr lang="en-US"/>
          </a:p>
        </p:txBody>
      </p:sp>
      <p:sp>
        <p:nvSpPr>
          <p:cNvPr id="20524" name="Line 44"/>
          <p:cNvSpPr>
            <a:spLocks noChangeShapeType="1"/>
          </p:cNvSpPr>
          <p:nvPr/>
        </p:nvSpPr>
        <p:spPr bwMode="auto">
          <a:xfrm>
            <a:off x="6864350" y="3394075"/>
            <a:ext cx="1463675" cy="0"/>
          </a:xfrm>
          <a:prstGeom prst="line">
            <a:avLst/>
          </a:prstGeom>
          <a:noFill/>
          <a:ln w="9525">
            <a:solidFill>
              <a:srgbClr val="000000"/>
            </a:solidFill>
            <a:round/>
            <a:headEnd/>
            <a:tailEnd/>
          </a:ln>
        </p:spPr>
        <p:txBody>
          <a:bodyPr/>
          <a:lstStyle/>
          <a:p>
            <a:endParaRPr lang="en-US"/>
          </a:p>
        </p:txBody>
      </p:sp>
      <p:sp>
        <p:nvSpPr>
          <p:cNvPr id="20525" name="Line 45"/>
          <p:cNvSpPr>
            <a:spLocks noChangeShapeType="1"/>
          </p:cNvSpPr>
          <p:nvPr/>
        </p:nvSpPr>
        <p:spPr bwMode="auto">
          <a:xfrm>
            <a:off x="6864350" y="3259138"/>
            <a:ext cx="0" cy="134937"/>
          </a:xfrm>
          <a:prstGeom prst="line">
            <a:avLst/>
          </a:prstGeom>
          <a:noFill/>
          <a:ln w="9525">
            <a:solidFill>
              <a:srgbClr val="000000"/>
            </a:solidFill>
            <a:round/>
            <a:headEnd/>
            <a:tailEnd/>
          </a:ln>
        </p:spPr>
        <p:txBody>
          <a:bodyPr/>
          <a:lstStyle/>
          <a:p>
            <a:endParaRPr lang="en-US"/>
          </a:p>
        </p:txBody>
      </p:sp>
      <p:sp>
        <p:nvSpPr>
          <p:cNvPr id="20526" name="Line 46"/>
          <p:cNvSpPr>
            <a:spLocks noChangeShapeType="1"/>
          </p:cNvSpPr>
          <p:nvPr/>
        </p:nvSpPr>
        <p:spPr bwMode="auto">
          <a:xfrm>
            <a:off x="8328025" y="3259138"/>
            <a:ext cx="0" cy="134937"/>
          </a:xfrm>
          <a:prstGeom prst="line">
            <a:avLst/>
          </a:prstGeom>
          <a:noFill/>
          <a:ln w="9525">
            <a:solidFill>
              <a:srgbClr val="000000"/>
            </a:solidFill>
            <a:round/>
            <a:headEnd/>
            <a:tailEnd/>
          </a:ln>
        </p:spPr>
        <p:txBody>
          <a:bodyPr/>
          <a:lstStyle/>
          <a:p>
            <a:endParaRPr lang="en-US"/>
          </a:p>
        </p:txBody>
      </p:sp>
      <p:sp>
        <p:nvSpPr>
          <p:cNvPr id="20527" name="Line 47"/>
          <p:cNvSpPr>
            <a:spLocks noChangeShapeType="1"/>
          </p:cNvSpPr>
          <p:nvPr/>
        </p:nvSpPr>
        <p:spPr bwMode="auto">
          <a:xfrm>
            <a:off x="6864350" y="4813300"/>
            <a:ext cx="1463675" cy="0"/>
          </a:xfrm>
          <a:prstGeom prst="line">
            <a:avLst/>
          </a:prstGeom>
          <a:noFill/>
          <a:ln w="9525">
            <a:solidFill>
              <a:srgbClr val="000000"/>
            </a:solidFill>
            <a:round/>
            <a:headEnd/>
            <a:tailEnd/>
          </a:ln>
        </p:spPr>
        <p:txBody>
          <a:bodyPr/>
          <a:lstStyle/>
          <a:p>
            <a:endParaRPr lang="en-US"/>
          </a:p>
        </p:txBody>
      </p:sp>
      <p:sp>
        <p:nvSpPr>
          <p:cNvPr id="20528" name="Line 48"/>
          <p:cNvSpPr>
            <a:spLocks noChangeShapeType="1"/>
          </p:cNvSpPr>
          <p:nvPr/>
        </p:nvSpPr>
        <p:spPr bwMode="auto">
          <a:xfrm>
            <a:off x="6864350" y="4541838"/>
            <a:ext cx="0" cy="271462"/>
          </a:xfrm>
          <a:prstGeom prst="line">
            <a:avLst/>
          </a:prstGeom>
          <a:noFill/>
          <a:ln w="9525">
            <a:solidFill>
              <a:srgbClr val="000000"/>
            </a:solidFill>
            <a:round/>
            <a:headEnd/>
            <a:tailEnd/>
          </a:ln>
        </p:spPr>
        <p:txBody>
          <a:bodyPr/>
          <a:lstStyle/>
          <a:p>
            <a:endParaRPr lang="en-US"/>
          </a:p>
        </p:txBody>
      </p:sp>
      <p:sp>
        <p:nvSpPr>
          <p:cNvPr id="20529" name="Line 49"/>
          <p:cNvSpPr>
            <a:spLocks noChangeShapeType="1"/>
          </p:cNvSpPr>
          <p:nvPr/>
        </p:nvSpPr>
        <p:spPr bwMode="auto">
          <a:xfrm>
            <a:off x="8328025" y="4543425"/>
            <a:ext cx="0" cy="269875"/>
          </a:xfrm>
          <a:prstGeom prst="line">
            <a:avLst/>
          </a:prstGeom>
          <a:noFill/>
          <a:ln w="9525">
            <a:solidFill>
              <a:srgbClr val="000000"/>
            </a:solidFill>
            <a:round/>
            <a:headEnd/>
            <a:tailEnd/>
          </a:ln>
        </p:spPr>
        <p:txBody>
          <a:bodyPr/>
          <a:lstStyle/>
          <a:p>
            <a:endParaRPr lang="en-US"/>
          </a:p>
        </p:txBody>
      </p:sp>
      <p:sp>
        <p:nvSpPr>
          <p:cNvPr id="51" name="Rectangle 50"/>
          <p:cNvSpPr/>
          <p:nvPr/>
        </p:nvSpPr>
        <p:spPr>
          <a:xfrm>
            <a:off x="1" y="0"/>
            <a:ext cx="2133600" cy="1200329"/>
          </a:xfrm>
          <a:prstGeom prst="rect">
            <a:avLst/>
          </a:prstGeom>
        </p:spPr>
        <p:txBody>
          <a:bodyPr wrap="square">
            <a:spAutoFit/>
          </a:bodyPr>
          <a:lstStyle/>
          <a:p>
            <a:r>
              <a:rPr lang="en-US" b="1" dirty="0" err="1" smtClean="0"/>
              <a:t>Kerangka</a:t>
            </a:r>
            <a:r>
              <a:rPr lang="en-US" b="1" dirty="0" smtClean="0"/>
              <a:t> </a:t>
            </a:r>
            <a:r>
              <a:rPr lang="en-US" b="1" dirty="0" err="1" smtClean="0"/>
              <a:t>Pikir</a:t>
            </a:r>
            <a:r>
              <a:rPr lang="en-US" b="1" dirty="0" smtClean="0"/>
              <a:t> </a:t>
            </a:r>
            <a:r>
              <a:rPr lang="en-US" b="1" dirty="0" err="1" smtClean="0"/>
              <a:t>Penelitian</a:t>
            </a:r>
            <a:endParaRPr lang="en-US" dirty="0"/>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153400" cy="5262979"/>
          </a:xfrm>
          <a:prstGeom prst="rect">
            <a:avLst/>
          </a:prstGeom>
        </p:spPr>
        <p:txBody>
          <a:bodyPr wrap="square">
            <a:spAutoFit/>
          </a:bodyPr>
          <a:lstStyle/>
          <a:p>
            <a:endParaRPr lang="en-US" b="1" dirty="0" smtClean="0"/>
          </a:p>
          <a:p>
            <a:r>
              <a:rPr lang="en-US" b="1" dirty="0" smtClean="0"/>
              <a:t>Diagram </a:t>
            </a:r>
            <a:r>
              <a:rPr lang="en-US" b="1" dirty="0" err="1" smtClean="0"/>
              <a:t>alir</a:t>
            </a:r>
            <a:r>
              <a:rPr lang="en-US" b="1" dirty="0" smtClean="0"/>
              <a:t> </a:t>
            </a:r>
            <a:r>
              <a:rPr lang="en-US" b="1" dirty="0" err="1" smtClean="0"/>
              <a:t>tahapan</a:t>
            </a:r>
            <a:r>
              <a:rPr lang="en-US" b="1" dirty="0" smtClean="0"/>
              <a:t> </a:t>
            </a:r>
            <a:r>
              <a:rPr lang="en-US" b="1" dirty="0" err="1" smtClean="0"/>
              <a:t>penelitian</a:t>
            </a:r>
            <a:r>
              <a:rPr lang="en-US" b="1" dirty="0" smtClean="0"/>
              <a:t>  </a:t>
            </a:r>
            <a:r>
              <a:rPr lang="id-ID" dirty="0" smtClean="0"/>
              <a:t>M</a:t>
            </a:r>
            <a:r>
              <a:rPr lang="en-US" dirty="0" err="1" smtClean="0"/>
              <a:t>erangkum</a:t>
            </a:r>
            <a:r>
              <a:rPr lang="en-US" dirty="0" smtClean="0"/>
              <a:t> </a:t>
            </a:r>
            <a:r>
              <a:rPr lang="en-US" dirty="0" err="1" smtClean="0"/>
              <a:t>tahap</a:t>
            </a:r>
            <a:r>
              <a:rPr lang="en-US" dirty="0" smtClean="0"/>
              <a:t> </a:t>
            </a:r>
            <a:r>
              <a:rPr lang="en-US" dirty="0" err="1" smtClean="0"/>
              <a:t>demi</a:t>
            </a:r>
            <a:r>
              <a:rPr lang="en-US" dirty="0" smtClean="0"/>
              <a:t> </a:t>
            </a:r>
            <a:r>
              <a:rPr lang="en-US" dirty="0" err="1" smtClean="0"/>
              <a:t>tahap</a:t>
            </a:r>
            <a:r>
              <a:rPr lang="en-US" dirty="0" smtClean="0"/>
              <a:t> </a:t>
            </a:r>
            <a:r>
              <a:rPr lang="id-ID" dirty="0" smtClean="0"/>
              <a:t>Kegiatan </a:t>
            </a:r>
            <a:r>
              <a:rPr lang="en-US" dirty="0" err="1" smtClean="0"/>
              <a:t>penelitian</a:t>
            </a:r>
            <a:r>
              <a:rPr lang="en-US" dirty="0" smtClean="0"/>
              <a:t> </a:t>
            </a:r>
            <a:r>
              <a:rPr lang="en-US" dirty="0" err="1" smtClean="0"/>
              <a:t>dan</a:t>
            </a:r>
            <a:r>
              <a:rPr lang="en-US" dirty="0" smtClean="0"/>
              <a:t> </a:t>
            </a:r>
            <a:r>
              <a:rPr lang="en-US" dirty="0" err="1" smtClean="0"/>
              <a:t>kaitan</a:t>
            </a:r>
            <a:r>
              <a:rPr lang="en-US" dirty="0" smtClean="0"/>
              <a:t> </a:t>
            </a:r>
            <a:r>
              <a:rPr lang="en-US" dirty="0" err="1" smtClean="0"/>
              <a:t>antara</a:t>
            </a:r>
            <a:r>
              <a:rPr lang="en-US" dirty="0" smtClean="0"/>
              <a:t> </a:t>
            </a:r>
            <a:r>
              <a:rPr lang="en-US" dirty="0" err="1" smtClean="0"/>
              <a:t>tahapan</a:t>
            </a:r>
            <a:r>
              <a:rPr lang="en-US" dirty="0" smtClean="0"/>
              <a:t> yang </a:t>
            </a:r>
            <a:r>
              <a:rPr lang="en-US" dirty="0" err="1" smtClean="0"/>
              <a:t>dipilih</a:t>
            </a:r>
            <a:r>
              <a:rPr lang="en-US" dirty="0" smtClean="0"/>
              <a:t>. </a:t>
            </a:r>
            <a:r>
              <a:rPr lang="id-ID" dirty="0" smtClean="0"/>
              <a:t>Bagan alir sistematika kegiatan dapat disusun antara lain dalam bentuk diagram </a:t>
            </a:r>
            <a:r>
              <a:rPr lang="en-US" dirty="0" err="1" smtClean="0"/>
              <a:t>secara</a:t>
            </a:r>
            <a:r>
              <a:rPr lang="en-US" dirty="0" smtClean="0"/>
              <a:t> </a:t>
            </a:r>
            <a:r>
              <a:rPr lang="en-US" dirty="0" err="1" smtClean="0"/>
              <a:t>vertikal</a:t>
            </a:r>
            <a:r>
              <a:rPr lang="en-US" dirty="0" smtClean="0"/>
              <a:t> </a:t>
            </a:r>
            <a:r>
              <a:rPr lang="en-US" dirty="0" err="1" smtClean="0"/>
              <a:t>juga</a:t>
            </a:r>
            <a:r>
              <a:rPr lang="en-US" dirty="0" smtClean="0"/>
              <a:t> </a:t>
            </a:r>
            <a:r>
              <a:rPr lang="en-US" dirty="0" err="1" smtClean="0"/>
              <a:t>boleh</a:t>
            </a:r>
            <a:r>
              <a:rPr lang="en-US" dirty="0" smtClean="0"/>
              <a:t> </a:t>
            </a:r>
            <a:r>
              <a:rPr lang="id-ID" dirty="0" smtClean="0"/>
              <a:t>tulang ikan (</a:t>
            </a:r>
            <a:r>
              <a:rPr lang="id-ID" i="1" dirty="0" smtClean="0"/>
              <a:t>fishbone diagram</a:t>
            </a:r>
            <a:r>
              <a:rPr lang="id-ID" dirty="0" smtClean="0"/>
              <a:t>).</a:t>
            </a:r>
            <a:endParaRPr lang="en-US" dirty="0" smtClean="0"/>
          </a:p>
          <a:p>
            <a:endParaRPr lang="en-US" dirty="0" smtClean="0"/>
          </a:p>
          <a:p>
            <a:r>
              <a:rPr lang="en-US" dirty="0" err="1" smtClean="0"/>
              <a:t>Metode</a:t>
            </a:r>
            <a:r>
              <a:rPr lang="en-US" dirty="0" smtClean="0"/>
              <a:t> </a:t>
            </a:r>
            <a:r>
              <a:rPr lang="en-US" dirty="0" err="1" smtClean="0"/>
              <a:t>penelitian</a:t>
            </a:r>
            <a:r>
              <a:rPr lang="en-US" dirty="0" smtClean="0"/>
              <a:t> </a:t>
            </a:r>
            <a:r>
              <a:rPr lang="en-US" dirty="0" err="1" smtClean="0"/>
              <a:t>adalah</a:t>
            </a:r>
            <a:r>
              <a:rPr lang="en-US" dirty="0" smtClean="0"/>
              <a:t> </a:t>
            </a:r>
            <a:r>
              <a:rPr lang="en-US" dirty="0" err="1" smtClean="0"/>
              <a:t>suatu</a:t>
            </a:r>
            <a:r>
              <a:rPr lang="en-US" dirty="0" smtClean="0"/>
              <a:t> </a:t>
            </a:r>
            <a:r>
              <a:rPr lang="en-US" dirty="0" err="1" smtClean="0"/>
              <a:t>langkah</a:t>
            </a:r>
            <a:r>
              <a:rPr lang="en-US" dirty="0" smtClean="0"/>
              <a:t> </a:t>
            </a:r>
            <a:r>
              <a:rPr lang="en-US" dirty="0" err="1" smtClean="0"/>
              <a:t>penjabaran</a:t>
            </a:r>
            <a:r>
              <a:rPr lang="en-US" dirty="0" smtClean="0"/>
              <a:t> </a:t>
            </a:r>
            <a:r>
              <a:rPr lang="en-US" dirty="0" err="1" smtClean="0"/>
              <a:t>proses</a:t>
            </a:r>
            <a:r>
              <a:rPr lang="en-US" dirty="0" smtClean="0"/>
              <a:t> </a:t>
            </a:r>
            <a:r>
              <a:rPr lang="en-US" dirty="0" err="1" smtClean="0"/>
              <a:t>kegiatan</a:t>
            </a:r>
            <a:r>
              <a:rPr lang="en-US" dirty="0" smtClean="0"/>
              <a:t> </a:t>
            </a:r>
            <a:r>
              <a:rPr lang="en-US" dirty="0" err="1" smtClean="0"/>
              <a:t>penelitian</a:t>
            </a:r>
            <a:r>
              <a:rPr lang="en-US" dirty="0" smtClean="0"/>
              <a:t> </a:t>
            </a:r>
            <a:r>
              <a:rPr lang="en-US" dirty="0" err="1" smtClean="0"/>
              <a:t>secara</a:t>
            </a:r>
            <a:r>
              <a:rPr lang="en-US" dirty="0" smtClean="0"/>
              <a:t> </a:t>
            </a:r>
            <a:r>
              <a:rPr lang="en-US" dirty="0" err="1" smtClean="0"/>
              <a:t>sistematis</a:t>
            </a:r>
            <a:r>
              <a:rPr lang="en-US" dirty="0" smtClean="0"/>
              <a:t> </a:t>
            </a:r>
            <a:r>
              <a:rPr lang="en-US" dirty="0" err="1" smtClean="0"/>
              <a:t>dan</a:t>
            </a:r>
            <a:r>
              <a:rPr lang="en-US" dirty="0" smtClean="0"/>
              <a:t> </a:t>
            </a:r>
            <a:r>
              <a:rPr lang="en-US" dirty="0" err="1" smtClean="0"/>
              <a:t>terstruktur</a:t>
            </a:r>
            <a:r>
              <a:rPr lang="en-US" dirty="0" smtClean="0"/>
              <a:t> yang </a:t>
            </a:r>
            <a:r>
              <a:rPr lang="en-US" dirty="0" err="1" smtClean="0"/>
              <a:t>menjadi</a:t>
            </a:r>
            <a:r>
              <a:rPr lang="en-US" dirty="0" smtClean="0"/>
              <a:t> </a:t>
            </a:r>
            <a:r>
              <a:rPr lang="en-US" dirty="0" err="1" smtClean="0"/>
              <a:t>landasan</a:t>
            </a:r>
            <a:r>
              <a:rPr lang="en-US" dirty="0" smtClean="0"/>
              <a:t> </a:t>
            </a:r>
            <a:r>
              <a:rPr lang="en-US" dirty="0" err="1" smtClean="0"/>
              <a:t>untuk</a:t>
            </a:r>
            <a:r>
              <a:rPr lang="en-US" dirty="0" smtClean="0"/>
              <a:t> </a:t>
            </a:r>
            <a:r>
              <a:rPr lang="en-US" dirty="0" err="1" smtClean="0"/>
              <a:t>menemukan</a:t>
            </a:r>
            <a:r>
              <a:rPr lang="en-US" dirty="0" smtClean="0"/>
              <a:t> </a:t>
            </a:r>
            <a:r>
              <a:rPr lang="en-US" dirty="0" err="1" smtClean="0"/>
              <a:t>penyelesaian</a:t>
            </a:r>
            <a:r>
              <a:rPr lang="en-US" dirty="0" smtClean="0"/>
              <a:t> </a:t>
            </a:r>
            <a:r>
              <a:rPr lang="en-US" dirty="0" err="1" smtClean="0"/>
              <a:t>suatu</a:t>
            </a:r>
            <a:r>
              <a:rPr lang="en-US" dirty="0" smtClean="0"/>
              <a:t> </a:t>
            </a:r>
            <a:r>
              <a:rPr lang="en-US" dirty="0" err="1" smtClean="0"/>
              <a:t>masalah</a:t>
            </a:r>
            <a:r>
              <a:rPr lang="en-US" dirty="0" smtClean="0"/>
              <a:t> yang </a:t>
            </a:r>
            <a:r>
              <a:rPr lang="en-US" dirty="0" err="1" smtClean="0"/>
              <a:t>menjadi</a:t>
            </a:r>
            <a:r>
              <a:rPr lang="en-US" dirty="0" smtClean="0"/>
              <a:t> </a:t>
            </a:r>
            <a:r>
              <a:rPr lang="en-US" dirty="0" err="1" smtClean="0"/>
              <a:t>fokus</a:t>
            </a:r>
            <a:r>
              <a:rPr lang="en-US" dirty="0" smtClean="0"/>
              <a:t> </a:t>
            </a:r>
            <a:r>
              <a:rPr lang="en-US" dirty="0" err="1" smtClean="0"/>
              <a:t>pada</a:t>
            </a:r>
            <a:r>
              <a:rPr lang="en-US" dirty="0" smtClean="0"/>
              <a:t> </a:t>
            </a:r>
            <a:r>
              <a:rPr lang="en-US" dirty="0" err="1" smtClean="0"/>
              <a:t>penelitian</a:t>
            </a:r>
            <a:r>
              <a:rPr lang="en-US" dirty="0" smtClean="0"/>
              <a:t>. </a:t>
            </a:r>
            <a:r>
              <a:rPr lang="en-US" dirty="0" err="1" smtClean="0"/>
              <a:t>Langkah</a:t>
            </a:r>
            <a:r>
              <a:rPr lang="en-US" dirty="0" smtClean="0"/>
              <a:t> </a:t>
            </a:r>
            <a:r>
              <a:rPr lang="en-US" dirty="0" err="1" smtClean="0"/>
              <a:t>penjabaran</a:t>
            </a:r>
            <a:r>
              <a:rPr lang="en-US" dirty="0" smtClean="0"/>
              <a:t> </a:t>
            </a:r>
            <a:r>
              <a:rPr lang="en-US" dirty="0" err="1" smtClean="0"/>
              <a:t>metodologi</a:t>
            </a:r>
            <a:r>
              <a:rPr lang="en-US" dirty="0" smtClean="0"/>
              <a:t> </a:t>
            </a:r>
            <a:r>
              <a:rPr lang="en-US" dirty="0" err="1" smtClean="0"/>
              <a:t>penelitian</a:t>
            </a:r>
            <a:r>
              <a:rPr lang="en-US" dirty="0" smtClean="0"/>
              <a:t> </a:t>
            </a:r>
            <a:r>
              <a:rPr lang="en-US" dirty="0" err="1" smtClean="0"/>
              <a:t>dapat</a:t>
            </a:r>
            <a:r>
              <a:rPr lang="en-US" dirty="0" smtClean="0"/>
              <a:t> </a:t>
            </a:r>
            <a:r>
              <a:rPr lang="en-US" dirty="0" err="1" smtClean="0"/>
              <a:t>digambarkan</a:t>
            </a:r>
            <a:r>
              <a:rPr lang="en-US" dirty="0" smtClean="0"/>
              <a:t> </a:t>
            </a:r>
            <a:r>
              <a:rPr lang="en-US" dirty="0" err="1" smtClean="0"/>
              <a:t>dalam</a:t>
            </a:r>
            <a:r>
              <a:rPr lang="en-US" dirty="0" smtClean="0"/>
              <a:t> </a:t>
            </a:r>
            <a:r>
              <a:rPr lang="en-US" dirty="0" err="1" smtClean="0"/>
              <a:t>bentuk</a:t>
            </a:r>
            <a:r>
              <a:rPr lang="en-US" dirty="0" smtClean="0"/>
              <a:t> diagram </a:t>
            </a:r>
            <a:r>
              <a:rPr lang="en-US" dirty="0" err="1" smtClean="0"/>
              <a:t>alir</a:t>
            </a:r>
            <a:r>
              <a:rPr lang="en-US" dirty="0" smtClean="0"/>
              <a:t>. </a:t>
            </a:r>
          </a:p>
          <a:p>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2065338" y="233363"/>
            <a:ext cx="6091237" cy="6348412"/>
            <a:chOff x="1600" y="2394"/>
            <a:chExt cx="9593" cy="9999"/>
          </a:xfrm>
        </p:grpSpPr>
        <p:sp>
          <p:nvSpPr>
            <p:cNvPr id="21508" name="Text Box 3"/>
            <p:cNvSpPr txBox="1">
              <a:spLocks noChangeArrowheads="1"/>
            </p:cNvSpPr>
            <p:nvPr/>
          </p:nvSpPr>
          <p:spPr bwMode="auto">
            <a:xfrm>
              <a:off x="5073" y="2394"/>
              <a:ext cx="2448" cy="774"/>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Literature Review of Polder System</a:t>
              </a:r>
            </a:p>
            <a:p>
              <a:endParaRPr lang="en-US" sz="1800">
                <a:cs typeface="Arial" charset="0"/>
              </a:endParaRPr>
            </a:p>
          </p:txBody>
        </p:sp>
        <p:sp>
          <p:nvSpPr>
            <p:cNvPr id="21509" name="Line 4"/>
            <p:cNvSpPr>
              <a:spLocks noChangeShapeType="1"/>
            </p:cNvSpPr>
            <p:nvPr/>
          </p:nvSpPr>
          <p:spPr bwMode="auto">
            <a:xfrm>
              <a:off x="6297" y="3168"/>
              <a:ext cx="0" cy="405"/>
            </a:xfrm>
            <a:prstGeom prst="line">
              <a:avLst/>
            </a:prstGeom>
            <a:noFill/>
            <a:ln w="28575">
              <a:solidFill>
                <a:srgbClr val="000000"/>
              </a:solidFill>
              <a:round/>
              <a:headEnd/>
              <a:tailEnd type="triangle" w="med" len="med"/>
            </a:ln>
          </p:spPr>
          <p:txBody>
            <a:bodyPr/>
            <a:lstStyle/>
            <a:p>
              <a:endParaRPr lang="en-US"/>
            </a:p>
          </p:txBody>
        </p:sp>
        <p:sp>
          <p:nvSpPr>
            <p:cNvPr id="21510" name="Text Box 5"/>
            <p:cNvSpPr txBox="1">
              <a:spLocks noChangeArrowheads="1"/>
            </p:cNvSpPr>
            <p:nvPr/>
          </p:nvSpPr>
          <p:spPr bwMode="auto">
            <a:xfrm>
              <a:off x="8205" y="4710"/>
              <a:ext cx="2211" cy="855"/>
            </a:xfrm>
            <a:prstGeom prst="rect">
              <a:avLst/>
            </a:prstGeom>
            <a:solidFill>
              <a:srgbClr val="FFFFFF"/>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Mathematical model of sediment aspect Simulation</a:t>
              </a:r>
              <a:endParaRPr lang="fi-FI" sz="1000">
                <a:latin typeface="Times New Roman" pitchFamily="18" charset="0"/>
                <a:cs typeface="Arial" charset="0"/>
              </a:endParaRPr>
            </a:p>
            <a:p>
              <a:endParaRPr lang="en-US" sz="1800">
                <a:cs typeface="Arial" charset="0"/>
              </a:endParaRPr>
            </a:p>
          </p:txBody>
        </p:sp>
        <p:sp>
          <p:nvSpPr>
            <p:cNvPr id="21511" name="Line 6"/>
            <p:cNvSpPr>
              <a:spLocks noChangeShapeType="1"/>
            </p:cNvSpPr>
            <p:nvPr/>
          </p:nvSpPr>
          <p:spPr bwMode="auto">
            <a:xfrm flipH="1" flipV="1">
              <a:off x="4755" y="3855"/>
              <a:ext cx="390" cy="0"/>
            </a:xfrm>
            <a:prstGeom prst="line">
              <a:avLst/>
            </a:prstGeom>
            <a:noFill/>
            <a:ln w="28575">
              <a:solidFill>
                <a:srgbClr val="000000"/>
              </a:solidFill>
              <a:round/>
              <a:headEnd/>
              <a:tailEnd type="triangle" w="med" len="med"/>
            </a:ln>
          </p:spPr>
          <p:txBody>
            <a:bodyPr/>
            <a:lstStyle/>
            <a:p>
              <a:endParaRPr lang="en-US"/>
            </a:p>
          </p:txBody>
        </p:sp>
        <p:sp>
          <p:nvSpPr>
            <p:cNvPr id="21512" name="Text Box 7"/>
            <p:cNvSpPr txBox="1">
              <a:spLocks noChangeArrowheads="1"/>
            </p:cNvSpPr>
            <p:nvPr/>
          </p:nvSpPr>
          <p:spPr bwMode="auto">
            <a:xfrm>
              <a:off x="5145" y="3573"/>
              <a:ext cx="2448" cy="900"/>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it-IT" sz="1000">
                  <a:solidFill>
                    <a:srgbClr val="FF0000"/>
                  </a:solidFill>
                  <a:latin typeface="Calibri" pitchFamily="34" charset="0"/>
                  <a:cs typeface="Arial" charset="0"/>
                </a:rPr>
                <a:t>Cases studies elaboration in  France and Netherland.</a:t>
              </a:r>
              <a:endParaRPr lang="en-US" sz="1800">
                <a:solidFill>
                  <a:srgbClr val="FF0000"/>
                </a:solidFill>
                <a:cs typeface="Arial" charset="0"/>
              </a:endParaRPr>
            </a:p>
          </p:txBody>
        </p:sp>
        <p:sp>
          <p:nvSpPr>
            <p:cNvPr id="21513" name="Line 8"/>
            <p:cNvSpPr>
              <a:spLocks noChangeShapeType="1"/>
            </p:cNvSpPr>
            <p:nvPr/>
          </p:nvSpPr>
          <p:spPr bwMode="auto">
            <a:xfrm>
              <a:off x="1977" y="6408"/>
              <a:ext cx="9216" cy="0"/>
            </a:xfrm>
            <a:prstGeom prst="line">
              <a:avLst/>
            </a:prstGeom>
            <a:noFill/>
            <a:ln w="50800" cmpd="dbl">
              <a:solidFill>
                <a:srgbClr val="000000"/>
              </a:solidFill>
              <a:prstDash val="dash"/>
              <a:round/>
              <a:headEnd/>
              <a:tailEnd/>
            </a:ln>
          </p:spPr>
          <p:txBody>
            <a:bodyPr/>
            <a:lstStyle/>
            <a:p>
              <a:endParaRPr lang="en-US"/>
            </a:p>
          </p:txBody>
        </p:sp>
        <p:sp>
          <p:nvSpPr>
            <p:cNvPr id="21514" name="AutoShape 9"/>
            <p:cNvSpPr>
              <a:spLocks noChangeArrowheads="1"/>
            </p:cNvSpPr>
            <p:nvPr/>
          </p:nvSpPr>
          <p:spPr bwMode="auto">
            <a:xfrm>
              <a:off x="1647" y="3348"/>
              <a:ext cx="678" cy="2502"/>
            </a:xfrm>
            <a:prstGeom prst="downArrow">
              <a:avLst>
                <a:gd name="adj1" fmla="val 50000"/>
                <a:gd name="adj2" fmla="val 92257"/>
              </a:avLst>
            </a:prstGeom>
            <a:solidFill>
              <a:srgbClr val="FFFFFF"/>
            </a:solidFill>
            <a:ln w="9525">
              <a:solidFill>
                <a:srgbClr val="000000"/>
              </a:solidFill>
              <a:miter lim="800000"/>
              <a:headEnd/>
              <a:tailEnd/>
            </a:ln>
          </p:spPr>
          <p:txBody>
            <a:bodyPr/>
            <a:lstStyle/>
            <a:p>
              <a:pPr>
                <a:spcAft>
                  <a:spcPts val="1000"/>
                </a:spcAft>
              </a:pPr>
              <a:r>
                <a:rPr lang="en-US" sz="1400" b="1">
                  <a:latin typeface="Calibri" pitchFamily="34" charset="0"/>
                  <a:cs typeface="Arial" charset="0"/>
                </a:rPr>
                <a:t>PHASE</a:t>
              </a:r>
            </a:p>
            <a:p>
              <a:pPr algn="ctr">
                <a:spcAft>
                  <a:spcPts val="1000"/>
                </a:spcAft>
              </a:pPr>
              <a:r>
                <a:rPr lang="en-US" sz="1400" b="1">
                  <a:latin typeface="Calibri" pitchFamily="34" charset="0"/>
                  <a:cs typeface="Arial" charset="0"/>
                </a:rPr>
                <a:t>1</a:t>
              </a:r>
            </a:p>
          </p:txBody>
        </p:sp>
        <p:sp>
          <p:nvSpPr>
            <p:cNvPr id="21515" name="Line 10"/>
            <p:cNvSpPr>
              <a:spLocks noChangeShapeType="1"/>
            </p:cNvSpPr>
            <p:nvPr/>
          </p:nvSpPr>
          <p:spPr bwMode="auto">
            <a:xfrm>
              <a:off x="3690" y="4473"/>
              <a:ext cx="0" cy="237"/>
            </a:xfrm>
            <a:prstGeom prst="line">
              <a:avLst/>
            </a:prstGeom>
            <a:noFill/>
            <a:ln w="28575">
              <a:solidFill>
                <a:srgbClr val="000000"/>
              </a:solidFill>
              <a:round/>
              <a:headEnd/>
              <a:tailEnd type="triangle" w="med" len="med"/>
            </a:ln>
          </p:spPr>
          <p:txBody>
            <a:bodyPr/>
            <a:lstStyle/>
            <a:p>
              <a:endParaRPr lang="en-US"/>
            </a:p>
          </p:txBody>
        </p:sp>
        <p:sp>
          <p:nvSpPr>
            <p:cNvPr id="21516" name="Text Box 11"/>
            <p:cNvSpPr txBox="1">
              <a:spLocks noChangeArrowheads="1"/>
            </p:cNvSpPr>
            <p:nvPr/>
          </p:nvSpPr>
          <p:spPr bwMode="auto">
            <a:xfrm>
              <a:off x="2550" y="4710"/>
              <a:ext cx="2220" cy="972"/>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Mathematical model of hydraulic aspect Simulation  </a:t>
              </a:r>
              <a:endParaRPr lang="en-US" sz="1800">
                <a:cs typeface="Arial" charset="0"/>
              </a:endParaRPr>
            </a:p>
          </p:txBody>
        </p:sp>
        <p:sp>
          <p:nvSpPr>
            <p:cNvPr id="21517" name="Line 12"/>
            <p:cNvSpPr>
              <a:spLocks noChangeShapeType="1"/>
            </p:cNvSpPr>
            <p:nvPr/>
          </p:nvSpPr>
          <p:spPr bwMode="auto">
            <a:xfrm>
              <a:off x="9360" y="4155"/>
              <a:ext cx="0" cy="555"/>
            </a:xfrm>
            <a:prstGeom prst="line">
              <a:avLst/>
            </a:prstGeom>
            <a:noFill/>
            <a:ln w="28575">
              <a:solidFill>
                <a:srgbClr val="000000"/>
              </a:solidFill>
              <a:round/>
              <a:headEnd/>
              <a:tailEnd type="triangle" w="med" len="med"/>
            </a:ln>
          </p:spPr>
          <p:txBody>
            <a:bodyPr/>
            <a:lstStyle/>
            <a:p>
              <a:endParaRPr lang="en-US"/>
            </a:p>
          </p:txBody>
        </p:sp>
        <p:sp>
          <p:nvSpPr>
            <p:cNvPr id="21518" name="Text Box 13"/>
            <p:cNvSpPr txBox="1">
              <a:spLocks noChangeArrowheads="1"/>
            </p:cNvSpPr>
            <p:nvPr/>
          </p:nvSpPr>
          <p:spPr bwMode="auto">
            <a:xfrm>
              <a:off x="7968" y="6768"/>
              <a:ext cx="2725" cy="900"/>
            </a:xfrm>
            <a:prstGeom prst="rect">
              <a:avLst/>
            </a:prstGeom>
            <a:solidFill>
              <a:srgbClr val="FFFFFF">
                <a:alpha val="50195"/>
              </a:srgbClr>
            </a:solidFill>
            <a:ln w="9525">
              <a:solidFill>
                <a:srgbClr val="000000"/>
              </a:solidFill>
              <a:miter lim="800000"/>
              <a:headEnd/>
              <a:tailEnd/>
            </a:ln>
          </p:spPr>
          <p:txBody>
            <a:bodyPr/>
            <a:lstStyle/>
            <a:p>
              <a:pPr algn="ctr"/>
              <a:r>
                <a:rPr lang="en-US" sz="1000">
                  <a:solidFill>
                    <a:srgbClr val="FF0000"/>
                  </a:solidFill>
                  <a:latin typeface="Calibri" pitchFamily="34" charset="0"/>
                  <a:cs typeface="Arial" charset="0"/>
                </a:rPr>
                <a:t>Physical laboratory model</a:t>
              </a:r>
            </a:p>
            <a:p>
              <a:pPr algn="ctr"/>
              <a:r>
                <a:rPr lang="en-US" sz="1000">
                  <a:solidFill>
                    <a:srgbClr val="FF0000"/>
                  </a:solidFill>
                  <a:latin typeface="Calibri" pitchFamily="34" charset="0"/>
                  <a:cs typeface="Arial" charset="0"/>
                </a:rPr>
                <a:t>will be done  in Nantes, France</a:t>
              </a:r>
              <a:endParaRPr lang="en-US" sz="1800">
                <a:solidFill>
                  <a:srgbClr val="FF0000"/>
                </a:solidFill>
                <a:cs typeface="Arial" charset="0"/>
              </a:endParaRPr>
            </a:p>
          </p:txBody>
        </p:sp>
        <p:sp>
          <p:nvSpPr>
            <p:cNvPr id="21519" name="Line 14"/>
            <p:cNvSpPr>
              <a:spLocks noChangeShapeType="1"/>
            </p:cNvSpPr>
            <p:nvPr/>
          </p:nvSpPr>
          <p:spPr bwMode="auto">
            <a:xfrm>
              <a:off x="4479" y="5682"/>
              <a:ext cx="0" cy="2511"/>
            </a:xfrm>
            <a:prstGeom prst="line">
              <a:avLst/>
            </a:prstGeom>
            <a:noFill/>
            <a:ln w="28575">
              <a:solidFill>
                <a:srgbClr val="000000"/>
              </a:solidFill>
              <a:round/>
              <a:headEnd/>
              <a:tailEnd type="triangle" w="med" len="med"/>
            </a:ln>
          </p:spPr>
          <p:txBody>
            <a:bodyPr/>
            <a:lstStyle/>
            <a:p>
              <a:endParaRPr lang="en-US"/>
            </a:p>
          </p:txBody>
        </p:sp>
        <p:sp>
          <p:nvSpPr>
            <p:cNvPr id="21520" name="Text Box 15"/>
            <p:cNvSpPr txBox="1">
              <a:spLocks noChangeArrowheads="1"/>
            </p:cNvSpPr>
            <p:nvPr/>
          </p:nvSpPr>
          <p:spPr bwMode="auto">
            <a:xfrm>
              <a:off x="7968" y="8193"/>
              <a:ext cx="2725" cy="822"/>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Sediment management (prevent, dredging &amp;</a:t>
              </a:r>
              <a:r>
                <a:rPr lang="en-US" sz="1100">
                  <a:latin typeface="Calibri" pitchFamily="34" charset="0"/>
                  <a:cs typeface="Arial" charset="0"/>
                </a:rPr>
                <a:t> </a:t>
              </a:r>
              <a:r>
                <a:rPr lang="en-US" sz="1000">
                  <a:latin typeface="Calibri" pitchFamily="34" charset="0"/>
                  <a:cs typeface="Arial" charset="0"/>
                </a:rPr>
                <a:t>usage)</a:t>
              </a:r>
              <a:endParaRPr lang="en-US" sz="1800">
                <a:cs typeface="Arial" charset="0"/>
              </a:endParaRPr>
            </a:p>
          </p:txBody>
        </p:sp>
        <p:sp>
          <p:nvSpPr>
            <p:cNvPr id="21521" name="Line 16"/>
            <p:cNvSpPr>
              <a:spLocks noChangeShapeType="1"/>
            </p:cNvSpPr>
            <p:nvPr/>
          </p:nvSpPr>
          <p:spPr bwMode="auto">
            <a:xfrm>
              <a:off x="9285" y="7668"/>
              <a:ext cx="0" cy="525"/>
            </a:xfrm>
            <a:prstGeom prst="line">
              <a:avLst/>
            </a:prstGeom>
            <a:noFill/>
            <a:ln w="28575">
              <a:solidFill>
                <a:srgbClr val="000000"/>
              </a:solidFill>
              <a:round/>
              <a:headEnd/>
              <a:tailEnd type="triangle" w="med" len="med"/>
            </a:ln>
          </p:spPr>
          <p:txBody>
            <a:bodyPr/>
            <a:lstStyle/>
            <a:p>
              <a:endParaRPr lang="en-US"/>
            </a:p>
          </p:txBody>
        </p:sp>
        <p:sp>
          <p:nvSpPr>
            <p:cNvPr id="21522" name="Text Box 17"/>
            <p:cNvSpPr txBox="1">
              <a:spLocks noChangeArrowheads="1"/>
            </p:cNvSpPr>
            <p:nvPr/>
          </p:nvSpPr>
          <p:spPr bwMode="auto">
            <a:xfrm>
              <a:off x="2655" y="10110"/>
              <a:ext cx="2448" cy="693"/>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To validate of Water Elevation management</a:t>
              </a:r>
              <a:endParaRPr lang="en-US" sz="1800">
                <a:cs typeface="Arial" charset="0"/>
              </a:endParaRPr>
            </a:p>
          </p:txBody>
        </p:sp>
        <p:sp>
          <p:nvSpPr>
            <p:cNvPr id="21523" name="Line 18"/>
            <p:cNvSpPr>
              <a:spLocks noChangeShapeType="1"/>
            </p:cNvSpPr>
            <p:nvPr/>
          </p:nvSpPr>
          <p:spPr bwMode="auto">
            <a:xfrm>
              <a:off x="1797" y="9828"/>
              <a:ext cx="9216" cy="0"/>
            </a:xfrm>
            <a:prstGeom prst="line">
              <a:avLst/>
            </a:prstGeom>
            <a:noFill/>
            <a:ln w="50800" cmpd="dbl">
              <a:solidFill>
                <a:srgbClr val="000000"/>
              </a:solidFill>
              <a:prstDash val="dash"/>
              <a:round/>
              <a:headEnd/>
              <a:tailEnd/>
            </a:ln>
          </p:spPr>
          <p:txBody>
            <a:bodyPr/>
            <a:lstStyle/>
            <a:p>
              <a:endParaRPr lang="en-US"/>
            </a:p>
          </p:txBody>
        </p:sp>
        <p:sp>
          <p:nvSpPr>
            <p:cNvPr id="21524" name="AutoShape 19"/>
            <p:cNvSpPr>
              <a:spLocks noChangeArrowheads="1"/>
            </p:cNvSpPr>
            <p:nvPr/>
          </p:nvSpPr>
          <p:spPr bwMode="auto">
            <a:xfrm>
              <a:off x="1600" y="6858"/>
              <a:ext cx="753" cy="2670"/>
            </a:xfrm>
            <a:prstGeom prst="downArrow">
              <a:avLst>
                <a:gd name="adj1" fmla="val 50000"/>
                <a:gd name="adj2" fmla="val 100892"/>
              </a:avLst>
            </a:prstGeom>
            <a:solidFill>
              <a:srgbClr val="FFFFFF"/>
            </a:solidFill>
            <a:ln w="9525">
              <a:solidFill>
                <a:srgbClr val="000000"/>
              </a:solidFill>
              <a:miter lim="800000"/>
              <a:headEnd/>
              <a:tailEnd/>
            </a:ln>
          </p:spPr>
          <p:txBody>
            <a:bodyPr/>
            <a:lstStyle/>
            <a:p>
              <a:pPr algn="ctr">
                <a:spcAft>
                  <a:spcPts val="1000"/>
                </a:spcAft>
              </a:pPr>
              <a:r>
                <a:rPr lang="en-US" sz="1400" b="1">
                  <a:latin typeface="Calibri" pitchFamily="34" charset="0"/>
                  <a:cs typeface="Arial" charset="0"/>
                </a:rPr>
                <a:t>PHASE</a:t>
              </a:r>
              <a:endParaRPr lang="en-US" sz="1400" b="1">
                <a:latin typeface="Times New Roman" pitchFamily="18" charset="0"/>
                <a:cs typeface="Arial" charset="0"/>
              </a:endParaRPr>
            </a:p>
            <a:p>
              <a:pPr algn="ctr">
                <a:spcAft>
                  <a:spcPts val="1000"/>
                </a:spcAft>
              </a:pPr>
              <a:r>
                <a:rPr lang="en-US" sz="1400" b="1">
                  <a:latin typeface="Calibri" pitchFamily="34" charset="0"/>
                  <a:cs typeface="Arial" charset="0"/>
                </a:rPr>
                <a:t>2</a:t>
              </a:r>
              <a:endParaRPr lang="en-US" sz="1400" b="1">
                <a:cs typeface="Arial" charset="0"/>
              </a:endParaRPr>
            </a:p>
          </p:txBody>
        </p:sp>
        <p:sp>
          <p:nvSpPr>
            <p:cNvPr id="21525" name="AutoShape 20"/>
            <p:cNvSpPr>
              <a:spLocks noChangeArrowheads="1"/>
            </p:cNvSpPr>
            <p:nvPr/>
          </p:nvSpPr>
          <p:spPr bwMode="auto">
            <a:xfrm>
              <a:off x="1647" y="10008"/>
              <a:ext cx="753" cy="2385"/>
            </a:xfrm>
            <a:prstGeom prst="downArrow">
              <a:avLst>
                <a:gd name="adj1" fmla="val 50000"/>
                <a:gd name="adj2" fmla="val 90841"/>
              </a:avLst>
            </a:prstGeom>
            <a:solidFill>
              <a:srgbClr val="FFFFFF"/>
            </a:solidFill>
            <a:ln w="9525">
              <a:solidFill>
                <a:srgbClr val="000000"/>
              </a:solidFill>
              <a:miter lim="800000"/>
              <a:headEnd/>
              <a:tailEnd/>
            </a:ln>
          </p:spPr>
          <p:txBody>
            <a:bodyPr/>
            <a:lstStyle/>
            <a:p>
              <a:pPr algn="ctr">
                <a:spcAft>
                  <a:spcPts val="1000"/>
                </a:spcAft>
              </a:pPr>
              <a:r>
                <a:rPr lang="en-US" sz="1400" b="1">
                  <a:latin typeface="Calibri" pitchFamily="34" charset="0"/>
                  <a:cs typeface="Arial" charset="0"/>
                </a:rPr>
                <a:t>PHASE</a:t>
              </a:r>
              <a:endParaRPr lang="en-US" sz="1400" b="1">
                <a:latin typeface="Times New Roman" pitchFamily="18" charset="0"/>
                <a:cs typeface="Arial" charset="0"/>
              </a:endParaRPr>
            </a:p>
            <a:p>
              <a:pPr algn="ctr">
                <a:spcAft>
                  <a:spcPts val="1000"/>
                </a:spcAft>
              </a:pPr>
              <a:r>
                <a:rPr lang="en-US" sz="1400" b="1">
                  <a:cs typeface="Arial" charset="0"/>
                </a:rPr>
                <a:t>3</a:t>
              </a:r>
            </a:p>
          </p:txBody>
        </p:sp>
        <p:sp>
          <p:nvSpPr>
            <p:cNvPr id="21526" name="Text Box 21"/>
            <p:cNvSpPr txBox="1">
              <a:spLocks noChangeArrowheads="1"/>
            </p:cNvSpPr>
            <p:nvPr/>
          </p:nvSpPr>
          <p:spPr bwMode="auto">
            <a:xfrm>
              <a:off x="5517" y="10190"/>
              <a:ext cx="2841" cy="613"/>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en-US" sz="1000">
                  <a:solidFill>
                    <a:srgbClr val="FF0000"/>
                  </a:solidFill>
                  <a:latin typeface="Calibri" pitchFamily="34" charset="0"/>
                  <a:cs typeface="Arial" charset="0"/>
                </a:rPr>
                <a:t>Realization new tools: laboratory &amp; field simulation</a:t>
              </a:r>
              <a:endParaRPr lang="en-US" sz="1800">
                <a:solidFill>
                  <a:srgbClr val="FF0000"/>
                </a:solidFill>
                <a:cs typeface="Arial" charset="0"/>
              </a:endParaRPr>
            </a:p>
          </p:txBody>
        </p:sp>
        <p:sp>
          <p:nvSpPr>
            <p:cNvPr id="21527" name="Line 22"/>
            <p:cNvSpPr>
              <a:spLocks noChangeShapeType="1"/>
            </p:cNvSpPr>
            <p:nvPr/>
          </p:nvSpPr>
          <p:spPr bwMode="auto">
            <a:xfrm>
              <a:off x="6120" y="9015"/>
              <a:ext cx="0" cy="1175"/>
            </a:xfrm>
            <a:prstGeom prst="line">
              <a:avLst/>
            </a:prstGeom>
            <a:noFill/>
            <a:ln w="28575">
              <a:solidFill>
                <a:srgbClr val="000000"/>
              </a:solidFill>
              <a:round/>
              <a:headEnd/>
              <a:tailEnd type="triangle" w="med" len="med"/>
            </a:ln>
          </p:spPr>
          <p:txBody>
            <a:bodyPr/>
            <a:lstStyle/>
            <a:p>
              <a:endParaRPr lang="en-US"/>
            </a:p>
          </p:txBody>
        </p:sp>
        <p:sp>
          <p:nvSpPr>
            <p:cNvPr id="21528" name="Text Box 23"/>
            <p:cNvSpPr txBox="1">
              <a:spLocks noChangeArrowheads="1"/>
            </p:cNvSpPr>
            <p:nvPr/>
          </p:nvSpPr>
          <p:spPr bwMode="auto">
            <a:xfrm>
              <a:off x="2550" y="3573"/>
              <a:ext cx="2205" cy="900"/>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Hydraulic data collecting (existing &amp; planning)</a:t>
              </a:r>
              <a:endParaRPr lang="en-US" sz="1800">
                <a:cs typeface="Arial" charset="0"/>
              </a:endParaRPr>
            </a:p>
          </p:txBody>
        </p:sp>
        <p:sp>
          <p:nvSpPr>
            <p:cNvPr id="21529" name="Text Box 24"/>
            <p:cNvSpPr txBox="1">
              <a:spLocks noChangeArrowheads="1"/>
            </p:cNvSpPr>
            <p:nvPr/>
          </p:nvSpPr>
          <p:spPr bwMode="auto">
            <a:xfrm>
              <a:off x="8205" y="3573"/>
              <a:ext cx="2488" cy="582"/>
            </a:xfrm>
            <a:prstGeom prst="rect">
              <a:avLst/>
            </a:prstGeom>
            <a:solidFill>
              <a:srgbClr val="FFFFFF">
                <a:alpha val="50195"/>
              </a:srgbClr>
            </a:solidFill>
            <a:ln w="9525">
              <a:solidFill>
                <a:srgbClr val="000000"/>
              </a:solidFill>
              <a:miter lim="800000"/>
              <a:headEnd/>
              <a:tailEnd/>
            </a:ln>
          </p:spPr>
          <p:txBody>
            <a:bodyPr/>
            <a:lstStyle/>
            <a:p>
              <a:pPr algn="ctr"/>
              <a:r>
                <a:rPr lang="fi-FI" sz="1000">
                  <a:solidFill>
                    <a:srgbClr val="FF0000"/>
                  </a:solidFill>
                  <a:latin typeface="Calibri" pitchFamily="34" charset="0"/>
                  <a:cs typeface="Arial" charset="0"/>
                </a:rPr>
                <a:t>Sediment Properties </a:t>
              </a:r>
            </a:p>
            <a:p>
              <a:pPr algn="ctr"/>
              <a:r>
                <a:rPr lang="fi-FI" sz="1000">
                  <a:solidFill>
                    <a:srgbClr val="FF0000"/>
                  </a:solidFill>
                  <a:latin typeface="Calibri" pitchFamily="34" charset="0"/>
                  <a:cs typeface="Arial" charset="0"/>
                </a:rPr>
                <a:t>(Gamma Ray simulation</a:t>
              </a:r>
              <a:r>
                <a:rPr lang="fi-FI" sz="1000">
                  <a:latin typeface="Calibri" pitchFamily="34" charset="0"/>
                  <a:cs typeface="Arial" charset="0"/>
                </a:rPr>
                <a:t>)</a:t>
              </a:r>
            </a:p>
            <a:p>
              <a:pPr lvl="1" algn="ctr">
                <a:spcAft>
                  <a:spcPts val="1000"/>
                </a:spcAft>
              </a:pPr>
              <a:r>
                <a:rPr lang="fi-FI" sz="1000">
                  <a:latin typeface="Calibri" pitchFamily="34" charset="0"/>
                  <a:cs typeface="Arial" charset="0"/>
                </a:rPr>
                <a:t> </a:t>
              </a:r>
              <a:endParaRPr lang="en-US" sz="1800">
                <a:cs typeface="Arial" charset="0"/>
              </a:endParaRPr>
            </a:p>
          </p:txBody>
        </p:sp>
        <p:cxnSp>
          <p:nvCxnSpPr>
            <p:cNvPr id="21530" name="AutoShape 25"/>
            <p:cNvCxnSpPr>
              <a:cxnSpLocks noChangeShapeType="1"/>
            </p:cNvCxnSpPr>
            <p:nvPr/>
          </p:nvCxnSpPr>
          <p:spPr bwMode="auto">
            <a:xfrm>
              <a:off x="7665" y="3855"/>
              <a:ext cx="540" cy="0"/>
            </a:xfrm>
            <a:prstGeom prst="straightConnector1">
              <a:avLst/>
            </a:prstGeom>
            <a:noFill/>
            <a:ln w="28575">
              <a:solidFill>
                <a:srgbClr val="000000"/>
              </a:solidFill>
              <a:round/>
              <a:headEnd/>
              <a:tailEnd type="triangle" w="med" len="med"/>
            </a:ln>
          </p:spPr>
        </p:cxnSp>
        <p:sp>
          <p:nvSpPr>
            <p:cNvPr id="21531" name="Line 26"/>
            <p:cNvSpPr>
              <a:spLocks noChangeShapeType="1"/>
            </p:cNvSpPr>
            <p:nvPr/>
          </p:nvSpPr>
          <p:spPr bwMode="auto">
            <a:xfrm>
              <a:off x="9285" y="5565"/>
              <a:ext cx="0" cy="1203"/>
            </a:xfrm>
            <a:prstGeom prst="line">
              <a:avLst/>
            </a:prstGeom>
            <a:noFill/>
            <a:ln w="28575">
              <a:solidFill>
                <a:srgbClr val="000000"/>
              </a:solidFill>
              <a:round/>
              <a:headEnd/>
              <a:tailEnd type="triangle" w="med" len="med"/>
            </a:ln>
          </p:spPr>
          <p:txBody>
            <a:bodyPr/>
            <a:lstStyle/>
            <a:p>
              <a:endParaRPr lang="en-US"/>
            </a:p>
          </p:txBody>
        </p:sp>
        <p:sp>
          <p:nvSpPr>
            <p:cNvPr id="21532" name="Text Box 27"/>
            <p:cNvSpPr txBox="1">
              <a:spLocks noChangeArrowheads="1"/>
            </p:cNvSpPr>
            <p:nvPr/>
          </p:nvSpPr>
          <p:spPr bwMode="auto">
            <a:xfrm>
              <a:off x="4380" y="8193"/>
              <a:ext cx="2547" cy="822"/>
            </a:xfrm>
            <a:prstGeom prst="rect">
              <a:avLst/>
            </a:prstGeom>
            <a:solidFill>
              <a:srgbClr val="FFFFFF">
                <a:alpha val="50195"/>
              </a:srgbClr>
            </a:solidFill>
            <a:ln w="9525">
              <a:solidFill>
                <a:srgbClr val="000000"/>
              </a:solidFill>
              <a:miter lim="800000"/>
              <a:headEnd/>
              <a:tailEnd/>
            </a:ln>
          </p:spPr>
          <p:txBody>
            <a:bodyPr/>
            <a:lstStyle/>
            <a:p>
              <a:pPr algn="ctr">
                <a:spcAft>
                  <a:spcPts val="1000"/>
                </a:spcAft>
              </a:pPr>
              <a:r>
                <a:rPr lang="en-US" sz="1000">
                  <a:latin typeface="Calibri" pitchFamily="34" charset="0"/>
                  <a:cs typeface="Arial" charset="0"/>
                </a:rPr>
                <a:t>New Infrastructure design</a:t>
              </a:r>
              <a:endParaRPr lang="en-US" sz="1800">
                <a:cs typeface="Arial" charset="0"/>
              </a:endParaRPr>
            </a:p>
          </p:txBody>
        </p:sp>
        <p:sp>
          <p:nvSpPr>
            <p:cNvPr id="21533" name="Line 28"/>
            <p:cNvSpPr>
              <a:spLocks noChangeShapeType="1"/>
            </p:cNvSpPr>
            <p:nvPr/>
          </p:nvSpPr>
          <p:spPr bwMode="auto">
            <a:xfrm>
              <a:off x="3510" y="5682"/>
              <a:ext cx="0" cy="4428"/>
            </a:xfrm>
            <a:prstGeom prst="line">
              <a:avLst/>
            </a:prstGeom>
            <a:noFill/>
            <a:ln w="28575">
              <a:solidFill>
                <a:srgbClr val="000000"/>
              </a:solidFill>
              <a:round/>
              <a:headEnd/>
              <a:tailEnd type="triangle" w="med" len="med"/>
            </a:ln>
          </p:spPr>
          <p:txBody>
            <a:bodyPr/>
            <a:lstStyle/>
            <a:p>
              <a:endParaRPr lang="en-US"/>
            </a:p>
          </p:txBody>
        </p:sp>
        <p:sp>
          <p:nvSpPr>
            <p:cNvPr id="21534" name="Line 29"/>
            <p:cNvSpPr>
              <a:spLocks noChangeShapeType="1"/>
            </p:cNvSpPr>
            <p:nvPr/>
          </p:nvSpPr>
          <p:spPr bwMode="auto">
            <a:xfrm flipH="1" flipV="1">
              <a:off x="6927" y="8580"/>
              <a:ext cx="1041" cy="0"/>
            </a:xfrm>
            <a:prstGeom prst="line">
              <a:avLst/>
            </a:prstGeom>
            <a:noFill/>
            <a:ln w="28575">
              <a:solidFill>
                <a:srgbClr val="000000"/>
              </a:solidFill>
              <a:round/>
              <a:headEnd/>
              <a:tailEnd type="triangle" w="med" len="med"/>
            </a:ln>
          </p:spPr>
          <p:txBody>
            <a:bodyPr/>
            <a:lstStyle/>
            <a:p>
              <a:endParaRPr lang="en-US"/>
            </a:p>
          </p:txBody>
        </p:sp>
        <p:sp>
          <p:nvSpPr>
            <p:cNvPr id="21535" name="Text Box 30"/>
            <p:cNvSpPr txBox="1">
              <a:spLocks noChangeArrowheads="1"/>
            </p:cNvSpPr>
            <p:nvPr/>
          </p:nvSpPr>
          <p:spPr bwMode="auto">
            <a:xfrm>
              <a:off x="6249" y="11436"/>
              <a:ext cx="3934" cy="957"/>
            </a:xfrm>
            <a:prstGeom prst="rect">
              <a:avLst/>
            </a:prstGeom>
            <a:solidFill>
              <a:srgbClr val="FFFFFF">
                <a:alpha val="50195"/>
              </a:srgbClr>
            </a:solidFill>
            <a:ln w="9525">
              <a:solidFill>
                <a:srgbClr val="000000"/>
              </a:solidFill>
              <a:miter lim="800000"/>
              <a:headEnd/>
              <a:tailEnd/>
            </a:ln>
          </p:spPr>
          <p:txBody>
            <a:bodyPr/>
            <a:lstStyle/>
            <a:p>
              <a:pPr algn="ctr"/>
              <a:r>
                <a:rPr lang="en-US" sz="1000">
                  <a:latin typeface="Calibri" pitchFamily="34" charset="0"/>
                  <a:cs typeface="Arial" charset="0"/>
                </a:rPr>
                <a:t>Prototype of Polder System Development</a:t>
              </a:r>
            </a:p>
            <a:p>
              <a:pPr algn="ctr"/>
              <a:endParaRPr lang="en-US" sz="1000">
                <a:latin typeface="Calibri" pitchFamily="34" charset="0"/>
                <a:cs typeface="Arial" charset="0"/>
              </a:endParaRPr>
            </a:p>
            <a:p>
              <a:pPr algn="ctr"/>
              <a:r>
                <a:rPr lang="en-US" sz="1000">
                  <a:latin typeface="Calibri" pitchFamily="34" charset="0"/>
                  <a:cs typeface="Arial" charset="0"/>
                  <a:sym typeface="Wingdings" pitchFamily="2" charset="2"/>
                </a:rPr>
                <a:t> </a:t>
              </a:r>
              <a:r>
                <a:rPr lang="en-US" sz="1000">
                  <a:latin typeface="Calibri" pitchFamily="34" charset="0"/>
                  <a:cs typeface="Arial" charset="0"/>
                </a:rPr>
                <a:t>Monitoring &amp; Evaluation</a:t>
              </a:r>
              <a:endParaRPr lang="en-US" sz="1800">
                <a:latin typeface="Calibri" pitchFamily="34" charset="0"/>
                <a:cs typeface="Arial" charset="0"/>
              </a:endParaRPr>
            </a:p>
          </p:txBody>
        </p:sp>
        <p:sp>
          <p:nvSpPr>
            <p:cNvPr id="21536" name="Line 31"/>
            <p:cNvSpPr>
              <a:spLocks noChangeShapeType="1"/>
            </p:cNvSpPr>
            <p:nvPr/>
          </p:nvSpPr>
          <p:spPr bwMode="auto">
            <a:xfrm>
              <a:off x="9060" y="9015"/>
              <a:ext cx="0" cy="2450"/>
            </a:xfrm>
            <a:prstGeom prst="line">
              <a:avLst/>
            </a:prstGeom>
            <a:noFill/>
            <a:ln w="28575">
              <a:solidFill>
                <a:srgbClr val="000000"/>
              </a:solidFill>
              <a:round/>
              <a:headEnd/>
              <a:tailEnd type="triangle" w="med" len="med"/>
            </a:ln>
          </p:spPr>
          <p:txBody>
            <a:bodyPr/>
            <a:lstStyle/>
            <a:p>
              <a:endParaRPr lang="en-US"/>
            </a:p>
          </p:txBody>
        </p:sp>
        <p:cxnSp>
          <p:nvCxnSpPr>
            <p:cNvPr id="21537" name="AutoShape 32"/>
            <p:cNvCxnSpPr>
              <a:cxnSpLocks noChangeShapeType="1"/>
            </p:cNvCxnSpPr>
            <p:nvPr/>
          </p:nvCxnSpPr>
          <p:spPr bwMode="auto">
            <a:xfrm>
              <a:off x="3690" y="10803"/>
              <a:ext cx="2607" cy="1134"/>
            </a:xfrm>
            <a:prstGeom prst="straightConnector1">
              <a:avLst/>
            </a:prstGeom>
            <a:noFill/>
            <a:ln w="28575">
              <a:solidFill>
                <a:srgbClr val="000000"/>
              </a:solidFill>
              <a:round/>
              <a:headEnd type="triangle" w="med" len="med"/>
              <a:tailEnd type="triangle" w="med" len="med"/>
            </a:ln>
          </p:spPr>
        </p:cxnSp>
        <p:cxnSp>
          <p:nvCxnSpPr>
            <p:cNvPr id="21538" name="AutoShape 33"/>
            <p:cNvCxnSpPr>
              <a:cxnSpLocks noChangeShapeType="1"/>
            </p:cNvCxnSpPr>
            <p:nvPr/>
          </p:nvCxnSpPr>
          <p:spPr bwMode="auto">
            <a:xfrm>
              <a:off x="6708" y="10803"/>
              <a:ext cx="1158" cy="633"/>
            </a:xfrm>
            <a:prstGeom prst="straightConnector1">
              <a:avLst/>
            </a:prstGeom>
            <a:noFill/>
            <a:ln w="28575">
              <a:solidFill>
                <a:srgbClr val="000000"/>
              </a:solidFill>
              <a:round/>
              <a:headEnd/>
              <a:tailEnd type="triangle" w="med" len="med"/>
            </a:ln>
          </p:spPr>
        </p:cxnSp>
      </p:grpSp>
      <p:sp>
        <p:nvSpPr>
          <p:cNvPr id="21507" name="TextBox 33"/>
          <p:cNvSpPr txBox="1">
            <a:spLocks noChangeArrowheads="1"/>
          </p:cNvSpPr>
          <p:nvPr/>
        </p:nvSpPr>
        <p:spPr bwMode="auto">
          <a:xfrm>
            <a:off x="549275" y="49213"/>
            <a:ext cx="2843213" cy="368300"/>
          </a:xfrm>
          <a:prstGeom prst="rect">
            <a:avLst/>
          </a:prstGeom>
          <a:noFill/>
          <a:ln w="9525">
            <a:noFill/>
            <a:miter lim="800000"/>
            <a:headEnd/>
            <a:tailEnd/>
          </a:ln>
        </p:spPr>
        <p:txBody>
          <a:bodyPr>
            <a:spAutoFit/>
          </a:bodyPr>
          <a:lstStyle/>
          <a:p>
            <a:r>
              <a:rPr lang="en-US" b="1"/>
              <a:t>Research  Steps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04" name="AutoShape 72" descr="https://encrypted-tbn2.gstatic.com/images?q=tbn:ANd9GcRj3vZNtRt05QtCcowaeTNCNnzuKHvX8EFwi9MPFu_UjIOwTVCf"/>
          <p:cNvSpPr>
            <a:spLocks noChangeAspect="1" noChangeArrowheads="1"/>
          </p:cNvSpPr>
          <p:nvPr/>
        </p:nvSpPr>
        <p:spPr bwMode="auto">
          <a:xfrm>
            <a:off x="155575" y="-1004888"/>
            <a:ext cx="2171700" cy="21050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4105" name="Picture 73"/>
          <p:cNvPicPr>
            <a:picLocks noChangeAspect="1" noChangeArrowheads="1"/>
          </p:cNvPicPr>
          <p:nvPr/>
        </p:nvPicPr>
        <p:blipFill>
          <a:blip r:embed="rId2"/>
          <a:srcRect/>
          <a:stretch>
            <a:fillRect/>
          </a:stretch>
        </p:blipFill>
        <p:spPr bwMode="auto">
          <a:xfrm>
            <a:off x="1828800" y="770022"/>
            <a:ext cx="5573288" cy="54021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6324600" cy="685800"/>
          </a:xfrm>
          <a:solidFill>
            <a:srgbClr val="3333FF"/>
          </a:solidFill>
        </p:spPr>
        <p:txBody>
          <a:bodyPr/>
          <a:lstStyle/>
          <a:p>
            <a:pPr eaLnBrk="1" hangingPunct="1"/>
            <a:r>
              <a:rPr lang="id-ID" sz="4000" b="1" smtClean="0">
                <a:solidFill>
                  <a:schemeClr val="bg1"/>
                </a:solidFill>
              </a:rPr>
              <a:t>DAFTAR PUSTAKA</a:t>
            </a:r>
            <a:endParaRPr lang="en-GB" sz="4000" smtClean="0">
              <a:solidFill>
                <a:schemeClr val="bg1"/>
              </a:solidFill>
            </a:endParaRPr>
          </a:p>
        </p:txBody>
      </p:sp>
      <p:sp>
        <p:nvSpPr>
          <p:cNvPr id="22531" name="Rectangle 3"/>
          <p:cNvSpPr>
            <a:spLocks noGrp="1" noChangeArrowheads="1"/>
          </p:cNvSpPr>
          <p:nvPr>
            <p:ph type="body" idx="1"/>
          </p:nvPr>
        </p:nvSpPr>
        <p:spPr>
          <a:xfrm>
            <a:off x="228600" y="838200"/>
            <a:ext cx="8458200" cy="5410200"/>
          </a:xfrm>
        </p:spPr>
        <p:txBody>
          <a:bodyPr/>
          <a:lstStyle/>
          <a:p>
            <a:pPr marL="971550" lvl="1" indent="-457200" eaLnBrk="1" hangingPunct="1">
              <a:lnSpc>
                <a:spcPct val="80000"/>
              </a:lnSpc>
            </a:pPr>
            <a:r>
              <a:rPr lang="id-ID" sz="1600" dirty="0" smtClean="0">
                <a:latin typeface="Arial" charset="0"/>
                <a:cs typeface="Arial" charset="0"/>
              </a:rPr>
              <a:t>Djuhril O.S., Suherli, 2001, Panduan Membuat Karya Tulis, ISBN 979-543-059-9, Yrama Widya, Bandung, 128 p</a:t>
            </a:r>
          </a:p>
          <a:p>
            <a:pPr marL="971550" lvl="1" indent="-457200" eaLnBrk="1" hangingPunct="1">
              <a:lnSpc>
                <a:spcPct val="80000"/>
              </a:lnSpc>
            </a:pPr>
            <a:r>
              <a:rPr lang="id-ID" sz="1600" dirty="0" smtClean="0">
                <a:latin typeface="Arial" charset="0"/>
                <a:cs typeface="Arial" charset="0"/>
              </a:rPr>
              <a:t>Gregorius chandra, 2004, Daftar Situs Jurnal Ilmiah, ISBN 979-731-375-1, penerbit Andi, Yogya, 399p</a:t>
            </a:r>
          </a:p>
          <a:p>
            <a:pPr marL="971550" lvl="1" indent="-457200" eaLnBrk="1" hangingPunct="1">
              <a:lnSpc>
                <a:spcPct val="80000"/>
              </a:lnSpc>
            </a:pPr>
            <a:r>
              <a:rPr lang="id-ID" sz="1600" dirty="0" smtClean="0">
                <a:latin typeface="Arial" charset="0"/>
                <a:cs typeface="Arial" charset="0"/>
              </a:rPr>
              <a:t>Mien A, Rifai., 1995,  Pegangan gaya penulisan, peyuntingan dan penerbitan karya ilmiah Indonesia, Yogyakarta, Gadjah Mada University Press. </a:t>
            </a:r>
            <a:endParaRPr lang="en-US" sz="1600" dirty="0" smtClean="0">
              <a:latin typeface="Arial" charset="0"/>
              <a:cs typeface="Arial" charset="0"/>
            </a:endParaRPr>
          </a:p>
          <a:p>
            <a:pPr marL="971550" lvl="1" indent="-457200" eaLnBrk="1" hangingPunct="1">
              <a:lnSpc>
                <a:spcPct val="80000"/>
              </a:lnSpc>
            </a:pPr>
            <a:r>
              <a:rPr lang="id-ID" sz="1600" dirty="0" smtClean="0">
                <a:latin typeface="Arial" charset="0"/>
                <a:cs typeface="Arial" charset="0"/>
              </a:rPr>
              <a:t>Singleton, R. A., Straits, B. C &amp; Straits, M. M, 1993, Aproaches to social research (second edition),  New York Oxfordd University Press. </a:t>
            </a:r>
            <a:endParaRPr lang="en-US" sz="1600" dirty="0" smtClean="0">
              <a:latin typeface="Arial" charset="0"/>
              <a:cs typeface="Arial" charset="0"/>
            </a:endParaRPr>
          </a:p>
          <a:p>
            <a:pPr marL="971550" lvl="1" indent="-457200" eaLnBrk="1" hangingPunct="1">
              <a:lnSpc>
                <a:spcPct val="80000"/>
              </a:lnSpc>
            </a:pPr>
            <a:r>
              <a:rPr lang="id-ID" sz="1600" dirty="0" smtClean="0">
                <a:latin typeface="Arial" charset="0"/>
                <a:cs typeface="Arial" charset="0"/>
              </a:rPr>
              <a:t>Singarimbun, Masri, dan Sofian Effendi, 1989, </a:t>
            </a:r>
            <a:r>
              <a:rPr lang="id-ID" sz="1600" i="1" dirty="0" smtClean="0">
                <a:latin typeface="Arial" charset="0"/>
                <a:cs typeface="Arial" charset="0"/>
              </a:rPr>
              <a:t>Metode Penelitian Survei</a:t>
            </a:r>
            <a:r>
              <a:rPr lang="id-ID" sz="1600" dirty="0" smtClean="0">
                <a:latin typeface="Arial" charset="0"/>
                <a:cs typeface="Arial" charset="0"/>
              </a:rPr>
              <a:t>, LP3ES, Jakarta.</a:t>
            </a:r>
          </a:p>
          <a:p>
            <a:pPr marL="971550" lvl="1" indent="-457200" eaLnBrk="1" hangingPunct="1">
              <a:lnSpc>
                <a:spcPct val="80000"/>
              </a:lnSpc>
            </a:pPr>
            <a:r>
              <a:rPr lang="id-ID" sz="1600" dirty="0" smtClean="0">
                <a:latin typeface="Arial" charset="0"/>
                <a:cs typeface="Arial" charset="0"/>
              </a:rPr>
              <a:t>Suminar S. Achmadi, 1999,  Teknik penulisan artikel ilmiah. Makalah. Disampaikan pada Pelatihan Penatar penulisan Artikel Iliniah di Perguruan Tinggi, Jakarta, diselenggarakan oleh Ditbinlitabmas.</a:t>
            </a:r>
            <a:endParaRPr lang="en-US" sz="1600" dirty="0" smtClean="0">
              <a:latin typeface="Arial" charset="0"/>
              <a:cs typeface="Arial" charset="0"/>
            </a:endParaRPr>
          </a:p>
          <a:p>
            <a:pPr marL="971550" lvl="1" indent="-457200" eaLnBrk="1" hangingPunct="1">
              <a:lnSpc>
                <a:spcPct val="80000"/>
              </a:lnSpc>
            </a:pPr>
            <a:r>
              <a:rPr lang="id-ID" sz="1600" dirty="0" smtClean="0">
                <a:latin typeface="Arial" charset="0"/>
                <a:cs typeface="Arial" charset="0"/>
              </a:rPr>
              <a:t>Suharsimi Arikunto, 2002, Prosedur Penelitian Suatu Pendekatan Praktek, Penerbit Rineka Cipta, ISBN 979-518-018-5, Jakarta, 342p;.</a:t>
            </a:r>
            <a:endParaRPr lang="en-US" sz="1600" dirty="0" smtClean="0">
              <a:latin typeface="Arial" charset="0"/>
              <a:cs typeface="Arial" charset="0"/>
            </a:endParaRPr>
          </a:p>
          <a:p>
            <a:pPr marL="971550" lvl="1" indent="-457200" eaLnBrk="1" hangingPunct="1">
              <a:lnSpc>
                <a:spcPct val="80000"/>
              </a:lnSpc>
            </a:pPr>
            <a:r>
              <a:rPr lang="id-ID" sz="1600" dirty="0" smtClean="0">
                <a:latin typeface="Arial" charset="0"/>
                <a:cs typeface="Arial" charset="0"/>
              </a:rPr>
              <a:t>Suryabrata, Sumadi; 1992, </a:t>
            </a:r>
            <a:r>
              <a:rPr lang="id-ID" sz="1600" i="1" dirty="0" smtClean="0">
                <a:latin typeface="Arial" charset="0"/>
                <a:cs typeface="Arial" charset="0"/>
              </a:rPr>
              <a:t>Metodologi Penelitian</a:t>
            </a:r>
            <a:r>
              <a:rPr lang="id-ID" sz="1600" dirty="0" smtClean="0">
                <a:latin typeface="Arial" charset="0"/>
                <a:cs typeface="Arial" charset="0"/>
              </a:rPr>
              <a:t>, PT. Raja Grafindo Persada, Jakarta</a:t>
            </a:r>
          </a:p>
          <a:p>
            <a:pPr marL="971550" lvl="1" indent="-457200" eaLnBrk="1" hangingPunct="1">
              <a:lnSpc>
                <a:spcPct val="80000"/>
              </a:lnSpc>
            </a:pPr>
            <a:r>
              <a:rPr lang="id-ID" sz="1600" dirty="0" smtClean="0">
                <a:latin typeface="Arial" charset="0"/>
                <a:cs typeface="Arial" charset="0"/>
              </a:rPr>
              <a:t>Tim D</a:t>
            </a:r>
            <a:r>
              <a:rPr lang="en-US" sz="1600" dirty="0" err="1" smtClean="0">
                <a:latin typeface="Arial" charset="0"/>
                <a:cs typeface="Arial" charset="0"/>
              </a:rPr>
              <a:t>itlitabmas</a:t>
            </a:r>
            <a:r>
              <a:rPr lang="id-ID" sz="1600" dirty="0" smtClean="0">
                <a:latin typeface="Arial" charset="0"/>
                <a:cs typeface="Arial" charset="0"/>
              </a:rPr>
              <a:t>, 20</a:t>
            </a:r>
            <a:r>
              <a:rPr lang="en-US" sz="1600" dirty="0" smtClean="0">
                <a:latin typeface="Arial" charset="0"/>
                <a:cs typeface="Arial" charset="0"/>
              </a:rPr>
              <a:t>12</a:t>
            </a:r>
            <a:r>
              <a:rPr lang="id-ID" sz="1600" dirty="0" smtClean="0">
                <a:latin typeface="Arial" charset="0"/>
                <a:cs typeface="Arial" charset="0"/>
              </a:rPr>
              <a:t>, Panduan pelaksanaan penelitian dan pengabdian kepada masyarakat Jakarta, Direktorat Penelitian dan Pengabdian kepada Masyarakat.</a:t>
            </a:r>
          </a:p>
          <a:p>
            <a:pPr marL="1371600" lvl="2" indent="-457200" eaLnBrk="1" hangingPunct="1">
              <a:lnSpc>
                <a:spcPct val="80000"/>
              </a:lnSpc>
            </a:pPr>
            <a:endParaRPr lang="id-ID"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228600"/>
            <a:ext cx="7772400" cy="685800"/>
          </a:xfrm>
        </p:spPr>
        <p:txBody>
          <a:bodyPr rtlCol="0">
            <a:normAutofit fontScale="90000"/>
          </a:bodyPr>
          <a:lstStyle/>
          <a:p>
            <a:pPr eaLnBrk="1" fontAlgn="auto" hangingPunct="1">
              <a:spcAft>
                <a:spcPts val="0"/>
              </a:spcAft>
              <a:defRPr/>
            </a:pPr>
            <a:r>
              <a:rPr lang="en-US" sz="4000" dirty="0" smtClean="0">
                <a:latin typeface="Benguiat Bk BT" pitchFamily="18" charset="0"/>
              </a:rPr>
              <a:t>1. </a:t>
            </a:r>
            <a:r>
              <a:rPr lang="en-US" sz="4000" dirty="0" err="1" smtClean="0">
                <a:latin typeface="Benguiat Bk BT" pitchFamily="18" charset="0"/>
              </a:rPr>
              <a:t>Pendahuluan</a:t>
            </a:r>
            <a:endParaRPr lang="en-GB" sz="4000" dirty="0" smtClean="0">
              <a:latin typeface="Benguiat Bk BT" pitchFamily="18" charset="0"/>
            </a:endParaRPr>
          </a:p>
        </p:txBody>
      </p:sp>
      <p:sp>
        <p:nvSpPr>
          <p:cNvPr id="4099" name="Rectangle 3"/>
          <p:cNvSpPr>
            <a:spLocks noGrp="1" noChangeArrowheads="1"/>
          </p:cNvSpPr>
          <p:nvPr>
            <p:ph idx="1"/>
          </p:nvPr>
        </p:nvSpPr>
        <p:spPr>
          <a:xfrm>
            <a:off x="609600" y="1143000"/>
            <a:ext cx="7772400" cy="4876800"/>
          </a:xfrm>
        </p:spPr>
        <p:txBody>
          <a:bodyPr/>
          <a:lstStyle/>
          <a:p>
            <a:pPr marL="0" indent="0" algn="just" eaLnBrk="1" hangingPunct="1">
              <a:lnSpc>
                <a:spcPct val="80000"/>
              </a:lnSpc>
              <a:buFont typeface="Wingdings" pitchFamily="2" charset="2"/>
              <a:buChar char="Ø"/>
            </a:pPr>
            <a:r>
              <a:rPr lang="en-US" sz="2000" dirty="0" smtClean="0">
                <a:latin typeface="Arial" charset="0"/>
                <a:cs typeface="Arial" charset="0"/>
              </a:rPr>
              <a:t> </a:t>
            </a:r>
            <a:r>
              <a:rPr lang="en-US" sz="2000" dirty="0" err="1" smtClean="0">
                <a:latin typeface="Arial" charset="0"/>
                <a:cs typeface="Arial" charset="0"/>
              </a:rPr>
              <a:t>Telaah</a:t>
            </a:r>
            <a:r>
              <a:rPr lang="en-US" sz="2000" dirty="0" smtClean="0">
                <a:latin typeface="Arial" charset="0"/>
                <a:cs typeface="Arial" charset="0"/>
              </a:rPr>
              <a:t> </a:t>
            </a:r>
            <a:r>
              <a:rPr lang="en-US" sz="2000" dirty="0" err="1" smtClean="0">
                <a:latin typeface="Arial" charset="0"/>
                <a:cs typeface="Arial" charset="0"/>
              </a:rPr>
              <a:t>pustaka</a:t>
            </a:r>
            <a:r>
              <a:rPr lang="en-US" sz="2000" dirty="0" smtClean="0">
                <a:latin typeface="Arial" charset="0"/>
                <a:cs typeface="Arial" charset="0"/>
              </a:rPr>
              <a:t> </a:t>
            </a:r>
            <a:r>
              <a:rPr lang="en-US" sz="2000" dirty="0" err="1" smtClean="0">
                <a:latin typeface="Arial" charset="0"/>
                <a:cs typeface="Arial" charset="0"/>
              </a:rPr>
              <a:t>adalah</a:t>
            </a:r>
            <a:r>
              <a:rPr lang="en-US" sz="2000" dirty="0" smtClean="0">
                <a:latin typeface="Arial" charset="0"/>
                <a:cs typeface="Arial" charset="0"/>
              </a:rPr>
              <a:t> review </a:t>
            </a:r>
            <a:r>
              <a:rPr lang="en-US" sz="2000" dirty="0" err="1" smtClean="0">
                <a:latin typeface="Arial" charset="0"/>
                <a:cs typeface="Arial" charset="0"/>
              </a:rPr>
              <a:t>pemahaman</a:t>
            </a:r>
            <a:r>
              <a:rPr lang="en-US" sz="2000" dirty="0" smtClean="0">
                <a:latin typeface="Arial" charset="0"/>
                <a:cs typeface="Arial" charset="0"/>
              </a:rPr>
              <a:t> </a:t>
            </a:r>
            <a:r>
              <a:rPr lang="en-US" sz="2000" dirty="0" err="1" smtClean="0">
                <a:latin typeface="Arial" charset="0"/>
                <a:cs typeface="Arial" charset="0"/>
              </a:rPr>
              <a:t>dokumentasi</a:t>
            </a:r>
            <a:r>
              <a:rPr lang="en-US" sz="2000" dirty="0" smtClean="0">
                <a:latin typeface="Arial" charset="0"/>
                <a:cs typeface="Arial" charset="0"/>
              </a:rPr>
              <a:t> </a:t>
            </a:r>
            <a:r>
              <a:rPr lang="en-US" sz="2000" dirty="0" err="1" smtClean="0">
                <a:latin typeface="Arial" charset="0"/>
                <a:cs typeface="Arial" charset="0"/>
              </a:rPr>
              <a:t>dari</a:t>
            </a:r>
            <a:r>
              <a:rPr lang="en-US" sz="2000" dirty="0" smtClean="0">
                <a:latin typeface="Arial" charset="0"/>
                <a:cs typeface="Arial" charset="0"/>
              </a:rPr>
              <a:t> </a:t>
            </a:r>
            <a:r>
              <a:rPr lang="en-US" sz="2000" dirty="0" err="1" smtClean="0">
                <a:latin typeface="Arial" charset="0"/>
                <a:cs typeface="Arial" charset="0"/>
              </a:rPr>
              <a:t>hasil</a:t>
            </a:r>
            <a:r>
              <a:rPr lang="en-US" sz="2000" dirty="0" smtClean="0">
                <a:latin typeface="Arial" charset="0"/>
                <a:cs typeface="Arial" charset="0"/>
              </a:rPr>
              <a:t> yang </a:t>
            </a:r>
            <a:r>
              <a:rPr lang="en-US" sz="2000" dirty="0" err="1" smtClean="0">
                <a:latin typeface="Arial" charset="0"/>
                <a:cs typeface="Arial" charset="0"/>
              </a:rPr>
              <a:t>dipublikasikan</a:t>
            </a:r>
            <a:r>
              <a:rPr lang="en-US" sz="2000" dirty="0" smtClean="0">
                <a:latin typeface="Arial" charset="0"/>
                <a:cs typeface="Arial" charset="0"/>
              </a:rPr>
              <a:t> </a:t>
            </a:r>
            <a:r>
              <a:rPr lang="en-US" sz="2000" dirty="0" err="1" smtClean="0">
                <a:latin typeface="Arial" charset="0"/>
                <a:cs typeface="Arial" charset="0"/>
              </a:rPr>
              <a:t>dan</a:t>
            </a:r>
            <a:r>
              <a:rPr lang="en-US" sz="2000" dirty="0" smtClean="0">
                <a:latin typeface="Arial" charset="0"/>
                <a:cs typeface="Arial" charset="0"/>
              </a:rPr>
              <a:t> yang </a:t>
            </a:r>
            <a:r>
              <a:rPr lang="en-US" sz="2000" dirty="0" err="1" smtClean="0">
                <a:latin typeface="Arial" charset="0"/>
                <a:cs typeface="Arial" charset="0"/>
              </a:rPr>
              <a:t>tidak</a:t>
            </a:r>
            <a:r>
              <a:rPr lang="en-US" sz="2000" dirty="0" smtClean="0">
                <a:latin typeface="Arial" charset="0"/>
                <a:cs typeface="Arial" charset="0"/>
              </a:rPr>
              <a:t> </a:t>
            </a:r>
            <a:r>
              <a:rPr lang="en-US" sz="2000" dirty="0" err="1" smtClean="0">
                <a:latin typeface="Arial" charset="0"/>
                <a:cs typeface="Arial" charset="0"/>
              </a:rPr>
              <a:t>dipublikasikan</a:t>
            </a:r>
            <a:r>
              <a:rPr lang="en-US" sz="2000" dirty="0" smtClean="0">
                <a:latin typeface="Arial" charset="0"/>
                <a:cs typeface="Arial" charset="0"/>
              </a:rPr>
              <a:t> </a:t>
            </a:r>
            <a:r>
              <a:rPr lang="en-US" sz="2000" dirty="0" err="1" smtClean="0">
                <a:latin typeface="Arial" charset="0"/>
                <a:cs typeface="Arial" charset="0"/>
              </a:rPr>
              <a:t>dari</a:t>
            </a:r>
            <a:r>
              <a:rPr lang="en-US" sz="2000" dirty="0" smtClean="0">
                <a:latin typeface="Arial" charset="0"/>
                <a:cs typeface="Arial" charset="0"/>
              </a:rPr>
              <a:t> </a:t>
            </a:r>
            <a:r>
              <a:rPr lang="en-US" sz="2000" dirty="0" err="1" smtClean="0">
                <a:latin typeface="Arial" charset="0"/>
                <a:cs typeface="Arial" charset="0"/>
              </a:rPr>
              <a:t>sumber</a:t>
            </a:r>
            <a:r>
              <a:rPr lang="en-US" sz="2000" dirty="0" smtClean="0">
                <a:latin typeface="Arial" charset="0"/>
                <a:cs typeface="Arial" charset="0"/>
              </a:rPr>
              <a:t> </a:t>
            </a:r>
            <a:r>
              <a:rPr lang="en-US" sz="2000" dirty="0" err="1" smtClean="0">
                <a:latin typeface="Arial" charset="0"/>
                <a:cs typeface="Arial" charset="0"/>
              </a:rPr>
              <a:t>sekunder</a:t>
            </a:r>
            <a:r>
              <a:rPr lang="en-US" sz="2000" dirty="0" smtClean="0">
                <a:latin typeface="Arial" charset="0"/>
                <a:cs typeface="Arial" charset="0"/>
              </a:rPr>
              <a:t> </a:t>
            </a:r>
            <a:r>
              <a:rPr lang="en-US" sz="2000" dirty="0" err="1" smtClean="0">
                <a:latin typeface="Arial" charset="0"/>
                <a:cs typeface="Arial" charset="0"/>
              </a:rPr>
              <a:t>pada</a:t>
            </a:r>
            <a:r>
              <a:rPr lang="en-US" sz="2000" dirty="0" smtClean="0">
                <a:latin typeface="Arial" charset="0"/>
                <a:cs typeface="Arial" charset="0"/>
              </a:rPr>
              <a:t> </a:t>
            </a:r>
            <a:r>
              <a:rPr lang="en-US" sz="2000" dirty="0" err="1" smtClean="0">
                <a:latin typeface="Arial" charset="0"/>
                <a:cs typeface="Arial" charset="0"/>
              </a:rPr>
              <a:t>bidang</a:t>
            </a:r>
            <a:r>
              <a:rPr lang="en-US" sz="2000" dirty="0" smtClean="0">
                <a:latin typeface="Arial" charset="0"/>
                <a:cs typeface="Arial" charset="0"/>
              </a:rPr>
              <a:t> </a:t>
            </a:r>
            <a:r>
              <a:rPr lang="en-US" sz="2000" dirty="0" err="1" smtClean="0">
                <a:latin typeface="Arial" charset="0"/>
                <a:cs typeface="Arial" charset="0"/>
              </a:rPr>
              <a:t>minat</a:t>
            </a:r>
            <a:r>
              <a:rPr lang="en-US" sz="2000" dirty="0" smtClean="0">
                <a:latin typeface="Arial" charset="0"/>
                <a:cs typeface="Arial" charset="0"/>
              </a:rPr>
              <a:t> </a:t>
            </a:r>
            <a:r>
              <a:rPr lang="en-US" sz="2000" dirty="0" err="1" smtClean="0">
                <a:latin typeface="Arial" charset="0"/>
                <a:cs typeface="Arial" charset="0"/>
              </a:rPr>
              <a:t>peneliti</a:t>
            </a:r>
            <a:r>
              <a:rPr lang="en-US" sz="2000" dirty="0" smtClean="0">
                <a:latin typeface="Arial" charset="0"/>
                <a:cs typeface="Arial" charset="0"/>
              </a:rPr>
              <a:t>.</a:t>
            </a:r>
          </a:p>
          <a:p>
            <a:pPr marL="0" indent="0" algn="just" eaLnBrk="1" hangingPunct="1">
              <a:lnSpc>
                <a:spcPct val="80000"/>
              </a:lnSpc>
              <a:buFont typeface="Wingdings" pitchFamily="2" charset="2"/>
              <a:buChar char="Ø"/>
            </a:pPr>
            <a:endParaRPr lang="en-US" sz="2000" dirty="0" smtClean="0">
              <a:latin typeface="Arial" charset="0"/>
              <a:cs typeface="Arial" charset="0"/>
            </a:endParaRPr>
          </a:p>
          <a:p>
            <a:pPr marL="0" indent="0" algn="just" eaLnBrk="1" hangingPunct="1">
              <a:lnSpc>
                <a:spcPct val="80000"/>
              </a:lnSpc>
              <a:buFont typeface="Wingdings" pitchFamily="2" charset="2"/>
              <a:buChar char="Ø"/>
            </a:pPr>
            <a:r>
              <a:rPr lang="en-US" sz="2000" dirty="0" smtClean="0">
                <a:latin typeface="Arial" charset="0"/>
                <a:cs typeface="Arial" charset="0"/>
              </a:rPr>
              <a:t> </a:t>
            </a:r>
            <a:r>
              <a:rPr lang="en-US" sz="2000" dirty="0" err="1" smtClean="0">
                <a:latin typeface="Arial" charset="0"/>
                <a:cs typeface="Arial" charset="0"/>
              </a:rPr>
              <a:t>Sebagian</a:t>
            </a:r>
            <a:r>
              <a:rPr lang="en-US" sz="2000" dirty="0" smtClean="0">
                <a:latin typeface="Arial" charset="0"/>
                <a:cs typeface="Arial" charset="0"/>
              </a:rPr>
              <a:t> </a:t>
            </a:r>
            <a:r>
              <a:rPr lang="en-US" sz="2000" dirty="0" err="1" smtClean="0">
                <a:latin typeface="Arial" charset="0"/>
                <a:cs typeface="Arial" charset="0"/>
              </a:rPr>
              <a:t>penulis</a:t>
            </a:r>
            <a:r>
              <a:rPr lang="en-US" sz="2000" dirty="0" smtClean="0">
                <a:latin typeface="Arial" charset="0"/>
                <a:cs typeface="Arial" charset="0"/>
              </a:rPr>
              <a:t> (</a:t>
            </a:r>
            <a:r>
              <a:rPr lang="en-US" sz="2000" dirty="0" err="1" smtClean="0">
                <a:latin typeface="Arial" charset="0"/>
                <a:cs typeface="Arial" charset="0"/>
              </a:rPr>
              <a:t>usulan</a:t>
            </a:r>
            <a:r>
              <a:rPr lang="en-US" sz="2000" dirty="0" smtClean="0">
                <a:latin typeface="Arial" charset="0"/>
                <a:cs typeface="Arial" charset="0"/>
              </a:rPr>
              <a:t> </a:t>
            </a:r>
            <a:r>
              <a:rPr lang="en-US" sz="2000" dirty="0" err="1" smtClean="0">
                <a:latin typeface="Arial" charset="0"/>
                <a:cs typeface="Arial" charset="0"/>
              </a:rPr>
              <a:t>penelitian</a:t>
            </a:r>
            <a:r>
              <a:rPr lang="en-US" sz="2000" dirty="0" smtClean="0">
                <a:latin typeface="Arial" charset="0"/>
                <a:cs typeface="Arial" charset="0"/>
              </a:rPr>
              <a:t> </a:t>
            </a:r>
            <a:r>
              <a:rPr lang="en-US" sz="2000" dirty="0" err="1" smtClean="0">
                <a:latin typeface="Arial" charset="0"/>
                <a:cs typeface="Arial" charset="0"/>
              </a:rPr>
              <a:t>atau</a:t>
            </a:r>
            <a:r>
              <a:rPr lang="en-US" sz="2000" dirty="0" smtClean="0">
                <a:latin typeface="Arial" charset="0"/>
                <a:cs typeface="Arial" charset="0"/>
              </a:rPr>
              <a:t> </a:t>
            </a:r>
            <a:r>
              <a:rPr lang="en-US" sz="2000" dirty="0" err="1" smtClean="0">
                <a:latin typeface="Arial" charset="0"/>
                <a:cs typeface="Arial" charset="0"/>
              </a:rPr>
              <a:t>karya</a:t>
            </a:r>
            <a:r>
              <a:rPr lang="en-US" sz="2000" dirty="0" smtClean="0">
                <a:latin typeface="Arial" charset="0"/>
                <a:cs typeface="Arial" charset="0"/>
              </a:rPr>
              <a:t> </a:t>
            </a:r>
            <a:r>
              <a:rPr lang="en-US" sz="2000" dirty="0" err="1" smtClean="0">
                <a:latin typeface="Arial" charset="0"/>
                <a:cs typeface="Arial" charset="0"/>
              </a:rPr>
              <a:t>tulis</a:t>
            </a:r>
            <a:r>
              <a:rPr lang="en-US" sz="2000" dirty="0" smtClean="0">
                <a:latin typeface="Arial" charset="0"/>
                <a:cs typeface="Arial" charset="0"/>
              </a:rPr>
              <a:t>) </a:t>
            </a:r>
            <a:r>
              <a:rPr lang="en-US" sz="2000" dirty="0" err="1" smtClean="0">
                <a:latin typeface="Arial" charset="0"/>
                <a:cs typeface="Arial" charset="0"/>
              </a:rPr>
              <a:t>menganggap</a:t>
            </a:r>
            <a:r>
              <a:rPr lang="en-US" sz="2000" dirty="0" smtClean="0">
                <a:latin typeface="Arial" charset="0"/>
                <a:cs typeface="Arial" charset="0"/>
              </a:rPr>
              <a:t> </a:t>
            </a:r>
            <a:r>
              <a:rPr lang="en-US" sz="2000" dirty="0" err="1" smtClean="0">
                <a:latin typeface="Arial" charset="0"/>
                <a:cs typeface="Arial" charset="0"/>
              </a:rPr>
              <a:t>tinjauan</a:t>
            </a:r>
            <a:r>
              <a:rPr lang="en-US" sz="2000" dirty="0" smtClean="0">
                <a:latin typeface="Arial" charset="0"/>
                <a:cs typeface="Arial" charset="0"/>
              </a:rPr>
              <a:t> </a:t>
            </a:r>
            <a:r>
              <a:rPr lang="en-US" sz="2000" dirty="0" err="1" smtClean="0">
                <a:latin typeface="Arial" charset="0"/>
                <a:cs typeface="Arial" charset="0"/>
              </a:rPr>
              <a:t>pustaka</a:t>
            </a:r>
            <a:r>
              <a:rPr lang="en-US" sz="2000" dirty="0" smtClean="0">
                <a:latin typeface="Arial" charset="0"/>
                <a:cs typeface="Arial" charset="0"/>
              </a:rPr>
              <a:t> </a:t>
            </a:r>
            <a:r>
              <a:rPr lang="en-US" sz="2000" dirty="0" err="1" smtClean="0">
                <a:latin typeface="Arial" charset="0"/>
                <a:cs typeface="Arial" charset="0"/>
              </a:rPr>
              <a:t>merupakan</a:t>
            </a:r>
            <a:r>
              <a:rPr lang="en-US" sz="2000" dirty="0" smtClean="0">
                <a:latin typeface="Arial" charset="0"/>
                <a:cs typeface="Arial" charset="0"/>
              </a:rPr>
              <a:t> </a:t>
            </a:r>
            <a:r>
              <a:rPr lang="en-US" sz="2000" dirty="0" err="1" smtClean="0">
                <a:latin typeface="Arial" charset="0"/>
                <a:cs typeface="Arial" charset="0"/>
              </a:rPr>
              <a:t>bagian</a:t>
            </a:r>
            <a:r>
              <a:rPr lang="en-US" sz="2000" dirty="0" smtClean="0">
                <a:latin typeface="Arial" charset="0"/>
                <a:cs typeface="Arial" charset="0"/>
              </a:rPr>
              <a:t> yang </a:t>
            </a:r>
            <a:r>
              <a:rPr lang="en-US" sz="2000" dirty="0" err="1" smtClean="0">
                <a:latin typeface="Arial" charset="0"/>
                <a:cs typeface="Arial" charset="0"/>
              </a:rPr>
              <a:t>tidak</a:t>
            </a:r>
            <a:r>
              <a:rPr lang="en-US" sz="2000" dirty="0" smtClean="0">
                <a:latin typeface="Arial" charset="0"/>
                <a:cs typeface="Arial" charset="0"/>
              </a:rPr>
              <a:t> </a:t>
            </a:r>
            <a:r>
              <a:rPr lang="en-US" sz="2000" dirty="0" err="1" smtClean="0">
                <a:latin typeface="Arial" charset="0"/>
                <a:cs typeface="Arial" charset="0"/>
              </a:rPr>
              <a:t>penting</a:t>
            </a:r>
            <a:r>
              <a:rPr lang="en-US" sz="2000" dirty="0" smtClean="0">
                <a:latin typeface="Arial" charset="0"/>
                <a:cs typeface="Arial" charset="0"/>
              </a:rPr>
              <a:t> </a:t>
            </a:r>
            <a:r>
              <a:rPr lang="en-US" sz="2000" dirty="0" err="1" smtClean="0">
                <a:latin typeface="Arial" charset="0"/>
                <a:cs typeface="Arial" charset="0"/>
              </a:rPr>
              <a:t>sehingga</a:t>
            </a:r>
            <a:r>
              <a:rPr lang="en-US" sz="2000" dirty="0" smtClean="0">
                <a:latin typeface="Arial" charset="0"/>
                <a:cs typeface="Arial" charset="0"/>
              </a:rPr>
              <a:t> </a:t>
            </a:r>
            <a:r>
              <a:rPr lang="en-US" sz="2000" dirty="0" err="1" smtClean="0">
                <a:latin typeface="Arial" charset="0"/>
                <a:cs typeface="Arial" charset="0"/>
              </a:rPr>
              <a:t>ditulis</a:t>
            </a:r>
            <a:r>
              <a:rPr lang="en-US" sz="2000" dirty="0" smtClean="0">
                <a:latin typeface="Arial" charset="0"/>
                <a:cs typeface="Arial" charset="0"/>
              </a:rPr>
              <a:t> “</a:t>
            </a:r>
            <a:r>
              <a:rPr lang="en-US" sz="2000" dirty="0" err="1" smtClean="0">
                <a:latin typeface="Arial" charset="0"/>
                <a:cs typeface="Arial" charset="0"/>
              </a:rPr>
              <a:t>asal</a:t>
            </a:r>
            <a:r>
              <a:rPr lang="en-US" sz="2000" dirty="0" smtClean="0">
                <a:latin typeface="Arial" charset="0"/>
                <a:cs typeface="Arial" charset="0"/>
              </a:rPr>
              <a:t> </a:t>
            </a:r>
            <a:r>
              <a:rPr lang="en-US" sz="2000" dirty="0" err="1" smtClean="0">
                <a:latin typeface="Arial" charset="0"/>
                <a:cs typeface="Arial" charset="0"/>
              </a:rPr>
              <a:t>ada</a:t>
            </a:r>
            <a:r>
              <a:rPr lang="en-US" sz="2000" dirty="0" smtClean="0">
                <a:latin typeface="Arial" charset="0"/>
                <a:cs typeface="Arial" charset="0"/>
              </a:rPr>
              <a:t>” </a:t>
            </a:r>
            <a:r>
              <a:rPr lang="en-US" sz="2000" dirty="0" err="1" smtClean="0">
                <a:latin typeface="Arial" charset="0"/>
                <a:cs typeface="Arial" charset="0"/>
              </a:rPr>
              <a:t>saja</a:t>
            </a:r>
            <a:r>
              <a:rPr lang="en-US" sz="2000" dirty="0" smtClean="0">
                <a:latin typeface="Arial" charset="0"/>
                <a:cs typeface="Arial" charset="0"/>
              </a:rPr>
              <a:t> </a:t>
            </a:r>
            <a:r>
              <a:rPr lang="en-US" sz="2000" dirty="0" err="1" smtClean="0">
                <a:latin typeface="Arial" charset="0"/>
                <a:cs typeface="Arial" charset="0"/>
              </a:rPr>
              <a:t>atau</a:t>
            </a:r>
            <a:r>
              <a:rPr lang="en-US" sz="2000" dirty="0" smtClean="0">
                <a:latin typeface="Arial" charset="0"/>
                <a:cs typeface="Arial" charset="0"/>
              </a:rPr>
              <a:t> </a:t>
            </a:r>
            <a:r>
              <a:rPr lang="en-US" sz="2000" dirty="0" err="1" smtClean="0">
                <a:latin typeface="Arial" charset="0"/>
                <a:cs typeface="Arial" charset="0"/>
              </a:rPr>
              <a:t>hanya</a:t>
            </a:r>
            <a:r>
              <a:rPr lang="en-US" sz="2000" dirty="0" smtClean="0">
                <a:latin typeface="Arial" charset="0"/>
                <a:cs typeface="Arial" charset="0"/>
              </a:rPr>
              <a:t> </a:t>
            </a:r>
            <a:r>
              <a:rPr lang="en-US" sz="2000" dirty="0" err="1" smtClean="0">
                <a:latin typeface="Arial" charset="0"/>
                <a:cs typeface="Arial" charset="0"/>
              </a:rPr>
              <a:t>untuk</a:t>
            </a:r>
            <a:r>
              <a:rPr lang="en-US" sz="2000" dirty="0" smtClean="0">
                <a:latin typeface="Arial" charset="0"/>
                <a:cs typeface="Arial" charset="0"/>
              </a:rPr>
              <a:t> </a:t>
            </a:r>
            <a:r>
              <a:rPr lang="en-US" sz="2000" dirty="0" err="1" smtClean="0">
                <a:latin typeface="Arial" charset="0"/>
                <a:cs typeface="Arial" charset="0"/>
              </a:rPr>
              <a:t>sekedar</a:t>
            </a:r>
            <a:r>
              <a:rPr lang="en-US" sz="2000" dirty="0" smtClean="0">
                <a:latin typeface="Arial" charset="0"/>
                <a:cs typeface="Arial" charset="0"/>
              </a:rPr>
              <a:t> </a:t>
            </a:r>
            <a:r>
              <a:rPr lang="en-US" sz="2000" dirty="0" err="1" smtClean="0">
                <a:latin typeface="Arial" charset="0"/>
                <a:cs typeface="Arial" charset="0"/>
              </a:rPr>
              <a:t>membuktikan</a:t>
            </a:r>
            <a:r>
              <a:rPr lang="en-US" sz="2000" dirty="0" smtClean="0">
                <a:latin typeface="Arial" charset="0"/>
                <a:cs typeface="Arial" charset="0"/>
              </a:rPr>
              <a:t> </a:t>
            </a:r>
            <a:r>
              <a:rPr lang="en-US" sz="2000" dirty="0" err="1" smtClean="0">
                <a:latin typeface="Arial" charset="0"/>
                <a:cs typeface="Arial" charset="0"/>
              </a:rPr>
              <a:t>bahwa</a:t>
            </a:r>
            <a:r>
              <a:rPr lang="en-US" sz="2000" dirty="0" smtClean="0">
                <a:latin typeface="Arial" charset="0"/>
                <a:cs typeface="Arial" charset="0"/>
              </a:rPr>
              <a:t> </a:t>
            </a:r>
            <a:r>
              <a:rPr lang="en-US" sz="2000" dirty="0" err="1" smtClean="0">
                <a:latin typeface="Arial" charset="0"/>
                <a:cs typeface="Arial" charset="0"/>
              </a:rPr>
              <a:t>penelitian</a:t>
            </a:r>
            <a:r>
              <a:rPr lang="en-US" sz="2000" dirty="0" smtClean="0">
                <a:latin typeface="Arial" charset="0"/>
                <a:cs typeface="Arial" charset="0"/>
              </a:rPr>
              <a:t> (yang </a:t>
            </a:r>
            <a:r>
              <a:rPr lang="en-US" sz="2000" dirty="0" err="1" smtClean="0">
                <a:latin typeface="Arial" charset="0"/>
                <a:cs typeface="Arial" charset="0"/>
              </a:rPr>
              <a:t>diusulkan</a:t>
            </a:r>
            <a:r>
              <a:rPr lang="en-US" sz="2000" dirty="0" smtClean="0">
                <a:latin typeface="Arial" charset="0"/>
                <a:cs typeface="Arial" charset="0"/>
              </a:rPr>
              <a:t>) </a:t>
            </a:r>
            <a:r>
              <a:rPr lang="en-US" sz="2000" dirty="0" err="1" smtClean="0">
                <a:latin typeface="Arial" charset="0"/>
                <a:cs typeface="Arial" charset="0"/>
              </a:rPr>
              <a:t>belum</a:t>
            </a:r>
            <a:r>
              <a:rPr lang="en-US" sz="2000" dirty="0" smtClean="0">
                <a:latin typeface="Arial" charset="0"/>
                <a:cs typeface="Arial" charset="0"/>
              </a:rPr>
              <a:t> </a:t>
            </a:r>
            <a:r>
              <a:rPr lang="en-US" sz="2000" dirty="0" err="1" smtClean="0">
                <a:latin typeface="Arial" charset="0"/>
                <a:cs typeface="Arial" charset="0"/>
              </a:rPr>
              <a:t>pernah</a:t>
            </a:r>
            <a:r>
              <a:rPr lang="en-US" sz="2000" dirty="0" smtClean="0">
                <a:latin typeface="Arial" charset="0"/>
                <a:cs typeface="Arial" charset="0"/>
              </a:rPr>
              <a:t> </a:t>
            </a:r>
            <a:r>
              <a:rPr lang="en-US" sz="2000" dirty="0" err="1" smtClean="0">
                <a:latin typeface="Arial" charset="0"/>
                <a:cs typeface="Arial" charset="0"/>
              </a:rPr>
              <a:t>dilakukan</a:t>
            </a:r>
            <a:r>
              <a:rPr lang="en-US" sz="2000" dirty="0" smtClean="0">
                <a:latin typeface="Arial" charset="0"/>
                <a:cs typeface="Arial" charset="0"/>
              </a:rPr>
              <a:t> </a:t>
            </a:r>
            <a:r>
              <a:rPr lang="en-US" sz="2000" dirty="0" err="1" smtClean="0">
                <a:latin typeface="Arial" charset="0"/>
                <a:cs typeface="Arial" charset="0"/>
              </a:rPr>
              <a:t>sebelumnya</a:t>
            </a:r>
            <a:r>
              <a:rPr lang="en-US" sz="2000" dirty="0" smtClean="0">
                <a:latin typeface="Arial" charset="0"/>
                <a:cs typeface="Arial" charset="0"/>
              </a:rPr>
              <a:t>.</a:t>
            </a:r>
          </a:p>
          <a:p>
            <a:pPr marL="0" indent="0" algn="just" eaLnBrk="1" hangingPunct="1">
              <a:lnSpc>
                <a:spcPct val="80000"/>
              </a:lnSpc>
              <a:buFont typeface="Wingdings" pitchFamily="2" charset="2"/>
              <a:buChar char="Ø"/>
            </a:pPr>
            <a:endParaRPr lang="en-US" sz="2000" dirty="0" smtClean="0">
              <a:latin typeface="Arial" charset="0"/>
              <a:cs typeface="Arial" charset="0"/>
            </a:endParaRPr>
          </a:p>
          <a:p>
            <a:pPr marL="0" indent="0" algn="just" eaLnBrk="1" hangingPunct="1">
              <a:lnSpc>
                <a:spcPct val="80000"/>
              </a:lnSpc>
              <a:buFont typeface="Wingdings" pitchFamily="2" charset="2"/>
              <a:buChar char="Ø"/>
            </a:pPr>
            <a:r>
              <a:rPr lang="en-US" sz="2000" dirty="0" smtClean="0">
                <a:latin typeface="Arial" charset="0"/>
                <a:cs typeface="Arial" charset="0"/>
              </a:rPr>
              <a:t> Road Map </a:t>
            </a:r>
            <a:r>
              <a:rPr lang="en-US" sz="2000" dirty="0" err="1" smtClean="0">
                <a:latin typeface="Arial" charset="0"/>
                <a:cs typeface="Arial" charset="0"/>
              </a:rPr>
              <a:t>dapat</a:t>
            </a:r>
            <a:r>
              <a:rPr lang="en-US" sz="2000" dirty="0" smtClean="0">
                <a:latin typeface="Arial" charset="0"/>
                <a:cs typeface="Arial" charset="0"/>
              </a:rPr>
              <a:t> </a:t>
            </a:r>
            <a:r>
              <a:rPr lang="en-US" sz="2000" dirty="0" err="1" smtClean="0">
                <a:latin typeface="Arial" charset="0"/>
                <a:cs typeface="Arial" charset="0"/>
              </a:rPr>
              <a:t>diawali</a:t>
            </a:r>
            <a:r>
              <a:rPr lang="en-US" sz="2000" dirty="0" smtClean="0">
                <a:latin typeface="Arial" charset="0"/>
                <a:cs typeface="Arial" charset="0"/>
              </a:rPr>
              <a:t> </a:t>
            </a:r>
            <a:r>
              <a:rPr lang="en-US" sz="2000" dirty="0" err="1" smtClean="0">
                <a:latin typeface="Arial" charset="0"/>
                <a:cs typeface="Arial" charset="0"/>
              </a:rPr>
              <a:t>dari</a:t>
            </a:r>
            <a:r>
              <a:rPr lang="en-US" sz="2000" dirty="0" smtClean="0">
                <a:latin typeface="Arial" charset="0"/>
                <a:cs typeface="Arial" charset="0"/>
              </a:rPr>
              <a:t> </a:t>
            </a:r>
            <a:r>
              <a:rPr lang="en-US" sz="2000" dirty="0" err="1" smtClean="0">
                <a:latin typeface="Arial" charset="0"/>
                <a:cs typeface="Arial" charset="0"/>
              </a:rPr>
              <a:t>rangkuman</a:t>
            </a:r>
            <a:r>
              <a:rPr lang="en-US" sz="2000" dirty="0" smtClean="0">
                <a:latin typeface="Arial" charset="0"/>
                <a:cs typeface="Arial" charset="0"/>
              </a:rPr>
              <a:t> </a:t>
            </a:r>
            <a:r>
              <a:rPr lang="en-US" sz="2000" dirty="0" err="1" smtClean="0">
                <a:latin typeface="Arial" charset="0"/>
                <a:cs typeface="Arial" charset="0"/>
              </a:rPr>
              <a:t>Tinjauan</a:t>
            </a:r>
            <a:r>
              <a:rPr lang="en-US" sz="2000" dirty="0" smtClean="0">
                <a:latin typeface="Arial" charset="0"/>
                <a:cs typeface="Arial" charset="0"/>
              </a:rPr>
              <a:t> </a:t>
            </a:r>
            <a:r>
              <a:rPr lang="en-US" sz="2000" dirty="0" err="1" smtClean="0">
                <a:latin typeface="Arial" charset="0"/>
                <a:cs typeface="Arial" charset="0"/>
              </a:rPr>
              <a:t>Pustaka</a:t>
            </a:r>
            <a:r>
              <a:rPr lang="en-US" sz="2000" dirty="0" smtClean="0">
                <a:latin typeface="Arial" charset="0"/>
                <a:cs typeface="Arial" charset="0"/>
              </a:rPr>
              <a:t>, </a:t>
            </a:r>
            <a:r>
              <a:rPr lang="en-US" sz="2000" dirty="0" err="1" smtClean="0">
                <a:latin typeface="Arial" charset="0"/>
                <a:cs typeface="Arial" charset="0"/>
              </a:rPr>
              <a:t>untuk</a:t>
            </a:r>
            <a:r>
              <a:rPr lang="en-US" sz="2000" dirty="0" smtClean="0">
                <a:latin typeface="Arial" charset="0"/>
                <a:cs typeface="Arial" charset="0"/>
              </a:rPr>
              <a:t> </a:t>
            </a:r>
            <a:r>
              <a:rPr lang="en-US" sz="2000" dirty="0" err="1" smtClean="0">
                <a:latin typeface="Arial" charset="0"/>
                <a:cs typeface="Arial" charset="0"/>
              </a:rPr>
              <a:t>peneliti</a:t>
            </a:r>
            <a:r>
              <a:rPr lang="en-US" sz="2000" dirty="0" smtClean="0">
                <a:latin typeface="Arial" charset="0"/>
                <a:cs typeface="Arial" charset="0"/>
              </a:rPr>
              <a:t> </a:t>
            </a:r>
            <a:r>
              <a:rPr lang="en-US" sz="2000" dirty="0" err="1" smtClean="0">
                <a:latin typeface="Arial" charset="0"/>
                <a:cs typeface="Arial" charset="0"/>
              </a:rPr>
              <a:t>pemula</a:t>
            </a:r>
            <a:r>
              <a:rPr lang="en-US" sz="2000" dirty="0" smtClean="0">
                <a:latin typeface="Arial" charset="0"/>
                <a:cs typeface="Arial" charset="0"/>
              </a:rPr>
              <a:t>. </a:t>
            </a:r>
            <a:r>
              <a:rPr lang="en-US" sz="2000" dirty="0" err="1" smtClean="0">
                <a:latin typeface="Arial" charset="0"/>
                <a:cs typeface="Arial" charset="0"/>
              </a:rPr>
              <a:t>Sedangkan</a:t>
            </a:r>
            <a:r>
              <a:rPr lang="en-US" sz="2000" dirty="0" smtClean="0">
                <a:latin typeface="Arial" charset="0"/>
                <a:cs typeface="Arial" charset="0"/>
              </a:rPr>
              <a:t> </a:t>
            </a:r>
            <a:r>
              <a:rPr lang="en-US" sz="2000" dirty="0" err="1" smtClean="0">
                <a:latin typeface="Arial" charset="0"/>
                <a:cs typeface="Arial" charset="0"/>
              </a:rPr>
              <a:t>untuk</a:t>
            </a:r>
            <a:r>
              <a:rPr lang="en-US" sz="2000" dirty="0" smtClean="0">
                <a:latin typeface="Arial" charset="0"/>
                <a:cs typeface="Arial" charset="0"/>
              </a:rPr>
              <a:t> </a:t>
            </a:r>
            <a:r>
              <a:rPr lang="en-US" sz="2000" dirty="0" err="1" smtClean="0">
                <a:latin typeface="Arial" charset="0"/>
                <a:cs typeface="Arial" charset="0"/>
              </a:rPr>
              <a:t>penelitian</a:t>
            </a:r>
            <a:r>
              <a:rPr lang="en-US" sz="2000" dirty="0" smtClean="0">
                <a:latin typeface="Arial" charset="0"/>
                <a:cs typeface="Arial" charset="0"/>
              </a:rPr>
              <a:t> </a:t>
            </a:r>
            <a:r>
              <a:rPr lang="en-US" sz="2000" dirty="0" err="1" smtClean="0">
                <a:latin typeface="Arial" charset="0"/>
                <a:cs typeface="Arial" charset="0"/>
              </a:rPr>
              <a:t>tingkat</a:t>
            </a:r>
            <a:r>
              <a:rPr lang="en-US" sz="2000" dirty="0" smtClean="0">
                <a:latin typeface="Arial" charset="0"/>
                <a:cs typeface="Arial" charset="0"/>
              </a:rPr>
              <a:t> </a:t>
            </a:r>
            <a:r>
              <a:rPr lang="en-US" sz="2000" dirty="0" err="1" smtClean="0">
                <a:latin typeface="Arial" charset="0"/>
                <a:cs typeface="Arial" charset="0"/>
              </a:rPr>
              <a:t>lanjut</a:t>
            </a:r>
            <a:r>
              <a:rPr lang="en-US" sz="2000" dirty="0" smtClean="0">
                <a:latin typeface="Arial" charset="0"/>
                <a:cs typeface="Arial" charset="0"/>
              </a:rPr>
              <a:t> </a:t>
            </a:r>
            <a:r>
              <a:rPr lang="en-US" sz="2000" dirty="0" err="1" smtClean="0">
                <a:latin typeface="Arial" charset="0"/>
                <a:cs typeface="Arial" charset="0"/>
              </a:rPr>
              <a:t>lebih</a:t>
            </a:r>
            <a:r>
              <a:rPr lang="en-US" sz="2000" dirty="0" smtClean="0">
                <a:latin typeface="Arial" charset="0"/>
                <a:cs typeface="Arial" charset="0"/>
              </a:rPr>
              <a:t> </a:t>
            </a:r>
            <a:r>
              <a:rPr lang="en-US" sz="2000" dirty="0" err="1" smtClean="0">
                <a:latin typeface="Arial" charset="0"/>
                <a:cs typeface="Arial" charset="0"/>
              </a:rPr>
              <a:t>dominan</a:t>
            </a:r>
            <a:r>
              <a:rPr lang="en-US" sz="2000" dirty="0" smtClean="0">
                <a:latin typeface="Arial" charset="0"/>
                <a:cs typeface="Arial" charset="0"/>
              </a:rPr>
              <a:t> </a:t>
            </a:r>
            <a:r>
              <a:rPr lang="en-US" sz="2000" dirty="0" err="1" smtClean="0">
                <a:latin typeface="Arial" charset="0"/>
                <a:cs typeface="Arial" charset="0"/>
              </a:rPr>
              <a:t>rangkaian</a:t>
            </a:r>
            <a:r>
              <a:rPr lang="en-US" sz="2000" dirty="0" smtClean="0">
                <a:latin typeface="Arial" charset="0"/>
                <a:cs typeface="Arial" charset="0"/>
              </a:rPr>
              <a:t> yang </a:t>
            </a:r>
            <a:r>
              <a:rPr lang="en-US" sz="2000" dirty="0" err="1" smtClean="0">
                <a:latin typeface="Arial" charset="0"/>
                <a:cs typeface="Arial" charset="0"/>
              </a:rPr>
              <a:t>diteliti</a:t>
            </a:r>
            <a:r>
              <a:rPr lang="en-US" sz="2000" dirty="0" smtClean="0">
                <a:latin typeface="Arial" charset="0"/>
                <a:cs typeface="Arial" charset="0"/>
              </a:rPr>
              <a:t> </a:t>
            </a:r>
            <a:r>
              <a:rPr lang="en-US" sz="2000" dirty="0" err="1" smtClean="0">
                <a:latin typeface="Arial" charset="0"/>
                <a:cs typeface="Arial" charset="0"/>
              </a:rPr>
              <a:t>sendiri</a:t>
            </a:r>
            <a:r>
              <a:rPr lang="en-US" sz="2000" dirty="0" smtClean="0">
                <a:latin typeface="Arial" charset="0"/>
                <a:cs typeface="Arial" charset="0"/>
              </a:rPr>
              <a:t> </a:t>
            </a:r>
            <a:r>
              <a:rPr lang="en-US" sz="2000" dirty="0" err="1" smtClean="0">
                <a:latin typeface="Arial" charset="0"/>
                <a:cs typeface="Arial" charset="0"/>
              </a:rPr>
              <a:t>atau</a:t>
            </a:r>
            <a:r>
              <a:rPr lang="en-US" sz="2000" dirty="0" smtClean="0">
                <a:latin typeface="Arial" charset="0"/>
                <a:cs typeface="Arial" charset="0"/>
              </a:rPr>
              <a:t> </a:t>
            </a:r>
            <a:r>
              <a:rPr lang="en-US" sz="2000" dirty="0" err="1" smtClean="0">
                <a:latin typeface="Arial" charset="0"/>
                <a:cs typeface="Arial" charset="0"/>
              </a:rPr>
              <a:t>tim</a:t>
            </a:r>
            <a:r>
              <a:rPr lang="en-US" sz="2000" dirty="0" smtClean="0">
                <a:latin typeface="Arial" charset="0"/>
                <a:cs typeface="Arial" charset="0"/>
              </a:rPr>
              <a:t>.</a:t>
            </a:r>
          </a:p>
          <a:p>
            <a:pPr marL="0" indent="0" algn="just" eaLnBrk="1" hangingPunct="1">
              <a:lnSpc>
                <a:spcPct val="80000"/>
              </a:lnSpc>
              <a:buFont typeface="Wingdings" pitchFamily="2" charset="2"/>
              <a:buChar char="Ø"/>
            </a:pPr>
            <a:endParaRPr lang="en-US" sz="2000" dirty="0" smtClean="0">
              <a:latin typeface="Arial" charset="0"/>
              <a:cs typeface="Arial" charset="0"/>
            </a:endParaRPr>
          </a:p>
          <a:p>
            <a:pPr marL="0" indent="0" algn="just" eaLnBrk="1" hangingPunct="1">
              <a:lnSpc>
                <a:spcPct val="80000"/>
              </a:lnSpc>
              <a:buFont typeface="Wingdings" pitchFamily="2" charset="2"/>
              <a:buChar char="Ø"/>
            </a:pPr>
            <a:r>
              <a:rPr lang="en-US" sz="2000" dirty="0" err="1" smtClean="0">
                <a:latin typeface="Arial" charset="0"/>
                <a:cs typeface="Arial" charset="0"/>
              </a:rPr>
              <a:t>Bagan</a:t>
            </a:r>
            <a:r>
              <a:rPr lang="en-US" sz="2000" dirty="0" smtClean="0">
                <a:latin typeface="Arial" charset="0"/>
                <a:cs typeface="Arial" charset="0"/>
              </a:rPr>
              <a:t> </a:t>
            </a:r>
            <a:r>
              <a:rPr lang="en-US" sz="2000" dirty="0" err="1" smtClean="0">
                <a:latin typeface="Arial" charset="0"/>
                <a:cs typeface="Arial" charset="0"/>
              </a:rPr>
              <a:t>alir</a:t>
            </a:r>
            <a:r>
              <a:rPr lang="en-US" sz="2000" dirty="0" smtClean="0">
                <a:latin typeface="Arial" charset="0"/>
                <a:cs typeface="Arial" charset="0"/>
              </a:rPr>
              <a:t> </a:t>
            </a:r>
            <a:r>
              <a:rPr lang="en-US" sz="2000" dirty="0" err="1" smtClean="0">
                <a:latin typeface="Arial" charset="0"/>
                <a:cs typeface="Arial" charset="0"/>
              </a:rPr>
              <a:t>dalam</a:t>
            </a:r>
            <a:r>
              <a:rPr lang="en-US" sz="2000" dirty="0" smtClean="0">
                <a:latin typeface="Arial" charset="0"/>
                <a:cs typeface="Arial" charset="0"/>
              </a:rPr>
              <a:t> proposal </a:t>
            </a:r>
            <a:r>
              <a:rPr lang="en-US" sz="2000" dirty="0" err="1" smtClean="0">
                <a:latin typeface="Arial" charset="0"/>
                <a:cs typeface="Arial" charset="0"/>
              </a:rPr>
              <a:t>penelitian</a:t>
            </a:r>
            <a:r>
              <a:rPr lang="en-US" sz="2000" dirty="0" smtClean="0">
                <a:latin typeface="Arial" charset="0"/>
                <a:cs typeface="Arial" charset="0"/>
              </a:rPr>
              <a:t> </a:t>
            </a:r>
            <a:r>
              <a:rPr lang="en-US" sz="2000" dirty="0" err="1" smtClean="0">
                <a:latin typeface="Arial" charset="0"/>
                <a:cs typeface="Arial" charset="0"/>
              </a:rPr>
              <a:t>dapat</a:t>
            </a:r>
            <a:r>
              <a:rPr lang="en-US" sz="2000" dirty="0" smtClean="0">
                <a:latin typeface="Arial" charset="0"/>
                <a:cs typeface="Arial" charset="0"/>
              </a:rPr>
              <a:t> </a:t>
            </a:r>
            <a:r>
              <a:rPr lang="en-US" sz="2000" dirty="0" err="1" smtClean="0">
                <a:latin typeface="Arial" charset="0"/>
                <a:cs typeface="Arial" charset="0"/>
              </a:rPr>
              <a:t>membantu</a:t>
            </a:r>
            <a:r>
              <a:rPr lang="en-US" sz="2000" dirty="0" smtClean="0">
                <a:latin typeface="Arial" charset="0"/>
                <a:cs typeface="Arial" charset="0"/>
              </a:rPr>
              <a:t> </a:t>
            </a:r>
            <a:r>
              <a:rPr lang="en-US" sz="2000" dirty="0" err="1" smtClean="0">
                <a:latin typeface="Arial" charset="0"/>
                <a:cs typeface="Arial" charset="0"/>
              </a:rPr>
              <a:t>dalam</a:t>
            </a:r>
            <a:r>
              <a:rPr lang="en-US" sz="2000" dirty="0" smtClean="0">
                <a:latin typeface="Arial" charset="0"/>
                <a:cs typeface="Arial" charset="0"/>
              </a:rPr>
              <a:t> </a:t>
            </a:r>
            <a:r>
              <a:rPr lang="en-US" sz="2000" dirty="0" err="1" smtClean="0">
                <a:latin typeface="Arial" charset="0"/>
                <a:cs typeface="Arial" charset="0"/>
              </a:rPr>
              <a:t>merangkum</a:t>
            </a:r>
            <a:r>
              <a:rPr lang="en-US" sz="2000" dirty="0" smtClean="0">
                <a:latin typeface="Arial" charset="0"/>
                <a:cs typeface="Arial" charset="0"/>
              </a:rPr>
              <a:t> </a:t>
            </a:r>
            <a:r>
              <a:rPr lang="en-US" sz="2000" dirty="0" err="1" smtClean="0">
                <a:latin typeface="Arial" charset="0"/>
                <a:cs typeface="Arial" charset="0"/>
              </a:rPr>
              <a:t>kerangka</a:t>
            </a:r>
            <a:r>
              <a:rPr lang="en-US" sz="2000" dirty="0" smtClean="0">
                <a:latin typeface="Arial" charset="0"/>
                <a:cs typeface="Arial" charset="0"/>
              </a:rPr>
              <a:t> </a:t>
            </a:r>
            <a:r>
              <a:rPr lang="en-US" sz="2000" dirty="0" err="1" smtClean="0">
                <a:latin typeface="Arial" charset="0"/>
                <a:cs typeface="Arial" charset="0"/>
              </a:rPr>
              <a:t>pikir</a:t>
            </a:r>
            <a:r>
              <a:rPr lang="en-US" sz="2000" dirty="0" smtClean="0">
                <a:latin typeface="Arial" charset="0"/>
                <a:cs typeface="Arial" charset="0"/>
              </a:rPr>
              <a:t> </a:t>
            </a:r>
            <a:r>
              <a:rPr lang="en-US" sz="2000" dirty="0" err="1" smtClean="0">
                <a:latin typeface="Arial" charset="0"/>
                <a:cs typeface="Arial" charset="0"/>
              </a:rPr>
              <a:t>dan</a:t>
            </a:r>
            <a:r>
              <a:rPr lang="en-US" sz="2000" dirty="0" smtClean="0">
                <a:latin typeface="Arial" charset="0"/>
                <a:cs typeface="Arial" charset="0"/>
              </a:rPr>
              <a:t> </a:t>
            </a:r>
            <a:r>
              <a:rPr lang="en-US" sz="2000" dirty="0" err="1" smtClean="0">
                <a:latin typeface="Arial" charset="0"/>
                <a:cs typeface="Arial" charset="0"/>
              </a:rPr>
              <a:t>tahapan</a:t>
            </a:r>
            <a:r>
              <a:rPr lang="en-US" sz="2000" dirty="0" smtClean="0">
                <a:latin typeface="Arial" charset="0"/>
                <a:cs typeface="Arial" charset="0"/>
              </a:rPr>
              <a:t> </a:t>
            </a:r>
            <a:r>
              <a:rPr lang="en-US" sz="2000" dirty="0" err="1" smtClean="0">
                <a:latin typeface="Arial" charset="0"/>
                <a:cs typeface="Arial" charset="0"/>
              </a:rPr>
              <a:t>penelitian</a:t>
            </a:r>
            <a:r>
              <a:rPr lang="en-US" sz="2000" dirty="0" smtClean="0">
                <a:latin typeface="Arial" charset="0"/>
                <a:cs typeface="Arial" charset="0"/>
              </a:rPr>
              <a:t>.</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Slide Number Placeholder 4"/>
          <p:cNvSpPr>
            <a:spLocks noGrp="1"/>
          </p:cNvSpPr>
          <p:nvPr>
            <p:ph type="sldNum" sz="quarter" idx="11"/>
          </p:nvPr>
        </p:nvSpPr>
        <p:spPr/>
        <p:txBody>
          <a:bodyPr/>
          <a:lstStyle/>
          <a:p>
            <a:fld id="{09FAC7B5-0F66-44FA-B11C-5106B006B3A5}" type="slidenum">
              <a:rPr lang="ar-SA"/>
              <a:pPr/>
              <a:t>4</a:t>
            </a:fld>
            <a:endParaRPr lang="en-US"/>
          </a:p>
        </p:txBody>
      </p:sp>
      <p:sp>
        <p:nvSpPr>
          <p:cNvPr id="56322" name="Rectangle 2"/>
          <p:cNvSpPr>
            <a:spLocks noGrp="1" noChangeArrowheads="1"/>
          </p:cNvSpPr>
          <p:nvPr>
            <p:ph type="title"/>
          </p:nvPr>
        </p:nvSpPr>
        <p:spPr>
          <a:xfrm>
            <a:off x="1150056" y="228600"/>
            <a:ext cx="7794978" cy="609600"/>
          </a:xfrm>
        </p:spPr>
        <p:txBody>
          <a:bodyPr/>
          <a:lstStyle/>
          <a:p>
            <a:r>
              <a:rPr lang="en-US" sz="3200"/>
              <a:t>PROPOSAL  PENELITIAN</a:t>
            </a:r>
            <a:endParaRPr lang="en-US"/>
          </a:p>
        </p:txBody>
      </p:sp>
      <p:sp>
        <p:nvSpPr>
          <p:cNvPr id="56330" name="AutoShape 10"/>
          <p:cNvSpPr>
            <a:spLocks noChangeArrowheads="1"/>
          </p:cNvSpPr>
          <p:nvPr/>
        </p:nvSpPr>
        <p:spPr bwMode="auto">
          <a:xfrm>
            <a:off x="541867" y="1447800"/>
            <a:ext cx="2370667" cy="3581400"/>
          </a:xfrm>
          <a:prstGeom prst="foldedCorner">
            <a:avLst>
              <a:gd name="adj" fmla="val 12500"/>
            </a:avLst>
          </a:prstGeom>
          <a:gradFill rotWithShape="0">
            <a:gsLst>
              <a:gs pos="0">
                <a:srgbClr val="FFFF00"/>
              </a:gs>
              <a:gs pos="100000">
                <a:srgbClr val="FFFF00">
                  <a:gamma/>
                  <a:tint val="0"/>
                  <a:invGamma/>
                </a:srgbClr>
              </a:gs>
            </a:gsLst>
            <a:path path="rect">
              <a:fillToRect r="100000" b="100000"/>
            </a:path>
          </a:gradFill>
          <a:ln w="12700">
            <a:solidFill>
              <a:srgbClr val="000000"/>
            </a:solidFill>
            <a:round/>
            <a:headEnd/>
            <a:tailEnd/>
          </a:ln>
          <a:effectLst>
            <a:outerShdw dist="107763" dir="2700000" algn="ctr" rotWithShape="0">
              <a:srgbClr val="000000"/>
            </a:outerShdw>
          </a:effectLst>
        </p:spPr>
        <p:txBody>
          <a:bodyPr wrap="none" anchor="ctr"/>
          <a:lstStyle/>
          <a:p>
            <a:endParaRPr lang="en-US"/>
          </a:p>
        </p:txBody>
      </p:sp>
      <p:sp>
        <p:nvSpPr>
          <p:cNvPr id="56394" name="Line 74"/>
          <p:cNvSpPr>
            <a:spLocks noChangeShapeType="1"/>
          </p:cNvSpPr>
          <p:nvPr/>
        </p:nvSpPr>
        <p:spPr bwMode="auto">
          <a:xfrm>
            <a:off x="4546600" y="3352800"/>
            <a:ext cx="0" cy="0"/>
          </a:xfrm>
          <a:prstGeom prst="line">
            <a:avLst/>
          </a:prstGeom>
          <a:noFill/>
          <a:ln w="12700">
            <a:solidFill>
              <a:srgbClr val="000000"/>
            </a:solidFill>
            <a:round/>
            <a:headEnd/>
            <a:tailEnd/>
          </a:ln>
          <a:effectLst/>
        </p:spPr>
        <p:txBody>
          <a:bodyPr wrap="none" anchor="ctr"/>
          <a:lstStyle/>
          <a:p>
            <a:endParaRPr lang="en-US"/>
          </a:p>
        </p:txBody>
      </p:sp>
      <p:sp>
        <p:nvSpPr>
          <p:cNvPr id="56395" name="Line 75"/>
          <p:cNvSpPr>
            <a:spLocks noChangeShapeType="1"/>
          </p:cNvSpPr>
          <p:nvPr/>
        </p:nvSpPr>
        <p:spPr bwMode="auto">
          <a:xfrm>
            <a:off x="4419600" y="3352800"/>
            <a:ext cx="152400" cy="0"/>
          </a:xfrm>
          <a:prstGeom prst="line">
            <a:avLst/>
          </a:prstGeom>
          <a:noFill/>
          <a:ln w="28575">
            <a:solidFill>
              <a:srgbClr val="000000"/>
            </a:solidFill>
            <a:round/>
            <a:headEnd/>
            <a:tailEnd/>
          </a:ln>
          <a:effectLst/>
        </p:spPr>
        <p:txBody>
          <a:bodyPr wrap="none" anchor="ctr"/>
          <a:lstStyle/>
          <a:p>
            <a:endParaRPr lang="en-US"/>
          </a:p>
        </p:txBody>
      </p:sp>
      <p:sp>
        <p:nvSpPr>
          <p:cNvPr id="56420" name="AutoShape 100"/>
          <p:cNvSpPr>
            <a:spLocks noChangeArrowheads="1"/>
          </p:cNvSpPr>
          <p:nvPr/>
        </p:nvSpPr>
        <p:spPr bwMode="auto">
          <a:xfrm>
            <a:off x="3386667" y="2209800"/>
            <a:ext cx="2370667" cy="3048000"/>
          </a:xfrm>
          <a:prstGeom prst="foldedCorner">
            <a:avLst>
              <a:gd name="adj" fmla="val 12500"/>
            </a:avLst>
          </a:prstGeom>
          <a:gradFill rotWithShape="0">
            <a:gsLst>
              <a:gs pos="0">
                <a:srgbClr val="FFFF00"/>
              </a:gs>
              <a:gs pos="100000">
                <a:srgbClr val="FFFF00">
                  <a:gamma/>
                  <a:tint val="0"/>
                  <a:invGamma/>
                </a:srgbClr>
              </a:gs>
            </a:gsLst>
            <a:path path="rect">
              <a:fillToRect r="100000" b="100000"/>
            </a:path>
          </a:gradFill>
          <a:ln w="12700">
            <a:solidFill>
              <a:srgbClr val="000000"/>
            </a:solidFill>
            <a:round/>
            <a:headEnd/>
            <a:tailEnd/>
          </a:ln>
          <a:effectLst>
            <a:outerShdw dist="107763" dir="2700000" algn="ctr" rotWithShape="0">
              <a:srgbClr val="000000"/>
            </a:outerShdw>
          </a:effectLst>
        </p:spPr>
        <p:txBody>
          <a:bodyPr wrap="none" anchor="ctr"/>
          <a:lstStyle/>
          <a:p>
            <a:endParaRPr lang="en-US"/>
          </a:p>
        </p:txBody>
      </p:sp>
      <p:sp>
        <p:nvSpPr>
          <p:cNvPr id="56421" name="AutoShape 101"/>
          <p:cNvSpPr>
            <a:spLocks noChangeArrowheads="1"/>
          </p:cNvSpPr>
          <p:nvPr/>
        </p:nvSpPr>
        <p:spPr bwMode="auto">
          <a:xfrm>
            <a:off x="6231467" y="2667000"/>
            <a:ext cx="2551289" cy="3771900"/>
          </a:xfrm>
          <a:prstGeom prst="foldedCorner">
            <a:avLst>
              <a:gd name="adj" fmla="val 12500"/>
            </a:avLst>
          </a:prstGeom>
          <a:gradFill rotWithShape="0">
            <a:gsLst>
              <a:gs pos="0">
                <a:srgbClr val="FFFF00"/>
              </a:gs>
              <a:gs pos="100000">
                <a:srgbClr val="FFFF00">
                  <a:gamma/>
                  <a:tint val="0"/>
                  <a:invGamma/>
                </a:srgbClr>
              </a:gs>
            </a:gsLst>
            <a:path path="rect">
              <a:fillToRect r="100000" b="100000"/>
            </a:path>
          </a:gradFill>
          <a:ln w="12700">
            <a:solidFill>
              <a:srgbClr val="000000"/>
            </a:solidFill>
            <a:round/>
            <a:headEnd/>
            <a:tailEnd/>
          </a:ln>
          <a:effectLst>
            <a:outerShdw dist="107763" dir="2700000" algn="ctr" rotWithShape="0">
              <a:srgbClr val="000000"/>
            </a:outerShdw>
          </a:effectLst>
        </p:spPr>
        <p:txBody>
          <a:bodyPr wrap="none" anchor="ctr"/>
          <a:lstStyle/>
          <a:p>
            <a:endParaRPr lang="en-US"/>
          </a:p>
        </p:txBody>
      </p:sp>
      <p:sp>
        <p:nvSpPr>
          <p:cNvPr id="56422" name="Text Box 102"/>
          <p:cNvSpPr txBox="1">
            <a:spLocks noChangeArrowheads="1"/>
          </p:cNvSpPr>
          <p:nvPr/>
        </p:nvSpPr>
        <p:spPr bwMode="auto">
          <a:xfrm>
            <a:off x="694267" y="1676400"/>
            <a:ext cx="2082800" cy="3277820"/>
          </a:xfrm>
          <a:prstGeom prst="rect">
            <a:avLst/>
          </a:prstGeom>
          <a:noFill/>
          <a:ln w="9525">
            <a:noFill/>
            <a:miter lim="800000"/>
            <a:headEnd/>
            <a:tailEnd/>
          </a:ln>
          <a:effectLst/>
        </p:spPr>
        <p:txBody>
          <a:bodyPr>
            <a:spAutoFit/>
          </a:bodyPr>
          <a:lstStyle/>
          <a:p>
            <a:pPr algn="ctr">
              <a:spcBef>
                <a:spcPct val="50000"/>
              </a:spcBef>
            </a:pPr>
            <a:r>
              <a:rPr lang="en-US" sz="1800" b="1" dirty="0"/>
              <a:t>BAB  I</a:t>
            </a:r>
          </a:p>
          <a:p>
            <a:pPr algn="ctr">
              <a:spcBef>
                <a:spcPct val="50000"/>
              </a:spcBef>
            </a:pPr>
            <a:r>
              <a:rPr lang="en-US" sz="1600" b="1" dirty="0"/>
              <a:t>PENDAHULUAN</a:t>
            </a:r>
          </a:p>
          <a:p>
            <a:pPr>
              <a:spcBef>
                <a:spcPct val="50000"/>
              </a:spcBef>
            </a:pPr>
            <a:r>
              <a:rPr lang="en-US" sz="1400" b="1" dirty="0"/>
              <a:t>JUDUL</a:t>
            </a:r>
            <a:endParaRPr lang="en-US" sz="1800" b="1" dirty="0"/>
          </a:p>
          <a:p>
            <a:pPr algn="just">
              <a:spcBef>
                <a:spcPct val="50000"/>
              </a:spcBef>
            </a:pPr>
            <a:r>
              <a:rPr lang="en-US" sz="1200" dirty="0"/>
              <a:t>1.1 </a:t>
            </a:r>
            <a:r>
              <a:rPr lang="en-US" sz="1200" dirty="0" err="1"/>
              <a:t>Latar</a:t>
            </a:r>
            <a:r>
              <a:rPr lang="en-US" sz="1200" dirty="0"/>
              <a:t> </a:t>
            </a:r>
            <a:r>
              <a:rPr lang="en-US" sz="1200" dirty="0" err="1"/>
              <a:t>Belakang</a:t>
            </a:r>
            <a:r>
              <a:rPr lang="en-US" sz="1200" dirty="0"/>
              <a:t> </a:t>
            </a:r>
            <a:r>
              <a:rPr lang="en-US" sz="1200" dirty="0" err="1"/>
              <a:t>Pnlitian</a:t>
            </a:r>
            <a:endParaRPr lang="en-US" sz="1200" dirty="0"/>
          </a:p>
          <a:p>
            <a:pPr algn="just">
              <a:spcBef>
                <a:spcPct val="50000"/>
              </a:spcBef>
            </a:pPr>
            <a:r>
              <a:rPr lang="en-US" sz="1200" dirty="0"/>
              <a:t>1.2 </a:t>
            </a:r>
            <a:r>
              <a:rPr lang="en-US" sz="1200" dirty="0" err="1"/>
              <a:t>Identifikasi</a:t>
            </a:r>
            <a:r>
              <a:rPr lang="en-US" sz="1200" dirty="0"/>
              <a:t> </a:t>
            </a:r>
            <a:r>
              <a:rPr lang="en-US" sz="1200" dirty="0" err="1"/>
              <a:t>Masalah</a:t>
            </a:r>
            <a:endParaRPr lang="en-US" sz="1200" dirty="0"/>
          </a:p>
          <a:p>
            <a:pPr algn="just">
              <a:spcBef>
                <a:spcPct val="50000"/>
              </a:spcBef>
            </a:pPr>
            <a:r>
              <a:rPr lang="en-US" sz="1200" dirty="0"/>
              <a:t>1.3 </a:t>
            </a:r>
            <a:r>
              <a:rPr lang="en-US" sz="1200" dirty="0" err="1"/>
              <a:t>Rumusan</a:t>
            </a:r>
            <a:r>
              <a:rPr lang="en-US" sz="1200" dirty="0"/>
              <a:t> </a:t>
            </a:r>
            <a:r>
              <a:rPr lang="en-US" sz="1200" dirty="0" err="1"/>
              <a:t>Masalah</a:t>
            </a:r>
            <a:endParaRPr lang="en-US" sz="1200" dirty="0"/>
          </a:p>
          <a:p>
            <a:pPr algn="just">
              <a:spcBef>
                <a:spcPct val="50000"/>
              </a:spcBef>
            </a:pPr>
            <a:r>
              <a:rPr lang="en-US" sz="1200" dirty="0"/>
              <a:t>1.4 </a:t>
            </a:r>
            <a:r>
              <a:rPr lang="en-US" sz="1200" dirty="0" err="1"/>
              <a:t>Kegunaan</a:t>
            </a:r>
            <a:r>
              <a:rPr lang="en-US" sz="1200" dirty="0"/>
              <a:t> &amp; </a:t>
            </a:r>
            <a:r>
              <a:rPr lang="en-US" sz="1200" dirty="0" err="1"/>
              <a:t>Tujuan</a:t>
            </a:r>
            <a:r>
              <a:rPr lang="en-US" sz="1200" dirty="0"/>
              <a:t> </a:t>
            </a:r>
            <a:r>
              <a:rPr lang="en-US" sz="1200" dirty="0" err="1"/>
              <a:t>Pnlitian</a:t>
            </a:r>
            <a:endParaRPr lang="en-US" sz="1200" dirty="0"/>
          </a:p>
          <a:p>
            <a:pPr algn="just">
              <a:spcBef>
                <a:spcPct val="50000"/>
              </a:spcBef>
            </a:pPr>
            <a:r>
              <a:rPr lang="en-US" sz="1200" dirty="0"/>
              <a:t>1.5 </a:t>
            </a:r>
            <a:r>
              <a:rPr lang="en-US" sz="1200" dirty="0" err="1"/>
              <a:t>Batasan</a:t>
            </a:r>
            <a:r>
              <a:rPr lang="en-US" sz="1200" dirty="0"/>
              <a:t> </a:t>
            </a:r>
            <a:r>
              <a:rPr lang="en-US" sz="1200" dirty="0" err="1"/>
              <a:t>Pnlitian</a:t>
            </a:r>
            <a:r>
              <a:rPr lang="en-US" sz="1200" dirty="0"/>
              <a:t> (</a:t>
            </a:r>
            <a:r>
              <a:rPr lang="en-US" sz="1200" dirty="0" err="1"/>
              <a:t>Boleh</a:t>
            </a:r>
            <a:r>
              <a:rPr lang="en-US" sz="1200" dirty="0"/>
              <a:t> </a:t>
            </a:r>
            <a:r>
              <a:rPr lang="en-US" sz="1200" dirty="0" err="1"/>
              <a:t>tdk</a:t>
            </a:r>
            <a:r>
              <a:rPr lang="en-US" sz="1200" dirty="0"/>
              <a:t>)</a:t>
            </a:r>
          </a:p>
          <a:p>
            <a:pPr algn="just">
              <a:spcBef>
                <a:spcPct val="50000"/>
              </a:spcBef>
            </a:pPr>
            <a:r>
              <a:rPr lang="en-US" sz="1200" dirty="0"/>
              <a:t>1.6 </a:t>
            </a:r>
            <a:r>
              <a:rPr lang="en-US" sz="1200" dirty="0" err="1"/>
              <a:t>Sistimatika</a:t>
            </a:r>
            <a:r>
              <a:rPr lang="en-US" sz="1200" dirty="0"/>
              <a:t> </a:t>
            </a:r>
            <a:r>
              <a:rPr lang="en-US" sz="1200" dirty="0" err="1"/>
              <a:t>Pembahasan</a:t>
            </a:r>
            <a:endParaRPr lang="en-US" sz="1800" b="1" dirty="0"/>
          </a:p>
        </p:txBody>
      </p:sp>
      <p:sp>
        <p:nvSpPr>
          <p:cNvPr id="56423" name="Text Box 103"/>
          <p:cNvSpPr txBox="1">
            <a:spLocks noChangeArrowheads="1"/>
          </p:cNvSpPr>
          <p:nvPr/>
        </p:nvSpPr>
        <p:spPr bwMode="auto">
          <a:xfrm>
            <a:off x="3539067" y="2465389"/>
            <a:ext cx="2082800" cy="1781175"/>
          </a:xfrm>
          <a:prstGeom prst="rect">
            <a:avLst/>
          </a:prstGeom>
          <a:noFill/>
          <a:ln w="9525">
            <a:noFill/>
            <a:miter lim="800000"/>
            <a:headEnd/>
            <a:tailEnd/>
          </a:ln>
          <a:effectLst/>
        </p:spPr>
        <p:txBody>
          <a:bodyPr>
            <a:spAutoFit/>
          </a:bodyPr>
          <a:lstStyle/>
          <a:p>
            <a:pPr algn="ctr">
              <a:lnSpc>
                <a:spcPct val="90000"/>
              </a:lnSpc>
              <a:spcBef>
                <a:spcPct val="50000"/>
              </a:spcBef>
            </a:pPr>
            <a:r>
              <a:rPr lang="en-US" sz="1800" b="1"/>
              <a:t>BAB  II</a:t>
            </a:r>
            <a:endParaRPr lang="en-US" sz="1600" b="1"/>
          </a:p>
          <a:p>
            <a:pPr algn="ctr">
              <a:lnSpc>
                <a:spcPct val="90000"/>
              </a:lnSpc>
              <a:spcBef>
                <a:spcPct val="50000"/>
              </a:spcBef>
            </a:pPr>
            <a:r>
              <a:rPr lang="en-US" sz="1600" b="1"/>
              <a:t>KAJIAN  PUSTAKA</a:t>
            </a:r>
            <a:endParaRPr lang="en-US" sz="1800" b="1"/>
          </a:p>
          <a:p>
            <a:pPr algn="just">
              <a:spcBef>
                <a:spcPct val="50000"/>
              </a:spcBef>
            </a:pPr>
            <a:endParaRPr lang="en-US" sz="1200"/>
          </a:p>
          <a:p>
            <a:pPr algn="just">
              <a:spcBef>
                <a:spcPct val="50000"/>
              </a:spcBef>
            </a:pPr>
            <a:r>
              <a:rPr lang="en-US" sz="1200"/>
              <a:t>2.1 Tinjauan Teori</a:t>
            </a:r>
          </a:p>
          <a:p>
            <a:pPr algn="just">
              <a:spcBef>
                <a:spcPct val="50000"/>
              </a:spcBef>
            </a:pPr>
            <a:r>
              <a:rPr lang="en-US" sz="1200"/>
              <a:t>2.2 Kerangka Pemikiran</a:t>
            </a:r>
          </a:p>
          <a:p>
            <a:pPr algn="just">
              <a:spcBef>
                <a:spcPct val="50000"/>
              </a:spcBef>
            </a:pPr>
            <a:r>
              <a:rPr lang="en-US" sz="1200"/>
              <a:t>3.3 Hipotesis</a:t>
            </a:r>
            <a:endParaRPr lang="en-US" sz="1800" b="1"/>
          </a:p>
        </p:txBody>
      </p:sp>
      <p:sp>
        <p:nvSpPr>
          <p:cNvPr id="56424" name="Text Box 104"/>
          <p:cNvSpPr txBox="1">
            <a:spLocks noChangeArrowheads="1"/>
          </p:cNvSpPr>
          <p:nvPr/>
        </p:nvSpPr>
        <p:spPr bwMode="auto">
          <a:xfrm>
            <a:off x="6324600" y="2819400"/>
            <a:ext cx="2398889" cy="3548664"/>
          </a:xfrm>
          <a:prstGeom prst="rect">
            <a:avLst/>
          </a:prstGeom>
          <a:noFill/>
          <a:ln w="9525">
            <a:noFill/>
            <a:miter lim="800000"/>
            <a:headEnd/>
            <a:tailEnd/>
          </a:ln>
          <a:effectLst/>
        </p:spPr>
        <p:txBody>
          <a:bodyPr>
            <a:spAutoFit/>
          </a:bodyPr>
          <a:lstStyle/>
          <a:p>
            <a:pPr marL="228600" indent="-228600" algn="ctr">
              <a:lnSpc>
                <a:spcPct val="90000"/>
              </a:lnSpc>
              <a:spcBef>
                <a:spcPct val="50000"/>
              </a:spcBef>
              <a:tabLst>
                <a:tab pos="635000" algn="l"/>
              </a:tabLst>
            </a:pPr>
            <a:r>
              <a:rPr lang="en-US" sz="1800" b="1" dirty="0"/>
              <a:t>BAB  III</a:t>
            </a:r>
            <a:endParaRPr lang="en-US" sz="1600" b="1" dirty="0"/>
          </a:p>
          <a:p>
            <a:pPr marL="228600" indent="-228600" algn="ctr">
              <a:lnSpc>
                <a:spcPct val="90000"/>
              </a:lnSpc>
              <a:spcBef>
                <a:spcPct val="50000"/>
              </a:spcBef>
              <a:tabLst>
                <a:tab pos="635000" algn="l"/>
              </a:tabLst>
            </a:pPr>
            <a:r>
              <a:rPr lang="en-US" sz="1600" b="1" dirty="0"/>
              <a:t>METODE  PENLITIAN</a:t>
            </a:r>
            <a:endParaRPr lang="en-US" sz="1800" b="1" dirty="0"/>
          </a:p>
          <a:p>
            <a:pPr marL="228600" indent="-228600" algn="just">
              <a:spcBef>
                <a:spcPct val="50000"/>
              </a:spcBef>
              <a:tabLst>
                <a:tab pos="635000" algn="l"/>
              </a:tabLst>
            </a:pPr>
            <a:r>
              <a:rPr lang="en-US" sz="1200" dirty="0"/>
              <a:t>3.1 </a:t>
            </a:r>
            <a:r>
              <a:rPr lang="en-US" sz="1200" dirty="0" err="1"/>
              <a:t>Objek</a:t>
            </a:r>
            <a:r>
              <a:rPr lang="en-US" sz="1200" dirty="0"/>
              <a:t> </a:t>
            </a:r>
            <a:r>
              <a:rPr lang="en-US" sz="1200" dirty="0" err="1"/>
              <a:t>Penelitian</a:t>
            </a:r>
            <a:endParaRPr lang="en-US" sz="1200" dirty="0"/>
          </a:p>
          <a:p>
            <a:pPr marL="228600" indent="-228600" algn="just">
              <a:spcBef>
                <a:spcPct val="50000"/>
              </a:spcBef>
              <a:tabLst>
                <a:tab pos="635000" algn="l"/>
              </a:tabLst>
            </a:pPr>
            <a:r>
              <a:rPr lang="en-US" sz="1200" dirty="0"/>
              <a:t>3.2 </a:t>
            </a:r>
            <a:r>
              <a:rPr lang="en-US" sz="1200" dirty="0" err="1"/>
              <a:t>Metode</a:t>
            </a:r>
            <a:r>
              <a:rPr lang="en-US" sz="1200" dirty="0"/>
              <a:t>/</a:t>
            </a:r>
            <a:r>
              <a:rPr lang="en-US" sz="1200" dirty="0" err="1"/>
              <a:t>Desain</a:t>
            </a:r>
            <a:r>
              <a:rPr lang="en-US" sz="1200" dirty="0"/>
              <a:t> </a:t>
            </a:r>
            <a:r>
              <a:rPr lang="en-US" sz="1200" dirty="0" err="1"/>
              <a:t>Penelitian</a:t>
            </a:r>
            <a:endParaRPr lang="en-US" sz="1200" dirty="0"/>
          </a:p>
          <a:p>
            <a:pPr marL="228600" indent="-228600" algn="just">
              <a:spcBef>
                <a:spcPct val="50000"/>
              </a:spcBef>
              <a:tabLst>
                <a:tab pos="635000" algn="l"/>
              </a:tabLst>
            </a:pPr>
            <a:r>
              <a:rPr lang="en-US" sz="1200" dirty="0"/>
              <a:t>	3.2.1 </a:t>
            </a:r>
            <a:r>
              <a:rPr lang="en-US" sz="1200" dirty="0" err="1"/>
              <a:t>Overasionalisasi</a:t>
            </a:r>
            <a:r>
              <a:rPr lang="en-US" sz="1200" dirty="0"/>
              <a:t> </a:t>
            </a:r>
            <a:r>
              <a:rPr lang="en-US" sz="1200" dirty="0" err="1"/>
              <a:t>Variabel</a:t>
            </a:r>
            <a:endParaRPr lang="en-US" sz="1200" dirty="0"/>
          </a:p>
          <a:p>
            <a:pPr marL="228600" indent="-228600" algn="just">
              <a:spcBef>
                <a:spcPct val="50000"/>
              </a:spcBef>
              <a:tabLst>
                <a:tab pos="635000" algn="l"/>
              </a:tabLst>
            </a:pPr>
            <a:r>
              <a:rPr lang="en-US" sz="1200" dirty="0"/>
              <a:t>	3.2.2 Unit </a:t>
            </a:r>
            <a:r>
              <a:rPr lang="en-US" sz="1200" dirty="0" err="1"/>
              <a:t>Analisis</a:t>
            </a:r>
            <a:r>
              <a:rPr lang="en-US" sz="1200" dirty="0"/>
              <a:t>, </a:t>
            </a:r>
            <a:r>
              <a:rPr lang="en-US" sz="1200" dirty="0" err="1"/>
              <a:t>Populasi</a:t>
            </a:r>
            <a:r>
              <a:rPr lang="en-US" sz="1200" dirty="0"/>
              <a:t>,      	</a:t>
            </a:r>
            <a:r>
              <a:rPr lang="en-US" sz="1200" dirty="0" err="1"/>
              <a:t>Sampel</a:t>
            </a:r>
            <a:endParaRPr lang="en-US" sz="1200" dirty="0"/>
          </a:p>
          <a:p>
            <a:pPr marL="228600" indent="-228600" algn="just">
              <a:spcBef>
                <a:spcPct val="50000"/>
              </a:spcBef>
              <a:tabLst>
                <a:tab pos="635000" algn="l"/>
              </a:tabLst>
            </a:pPr>
            <a:r>
              <a:rPr lang="en-US" sz="1200" dirty="0"/>
              <a:t>	3.2.3	</a:t>
            </a:r>
            <a:r>
              <a:rPr lang="en-US" sz="1200" dirty="0" err="1"/>
              <a:t>Prosdur</a:t>
            </a:r>
            <a:r>
              <a:rPr lang="en-US" sz="1200" dirty="0"/>
              <a:t>/</a:t>
            </a:r>
            <a:r>
              <a:rPr lang="en-US" sz="1200" dirty="0" err="1"/>
              <a:t>Thnik</a:t>
            </a:r>
            <a:r>
              <a:rPr lang="en-US" sz="1200" dirty="0"/>
              <a:t> </a:t>
            </a:r>
            <a:r>
              <a:rPr lang="en-US" sz="1200" dirty="0" err="1"/>
              <a:t>Pngumpulan</a:t>
            </a:r>
            <a:r>
              <a:rPr lang="en-US" sz="1200" dirty="0"/>
              <a:t> 	data (Primer &amp; </a:t>
            </a:r>
            <a:r>
              <a:rPr lang="en-US" sz="1200" dirty="0" err="1"/>
              <a:t>Skunder</a:t>
            </a:r>
            <a:r>
              <a:rPr lang="en-US" sz="1200" dirty="0"/>
              <a:t>)</a:t>
            </a:r>
          </a:p>
          <a:p>
            <a:pPr marL="228600" indent="-228600" algn="just">
              <a:spcBef>
                <a:spcPct val="50000"/>
              </a:spcBef>
              <a:tabLst>
                <a:tab pos="635000" algn="l"/>
              </a:tabLst>
            </a:pPr>
            <a:r>
              <a:rPr lang="en-US" sz="1200" dirty="0"/>
              <a:t>	3.2.4	</a:t>
            </a:r>
            <a:r>
              <a:rPr lang="en-US" sz="1200" dirty="0" err="1"/>
              <a:t>Metode</a:t>
            </a:r>
            <a:r>
              <a:rPr lang="en-US" sz="1200" dirty="0"/>
              <a:t> </a:t>
            </a:r>
            <a:r>
              <a:rPr lang="en-US" sz="1200" dirty="0" err="1"/>
              <a:t>Analisis</a:t>
            </a:r>
            <a:r>
              <a:rPr lang="en-US" sz="1200" dirty="0"/>
              <a:t> Data</a:t>
            </a:r>
          </a:p>
          <a:p>
            <a:pPr marL="228600" indent="-228600" algn="just">
              <a:spcBef>
                <a:spcPct val="50000"/>
              </a:spcBef>
              <a:tabLst>
                <a:tab pos="635000" algn="l"/>
              </a:tabLst>
            </a:pPr>
            <a:r>
              <a:rPr lang="en-US" sz="1200" dirty="0"/>
              <a:t>		(</a:t>
            </a:r>
            <a:r>
              <a:rPr lang="en-US" sz="1200" dirty="0" err="1"/>
              <a:t>Alat</a:t>
            </a:r>
            <a:r>
              <a:rPr lang="en-US" sz="1200" dirty="0"/>
              <a:t> </a:t>
            </a:r>
            <a:r>
              <a:rPr lang="en-US" sz="1200" dirty="0" err="1"/>
              <a:t>Analisis</a:t>
            </a:r>
            <a:r>
              <a:rPr lang="en-US" sz="1200" dirty="0"/>
              <a:t> </a:t>
            </a:r>
            <a:r>
              <a:rPr lang="en-US" sz="1200" dirty="0" err="1"/>
              <a:t>yg</a:t>
            </a:r>
            <a:r>
              <a:rPr lang="en-US" sz="1200" dirty="0"/>
              <a:t> </a:t>
            </a:r>
            <a:r>
              <a:rPr lang="en-US" sz="1200" dirty="0" err="1"/>
              <a:t>Dignakan</a:t>
            </a:r>
            <a:r>
              <a:rPr lang="en-US" sz="1200" dirty="0"/>
              <a:t>)</a:t>
            </a:r>
          </a:p>
        </p:txBody>
      </p:sp>
      <p:sp>
        <p:nvSpPr>
          <p:cNvPr id="56425" name="AutoShape 105"/>
          <p:cNvSpPr>
            <a:spLocks noChangeArrowheads="1"/>
          </p:cNvSpPr>
          <p:nvPr/>
        </p:nvSpPr>
        <p:spPr bwMode="auto">
          <a:xfrm>
            <a:off x="238478" y="5492750"/>
            <a:ext cx="3739733" cy="91707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0">
            <a:gsLst>
              <a:gs pos="0">
                <a:srgbClr val="993300"/>
              </a:gs>
              <a:gs pos="100000">
                <a:srgbClr val="993300">
                  <a:gamma/>
                  <a:tint val="0"/>
                  <a:invGamma/>
                </a:srgbClr>
              </a:gs>
            </a:gsLst>
            <a:lin ang="0" scaled="1"/>
          </a:gradFill>
          <a:ln w="9525">
            <a:solidFill>
              <a:schemeClr val="tx1"/>
            </a:solidFill>
            <a:miter lim="800000"/>
            <a:headEnd/>
            <a:tailEnd/>
          </a:ln>
          <a:effectLst/>
        </p:spPr>
        <p:txBody>
          <a:bodyPr wrap="none">
            <a:spAutoFit/>
          </a:bodyPr>
          <a:lstStyle/>
          <a:p>
            <a:pPr algn="ctr">
              <a:spcBef>
                <a:spcPct val="50000"/>
              </a:spcBef>
            </a:pPr>
            <a:r>
              <a:rPr lang="en-US" b="1"/>
              <a:t>Jadual Penelitian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wipe(right)">
                                      <p:cBhvr>
                                        <p:cTn id="7" dur="500"/>
                                        <p:tgtEl>
                                          <p:spTgt spid="5632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56330"/>
                                        </p:tgtEl>
                                        <p:attrNameLst>
                                          <p:attrName>style.visibility</p:attrName>
                                        </p:attrNameLst>
                                      </p:cBhvr>
                                      <p:to>
                                        <p:strVal val="visible"/>
                                      </p:to>
                                    </p:set>
                                    <p:anim calcmode="lin" valueType="num">
                                      <p:cBhvr additive="base">
                                        <p:cTn id="12" dur="500" fill="hold"/>
                                        <p:tgtEl>
                                          <p:spTgt spid="56330"/>
                                        </p:tgtEl>
                                        <p:attrNameLst>
                                          <p:attrName>ppt_x</p:attrName>
                                        </p:attrNameLst>
                                      </p:cBhvr>
                                      <p:tavLst>
                                        <p:tav tm="0">
                                          <p:val>
                                            <p:strVal val="#ppt_x"/>
                                          </p:val>
                                        </p:tav>
                                        <p:tav tm="100000">
                                          <p:val>
                                            <p:strVal val="#ppt_x"/>
                                          </p:val>
                                        </p:tav>
                                      </p:tavLst>
                                    </p:anim>
                                    <p:anim calcmode="lin" valueType="num">
                                      <p:cBhvr additive="base">
                                        <p:cTn id="13" dur="500" fill="hold"/>
                                        <p:tgtEl>
                                          <p:spTgt spid="563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EXPLODE.WAV"/>
                                        </p:tgtEl>
                                      </p:cMediaNode>
                                    </p:audio>
                                  </p:subTnLst>
                                </p:cTn>
                              </p:par>
                            </p:childTnLst>
                          </p:cTn>
                        </p:par>
                      </p:childTnLst>
                    </p:cTn>
                  </p:par>
                  <p:par>
                    <p:cTn id="14" fill="hold">
                      <p:stCondLst>
                        <p:cond delay="indefinite"/>
                      </p:stCondLst>
                      <p:childTnLst>
                        <p:par>
                          <p:cTn id="15" fill="hold">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56420"/>
                                        </p:tgtEl>
                                        <p:attrNameLst>
                                          <p:attrName>style.visibility</p:attrName>
                                        </p:attrNameLst>
                                      </p:cBhvr>
                                      <p:to>
                                        <p:strVal val="visible"/>
                                      </p:to>
                                    </p:set>
                                    <p:anim calcmode="lin" valueType="num">
                                      <p:cBhvr additive="base">
                                        <p:cTn id="18" dur="500" fill="hold"/>
                                        <p:tgtEl>
                                          <p:spTgt spid="56420"/>
                                        </p:tgtEl>
                                        <p:attrNameLst>
                                          <p:attrName>ppt_x</p:attrName>
                                        </p:attrNameLst>
                                      </p:cBhvr>
                                      <p:tavLst>
                                        <p:tav tm="0">
                                          <p:val>
                                            <p:strVal val="#ppt_x"/>
                                          </p:val>
                                        </p:tav>
                                        <p:tav tm="100000">
                                          <p:val>
                                            <p:strVal val="#ppt_x"/>
                                          </p:val>
                                        </p:tav>
                                      </p:tavLst>
                                    </p:anim>
                                    <p:anim calcmode="lin" valueType="num">
                                      <p:cBhvr additive="base">
                                        <p:cTn id="19" dur="500" fill="hold"/>
                                        <p:tgtEl>
                                          <p:spTgt spid="5642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3" name="EXPLODE.WAV"/>
                                        </p:tgtEl>
                                      </p:cMediaNode>
                                    </p:audio>
                                  </p:subTnLst>
                                </p:cTn>
                              </p:par>
                            </p:childTnLst>
                          </p:cTn>
                        </p:par>
                      </p:childTnLst>
                    </p:cTn>
                  </p:par>
                  <p:par>
                    <p:cTn id="20" fill="hold">
                      <p:stCondLst>
                        <p:cond delay="indefinite"/>
                      </p:stCondLst>
                      <p:childTnLst>
                        <p:par>
                          <p:cTn id="21" fill="hold">
                            <p:stCondLst>
                              <p:cond delay="0"/>
                            </p:stCondLst>
                            <p:childTnLst>
                              <p:par>
                                <p:cTn id="22" presetID="2" presetClass="entr" presetSubtype="1" fill="hold" grpId="0" nodeType="clickEffect">
                                  <p:stCondLst>
                                    <p:cond delay="0"/>
                                  </p:stCondLst>
                                  <p:childTnLst>
                                    <p:set>
                                      <p:cBhvr>
                                        <p:cTn id="23" dur="1" fill="hold">
                                          <p:stCondLst>
                                            <p:cond delay="0"/>
                                          </p:stCondLst>
                                        </p:cTn>
                                        <p:tgtEl>
                                          <p:spTgt spid="56421"/>
                                        </p:tgtEl>
                                        <p:attrNameLst>
                                          <p:attrName>style.visibility</p:attrName>
                                        </p:attrNameLst>
                                      </p:cBhvr>
                                      <p:to>
                                        <p:strVal val="visible"/>
                                      </p:to>
                                    </p:set>
                                    <p:anim calcmode="lin" valueType="num">
                                      <p:cBhvr additive="base">
                                        <p:cTn id="24" dur="500" fill="hold"/>
                                        <p:tgtEl>
                                          <p:spTgt spid="56421"/>
                                        </p:tgtEl>
                                        <p:attrNameLst>
                                          <p:attrName>ppt_x</p:attrName>
                                        </p:attrNameLst>
                                      </p:cBhvr>
                                      <p:tavLst>
                                        <p:tav tm="0">
                                          <p:val>
                                            <p:strVal val="#ppt_x"/>
                                          </p:val>
                                        </p:tav>
                                        <p:tav tm="100000">
                                          <p:val>
                                            <p:strVal val="#ppt_x"/>
                                          </p:val>
                                        </p:tav>
                                      </p:tavLst>
                                    </p:anim>
                                    <p:anim calcmode="lin" valueType="num">
                                      <p:cBhvr additive="base">
                                        <p:cTn id="25" dur="500" fill="hold"/>
                                        <p:tgtEl>
                                          <p:spTgt spid="56421"/>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EXPLODE.WAV"/>
                                        </p:tgtEl>
                                      </p:cMediaNode>
                                    </p:audio>
                                  </p:sub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iterate type="lt">
                                    <p:tmPct val="100000"/>
                                  </p:iterate>
                                  <p:childTnLst>
                                    <p:set>
                                      <p:cBhvr>
                                        <p:cTn id="29" dur="1" fill="hold">
                                          <p:stCondLst>
                                            <p:cond delay="0"/>
                                          </p:stCondLst>
                                        </p:cTn>
                                        <p:tgtEl>
                                          <p:spTgt spid="56422">
                                            <p:txEl>
                                              <p:pRg st="0" end="0"/>
                                            </p:txEl>
                                          </p:spTgt>
                                        </p:tgtEl>
                                        <p:attrNameLst>
                                          <p:attrName>style.visibility</p:attrName>
                                        </p:attrNameLst>
                                      </p:cBhvr>
                                      <p:to>
                                        <p:strVal val="visible"/>
                                      </p:to>
                                    </p:set>
                                    <p:animEffect transition="in" filter="wipe(up)">
                                      <p:cBhvr>
                                        <p:cTn id="30" dur="75"/>
                                        <p:tgtEl>
                                          <p:spTgt spid="56422">
                                            <p:txEl>
                                              <p:pRg st="0" end="0"/>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4" name="TYPE.WAV" builtIn="1"/>
                                        </p:tgtEl>
                                      </p:cMediaNode>
                                    </p:audio>
                                  </p:sub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iterate type="lt">
                                    <p:tmPct val="100000"/>
                                  </p:iterate>
                                  <p:childTnLst>
                                    <p:set>
                                      <p:cBhvr>
                                        <p:cTn id="34" dur="1" fill="hold">
                                          <p:stCondLst>
                                            <p:cond delay="0"/>
                                          </p:stCondLst>
                                        </p:cTn>
                                        <p:tgtEl>
                                          <p:spTgt spid="56422">
                                            <p:txEl>
                                              <p:pRg st="1" end="1"/>
                                            </p:txEl>
                                          </p:spTgt>
                                        </p:tgtEl>
                                        <p:attrNameLst>
                                          <p:attrName>style.visibility</p:attrName>
                                        </p:attrNameLst>
                                      </p:cBhvr>
                                      <p:to>
                                        <p:strVal val="visible"/>
                                      </p:to>
                                    </p:set>
                                    <p:animEffect transition="in" filter="wipe(up)">
                                      <p:cBhvr>
                                        <p:cTn id="35" dur="75"/>
                                        <p:tgtEl>
                                          <p:spTgt spid="56422">
                                            <p:txEl>
                                              <p:pRg st="1" end="1"/>
                                            </p:txEl>
                                          </p:spTgt>
                                        </p:tgtEl>
                                      </p:cBhvr>
                                    </p:animEffect>
                                  </p:childTnLst>
                                  <p:subTnLst>
                                    <p:audio>
                                      <p:cMediaNode>
                                        <p:cTn display="0" masterRel="sameClick">
                                          <p:stCondLst>
                                            <p:cond evt="begin" delay="0">
                                              <p:tn val="33"/>
                                            </p:cond>
                                          </p:stCondLst>
                                          <p:endCondLst>
                                            <p:cond evt="onStopAudio" delay="0">
                                              <p:tgtEl>
                                                <p:sldTgt/>
                                              </p:tgtEl>
                                            </p:cond>
                                          </p:endCondLst>
                                        </p:cTn>
                                        <p:tgtEl>
                                          <p:sndTgt r:embed="rId4" name="TYPE.WAV" builtIn="1"/>
                                        </p:tgtEl>
                                      </p:cMediaNode>
                                    </p:audio>
                                  </p:sub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iterate type="lt">
                                    <p:tmPct val="100000"/>
                                  </p:iterate>
                                  <p:childTnLst>
                                    <p:set>
                                      <p:cBhvr>
                                        <p:cTn id="39" dur="1" fill="hold">
                                          <p:stCondLst>
                                            <p:cond delay="0"/>
                                          </p:stCondLst>
                                        </p:cTn>
                                        <p:tgtEl>
                                          <p:spTgt spid="56422">
                                            <p:txEl>
                                              <p:pRg st="2" end="2"/>
                                            </p:txEl>
                                          </p:spTgt>
                                        </p:tgtEl>
                                        <p:attrNameLst>
                                          <p:attrName>style.visibility</p:attrName>
                                        </p:attrNameLst>
                                      </p:cBhvr>
                                      <p:to>
                                        <p:strVal val="visible"/>
                                      </p:to>
                                    </p:set>
                                    <p:animEffect transition="in" filter="wipe(up)">
                                      <p:cBhvr>
                                        <p:cTn id="40" dur="75"/>
                                        <p:tgtEl>
                                          <p:spTgt spid="56422">
                                            <p:txEl>
                                              <p:pRg st="2" end="2"/>
                                            </p:txEl>
                                          </p:spTgt>
                                        </p:tgtEl>
                                      </p:cBhvr>
                                    </p:animEffect>
                                  </p:childTnLst>
                                  <p:subTnLst>
                                    <p:audio>
                                      <p:cMediaNode>
                                        <p:cTn display="0" masterRel="sameClick">
                                          <p:stCondLst>
                                            <p:cond evt="begin" delay="0">
                                              <p:tn val="38"/>
                                            </p:cond>
                                          </p:stCondLst>
                                          <p:endCondLst>
                                            <p:cond evt="onStopAudio" delay="0">
                                              <p:tgtEl>
                                                <p:sldTgt/>
                                              </p:tgtEl>
                                            </p:cond>
                                          </p:endCondLst>
                                        </p:cTn>
                                        <p:tgtEl>
                                          <p:sndTgt r:embed="rId4" name="TYPE.WAV" builtIn="1"/>
                                        </p:tgtEl>
                                      </p:cMediaNode>
                                    </p:audio>
                                  </p:subTnLst>
                                </p:cTn>
                              </p:par>
                            </p:childTnLst>
                          </p:cTn>
                        </p:par>
                      </p:childTnLst>
                    </p:cTn>
                  </p:par>
                  <p:par>
                    <p:cTn id="41" fill="hold">
                      <p:stCondLst>
                        <p:cond delay="indefinite"/>
                      </p:stCondLst>
                      <p:childTnLst>
                        <p:par>
                          <p:cTn id="42" fill="hold">
                            <p:stCondLst>
                              <p:cond delay="0"/>
                            </p:stCondLst>
                            <p:childTnLst>
                              <p:par>
                                <p:cTn id="43" presetID="22" presetClass="entr" presetSubtype="1" fill="hold" grpId="0" nodeType="clickEffect">
                                  <p:stCondLst>
                                    <p:cond delay="0"/>
                                  </p:stCondLst>
                                  <p:iterate type="lt">
                                    <p:tmPct val="100000"/>
                                  </p:iterate>
                                  <p:childTnLst>
                                    <p:set>
                                      <p:cBhvr>
                                        <p:cTn id="44" dur="1" fill="hold">
                                          <p:stCondLst>
                                            <p:cond delay="0"/>
                                          </p:stCondLst>
                                        </p:cTn>
                                        <p:tgtEl>
                                          <p:spTgt spid="56422">
                                            <p:txEl>
                                              <p:pRg st="3" end="3"/>
                                            </p:txEl>
                                          </p:spTgt>
                                        </p:tgtEl>
                                        <p:attrNameLst>
                                          <p:attrName>style.visibility</p:attrName>
                                        </p:attrNameLst>
                                      </p:cBhvr>
                                      <p:to>
                                        <p:strVal val="visible"/>
                                      </p:to>
                                    </p:set>
                                    <p:animEffect transition="in" filter="wipe(up)">
                                      <p:cBhvr>
                                        <p:cTn id="45" dur="75"/>
                                        <p:tgtEl>
                                          <p:spTgt spid="56422">
                                            <p:txEl>
                                              <p:pRg st="3" end="3"/>
                                            </p:txEl>
                                          </p:spTgt>
                                        </p:tgtEl>
                                      </p:cBhvr>
                                    </p:animEffect>
                                  </p:childTnLst>
                                  <p:subTnLst>
                                    <p:audio>
                                      <p:cMediaNode>
                                        <p:cTn display="0" masterRel="sameClick">
                                          <p:stCondLst>
                                            <p:cond evt="begin" delay="0">
                                              <p:tn val="43"/>
                                            </p:cond>
                                          </p:stCondLst>
                                          <p:endCondLst>
                                            <p:cond evt="onStopAudio" delay="0">
                                              <p:tgtEl>
                                                <p:sldTgt/>
                                              </p:tgtEl>
                                            </p:cond>
                                          </p:endCondLst>
                                        </p:cTn>
                                        <p:tgtEl>
                                          <p:sndTgt r:embed="rId4" name="TYPE.WAV" builtIn="1"/>
                                        </p:tgtEl>
                                      </p:cMediaNode>
                                    </p:audio>
                                  </p:subTnLst>
                                </p:cTn>
                              </p:par>
                            </p:childTnLst>
                          </p:cTn>
                        </p:par>
                      </p:childTnLst>
                    </p:cTn>
                  </p:par>
                  <p:par>
                    <p:cTn id="46" fill="hold">
                      <p:stCondLst>
                        <p:cond delay="indefinite"/>
                      </p:stCondLst>
                      <p:childTnLst>
                        <p:par>
                          <p:cTn id="47" fill="hold">
                            <p:stCondLst>
                              <p:cond delay="0"/>
                            </p:stCondLst>
                            <p:childTnLst>
                              <p:par>
                                <p:cTn id="48" presetID="22" presetClass="entr" presetSubtype="1" fill="hold" grpId="0" nodeType="clickEffect">
                                  <p:stCondLst>
                                    <p:cond delay="0"/>
                                  </p:stCondLst>
                                  <p:iterate type="lt">
                                    <p:tmPct val="100000"/>
                                  </p:iterate>
                                  <p:childTnLst>
                                    <p:set>
                                      <p:cBhvr>
                                        <p:cTn id="49" dur="1" fill="hold">
                                          <p:stCondLst>
                                            <p:cond delay="0"/>
                                          </p:stCondLst>
                                        </p:cTn>
                                        <p:tgtEl>
                                          <p:spTgt spid="56422">
                                            <p:txEl>
                                              <p:pRg st="4" end="4"/>
                                            </p:txEl>
                                          </p:spTgt>
                                        </p:tgtEl>
                                        <p:attrNameLst>
                                          <p:attrName>style.visibility</p:attrName>
                                        </p:attrNameLst>
                                      </p:cBhvr>
                                      <p:to>
                                        <p:strVal val="visible"/>
                                      </p:to>
                                    </p:set>
                                    <p:animEffect transition="in" filter="wipe(up)">
                                      <p:cBhvr>
                                        <p:cTn id="50" dur="75"/>
                                        <p:tgtEl>
                                          <p:spTgt spid="56422">
                                            <p:txEl>
                                              <p:pRg st="4" end="4"/>
                                            </p:txEl>
                                          </p:spTgt>
                                        </p:tgtEl>
                                      </p:cBhvr>
                                    </p:animEffect>
                                  </p:childTnLst>
                                  <p:subTnLst>
                                    <p:audio>
                                      <p:cMediaNode>
                                        <p:cTn display="0" masterRel="sameClick">
                                          <p:stCondLst>
                                            <p:cond evt="begin" delay="0">
                                              <p:tn val="48"/>
                                            </p:cond>
                                          </p:stCondLst>
                                          <p:endCondLst>
                                            <p:cond evt="onStopAudio" delay="0">
                                              <p:tgtEl>
                                                <p:sldTgt/>
                                              </p:tgtEl>
                                            </p:cond>
                                          </p:endCondLst>
                                        </p:cTn>
                                        <p:tgtEl>
                                          <p:sndTgt r:embed="rId4" name="TYPE.WAV" builtIn="1"/>
                                        </p:tgtEl>
                                      </p:cMediaNode>
                                    </p:audio>
                                  </p:subTnLst>
                                </p:cTn>
                              </p:par>
                            </p:childTnLst>
                          </p:cTn>
                        </p:par>
                      </p:childTnLst>
                    </p:cTn>
                  </p:par>
                  <p:par>
                    <p:cTn id="51" fill="hold">
                      <p:stCondLst>
                        <p:cond delay="indefinite"/>
                      </p:stCondLst>
                      <p:childTnLst>
                        <p:par>
                          <p:cTn id="52" fill="hold">
                            <p:stCondLst>
                              <p:cond delay="0"/>
                            </p:stCondLst>
                            <p:childTnLst>
                              <p:par>
                                <p:cTn id="53" presetID="22" presetClass="entr" presetSubtype="1" fill="hold" grpId="0" nodeType="clickEffect">
                                  <p:stCondLst>
                                    <p:cond delay="0"/>
                                  </p:stCondLst>
                                  <p:iterate type="lt">
                                    <p:tmPct val="100000"/>
                                  </p:iterate>
                                  <p:childTnLst>
                                    <p:set>
                                      <p:cBhvr>
                                        <p:cTn id="54" dur="1" fill="hold">
                                          <p:stCondLst>
                                            <p:cond delay="0"/>
                                          </p:stCondLst>
                                        </p:cTn>
                                        <p:tgtEl>
                                          <p:spTgt spid="56422">
                                            <p:txEl>
                                              <p:pRg st="5" end="5"/>
                                            </p:txEl>
                                          </p:spTgt>
                                        </p:tgtEl>
                                        <p:attrNameLst>
                                          <p:attrName>style.visibility</p:attrName>
                                        </p:attrNameLst>
                                      </p:cBhvr>
                                      <p:to>
                                        <p:strVal val="visible"/>
                                      </p:to>
                                    </p:set>
                                    <p:animEffect transition="in" filter="wipe(up)">
                                      <p:cBhvr>
                                        <p:cTn id="55" dur="75"/>
                                        <p:tgtEl>
                                          <p:spTgt spid="56422">
                                            <p:txEl>
                                              <p:pRg st="5" end="5"/>
                                            </p:txEl>
                                          </p:spTgt>
                                        </p:tgtEl>
                                      </p:cBhvr>
                                    </p:animEffect>
                                  </p:childTnLst>
                                  <p:subTnLst>
                                    <p:audio>
                                      <p:cMediaNode>
                                        <p:cTn display="0" masterRel="sameClick">
                                          <p:stCondLst>
                                            <p:cond evt="begin" delay="0">
                                              <p:tn val="53"/>
                                            </p:cond>
                                          </p:stCondLst>
                                          <p:endCondLst>
                                            <p:cond evt="onStopAudio" delay="0">
                                              <p:tgtEl>
                                                <p:sldTgt/>
                                              </p:tgtEl>
                                            </p:cond>
                                          </p:endCondLst>
                                        </p:cTn>
                                        <p:tgtEl>
                                          <p:sndTgt r:embed="rId4" name="TYPE.WAV" builtIn="1"/>
                                        </p:tgtEl>
                                      </p:cMediaNode>
                                    </p:audio>
                                  </p:sub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iterate type="lt">
                                    <p:tmPct val="100000"/>
                                  </p:iterate>
                                  <p:childTnLst>
                                    <p:set>
                                      <p:cBhvr>
                                        <p:cTn id="59" dur="1" fill="hold">
                                          <p:stCondLst>
                                            <p:cond delay="0"/>
                                          </p:stCondLst>
                                        </p:cTn>
                                        <p:tgtEl>
                                          <p:spTgt spid="56422">
                                            <p:txEl>
                                              <p:pRg st="6" end="6"/>
                                            </p:txEl>
                                          </p:spTgt>
                                        </p:tgtEl>
                                        <p:attrNameLst>
                                          <p:attrName>style.visibility</p:attrName>
                                        </p:attrNameLst>
                                      </p:cBhvr>
                                      <p:to>
                                        <p:strVal val="visible"/>
                                      </p:to>
                                    </p:set>
                                    <p:animEffect transition="in" filter="wipe(up)">
                                      <p:cBhvr>
                                        <p:cTn id="60" dur="75"/>
                                        <p:tgtEl>
                                          <p:spTgt spid="56422">
                                            <p:txEl>
                                              <p:pRg st="6" end="6"/>
                                            </p:txEl>
                                          </p:spTgt>
                                        </p:tgtEl>
                                      </p:cBhvr>
                                    </p:animEffect>
                                  </p:childTnLst>
                                  <p:subTnLst>
                                    <p:audio>
                                      <p:cMediaNode>
                                        <p:cTn display="0" masterRel="sameClick">
                                          <p:stCondLst>
                                            <p:cond evt="begin" delay="0">
                                              <p:tn val="58"/>
                                            </p:cond>
                                          </p:stCondLst>
                                          <p:endCondLst>
                                            <p:cond evt="onStopAudio" delay="0">
                                              <p:tgtEl>
                                                <p:sldTgt/>
                                              </p:tgtEl>
                                            </p:cond>
                                          </p:endCondLst>
                                        </p:cTn>
                                        <p:tgtEl>
                                          <p:sndTgt r:embed="rId4" name="TYPE.WAV" builtIn="1"/>
                                        </p:tgtEl>
                                      </p:cMediaNode>
                                    </p:audio>
                                  </p:subTnLst>
                                </p:cTn>
                              </p:par>
                            </p:childTnLst>
                          </p:cTn>
                        </p:par>
                      </p:childTnLst>
                    </p:cTn>
                  </p:par>
                  <p:par>
                    <p:cTn id="61" fill="hold">
                      <p:stCondLst>
                        <p:cond delay="indefinite"/>
                      </p:stCondLst>
                      <p:childTnLst>
                        <p:par>
                          <p:cTn id="62" fill="hold">
                            <p:stCondLst>
                              <p:cond delay="0"/>
                            </p:stCondLst>
                            <p:childTnLst>
                              <p:par>
                                <p:cTn id="63" presetID="22" presetClass="entr" presetSubtype="1" fill="hold" grpId="0" nodeType="clickEffect">
                                  <p:stCondLst>
                                    <p:cond delay="0"/>
                                  </p:stCondLst>
                                  <p:iterate type="lt">
                                    <p:tmPct val="100000"/>
                                  </p:iterate>
                                  <p:childTnLst>
                                    <p:set>
                                      <p:cBhvr>
                                        <p:cTn id="64" dur="1" fill="hold">
                                          <p:stCondLst>
                                            <p:cond delay="0"/>
                                          </p:stCondLst>
                                        </p:cTn>
                                        <p:tgtEl>
                                          <p:spTgt spid="56422">
                                            <p:txEl>
                                              <p:pRg st="7" end="7"/>
                                            </p:txEl>
                                          </p:spTgt>
                                        </p:tgtEl>
                                        <p:attrNameLst>
                                          <p:attrName>style.visibility</p:attrName>
                                        </p:attrNameLst>
                                      </p:cBhvr>
                                      <p:to>
                                        <p:strVal val="visible"/>
                                      </p:to>
                                    </p:set>
                                    <p:animEffect transition="in" filter="wipe(up)">
                                      <p:cBhvr>
                                        <p:cTn id="65" dur="75"/>
                                        <p:tgtEl>
                                          <p:spTgt spid="56422">
                                            <p:txEl>
                                              <p:pRg st="7" end="7"/>
                                            </p:txEl>
                                          </p:spTgt>
                                        </p:tgtEl>
                                      </p:cBhvr>
                                    </p:animEffect>
                                  </p:childTnLst>
                                  <p:subTnLst>
                                    <p:audio>
                                      <p:cMediaNode>
                                        <p:cTn display="0" masterRel="sameClick">
                                          <p:stCondLst>
                                            <p:cond evt="begin" delay="0">
                                              <p:tn val="63"/>
                                            </p:cond>
                                          </p:stCondLst>
                                          <p:endCondLst>
                                            <p:cond evt="onStopAudio" delay="0">
                                              <p:tgtEl>
                                                <p:sldTgt/>
                                              </p:tgtEl>
                                            </p:cond>
                                          </p:endCondLst>
                                        </p:cTn>
                                        <p:tgtEl>
                                          <p:sndTgt r:embed="rId4" name="TYPE.WAV" builtIn="1"/>
                                        </p:tgtEl>
                                      </p:cMediaNode>
                                    </p:audio>
                                  </p:subTnLst>
                                </p:cTn>
                              </p:par>
                            </p:childTnLst>
                          </p:cTn>
                        </p:par>
                      </p:childTnLst>
                    </p:cTn>
                  </p:par>
                  <p:par>
                    <p:cTn id="66" fill="hold">
                      <p:stCondLst>
                        <p:cond delay="indefinite"/>
                      </p:stCondLst>
                      <p:childTnLst>
                        <p:par>
                          <p:cTn id="67" fill="hold">
                            <p:stCondLst>
                              <p:cond delay="0"/>
                            </p:stCondLst>
                            <p:childTnLst>
                              <p:par>
                                <p:cTn id="68" presetID="22" presetClass="entr" presetSubtype="1" fill="hold" grpId="0" nodeType="clickEffect">
                                  <p:stCondLst>
                                    <p:cond delay="0"/>
                                  </p:stCondLst>
                                  <p:iterate type="lt">
                                    <p:tmPct val="100000"/>
                                  </p:iterate>
                                  <p:childTnLst>
                                    <p:set>
                                      <p:cBhvr>
                                        <p:cTn id="69" dur="1" fill="hold">
                                          <p:stCondLst>
                                            <p:cond delay="0"/>
                                          </p:stCondLst>
                                        </p:cTn>
                                        <p:tgtEl>
                                          <p:spTgt spid="56422">
                                            <p:txEl>
                                              <p:pRg st="8" end="8"/>
                                            </p:txEl>
                                          </p:spTgt>
                                        </p:tgtEl>
                                        <p:attrNameLst>
                                          <p:attrName>style.visibility</p:attrName>
                                        </p:attrNameLst>
                                      </p:cBhvr>
                                      <p:to>
                                        <p:strVal val="visible"/>
                                      </p:to>
                                    </p:set>
                                    <p:animEffect transition="in" filter="wipe(up)">
                                      <p:cBhvr>
                                        <p:cTn id="70" dur="75"/>
                                        <p:tgtEl>
                                          <p:spTgt spid="56422">
                                            <p:txEl>
                                              <p:pRg st="8" end="8"/>
                                            </p:txEl>
                                          </p:spTgt>
                                        </p:tgtEl>
                                      </p:cBhvr>
                                    </p:animEffect>
                                  </p:childTnLst>
                                  <p:subTnLst>
                                    <p:audio>
                                      <p:cMediaNode>
                                        <p:cTn display="0" masterRel="sameClick">
                                          <p:stCondLst>
                                            <p:cond evt="begin" delay="0">
                                              <p:tn val="68"/>
                                            </p:cond>
                                          </p:stCondLst>
                                          <p:endCondLst>
                                            <p:cond evt="onStopAudio" delay="0">
                                              <p:tgtEl>
                                                <p:sldTgt/>
                                              </p:tgtEl>
                                            </p:cond>
                                          </p:endCondLst>
                                        </p:cTn>
                                        <p:tgtEl>
                                          <p:sndTgt r:embed="rId4" name="TYPE.WAV" builtIn="1"/>
                                        </p:tgtEl>
                                      </p:cMediaNode>
                                    </p:audio>
                                  </p:subTnLst>
                                </p:cTn>
                              </p:par>
                            </p:childTnLst>
                          </p:cTn>
                        </p:par>
                      </p:childTnLst>
                    </p:cTn>
                  </p:par>
                  <p:par>
                    <p:cTn id="71" fill="hold">
                      <p:stCondLst>
                        <p:cond delay="indefinite"/>
                      </p:stCondLst>
                      <p:childTnLst>
                        <p:par>
                          <p:cTn id="72" fill="hold">
                            <p:stCondLst>
                              <p:cond delay="0"/>
                            </p:stCondLst>
                            <p:childTnLst>
                              <p:par>
                                <p:cTn id="73" presetID="22" presetClass="entr" presetSubtype="1" fill="hold" grpId="0" nodeType="clickEffect">
                                  <p:stCondLst>
                                    <p:cond delay="0"/>
                                  </p:stCondLst>
                                  <p:iterate type="lt">
                                    <p:tmPct val="100000"/>
                                  </p:iterate>
                                  <p:childTnLst>
                                    <p:set>
                                      <p:cBhvr>
                                        <p:cTn id="74" dur="1" fill="hold">
                                          <p:stCondLst>
                                            <p:cond delay="0"/>
                                          </p:stCondLst>
                                        </p:cTn>
                                        <p:tgtEl>
                                          <p:spTgt spid="56423">
                                            <p:txEl>
                                              <p:pRg st="0" end="0"/>
                                            </p:txEl>
                                          </p:spTgt>
                                        </p:tgtEl>
                                        <p:attrNameLst>
                                          <p:attrName>style.visibility</p:attrName>
                                        </p:attrNameLst>
                                      </p:cBhvr>
                                      <p:to>
                                        <p:strVal val="visible"/>
                                      </p:to>
                                    </p:set>
                                    <p:animEffect transition="in" filter="wipe(up)">
                                      <p:cBhvr>
                                        <p:cTn id="75" dur="75"/>
                                        <p:tgtEl>
                                          <p:spTgt spid="56423">
                                            <p:txEl>
                                              <p:pRg st="0" end="0"/>
                                            </p:txEl>
                                          </p:spTgt>
                                        </p:tgtEl>
                                      </p:cBhvr>
                                    </p:animEffect>
                                  </p:childTnLst>
                                  <p:subTnLst>
                                    <p:audio>
                                      <p:cMediaNode>
                                        <p:cTn display="0" masterRel="sameClick">
                                          <p:stCondLst>
                                            <p:cond evt="begin" delay="0">
                                              <p:tn val="73"/>
                                            </p:cond>
                                          </p:stCondLst>
                                          <p:endCondLst>
                                            <p:cond evt="onStopAudio" delay="0">
                                              <p:tgtEl>
                                                <p:sldTgt/>
                                              </p:tgtEl>
                                            </p:cond>
                                          </p:endCondLst>
                                        </p:cTn>
                                        <p:tgtEl>
                                          <p:sndTgt r:embed="rId4" name="TYPE.WAV" builtIn="1"/>
                                        </p:tgtEl>
                                      </p:cMediaNode>
                                    </p:audio>
                                  </p:subTnLst>
                                </p:cTn>
                              </p:par>
                            </p:childTnLst>
                          </p:cTn>
                        </p:par>
                      </p:childTnLst>
                    </p:cTn>
                  </p:par>
                  <p:par>
                    <p:cTn id="76" fill="hold">
                      <p:stCondLst>
                        <p:cond delay="indefinite"/>
                      </p:stCondLst>
                      <p:childTnLst>
                        <p:par>
                          <p:cTn id="77" fill="hold">
                            <p:stCondLst>
                              <p:cond delay="0"/>
                            </p:stCondLst>
                            <p:childTnLst>
                              <p:par>
                                <p:cTn id="78" presetID="22" presetClass="entr" presetSubtype="1" fill="hold" grpId="0" nodeType="clickEffect">
                                  <p:stCondLst>
                                    <p:cond delay="0"/>
                                  </p:stCondLst>
                                  <p:iterate type="lt">
                                    <p:tmPct val="100000"/>
                                  </p:iterate>
                                  <p:childTnLst>
                                    <p:set>
                                      <p:cBhvr>
                                        <p:cTn id="79" dur="1" fill="hold">
                                          <p:stCondLst>
                                            <p:cond delay="0"/>
                                          </p:stCondLst>
                                        </p:cTn>
                                        <p:tgtEl>
                                          <p:spTgt spid="56423">
                                            <p:txEl>
                                              <p:pRg st="1" end="1"/>
                                            </p:txEl>
                                          </p:spTgt>
                                        </p:tgtEl>
                                        <p:attrNameLst>
                                          <p:attrName>style.visibility</p:attrName>
                                        </p:attrNameLst>
                                      </p:cBhvr>
                                      <p:to>
                                        <p:strVal val="visible"/>
                                      </p:to>
                                    </p:set>
                                    <p:animEffect transition="in" filter="wipe(up)">
                                      <p:cBhvr>
                                        <p:cTn id="80" dur="75"/>
                                        <p:tgtEl>
                                          <p:spTgt spid="56423">
                                            <p:txEl>
                                              <p:pRg st="1" end="1"/>
                                            </p:txEl>
                                          </p:spTgt>
                                        </p:tgtEl>
                                      </p:cBhvr>
                                    </p:animEffect>
                                  </p:childTnLst>
                                  <p:subTnLst>
                                    <p:audio>
                                      <p:cMediaNode>
                                        <p:cTn display="0" masterRel="sameClick">
                                          <p:stCondLst>
                                            <p:cond evt="begin" delay="0">
                                              <p:tn val="78"/>
                                            </p:cond>
                                          </p:stCondLst>
                                          <p:endCondLst>
                                            <p:cond evt="onStopAudio" delay="0">
                                              <p:tgtEl>
                                                <p:sldTgt/>
                                              </p:tgtEl>
                                            </p:cond>
                                          </p:endCondLst>
                                        </p:cTn>
                                        <p:tgtEl>
                                          <p:sndTgt r:embed="rId4" name="TYPE.WAV" builtIn="1"/>
                                        </p:tgtEl>
                                      </p:cMediaNode>
                                    </p:audio>
                                  </p:subTnLst>
                                </p:cTn>
                              </p:par>
                            </p:childTnLst>
                          </p:cTn>
                        </p:par>
                      </p:childTnLst>
                    </p:cTn>
                  </p:par>
                  <p:par>
                    <p:cTn id="81" fill="hold">
                      <p:stCondLst>
                        <p:cond delay="indefinite"/>
                      </p:stCondLst>
                      <p:childTnLst>
                        <p:par>
                          <p:cTn id="82" fill="hold">
                            <p:stCondLst>
                              <p:cond delay="0"/>
                            </p:stCondLst>
                            <p:childTnLst>
                              <p:par>
                                <p:cTn id="83" presetID="22" presetClass="entr" presetSubtype="1" fill="hold" grpId="0" nodeType="clickEffect">
                                  <p:stCondLst>
                                    <p:cond delay="0"/>
                                  </p:stCondLst>
                                  <p:iterate type="lt">
                                    <p:tmPct val="100000"/>
                                  </p:iterate>
                                  <p:childTnLst>
                                    <p:set>
                                      <p:cBhvr>
                                        <p:cTn id="84" dur="1" fill="hold">
                                          <p:stCondLst>
                                            <p:cond delay="0"/>
                                          </p:stCondLst>
                                        </p:cTn>
                                        <p:tgtEl>
                                          <p:spTgt spid="56423">
                                            <p:txEl>
                                              <p:pRg st="3" end="3"/>
                                            </p:txEl>
                                          </p:spTgt>
                                        </p:tgtEl>
                                        <p:attrNameLst>
                                          <p:attrName>style.visibility</p:attrName>
                                        </p:attrNameLst>
                                      </p:cBhvr>
                                      <p:to>
                                        <p:strVal val="visible"/>
                                      </p:to>
                                    </p:set>
                                    <p:animEffect transition="in" filter="wipe(up)">
                                      <p:cBhvr>
                                        <p:cTn id="85" dur="75"/>
                                        <p:tgtEl>
                                          <p:spTgt spid="56423">
                                            <p:txEl>
                                              <p:pRg st="3" end="3"/>
                                            </p:txEl>
                                          </p:spTgt>
                                        </p:tgtEl>
                                      </p:cBhvr>
                                    </p:animEffect>
                                  </p:childTnLst>
                                  <p:subTnLst>
                                    <p:audio>
                                      <p:cMediaNode>
                                        <p:cTn display="0" masterRel="sameClick">
                                          <p:stCondLst>
                                            <p:cond evt="begin" delay="0">
                                              <p:tn val="83"/>
                                            </p:cond>
                                          </p:stCondLst>
                                          <p:endCondLst>
                                            <p:cond evt="onStopAudio" delay="0">
                                              <p:tgtEl>
                                                <p:sldTgt/>
                                              </p:tgtEl>
                                            </p:cond>
                                          </p:endCondLst>
                                        </p:cTn>
                                        <p:tgtEl>
                                          <p:sndTgt r:embed="rId4" name="TYPE.WAV" builtIn="1"/>
                                        </p:tgtEl>
                                      </p:cMediaNode>
                                    </p:audio>
                                  </p:subTnLst>
                                </p:cTn>
                              </p:par>
                            </p:childTnLst>
                          </p:cTn>
                        </p:par>
                      </p:childTnLst>
                    </p:cTn>
                  </p:par>
                  <p:par>
                    <p:cTn id="86" fill="hold">
                      <p:stCondLst>
                        <p:cond delay="indefinite"/>
                      </p:stCondLst>
                      <p:childTnLst>
                        <p:par>
                          <p:cTn id="87" fill="hold">
                            <p:stCondLst>
                              <p:cond delay="0"/>
                            </p:stCondLst>
                            <p:childTnLst>
                              <p:par>
                                <p:cTn id="88" presetID="22" presetClass="entr" presetSubtype="1" fill="hold" grpId="0" nodeType="clickEffect">
                                  <p:stCondLst>
                                    <p:cond delay="0"/>
                                  </p:stCondLst>
                                  <p:iterate type="lt">
                                    <p:tmPct val="100000"/>
                                  </p:iterate>
                                  <p:childTnLst>
                                    <p:set>
                                      <p:cBhvr>
                                        <p:cTn id="89" dur="1" fill="hold">
                                          <p:stCondLst>
                                            <p:cond delay="0"/>
                                          </p:stCondLst>
                                        </p:cTn>
                                        <p:tgtEl>
                                          <p:spTgt spid="56423">
                                            <p:txEl>
                                              <p:pRg st="4" end="4"/>
                                            </p:txEl>
                                          </p:spTgt>
                                        </p:tgtEl>
                                        <p:attrNameLst>
                                          <p:attrName>style.visibility</p:attrName>
                                        </p:attrNameLst>
                                      </p:cBhvr>
                                      <p:to>
                                        <p:strVal val="visible"/>
                                      </p:to>
                                    </p:set>
                                    <p:animEffect transition="in" filter="wipe(up)">
                                      <p:cBhvr>
                                        <p:cTn id="90" dur="75"/>
                                        <p:tgtEl>
                                          <p:spTgt spid="56423">
                                            <p:txEl>
                                              <p:pRg st="4" end="4"/>
                                            </p:txEl>
                                          </p:spTgt>
                                        </p:tgtEl>
                                      </p:cBhvr>
                                    </p:animEffect>
                                  </p:childTnLst>
                                  <p:subTnLst>
                                    <p:audio>
                                      <p:cMediaNode>
                                        <p:cTn display="0" masterRel="sameClick">
                                          <p:stCondLst>
                                            <p:cond evt="begin" delay="0">
                                              <p:tn val="88"/>
                                            </p:cond>
                                          </p:stCondLst>
                                          <p:endCondLst>
                                            <p:cond evt="onStopAudio" delay="0">
                                              <p:tgtEl>
                                                <p:sldTgt/>
                                              </p:tgtEl>
                                            </p:cond>
                                          </p:endCondLst>
                                        </p:cTn>
                                        <p:tgtEl>
                                          <p:sndTgt r:embed="rId4" name="TYPE.WAV" builtIn="1"/>
                                        </p:tgtEl>
                                      </p:cMediaNode>
                                    </p:audio>
                                  </p:subTnLst>
                                </p:cTn>
                              </p:par>
                            </p:childTnLst>
                          </p:cTn>
                        </p:par>
                      </p:childTnLst>
                    </p:cTn>
                  </p:par>
                  <p:par>
                    <p:cTn id="91" fill="hold">
                      <p:stCondLst>
                        <p:cond delay="indefinite"/>
                      </p:stCondLst>
                      <p:childTnLst>
                        <p:par>
                          <p:cTn id="92" fill="hold">
                            <p:stCondLst>
                              <p:cond delay="0"/>
                            </p:stCondLst>
                            <p:childTnLst>
                              <p:par>
                                <p:cTn id="93" presetID="22" presetClass="entr" presetSubtype="1" fill="hold" grpId="0" nodeType="clickEffect">
                                  <p:stCondLst>
                                    <p:cond delay="0"/>
                                  </p:stCondLst>
                                  <p:iterate type="lt">
                                    <p:tmPct val="100000"/>
                                  </p:iterate>
                                  <p:childTnLst>
                                    <p:set>
                                      <p:cBhvr>
                                        <p:cTn id="94" dur="1" fill="hold">
                                          <p:stCondLst>
                                            <p:cond delay="0"/>
                                          </p:stCondLst>
                                        </p:cTn>
                                        <p:tgtEl>
                                          <p:spTgt spid="56423">
                                            <p:txEl>
                                              <p:pRg st="5" end="5"/>
                                            </p:txEl>
                                          </p:spTgt>
                                        </p:tgtEl>
                                        <p:attrNameLst>
                                          <p:attrName>style.visibility</p:attrName>
                                        </p:attrNameLst>
                                      </p:cBhvr>
                                      <p:to>
                                        <p:strVal val="visible"/>
                                      </p:to>
                                    </p:set>
                                    <p:animEffect transition="in" filter="wipe(up)">
                                      <p:cBhvr>
                                        <p:cTn id="95" dur="75"/>
                                        <p:tgtEl>
                                          <p:spTgt spid="56423">
                                            <p:txEl>
                                              <p:pRg st="5" end="5"/>
                                            </p:txEl>
                                          </p:spTgt>
                                        </p:tgtEl>
                                      </p:cBhvr>
                                    </p:animEffect>
                                  </p:childTnLst>
                                  <p:subTnLst>
                                    <p:audio>
                                      <p:cMediaNode>
                                        <p:cTn display="0" masterRel="sameClick">
                                          <p:stCondLst>
                                            <p:cond evt="begin" delay="0">
                                              <p:tn val="93"/>
                                            </p:cond>
                                          </p:stCondLst>
                                          <p:endCondLst>
                                            <p:cond evt="onStopAudio" delay="0">
                                              <p:tgtEl>
                                                <p:sldTgt/>
                                              </p:tgtEl>
                                            </p:cond>
                                          </p:endCondLst>
                                        </p:cTn>
                                        <p:tgtEl>
                                          <p:sndTgt r:embed="rId4" name="TYPE.WAV" builtIn="1"/>
                                        </p:tgtEl>
                                      </p:cMediaNode>
                                    </p:audio>
                                  </p:sub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499"/>
                                          </p:stCondLst>
                                        </p:cTn>
                                        <p:tgtEl>
                                          <p:spTgt spid="56424">
                                            <p:txEl>
                                              <p:pRg st="0" end="0"/>
                                            </p:txEl>
                                          </p:spTgt>
                                        </p:tgtEl>
                                        <p:attrNameLst>
                                          <p:attrName>style.visibility</p:attrName>
                                        </p:attrNameLst>
                                      </p:cBhvr>
                                      <p:to>
                                        <p:strVal val="visible"/>
                                      </p:to>
                                    </p:set>
                                  </p:childTnLst>
                                  <p:subTnLst>
                                    <p:audio>
                                      <p:cMediaNode>
                                        <p:cTn display="0" masterRel="sameClick">
                                          <p:stCondLst>
                                            <p:cond evt="begin" delay="0">
                                              <p:tn val="98"/>
                                            </p:cond>
                                          </p:stCondLst>
                                          <p:endCondLst>
                                            <p:cond evt="onStopAudio" delay="0">
                                              <p:tgtEl>
                                                <p:sldTgt/>
                                              </p:tgtEl>
                                            </p:cond>
                                          </p:endCondLst>
                                        </p:cTn>
                                        <p:tgtEl>
                                          <p:sndTgt r:embed="rId5" name="GLASS.WAV" builtIn="1"/>
                                        </p:tgtEl>
                                      </p:cMediaNode>
                                    </p:audio>
                                  </p:sub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499"/>
                                          </p:stCondLst>
                                        </p:cTn>
                                        <p:tgtEl>
                                          <p:spTgt spid="56424">
                                            <p:txEl>
                                              <p:pRg st="1" end="1"/>
                                            </p:txEl>
                                          </p:spTgt>
                                        </p:tgtEl>
                                        <p:attrNameLst>
                                          <p:attrName>style.visibility</p:attrName>
                                        </p:attrNameLst>
                                      </p:cBhvr>
                                      <p:to>
                                        <p:strVal val="visible"/>
                                      </p:to>
                                    </p:set>
                                  </p:childTnLst>
                                  <p:subTnLst>
                                    <p:audio>
                                      <p:cMediaNode>
                                        <p:cTn display="0" masterRel="sameClick">
                                          <p:stCondLst>
                                            <p:cond evt="begin" delay="0">
                                              <p:tn val="102"/>
                                            </p:cond>
                                          </p:stCondLst>
                                          <p:endCondLst>
                                            <p:cond evt="onStopAudio" delay="0">
                                              <p:tgtEl>
                                                <p:sldTgt/>
                                              </p:tgtEl>
                                            </p:cond>
                                          </p:endCondLst>
                                        </p:cTn>
                                        <p:tgtEl>
                                          <p:sndTgt r:embed="rId5" name="GLASS.WAV" builtIn="1"/>
                                        </p:tgtEl>
                                      </p:cMediaNode>
                                    </p:audio>
                                  </p:sub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499"/>
                                          </p:stCondLst>
                                        </p:cTn>
                                        <p:tgtEl>
                                          <p:spTgt spid="56424">
                                            <p:txEl>
                                              <p:pRg st="2" end="2"/>
                                            </p:txEl>
                                          </p:spTgt>
                                        </p:tgtEl>
                                        <p:attrNameLst>
                                          <p:attrName>style.visibility</p:attrName>
                                        </p:attrNameLst>
                                      </p:cBhvr>
                                      <p:to>
                                        <p:strVal val="visible"/>
                                      </p:to>
                                    </p:set>
                                  </p:childTnLst>
                                  <p:subTnLst>
                                    <p:audio>
                                      <p:cMediaNode>
                                        <p:cTn display="0" masterRel="sameClick">
                                          <p:stCondLst>
                                            <p:cond evt="begin" delay="0">
                                              <p:tn val="106"/>
                                            </p:cond>
                                          </p:stCondLst>
                                          <p:endCondLst>
                                            <p:cond evt="onStopAudio" delay="0">
                                              <p:tgtEl>
                                                <p:sldTgt/>
                                              </p:tgtEl>
                                            </p:cond>
                                          </p:endCondLst>
                                        </p:cTn>
                                        <p:tgtEl>
                                          <p:sndTgt r:embed="rId5" name="GLASS.WAV" builtIn="1"/>
                                        </p:tgtEl>
                                      </p:cMediaNode>
                                    </p:audio>
                                  </p:subTnLst>
                                </p:cTn>
                              </p:par>
                            </p:childTnLst>
                          </p:cTn>
                        </p:par>
                      </p:childTnLst>
                    </p:cTn>
                  </p:par>
                  <p:par>
                    <p:cTn id="108" fill="hold">
                      <p:stCondLst>
                        <p:cond delay="indefinite"/>
                      </p:stCondLst>
                      <p:childTnLst>
                        <p:par>
                          <p:cTn id="109" fill="hold">
                            <p:stCondLst>
                              <p:cond delay="0"/>
                            </p:stCondLst>
                            <p:childTnLst>
                              <p:par>
                                <p:cTn id="110" presetID="1" presetClass="entr" presetSubtype="0" fill="hold" grpId="0" nodeType="clickEffect">
                                  <p:stCondLst>
                                    <p:cond delay="0"/>
                                  </p:stCondLst>
                                  <p:childTnLst>
                                    <p:set>
                                      <p:cBhvr>
                                        <p:cTn id="111" dur="1" fill="hold">
                                          <p:stCondLst>
                                            <p:cond delay="499"/>
                                          </p:stCondLst>
                                        </p:cTn>
                                        <p:tgtEl>
                                          <p:spTgt spid="56424">
                                            <p:txEl>
                                              <p:pRg st="3" end="3"/>
                                            </p:txEl>
                                          </p:spTgt>
                                        </p:tgtEl>
                                        <p:attrNameLst>
                                          <p:attrName>style.visibility</p:attrName>
                                        </p:attrNameLst>
                                      </p:cBhvr>
                                      <p:to>
                                        <p:strVal val="visible"/>
                                      </p:to>
                                    </p:set>
                                  </p:childTnLst>
                                  <p:subTnLst>
                                    <p:audio>
                                      <p:cMediaNode>
                                        <p:cTn display="0" masterRel="sameClick">
                                          <p:stCondLst>
                                            <p:cond evt="begin" delay="0">
                                              <p:tn val="110"/>
                                            </p:cond>
                                          </p:stCondLst>
                                          <p:endCondLst>
                                            <p:cond evt="onStopAudio" delay="0">
                                              <p:tgtEl>
                                                <p:sldTgt/>
                                              </p:tgtEl>
                                            </p:cond>
                                          </p:endCondLst>
                                        </p:cTn>
                                        <p:tgtEl>
                                          <p:sndTgt r:embed="rId5" name="GLASS.WAV" builtIn="1"/>
                                        </p:tgtEl>
                                      </p:cMediaNode>
                                    </p:audio>
                                  </p:sub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499"/>
                                          </p:stCondLst>
                                        </p:cTn>
                                        <p:tgtEl>
                                          <p:spTgt spid="56424">
                                            <p:txEl>
                                              <p:pRg st="4" end="4"/>
                                            </p:txEl>
                                          </p:spTgt>
                                        </p:tgtEl>
                                        <p:attrNameLst>
                                          <p:attrName>style.visibility</p:attrName>
                                        </p:attrNameLst>
                                      </p:cBhvr>
                                      <p:to>
                                        <p:strVal val="visible"/>
                                      </p:to>
                                    </p:set>
                                  </p:childTnLst>
                                  <p:subTnLst>
                                    <p:audio>
                                      <p:cMediaNode>
                                        <p:cTn display="0" masterRel="sameClick">
                                          <p:stCondLst>
                                            <p:cond evt="begin" delay="0">
                                              <p:tn val="114"/>
                                            </p:cond>
                                          </p:stCondLst>
                                          <p:endCondLst>
                                            <p:cond evt="onStopAudio" delay="0">
                                              <p:tgtEl>
                                                <p:sldTgt/>
                                              </p:tgtEl>
                                            </p:cond>
                                          </p:endCondLst>
                                        </p:cTn>
                                        <p:tgtEl>
                                          <p:sndTgt r:embed="rId5" name="GLASS.WAV" builtIn="1"/>
                                        </p:tgtEl>
                                      </p:cMediaNode>
                                    </p:audio>
                                  </p:subTnLst>
                                </p:cTn>
                              </p:par>
                            </p:childTnLst>
                          </p:cTn>
                        </p:par>
                      </p:childTnLst>
                    </p:cTn>
                  </p:par>
                  <p:par>
                    <p:cTn id="116" fill="hold">
                      <p:stCondLst>
                        <p:cond delay="indefinite"/>
                      </p:stCondLst>
                      <p:childTnLst>
                        <p:par>
                          <p:cTn id="117" fill="hold">
                            <p:stCondLst>
                              <p:cond delay="0"/>
                            </p:stCondLst>
                            <p:childTnLst>
                              <p:par>
                                <p:cTn id="118" presetID="1" presetClass="entr" presetSubtype="0" fill="hold" grpId="0" nodeType="clickEffect">
                                  <p:stCondLst>
                                    <p:cond delay="0"/>
                                  </p:stCondLst>
                                  <p:childTnLst>
                                    <p:set>
                                      <p:cBhvr>
                                        <p:cTn id="119" dur="1" fill="hold">
                                          <p:stCondLst>
                                            <p:cond delay="499"/>
                                          </p:stCondLst>
                                        </p:cTn>
                                        <p:tgtEl>
                                          <p:spTgt spid="56424">
                                            <p:txEl>
                                              <p:pRg st="5" end="5"/>
                                            </p:txEl>
                                          </p:spTgt>
                                        </p:tgtEl>
                                        <p:attrNameLst>
                                          <p:attrName>style.visibility</p:attrName>
                                        </p:attrNameLst>
                                      </p:cBhvr>
                                      <p:to>
                                        <p:strVal val="visible"/>
                                      </p:to>
                                    </p:set>
                                  </p:childTnLst>
                                  <p:subTnLst>
                                    <p:audio>
                                      <p:cMediaNode>
                                        <p:cTn display="0" masterRel="sameClick">
                                          <p:stCondLst>
                                            <p:cond evt="begin" delay="0">
                                              <p:tn val="118"/>
                                            </p:cond>
                                          </p:stCondLst>
                                          <p:endCondLst>
                                            <p:cond evt="onStopAudio" delay="0">
                                              <p:tgtEl>
                                                <p:sldTgt/>
                                              </p:tgtEl>
                                            </p:cond>
                                          </p:endCondLst>
                                        </p:cTn>
                                        <p:tgtEl>
                                          <p:sndTgt r:embed="rId5" name="GLASS.WAV" builtIn="1"/>
                                        </p:tgtEl>
                                      </p:cMediaNode>
                                    </p:audio>
                                  </p:sub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499"/>
                                          </p:stCondLst>
                                        </p:cTn>
                                        <p:tgtEl>
                                          <p:spTgt spid="56424">
                                            <p:txEl>
                                              <p:pRg st="6" end="6"/>
                                            </p:txEl>
                                          </p:spTgt>
                                        </p:tgtEl>
                                        <p:attrNameLst>
                                          <p:attrName>style.visibility</p:attrName>
                                        </p:attrNameLst>
                                      </p:cBhvr>
                                      <p:to>
                                        <p:strVal val="visible"/>
                                      </p:to>
                                    </p:set>
                                  </p:childTnLst>
                                  <p:subTnLst>
                                    <p:audio>
                                      <p:cMediaNode>
                                        <p:cTn display="0" masterRel="sameClick">
                                          <p:stCondLst>
                                            <p:cond evt="begin" delay="0">
                                              <p:tn val="122"/>
                                            </p:cond>
                                          </p:stCondLst>
                                          <p:endCondLst>
                                            <p:cond evt="onStopAudio" delay="0">
                                              <p:tgtEl>
                                                <p:sldTgt/>
                                              </p:tgtEl>
                                            </p:cond>
                                          </p:endCondLst>
                                        </p:cTn>
                                        <p:tgtEl>
                                          <p:sndTgt r:embed="rId5" name="GLASS.WAV" builtIn="1"/>
                                        </p:tgtEl>
                                      </p:cMediaNode>
                                    </p:audio>
                                  </p:subTnLst>
                                </p:cTn>
                              </p:par>
                            </p:childTnLst>
                          </p:cTn>
                        </p:par>
                      </p:childTnLst>
                    </p:cTn>
                  </p:par>
                  <p:par>
                    <p:cTn id="124" fill="hold">
                      <p:stCondLst>
                        <p:cond delay="indefinite"/>
                      </p:stCondLst>
                      <p:childTnLst>
                        <p:par>
                          <p:cTn id="125" fill="hold">
                            <p:stCondLst>
                              <p:cond delay="0"/>
                            </p:stCondLst>
                            <p:childTnLst>
                              <p:par>
                                <p:cTn id="126" presetID="1" presetClass="entr" presetSubtype="0" fill="hold" grpId="0" nodeType="clickEffect">
                                  <p:stCondLst>
                                    <p:cond delay="0"/>
                                  </p:stCondLst>
                                  <p:childTnLst>
                                    <p:set>
                                      <p:cBhvr>
                                        <p:cTn id="127" dur="1" fill="hold">
                                          <p:stCondLst>
                                            <p:cond delay="499"/>
                                          </p:stCondLst>
                                        </p:cTn>
                                        <p:tgtEl>
                                          <p:spTgt spid="56424">
                                            <p:txEl>
                                              <p:pRg st="7" end="7"/>
                                            </p:txEl>
                                          </p:spTgt>
                                        </p:tgtEl>
                                        <p:attrNameLst>
                                          <p:attrName>style.visibility</p:attrName>
                                        </p:attrNameLst>
                                      </p:cBhvr>
                                      <p:to>
                                        <p:strVal val="visible"/>
                                      </p:to>
                                    </p:set>
                                  </p:childTnLst>
                                  <p:subTnLst>
                                    <p:audio>
                                      <p:cMediaNode>
                                        <p:cTn display="0" masterRel="sameClick">
                                          <p:stCondLst>
                                            <p:cond evt="begin" delay="0">
                                              <p:tn val="126"/>
                                            </p:cond>
                                          </p:stCondLst>
                                          <p:endCondLst>
                                            <p:cond evt="onStopAudio" delay="0">
                                              <p:tgtEl>
                                                <p:sldTgt/>
                                              </p:tgtEl>
                                            </p:cond>
                                          </p:endCondLst>
                                        </p:cTn>
                                        <p:tgtEl>
                                          <p:sndTgt r:embed="rId5" name="GLASS.WAV" builtIn="1"/>
                                        </p:tgtEl>
                                      </p:cMediaNode>
                                    </p:audio>
                                  </p:sub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499"/>
                                          </p:stCondLst>
                                        </p:cTn>
                                        <p:tgtEl>
                                          <p:spTgt spid="56424">
                                            <p:txEl>
                                              <p:pRg st="8" end="8"/>
                                            </p:txEl>
                                          </p:spTgt>
                                        </p:tgtEl>
                                        <p:attrNameLst>
                                          <p:attrName>style.visibility</p:attrName>
                                        </p:attrNameLst>
                                      </p:cBhvr>
                                      <p:to>
                                        <p:strVal val="visible"/>
                                      </p:to>
                                    </p:set>
                                  </p:childTnLst>
                                  <p:subTnLst>
                                    <p:audio>
                                      <p:cMediaNode>
                                        <p:cTn display="0" masterRel="sameClick">
                                          <p:stCondLst>
                                            <p:cond evt="begin" delay="0">
                                              <p:tn val="130"/>
                                            </p:cond>
                                          </p:stCondLst>
                                          <p:endCondLst>
                                            <p:cond evt="onStopAudio" delay="0">
                                              <p:tgtEl>
                                                <p:sldTgt/>
                                              </p:tgtEl>
                                            </p:cond>
                                          </p:endCondLst>
                                        </p:cTn>
                                        <p:tgtEl>
                                          <p:sndTgt r:embed="rId5" name="GLASS.WAV" builtIn="1"/>
                                        </p:tgtEl>
                                      </p:cMediaNode>
                                    </p:audio>
                                  </p:subTnLst>
                                </p:cTn>
                              </p:par>
                            </p:childTnLst>
                          </p:cTn>
                        </p:par>
                      </p:childTnLst>
                    </p:cTn>
                  </p:par>
                  <p:par>
                    <p:cTn id="132" fill="hold">
                      <p:stCondLst>
                        <p:cond delay="indefinite"/>
                      </p:stCondLst>
                      <p:childTnLst>
                        <p:par>
                          <p:cTn id="133" fill="hold">
                            <p:stCondLst>
                              <p:cond delay="0"/>
                            </p:stCondLst>
                            <p:childTnLst>
                              <p:par>
                                <p:cTn id="134" presetID="2" presetClass="entr" presetSubtype="2" fill="hold" grpId="0" nodeType="clickEffect">
                                  <p:stCondLst>
                                    <p:cond delay="0"/>
                                  </p:stCondLst>
                                  <p:childTnLst>
                                    <p:set>
                                      <p:cBhvr>
                                        <p:cTn id="135" dur="1" fill="hold">
                                          <p:stCondLst>
                                            <p:cond delay="0"/>
                                          </p:stCondLst>
                                        </p:cTn>
                                        <p:tgtEl>
                                          <p:spTgt spid="56425"/>
                                        </p:tgtEl>
                                        <p:attrNameLst>
                                          <p:attrName>style.visibility</p:attrName>
                                        </p:attrNameLst>
                                      </p:cBhvr>
                                      <p:to>
                                        <p:strVal val="visible"/>
                                      </p:to>
                                    </p:set>
                                    <p:anim calcmode="lin" valueType="num">
                                      <p:cBhvr additive="base">
                                        <p:cTn id="136" dur="500" fill="hold"/>
                                        <p:tgtEl>
                                          <p:spTgt spid="56425"/>
                                        </p:tgtEl>
                                        <p:attrNameLst>
                                          <p:attrName>ppt_x</p:attrName>
                                        </p:attrNameLst>
                                      </p:cBhvr>
                                      <p:tavLst>
                                        <p:tav tm="0">
                                          <p:val>
                                            <p:strVal val="1+#ppt_w/2"/>
                                          </p:val>
                                        </p:tav>
                                        <p:tav tm="100000">
                                          <p:val>
                                            <p:strVal val="#ppt_x"/>
                                          </p:val>
                                        </p:tav>
                                      </p:tavLst>
                                    </p:anim>
                                    <p:anim calcmode="lin" valueType="num">
                                      <p:cBhvr additive="base">
                                        <p:cTn id="137" dur="500" fill="hold"/>
                                        <p:tgtEl>
                                          <p:spTgt spid="5642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4"/>
                                            </p:cond>
                                          </p:stCondLst>
                                          <p:endCondLst>
                                            <p:cond evt="onStopAudio" delay="0">
                                              <p:tgtEl>
                                                <p:sldTgt/>
                                              </p:tgtEl>
                                            </p:cond>
                                          </p:endCondLst>
                                        </p:cTn>
                                        <p:tgtEl>
                                          <p:sndTgt r:embed="rId6" name="CARBRAK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30" grpId="0" animBg="1"/>
      <p:bldP spid="56420" grpId="0" animBg="1"/>
      <p:bldP spid="56421" grpId="0" animBg="1"/>
      <p:bldP spid="56422" grpId="0" build="p" autoUpdateAnimBg="0"/>
      <p:bldP spid="56423" grpId="0" build="p" autoUpdateAnimBg="0"/>
      <p:bldP spid="56424" grpId="0" build="p" autoUpdateAnimBg="0"/>
      <p:bldP spid="56425"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3200" dirty="0" smtClean="0"/>
              <a:t>2. </a:t>
            </a:r>
            <a:r>
              <a:rPr lang="en-US" sz="3200" dirty="0" err="1" smtClean="0"/>
              <a:t>Pemahaman</a:t>
            </a:r>
            <a:r>
              <a:rPr lang="en-US" sz="3200" dirty="0" smtClean="0"/>
              <a:t> </a:t>
            </a:r>
            <a:r>
              <a:rPr lang="en-US" sz="3200" dirty="0" err="1" smtClean="0"/>
              <a:t>Proses</a:t>
            </a:r>
            <a:r>
              <a:rPr lang="en-US" sz="3200" dirty="0" smtClean="0"/>
              <a:t> Review Proposal</a:t>
            </a:r>
            <a:r>
              <a:rPr lang="en-US" dirty="0" smtClean="0"/>
              <a:t/>
            </a:r>
            <a:br>
              <a:rPr lang="en-US" dirty="0" smtClean="0"/>
            </a:br>
            <a:endParaRPr lang="en-US" dirty="0"/>
          </a:p>
        </p:txBody>
      </p:sp>
      <p:sp>
        <p:nvSpPr>
          <p:cNvPr id="3" name="Content Placeholder 2"/>
          <p:cNvSpPr>
            <a:spLocks noGrp="1"/>
          </p:cNvSpPr>
          <p:nvPr>
            <p:ph idx="1"/>
          </p:nvPr>
        </p:nvSpPr>
        <p:spPr>
          <a:xfrm>
            <a:off x="457200" y="762000"/>
            <a:ext cx="8229600" cy="5364163"/>
          </a:xfrm>
        </p:spPr>
        <p:txBody>
          <a:bodyPr/>
          <a:lstStyle/>
          <a:p>
            <a:r>
              <a:rPr lang="en-US" sz="2000" dirty="0" smtClean="0"/>
              <a:t>a. </a:t>
            </a:r>
            <a:r>
              <a:rPr lang="en-US" sz="2000" dirty="0" err="1" smtClean="0"/>
              <a:t>Untuk</a:t>
            </a:r>
            <a:r>
              <a:rPr lang="en-US" sz="2000" dirty="0" smtClean="0"/>
              <a:t> </a:t>
            </a:r>
            <a:r>
              <a:rPr lang="en-US" sz="2000" dirty="0" err="1" smtClean="0"/>
              <a:t>Perguruan</a:t>
            </a:r>
            <a:r>
              <a:rPr lang="en-US" sz="2000" dirty="0" smtClean="0"/>
              <a:t> </a:t>
            </a:r>
            <a:r>
              <a:rPr lang="en-US" sz="2000" dirty="0" err="1" smtClean="0"/>
              <a:t>Tinggi</a:t>
            </a:r>
            <a:r>
              <a:rPr lang="en-US" sz="2000" dirty="0" smtClean="0"/>
              <a:t> </a:t>
            </a:r>
            <a:r>
              <a:rPr lang="en-US" sz="2000" dirty="0" err="1" smtClean="0"/>
              <a:t>Kelompok</a:t>
            </a:r>
            <a:r>
              <a:rPr lang="en-US" sz="2000" dirty="0" smtClean="0"/>
              <a:t> </a:t>
            </a:r>
            <a:r>
              <a:rPr lang="en-US" sz="2000" dirty="0" err="1" smtClean="0"/>
              <a:t>Mandiri</a:t>
            </a:r>
            <a:r>
              <a:rPr lang="en-US" sz="2000" dirty="0" smtClean="0"/>
              <a:t>, </a:t>
            </a:r>
            <a:r>
              <a:rPr lang="en-US" sz="2000" dirty="0" err="1" smtClean="0"/>
              <a:t>Utama</a:t>
            </a:r>
            <a:r>
              <a:rPr lang="en-US" sz="2000" dirty="0" smtClean="0"/>
              <a:t>, </a:t>
            </a:r>
            <a:r>
              <a:rPr lang="en-US" sz="2000" dirty="0" err="1" smtClean="0"/>
              <a:t>Madya</a:t>
            </a:r>
            <a:r>
              <a:rPr lang="en-US" sz="2000" dirty="0" smtClean="0"/>
              <a:t> </a:t>
            </a:r>
            <a:r>
              <a:rPr lang="en-US" sz="2000" dirty="0" err="1" smtClean="0"/>
              <a:t>dan</a:t>
            </a:r>
            <a:r>
              <a:rPr lang="en-US" sz="2000" dirty="0" smtClean="0"/>
              <a:t> </a:t>
            </a:r>
            <a:r>
              <a:rPr lang="en-US" sz="2000" dirty="0" err="1" smtClean="0"/>
              <a:t>Politeknik</a:t>
            </a:r>
            <a:r>
              <a:rPr lang="en-US" sz="2000" dirty="0" smtClean="0"/>
              <a:t> </a:t>
            </a:r>
            <a:r>
              <a:rPr lang="en-US" sz="2000" dirty="0" smtClean="0"/>
              <a:t>Non-</a:t>
            </a:r>
            <a:r>
              <a:rPr lang="en-US" sz="2000" dirty="0" err="1" smtClean="0"/>
              <a:t>Binaan</a:t>
            </a:r>
            <a:r>
              <a:rPr lang="en-US" sz="2000" dirty="0" smtClean="0"/>
              <a:t>, </a:t>
            </a:r>
            <a:r>
              <a:rPr lang="en-US" sz="2000" dirty="0" err="1" smtClean="0"/>
              <a:t>seleksi</a:t>
            </a:r>
            <a:r>
              <a:rPr lang="en-US" sz="2000" dirty="0" smtClean="0"/>
              <a:t> proposal </a:t>
            </a:r>
            <a:r>
              <a:rPr lang="en-US" sz="2000" dirty="0" err="1" smtClean="0"/>
              <a:t>penelitian</a:t>
            </a:r>
            <a:r>
              <a:rPr lang="en-US" sz="2000" dirty="0" smtClean="0"/>
              <a:t> </a:t>
            </a:r>
            <a:r>
              <a:rPr lang="en-US" sz="2000" dirty="0" err="1" smtClean="0"/>
              <a:t>dilaksanakan</a:t>
            </a:r>
            <a:r>
              <a:rPr lang="en-US" sz="2000" dirty="0" smtClean="0"/>
              <a:t> </a:t>
            </a:r>
            <a:r>
              <a:rPr lang="en-US" sz="2000" dirty="0" err="1" smtClean="0"/>
              <a:t>di</a:t>
            </a:r>
            <a:r>
              <a:rPr lang="en-US" sz="2000" dirty="0" smtClean="0"/>
              <a:t> </a:t>
            </a:r>
            <a:r>
              <a:rPr lang="en-US" sz="2000" dirty="0" err="1" smtClean="0"/>
              <a:t>perguruan</a:t>
            </a:r>
            <a:r>
              <a:rPr lang="en-US" sz="2000" dirty="0" smtClean="0"/>
              <a:t> </a:t>
            </a:r>
            <a:r>
              <a:rPr lang="en-US" sz="2000" dirty="0" err="1" smtClean="0"/>
              <a:t>tinggi</a:t>
            </a:r>
            <a:r>
              <a:rPr lang="en-US" sz="2000" dirty="0" smtClean="0"/>
              <a:t> </a:t>
            </a:r>
            <a:r>
              <a:rPr lang="en-US" sz="2000" dirty="0" err="1" smtClean="0"/>
              <a:t>masing-masing</a:t>
            </a:r>
            <a:r>
              <a:rPr lang="en-US" sz="2000" dirty="0" smtClean="0"/>
              <a:t> </a:t>
            </a:r>
            <a:r>
              <a:rPr lang="en-US" sz="2000" dirty="0" err="1" smtClean="0"/>
              <a:t>dengan</a:t>
            </a:r>
            <a:r>
              <a:rPr lang="en-US" sz="2000" dirty="0" smtClean="0"/>
              <a:t> </a:t>
            </a:r>
            <a:r>
              <a:rPr lang="en-US" sz="2000" dirty="0" err="1" smtClean="0"/>
              <a:t>menggunakan</a:t>
            </a:r>
            <a:r>
              <a:rPr lang="en-US" sz="2000" dirty="0" smtClean="0"/>
              <a:t> Reviewer Internal. </a:t>
            </a:r>
          </a:p>
          <a:p>
            <a:r>
              <a:rPr lang="en-US" sz="2000" dirty="0" smtClean="0"/>
              <a:t>b. </a:t>
            </a:r>
            <a:r>
              <a:rPr lang="en-US" sz="2000" dirty="0" err="1" smtClean="0"/>
              <a:t>Untuk</a:t>
            </a:r>
            <a:r>
              <a:rPr lang="en-US" sz="2000" dirty="0" smtClean="0"/>
              <a:t> </a:t>
            </a:r>
            <a:r>
              <a:rPr lang="en-US" sz="2000" dirty="0" err="1" smtClean="0"/>
              <a:t>Perguruan</a:t>
            </a:r>
            <a:r>
              <a:rPr lang="en-US" sz="2000" dirty="0" smtClean="0"/>
              <a:t> </a:t>
            </a:r>
            <a:r>
              <a:rPr lang="en-US" sz="2000" dirty="0" err="1" smtClean="0"/>
              <a:t>Tinggi</a:t>
            </a:r>
            <a:r>
              <a:rPr lang="en-US" sz="2000" dirty="0" smtClean="0"/>
              <a:t> </a:t>
            </a:r>
            <a:r>
              <a:rPr lang="en-US" sz="2000" dirty="0" err="1" smtClean="0"/>
              <a:t>Kelompok</a:t>
            </a:r>
            <a:r>
              <a:rPr lang="en-US" sz="2000" dirty="0" smtClean="0"/>
              <a:t> </a:t>
            </a:r>
            <a:r>
              <a:rPr lang="en-US" sz="2000" dirty="0" err="1" smtClean="0"/>
              <a:t>Binaan</a:t>
            </a:r>
            <a:r>
              <a:rPr lang="en-US" sz="2000" dirty="0" smtClean="0"/>
              <a:t> (PTN, PTS, </a:t>
            </a:r>
            <a:r>
              <a:rPr lang="en-US" sz="2000" dirty="0" err="1" smtClean="0"/>
              <a:t>dan</a:t>
            </a:r>
            <a:r>
              <a:rPr lang="en-US" sz="2000" dirty="0" smtClean="0"/>
              <a:t> </a:t>
            </a:r>
            <a:r>
              <a:rPr lang="en-US" sz="2000" dirty="0" err="1" smtClean="0"/>
              <a:t>Politeknik</a:t>
            </a:r>
            <a:r>
              <a:rPr lang="en-US" sz="2000" dirty="0" smtClean="0"/>
              <a:t>), </a:t>
            </a:r>
            <a:r>
              <a:rPr lang="en-US" sz="2000" dirty="0" err="1" smtClean="0"/>
              <a:t>seleksi</a:t>
            </a:r>
            <a:r>
              <a:rPr lang="en-US" sz="2000" dirty="0" smtClean="0"/>
              <a:t> proposal </a:t>
            </a:r>
            <a:r>
              <a:rPr lang="en-US" sz="2000" dirty="0" err="1" smtClean="0"/>
              <a:t>penelitian</a:t>
            </a:r>
            <a:r>
              <a:rPr lang="en-US" sz="2000" dirty="0" smtClean="0"/>
              <a:t> </a:t>
            </a:r>
            <a:r>
              <a:rPr lang="en-US" sz="2000" dirty="0" err="1" smtClean="0"/>
              <a:t>dilaksanakan</a:t>
            </a:r>
            <a:r>
              <a:rPr lang="en-US" sz="2000" dirty="0" smtClean="0"/>
              <a:t> </a:t>
            </a:r>
            <a:r>
              <a:rPr lang="en-US" sz="2000" dirty="0" err="1" smtClean="0"/>
              <a:t>oleh</a:t>
            </a:r>
            <a:r>
              <a:rPr lang="en-US" sz="2000" dirty="0" smtClean="0"/>
              <a:t> </a:t>
            </a:r>
            <a:r>
              <a:rPr lang="en-US" sz="2000" dirty="0" err="1" smtClean="0"/>
              <a:t>Dit</a:t>
            </a:r>
            <a:r>
              <a:rPr lang="en-US" sz="2000" dirty="0" smtClean="0"/>
              <a:t>. </a:t>
            </a:r>
            <a:r>
              <a:rPr lang="en-US" sz="2000" dirty="0" err="1" smtClean="0"/>
              <a:t>Litabmas</a:t>
            </a:r>
            <a:r>
              <a:rPr lang="en-US" sz="2000" dirty="0" smtClean="0"/>
              <a:t> </a:t>
            </a:r>
            <a:r>
              <a:rPr lang="en-US" sz="2000" dirty="0" err="1" smtClean="0"/>
              <a:t>Dikti</a:t>
            </a:r>
            <a:r>
              <a:rPr lang="en-US" sz="2000" dirty="0" smtClean="0"/>
              <a:t> yang </a:t>
            </a:r>
            <a:r>
              <a:rPr lang="en-US" sz="2000" dirty="0" err="1" smtClean="0"/>
              <a:t>berkoordinasi</a:t>
            </a:r>
            <a:r>
              <a:rPr lang="en-US" sz="2000" dirty="0" smtClean="0"/>
              <a:t> </a:t>
            </a:r>
            <a:r>
              <a:rPr lang="en-US" sz="2000" dirty="0" err="1" smtClean="0"/>
              <a:t>dengan</a:t>
            </a:r>
            <a:r>
              <a:rPr lang="en-US" sz="2000" dirty="0" smtClean="0"/>
              <a:t> </a:t>
            </a:r>
            <a:r>
              <a:rPr lang="en-US" sz="2000" dirty="0" err="1" smtClean="0"/>
              <a:t>Kopertis</a:t>
            </a:r>
            <a:endParaRPr lang="en-US" sz="2000" dirty="0" smtClean="0"/>
          </a:p>
          <a:p>
            <a:r>
              <a:rPr lang="en-US" sz="2000" dirty="0" smtClean="0"/>
              <a:t>c. </a:t>
            </a:r>
            <a:r>
              <a:rPr lang="en-US" sz="2000" dirty="0" err="1" smtClean="0"/>
              <a:t>Seleksi</a:t>
            </a:r>
            <a:r>
              <a:rPr lang="en-US" sz="2000" dirty="0" smtClean="0"/>
              <a:t> proposal </a:t>
            </a:r>
            <a:r>
              <a:rPr lang="en-US" sz="2000" dirty="0" err="1" smtClean="0"/>
              <a:t>penelitian</a:t>
            </a:r>
            <a:r>
              <a:rPr lang="en-US" sz="2000" dirty="0" smtClean="0"/>
              <a:t> </a:t>
            </a:r>
            <a:r>
              <a:rPr lang="en-US" sz="2000" dirty="0" err="1" smtClean="0"/>
              <a:t>dilakukan</a:t>
            </a:r>
            <a:r>
              <a:rPr lang="en-US" sz="2000" dirty="0" smtClean="0"/>
              <a:t> </a:t>
            </a:r>
            <a:r>
              <a:rPr lang="en-US" sz="2000" dirty="0" err="1" smtClean="0"/>
              <a:t>dalam</a:t>
            </a:r>
            <a:r>
              <a:rPr lang="en-US" sz="2000" dirty="0" smtClean="0"/>
              <a:t> 2 </a:t>
            </a:r>
            <a:r>
              <a:rPr lang="en-US" sz="2000" dirty="0" err="1" smtClean="0"/>
              <a:t>tahapan</a:t>
            </a:r>
            <a:r>
              <a:rPr lang="en-US" sz="2000" dirty="0" smtClean="0"/>
              <a:t>, </a:t>
            </a:r>
            <a:r>
              <a:rPr lang="en-US" sz="2000" dirty="0" err="1" smtClean="0"/>
              <a:t>yaitu</a:t>
            </a:r>
            <a:r>
              <a:rPr lang="en-US" sz="2000" dirty="0" smtClean="0"/>
              <a:t> </a:t>
            </a:r>
            <a:r>
              <a:rPr lang="en-US" sz="2000" i="1" dirty="0" smtClean="0"/>
              <a:t>desk</a:t>
            </a:r>
            <a:r>
              <a:rPr lang="en-US" sz="2000" dirty="0" smtClean="0"/>
              <a:t> </a:t>
            </a:r>
            <a:r>
              <a:rPr lang="en-US" sz="2000" dirty="0" err="1" smtClean="0"/>
              <a:t>evaluasi</a:t>
            </a:r>
            <a:r>
              <a:rPr lang="en-US" sz="2000" dirty="0" smtClean="0"/>
              <a:t> </a:t>
            </a:r>
            <a:r>
              <a:rPr lang="en-US" sz="2000" dirty="0" err="1" smtClean="0"/>
              <a:t>dan</a:t>
            </a:r>
            <a:r>
              <a:rPr lang="en-US" sz="2000" dirty="0" smtClean="0"/>
              <a:t> </a:t>
            </a:r>
            <a:r>
              <a:rPr lang="en-US" sz="2000" dirty="0" err="1" smtClean="0"/>
              <a:t>pemaparan</a:t>
            </a:r>
            <a:r>
              <a:rPr lang="en-US" sz="2000" dirty="0" smtClean="0"/>
              <a:t> proposal </a:t>
            </a:r>
            <a:r>
              <a:rPr lang="en-US" sz="2000" dirty="0" err="1" smtClean="0"/>
              <a:t>bagi</a:t>
            </a:r>
            <a:r>
              <a:rPr lang="en-US" sz="2000" dirty="0" smtClean="0"/>
              <a:t> yang </a:t>
            </a:r>
            <a:r>
              <a:rPr lang="en-US" sz="2000" dirty="0" err="1" smtClean="0"/>
              <a:t>lolos</a:t>
            </a:r>
            <a:r>
              <a:rPr lang="en-US" sz="2000" dirty="0" smtClean="0"/>
              <a:t> </a:t>
            </a:r>
            <a:r>
              <a:rPr lang="en-US" sz="2000" dirty="0" err="1" smtClean="0"/>
              <a:t>dalam</a:t>
            </a:r>
            <a:r>
              <a:rPr lang="en-US" sz="2000" dirty="0" smtClean="0"/>
              <a:t> </a:t>
            </a:r>
            <a:r>
              <a:rPr lang="en-US" sz="2000" dirty="0" err="1" smtClean="0"/>
              <a:t>tahap</a:t>
            </a:r>
            <a:r>
              <a:rPr lang="en-US" sz="2000" dirty="0" smtClean="0"/>
              <a:t> </a:t>
            </a:r>
            <a:r>
              <a:rPr lang="en-US" sz="2000" i="1" dirty="0" smtClean="0"/>
              <a:t>desk</a:t>
            </a:r>
            <a:r>
              <a:rPr lang="en-US" sz="2000" dirty="0" smtClean="0"/>
              <a:t> </a:t>
            </a:r>
            <a:r>
              <a:rPr lang="en-US" sz="2000" dirty="0" err="1" smtClean="0"/>
              <a:t>evaluasi</a:t>
            </a:r>
            <a:r>
              <a:rPr lang="en-US" sz="2000" dirty="0" smtClean="0"/>
              <a:t>, </a:t>
            </a:r>
            <a:r>
              <a:rPr lang="en-US" sz="2000" dirty="0" err="1" smtClean="0"/>
              <a:t>kecuali</a:t>
            </a:r>
            <a:r>
              <a:rPr lang="en-US" sz="2000" dirty="0" smtClean="0"/>
              <a:t> </a:t>
            </a:r>
            <a:r>
              <a:rPr lang="en-US" sz="2000" dirty="0" err="1" smtClean="0"/>
              <a:t>Penelitian</a:t>
            </a:r>
            <a:r>
              <a:rPr lang="en-US" sz="2000" dirty="0" smtClean="0"/>
              <a:t> </a:t>
            </a:r>
            <a:r>
              <a:rPr lang="en-US" sz="2000" dirty="0" err="1" smtClean="0"/>
              <a:t>Dosen</a:t>
            </a:r>
            <a:r>
              <a:rPr lang="en-US" sz="2000" dirty="0" smtClean="0"/>
              <a:t> </a:t>
            </a:r>
            <a:r>
              <a:rPr lang="en-US" sz="2000" dirty="0" err="1" smtClean="0"/>
              <a:t>Pemula</a:t>
            </a:r>
            <a:r>
              <a:rPr lang="en-US" sz="2000" dirty="0" smtClean="0"/>
              <a:t> </a:t>
            </a:r>
            <a:r>
              <a:rPr lang="en-US" sz="2000" dirty="0" err="1" smtClean="0"/>
              <a:t>hanya</a:t>
            </a:r>
            <a:r>
              <a:rPr lang="en-US" sz="2000" dirty="0" smtClean="0"/>
              <a:t> </a:t>
            </a:r>
            <a:r>
              <a:rPr lang="en-US" sz="2000" i="1" dirty="0" smtClean="0"/>
              <a:t>desk</a:t>
            </a:r>
            <a:r>
              <a:rPr lang="en-US" sz="2000" dirty="0" smtClean="0"/>
              <a:t> </a:t>
            </a:r>
            <a:r>
              <a:rPr lang="en-US" sz="2000" dirty="0" err="1" smtClean="0"/>
              <a:t>evaluasi</a:t>
            </a:r>
            <a:r>
              <a:rPr lang="en-US" sz="2000" dirty="0" smtClean="0"/>
              <a:t>. </a:t>
            </a:r>
          </a:p>
          <a:p>
            <a:r>
              <a:rPr lang="en-US" sz="2000" dirty="0" smtClean="0"/>
              <a:t>d. </a:t>
            </a:r>
            <a:r>
              <a:rPr lang="en-US" sz="2000" dirty="0" smtClean="0"/>
              <a:t>LP/LPPM </a:t>
            </a:r>
            <a:r>
              <a:rPr lang="en-US" sz="2000" dirty="0" err="1" smtClean="0"/>
              <a:t>wajib</a:t>
            </a:r>
            <a:r>
              <a:rPr lang="en-US" sz="2000" dirty="0" smtClean="0"/>
              <a:t> </a:t>
            </a:r>
            <a:r>
              <a:rPr lang="en-US" sz="2000" dirty="0" err="1" smtClean="0"/>
              <a:t>membuat</a:t>
            </a:r>
            <a:r>
              <a:rPr lang="en-US" sz="2000" dirty="0" smtClean="0"/>
              <a:t> </a:t>
            </a:r>
            <a:r>
              <a:rPr lang="en-US" sz="2000" dirty="0" err="1" smtClean="0"/>
              <a:t>berita</a:t>
            </a:r>
            <a:r>
              <a:rPr lang="en-US" sz="2000" dirty="0" smtClean="0"/>
              <a:t> </a:t>
            </a:r>
            <a:r>
              <a:rPr lang="en-US" sz="2000" dirty="0" err="1" smtClean="0"/>
              <a:t>acara</a:t>
            </a:r>
            <a:r>
              <a:rPr lang="en-US" sz="2000" dirty="0" smtClean="0"/>
              <a:t> </a:t>
            </a:r>
            <a:r>
              <a:rPr lang="en-US" sz="2000" dirty="0" err="1" smtClean="0"/>
              <a:t>seleksi</a:t>
            </a:r>
            <a:r>
              <a:rPr lang="en-US" sz="2000" dirty="0" smtClean="0"/>
              <a:t> proposal </a:t>
            </a:r>
            <a:r>
              <a:rPr lang="en-US" sz="2000" dirty="0" err="1" smtClean="0"/>
              <a:t>penelitian</a:t>
            </a:r>
            <a:r>
              <a:rPr lang="en-US" sz="2000" dirty="0" smtClean="0"/>
              <a:t> yang </a:t>
            </a:r>
            <a:r>
              <a:rPr lang="en-US" sz="2000" dirty="0" err="1" smtClean="0"/>
              <a:t>ditandatangani</a:t>
            </a:r>
            <a:r>
              <a:rPr lang="en-US" sz="2000" dirty="0" smtClean="0"/>
              <a:t> </a:t>
            </a:r>
            <a:r>
              <a:rPr lang="en-US" sz="2000" dirty="0" err="1" smtClean="0"/>
              <a:t>oleh</a:t>
            </a:r>
            <a:r>
              <a:rPr lang="en-US" sz="2000" dirty="0" smtClean="0"/>
              <a:t> reviewer </a:t>
            </a:r>
            <a:r>
              <a:rPr lang="en-US" sz="2000" dirty="0" err="1" smtClean="0"/>
              <a:t>dan</a:t>
            </a:r>
            <a:r>
              <a:rPr lang="en-US" sz="2000" dirty="0" smtClean="0"/>
              <a:t> </a:t>
            </a:r>
            <a:r>
              <a:rPr lang="en-US" sz="2000" dirty="0" err="1" smtClean="0"/>
              <a:t>diketahui</a:t>
            </a:r>
            <a:r>
              <a:rPr lang="en-US" sz="2000" dirty="0" smtClean="0"/>
              <a:t> </a:t>
            </a:r>
            <a:r>
              <a:rPr lang="en-US" sz="2000" dirty="0" err="1" smtClean="0"/>
              <a:t>oleh</a:t>
            </a:r>
            <a:r>
              <a:rPr lang="en-US" sz="2000" dirty="0" smtClean="0"/>
              <a:t> </a:t>
            </a:r>
            <a:r>
              <a:rPr lang="en-US" sz="2000" dirty="0" err="1" smtClean="0"/>
              <a:t>ketua</a:t>
            </a:r>
            <a:r>
              <a:rPr lang="en-US" sz="2000" dirty="0" smtClean="0"/>
              <a:t> </a:t>
            </a:r>
            <a:r>
              <a:rPr lang="en-US" sz="2000" dirty="0" err="1" smtClean="0"/>
              <a:t>lembaga</a:t>
            </a:r>
            <a:r>
              <a:rPr lang="en-US" sz="2000" dirty="0" smtClean="0"/>
              <a:t> (format </a:t>
            </a:r>
            <a:r>
              <a:rPr lang="en-US" sz="2000" dirty="0" err="1" smtClean="0"/>
              <a:t>terlampir</a:t>
            </a:r>
            <a:r>
              <a:rPr lang="en-US" sz="2000" dirty="0" smtClean="0"/>
              <a:t>). </a:t>
            </a:r>
          </a:p>
          <a:p>
            <a:r>
              <a:rPr lang="en-US" sz="2000" dirty="0" smtClean="0"/>
              <a:t>g</a:t>
            </a:r>
            <a:r>
              <a:rPr lang="en-US" sz="2000" dirty="0" smtClean="0"/>
              <a:t>. </a:t>
            </a:r>
            <a:r>
              <a:rPr lang="en-US" sz="2000" dirty="0" err="1" smtClean="0"/>
              <a:t>Bagi</a:t>
            </a:r>
            <a:r>
              <a:rPr lang="en-US" sz="2000" dirty="0" smtClean="0"/>
              <a:t> </a:t>
            </a:r>
            <a:r>
              <a:rPr lang="en-US" sz="2000" dirty="0" err="1" smtClean="0"/>
              <a:t>perguruan</a:t>
            </a:r>
            <a:r>
              <a:rPr lang="en-US" sz="2000" dirty="0" smtClean="0"/>
              <a:t> </a:t>
            </a:r>
            <a:r>
              <a:rPr lang="en-US" sz="2000" dirty="0" err="1" smtClean="0"/>
              <a:t>tinggi</a:t>
            </a:r>
            <a:r>
              <a:rPr lang="en-US" sz="2000" dirty="0" smtClean="0"/>
              <a:t> </a:t>
            </a:r>
            <a:r>
              <a:rPr lang="en-US" sz="2000" dirty="0" err="1" smtClean="0"/>
              <a:t>swasta</a:t>
            </a:r>
            <a:r>
              <a:rPr lang="en-US" sz="2000" dirty="0" smtClean="0"/>
              <a:t> </a:t>
            </a:r>
            <a:r>
              <a:rPr lang="en-US" sz="2000" dirty="0" err="1" smtClean="0"/>
              <a:t>kelompok</a:t>
            </a:r>
            <a:r>
              <a:rPr lang="en-US" sz="2000" dirty="0" smtClean="0"/>
              <a:t> </a:t>
            </a:r>
            <a:r>
              <a:rPr lang="en-US" sz="2000" dirty="0" err="1" smtClean="0"/>
              <a:t>Binaan</a:t>
            </a:r>
            <a:r>
              <a:rPr lang="en-US" sz="2000" dirty="0" smtClean="0"/>
              <a:t>, </a:t>
            </a:r>
            <a:r>
              <a:rPr lang="en-US" sz="2000" dirty="0" err="1" smtClean="0"/>
              <a:t>pengumuman</a:t>
            </a:r>
            <a:r>
              <a:rPr lang="en-US" sz="2000" dirty="0" smtClean="0"/>
              <a:t> </a:t>
            </a:r>
            <a:r>
              <a:rPr lang="en-US" sz="2000" dirty="0" err="1" smtClean="0"/>
              <a:t>hasil</a:t>
            </a:r>
            <a:r>
              <a:rPr lang="en-US" sz="2000" dirty="0" smtClean="0"/>
              <a:t> </a:t>
            </a:r>
            <a:r>
              <a:rPr lang="en-US" sz="2000" dirty="0" err="1" smtClean="0"/>
              <a:t>seleksi</a:t>
            </a:r>
            <a:r>
              <a:rPr lang="en-US" sz="2000" dirty="0" smtClean="0"/>
              <a:t> proposal </a:t>
            </a:r>
            <a:r>
              <a:rPr lang="en-US" sz="2000" dirty="0" err="1" smtClean="0"/>
              <a:t>penelitian</a:t>
            </a:r>
            <a:r>
              <a:rPr lang="en-US" sz="2000" dirty="0" smtClean="0"/>
              <a:t> </a:t>
            </a:r>
            <a:r>
              <a:rPr lang="en-US" sz="2000" dirty="0" err="1" smtClean="0"/>
              <a:t>dilakukan</a:t>
            </a:r>
            <a:r>
              <a:rPr lang="en-US" sz="2000" dirty="0" smtClean="0"/>
              <a:t> </a:t>
            </a:r>
            <a:r>
              <a:rPr lang="en-US" sz="2000" dirty="0" err="1" smtClean="0"/>
              <a:t>oleh</a:t>
            </a:r>
            <a:r>
              <a:rPr lang="en-US" sz="2000" dirty="0" smtClean="0"/>
              <a:t> </a:t>
            </a:r>
            <a:r>
              <a:rPr lang="en-US" sz="2000" dirty="0" err="1" smtClean="0"/>
              <a:t>Kopertis</a:t>
            </a:r>
            <a:r>
              <a:rPr lang="en-US" sz="2000" dirty="0" smtClean="0"/>
              <a:t> </a:t>
            </a:r>
            <a:r>
              <a:rPr lang="en-US" sz="2000" dirty="0" err="1" smtClean="0"/>
              <a:t>melalui</a:t>
            </a:r>
            <a:r>
              <a:rPr lang="en-US" sz="2000" dirty="0" smtClean="0"/>
              <a:t> </a:t>
            </a:r>
            <a:r>
              <a:rPr lang="en-US" sz="2000" dirty="0" err="1" smtClean="0"/>
              <a:t>Surat</a:t>
            </a:r>
            <a:r>
              <a:rPr lang="en-US" sz="2000" dirty="0" smtClean="0"/>
              <a:t> </a:t>
            </a:r>
            <a:r>
              <a:rPr lang="en-US" sz="2000" dirty="0" err="1" smtClean="0"/>
              <a:t>Keputusan</a:t>
            </a:r>
            <a:r>
              <a:rPr lang="en-US" sz="2000" dirty="0" smtClean="0"/>
              <a:t> </a:t>
            </a:r>
            <a:r>
              <a:rPr lang="en-US" sz="2000" dirty="0" err="1" smtClean="0"/>
              <a:t>Koordinator</a:t>
            </a:r>
            <a:r>
              <a:rPr lang="en-US" sz="2000" dirty="0" smtClean="0"/>
              <a:t> </a:t>
            </a:r>
            <a:r>
              <a:rPr lang="en-US" sz="2000" dirty="0" err="1" smtClean="0"/>
              <a:t>Kopertis</a:t>
            </a:r>
            <a:r>
              <a:rPr lang="en-US" sz="2000" dirty="0" smtClean="0"/>
              <a:t> </a:t>
            </a:r>
            <a:r>
              <a:rPr lang="en-US" sz="2000" dirty="0" err="1" smtClean="0"/>
              <a:t>setelah</a:t>
            </a:r>
            <a:r>
              <a:rPr lang="en-US" sz="2000" dirty="0" smtClean="0"/>
              <a:t> </a:t>
            </a:r>
            <a:r>
              <a:rPr lang="en-US" sz="2000" dirty="0" err="1" smtClean="0"/>
              <a:t>ada</a:t>
            </a:r>
            <a:r>
              <a:rPr lang="en-US" sz="2000" dirty="0" smtClean="0"/>
              <a:t> </a:t>
            </a:r>
            <a:r>
              <a:rPr lang="en-US" sz="2000" dirty="0" err="1" smtClean="0"/>
              <a:t>kepastian</a:t>
            </a:r>
            <a:r>
              <a:rPr lang="en-US" sz="2000" dirty="0" smtClean="0"/>
              <a:t> </a:t>
            </a:r>
            <a:r>
              <a:rPr lang="en-US" sz="2000" dirty="0" err="1" smtClean="0"/>
              <a:t>pagu</a:t>
            </a:r>
            <a:r>
              <a:rPr lang="en-US" sz="2000" dirty="0" smtClean="0"/>
              <a:t> </a:t>
            </a:r>
            <a:r>
              <a:rPr lang="en-US" sz="2000" dirty="0" err="1" smtClean="0"/>
              <a:t>dana</a:t>
            </a:r>
            <a:r>
              <a:rPr lang="en-US" sz="2000" dirty="0" smtClean="0"/>
              <a:t> </a:t>
            </a:r>
            <a:r>
              <a:rPr lang="en-US" sz="2000" dirty="0" err="1" smtClean="0"/>
              <a:t>dan</a:t>
            </a:r>
            <a:r>
              <a:rPr lang="en-US" sz="2000" dirty="0" smtClean="0"/>
              <a:t> </a:t>
            </a:r>
            <a:r>
              <a:rPr lang="en-US" sz="2000" dirty="0" err="1" smtClean="0"/>
              <a:t>persetujuan</a:t>
            </a:r>
            <a:r>
              <a:rPr lang="en-US" sz="2000" dirty="0" smtClean="0"/>
              <a:t> </a:t>
            </a:r>
            <a:r>
              <a:rPr lang="en-US" sz="2000" dirty="0" err="1" smtClean="0"/>
              <a:t>dari</a:t>
            </a:r>
            <a:r>
              <a:rPr lang="en-US" sz="2000" dirty="0" smtClean="0"/>
              <a:t> </a:t>
            </a:r>
            <a:r>
              <a:rPr lang="en-US" sz="2000" dirty="0" err="1" smtClean="0"/>
              <a:t>Dit</a:t>
            </a:r>
            <a:r>
              <a:rPr lang="en-US" sz="2000" dirty="0" smtClean="0"/>
              <a:t>. </a:t>
            </a:r>
            <a:r>
              <a:rPr lang="en-US" sz="2000" dirty="0" err="1" smtClean="0"/>
              <a:t>Litabmas</a:t>
            </a:r>
            <a:r>
              <a:rPr lang="en-US" sz="2000" dirty="0" smtClean="0"/>
              <a:t> </a:t>
            </a:r>
            <a:r>
              <a:rPr lang="en-US" sz="2000" dirty="0" err="1" smtClean="0"/>
              <a:t>Dikti</a:t>
            </a:r>
            <a:r>
              <a:rPr lang="en-US" sz="2000" dirty="0" smtClean="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lstStyle/>
          <a:p>
            <a:r>
              <a:rPr lang="en-US" sz="3200" dirty="0" smtClean="0"/>
              <a:t/>
            </a:r>
            <a:br>
              <a:rPr lang="en-US" sz="3200" dirty="0" smtClean="0"/>
            </a:br>
            <a:r>
              <a:rPr lang="en-US" sz="3200" dirty="0" smtClean="0"/>
              <a:t>3. </a:t>
            </a:r>
            <a:r>
              <a:rPr lang="en-US" sz="3200" dirty="0" err="1" smtClean="0"/>
              <a:t>Materi</a:t>
            </a:r>
            <a:r>
              <a:rPr lang="en-US" sz="3200" dirty="0" smtClean="0"/>
              <a:t> </a:t>
            </a:r>
            <a:r>
              <a:rPr lang="en-US" sz="3200" dirty="0" err="1" smtClean="0"/>
              <a:t>Evaluasi</a:t>
            </a:r>
            <a:r>
              <a:rPr lang="en-US" sz="3200" dirty="0" smtClean="0"/>
              <a:t> Proposal</a:t>
            </a:r>
            <a:r>
              <a:rPr lang="en-US" dirty="0" smtClean="0"/>
              <a:t> </a:t>
            </a:r>
            <a:br>
              <a:rPr lang="en-US" dirty="0" smtClean="0"/>
            </a:br>
            <a:endParaRPr lang="en-US" dirty="0"/>
          </a:p>
        </p:txBody>
      </p:sp>
      <p:sp>
        <p:nvSpPr>
          <p:cNvPr id="3" name="Content Placeholder 2"/>
          <p:cNvSpPr>
            <a:spLocks noGrp="1"/>
          </p:cNvSpPr>
          <p:nvPr>
            <p:ph idx="1"/>
          </p:nvPr>
        </p:nvSpPr>
        <p:spPr>
          <a:xfrm>
            <a:off x="457200" y="1295400"/>
            <a:ext cx="8229600" cy="4525963"/>
          </a:xfrm>
        </p:spPr>
        <p:txBody>
          <a:bodyPr/>
          <a:lstStyle/>
          <a:p>
            <a:pPr>
              <a:buNone/>
            </a:pPr>
            <a:r>
              <a:rPr lang="en-US" sz="2000" b="1" dirty="0" err="1" smtClean="0"/>
              <a:t>Contoh</a:t>
            </a:r>
            <a:r>
              <a:rPr lang="en-US" sz="2000" b="1" dirty="0" smtClean="0"/>
              <a:t>: Pointers </a:t>
            </a:r>
            <a:r>
              <a:rPr lang="en-US" sz="2000" b="1" dirty="0" err="1" smtClean="0"/>
              <a:t>Evaluasi</a:t>
            </a:r>
            <a:r>
              <a:rPr lang="en-US" sz="2000" b="1" dirty="0" smtClean="0"/>
              <a:t> Proposal </a:t>
            </a:r>
            <a:r>
              <a:rPr lang="en-US" sz="2000" b="1" dirty="0" err="1" smtClean="0"/>
              <a:t>Dosen</a:t>
            </a:r>
            <a:r>
              <a:rPr lang="en-US" sz="2000" b="1" dirty="0" smtClean="0"/>
              <a:t> </a:t>
            </a:r>
            <a:r>
              <a:rPr lang="en-US" sz="2000" b="1" dirty="0" err="1" smtClean="0"/>
              <a:t>Pemula</a:t>
            </a:r>
            <a:endParaRPr lang="en-US" sz="2000" b="1" dirty="0" smtClean="0"/>
          </a:p>
          <a:p>
            <a:pPr>
              <a:buNone/>
            </a:pPr>
            <a:endParaRPr lang="en-US" sz="2000" dirty="0" smtClean="0"/>
          </a:p>
          <a:p>
            <a:pPr>
              <a:buNone/>
            </a:pPr>
            <a:r>
              <a:rPr lang="en-US" sz="2000" dirty="0" smtClean="0"/>
              <a:t>1 </a:t>
            </a:r>
            <a:r>
              <a:rPr lang="en-US" sz="2000" dirty="0" err="1" smtClean="0"/>
              <a:t>Perumusan</a:t>
            </a:r>
            <a:r>
              <a:rPr lang="en-US" sz="2000" dirty="0" smtClean="0"/>
              <a:t> </a:t>
            </a:r>
            <a:r>
              <a:rPr lang="en-US" sz="2000" dirty="0" err="1" smtClean="0"/>
              <a:t>Masalah</a:t>
            </a:r>
            <a:r>
              <a:rPr lang="en-US" sz="2000" dirty="0" smtClean="0"/>
              <a:t> : </a:t>
            </a:r>
            <a:r>
              <a:rPr lang="en-US" sz="2000" dirty="0" smtClean="0"/>
              <a:t> </a:t>
            </a:r>
            <a:r>
              <a:rPr lang="en-US" sz="2000" dirty="0" err="1" smtClean="0"/>
              <a:t>Ketajaman</a:t>
            </a:r>
            <a:r>
              <a:rPr lang="en-US" sz="2000" dirty="0" smtClean="0"/>
              <a:t> </a:t>
            </a:r>
            <a:r>
              <a:rPr lang="en-US" sz="2000" dirty="0" err="1" smtClean="0"/>
              <a:t>perumusan</a:t>
            </a:r>
            <a:r>
              <a:rPr lang="en-US" sz="2000" dirty="0" smtClean="0"/>
              <a:t> </a:t>
            </a:r>
            <a:r>
              <a:rPr lang="en-US" sz="2000" dirty="0" err="1" smtClean="0"/>
              <a:t>masalah</a:t>
            </a:r>
            <a:r>
              <a:rPr lang="en-US" sz="2000" dirty="0" smtClean="0"/>
              <a:t>, </a:t>
            </a:r>
            <a:r>
              <a:rPr lang="en-US" sz="2000" dirty="0" err="1" smtClean="0"/>
              <a:t>Tujuan</a:t>
            </a:r>
            <a:r>
              <a:rPr lang="en-US" sz="2000" dirty="0" smtClean="0"/>
              <a:t> </a:t>
            </a:r>
            <a:r>
              <a:rPr lang="en-US" sz="2000" dirty="0" err="1" smtClean="0"/>
              <a:t>Penelitian</a:t>
            </a:r>
            <a:r>
              <a:rPr lang="en-US" sz="2000" dirty="0" smtClean="0"/>
              <a:t> </a:t>
            </a:r>
            <a:endParaRPr lang="en-US" sz="2000" dirty="0" smtClean="0"/>
          </a:p>
          <a:p>
            <a:pPr>
              <a:buNone/>
            </a:pPr>
            <a:endParaRPr lang="en-US" sz="2000" dirty="0" smtClean="0"/>
          </a:p>
          <a:p>
            <a:pPr>
              <a:buNone/>
            </a:pPr>
            <a:r>
              <a:rPr lang="en-US" sz="2000" dirty="0" smtClean="0"/>
              <a:t> </a:t>
            </a:r>
            <a:r>
              <a:rPr lang="en-US" sz="2000" dirty="0" smtClean="0"/>
              <a:t>2 </a:t>
            </a:r>
            <a:r>
              <a:rPr lang="en-US" sz="2000" dirty="0" err="1" smtClean="0"/>
              <a:t>Peluang</a:t>
            </a:r>
            <a:r>
              <a:rPr lang="en-US" sz="2000" dirty="0" smtClean="0"/>
              <a:t> </a:t>
            </a:r>
            <a:r>
              <a:rPr lang="en-US" sz="2000" dirty="0" err="1" smtClean="0"/>
              <a:t>Luaran</a:t>
            </a:r>
            <a:r>
              <a:rPr lang="en-US" sz="2000" dirty="0" smtClean="0"/>
              <a:t> </a:t>
            </a:r>
            <a:r>
              <a:rPr lang="en-US" sz="2000" dirty="0" err="1" smtClean="0"/>
              <a:t>Penelitian</a:t>
            </a:r>
            <a:r>
              <a:rPr lang="en-US" sz="2000" dirty="0" smtClean="0"/>
              <a:t> : </a:t>
            </a:r>
            <a:r>
              <a:rPr lang="en-US" sz="2000" dirty="0" err="1" smtClean="0"/>
              <a:t>Publikasi</a:t>
            </a:r>
            <a:r>
              <a:rPr lang="en-US" sz="2000" dirty="0" smtClean="0"/>
              <a:t> </a:t>
            </a:r>
            <a:r>
              <a:rPr lang="en-US" sz="2000" dirty="0" err="1" smtClean="0"/>
              <a:t>ilmiah</a:t>
            </a:r>
            <a:r>
              <a:rPr lang="en-US" sz="2000" dirty="0" smtClean="0"/>
              <a:t>, </a:t>
            </a:r>
            <a:r>
              <a:rPr lang="en-US" sz="2000" dirty="0" err="1" smtClean="0"/>
              <a:t>Pengembangan</a:t>
            </a:r>
            <a:r>
              <a:rPr lang="en-US" sz="2000" dirty="0" smtClean="0"/>
              <a:t> IPTEKS-SOSBUD,  </a:t>
            </a:r>
            <a:r>
              <a:rPr lang="en-US" sz="2000" dirty="0" err="1" smtClean="0"/>
              <a:t>Pengayaan</a:t>
            </a:r>
            <a:r>
              <a:rPr lang="en-US" sz="2000" dirty="0" smtClean="0"/>
              <a:t> </a:t>
            </a:r>
            <a:r>
              <a:rPr lang="en-US" sz="2000" dirty="0" err="1" smtClean="0"/>
              <a:t>Bahan</a:t>
            </a:r>
            <a:r>
              <a:rPr lang="en-US" sz="2000" dirty="0" smtClean="0"/>
              <a:t> Ajar </a:t>
            </a:r>
            <a:endParaRPr lang="en-US" sz="2000" dirty="0" smtClean="0"/>
          </a:p>
          <a:p>
            <a:pPr>
              <a:buNone/>
            </a:pPr>
            <a:endParaRPr lang="en-US" sz="2000" dirty="0" smtClean="0"/>
          </a:p>
          <a:p>
            <a:pPr>
              <a:buNone/>
            </a:pPr>
            <a:r>
              <a:rPr lang="en-US" sz="2000" dirty="0" smtClean="0"/>
              <a:t> </a:t>
            </a:r>
            <a:r>
              <a:rPr lang="en-US" sz="2000" dirty="0" smtClean="0"/>
              <a:t>3 </a:t>
            </a:r>
            <a:r>
              <a:rPr lang="en-US" sz="2000" dirty="0" err="1" smtClean="0"/>
              <a:t>Metode</a:t>
            </a:r>
            <a:r>
              <a:rPr lang="en-US" sz="2000" dirty="0" smtClean="0"/>
              <a:t> </a:t>
            </a:r>
            <a:r>
              <a:rPr lang="en-US" sz="2000" dirty="0" err="1" smtClean="0"/>
              <a:t>Penelitian</a:t>
            </a:r>
            <a:r>
              <a:rPr lang="en-US" sz="2000" dirty="0" smtClean="0"/>
              <a:t>: </a:t>
            </a:r>
            <a:r>
              <a:rPr lang="en-US" sz="2000" dirty="0" err="1" smtClean="0"/>
              <a:t>Ketepatan</a:t>
            </a:r>
            <a:r>
              <a:rPr lang="en-US" sz="2000" dirty="0" smtClean="0"/>
              <a:t> </a:t>
            </a:r>
            <a:r>
              <a:rPr lang="en-US" sz="2000" dirty="0" err="1" smtClean="0"/>
              <a:t>dan</a:t>
            </a:r>
            <a:r>
              <a:rPr lang="en-US" sz="2000" dirty="0" smtClean="0"/>
              <a:t> </a:t>
            </a:r>
            <a:r>
              <a:rPr lang="en-US" sz="2000" dirty="0" err="1" smtClean="0"/>
              <a:t>kesesuaian</a:t>
            </a:r>
            <a:r>
              <a:rPr lang="en-US" sz="2000" dirty="0" smtClean="0"/>
              <a:t> </a:t>
            </a:r>
            <a:r>
              <a:rPr lang="en-US" sz="2000" dirty="0" err="1" smtClean="0"/>
              <a:t>metode</a:t>
            </a:r>
            <a:r>
              <a:rPr lang="en-US" sz="2000" dirty="0" smtClean="0"/>
              <a:t> yang </a:t>
            </a:r>
            <a:r>
              <a:rPr lang="en-US" sz="2000" dirty="0" err="1" smtClean="0"/>
              <a:t>digunakan</a:t>
            </a:r>
            <a:endParaRPr lang="en-US" sz="2000" dirty="0" smtClean="0"/>
          </a:p>
          <a:p>
            <a:pPr>
              <a:buNone/>
            </a:pPr>
            <a:endParaRPr lang="en-US" sz="2000" dirty="0" smtClean="0"/>
          </a:p>
          <a:p>
            <a:pPr>
              <a:buNone/>
            </a:pPr>
            <a:r>
              <a:rPr lang="en-US" sz="2000" dirty="0" smtClean="0"/>
              <a:t>4 </a:t>
            </a:r>
            <a:r>
              <a:rPr lang="en-US" sz="2000" dirty="0" err="1" smtClean="0"/>
              <a:t>Tinjauan</a:t>
            </a:r>
            <a:r>
              <a:rPr lang="en-US" sz="2000" dirty="0" smtClean="0"/>
              <a:t> </a:t>
            </a:r>
            <a:r>
              <a:rPr lang="en-US" sz="2000" dirty="0" err="1" smtClean="0"/>
              <a:t>Pustaka</a:t>
            </a:r>
            <a:r>
              <a:rPr lang="en-US" sz="2000" dirty="0" smtClean="0"/>
              <a:t> : </a:t>
            </a:r>
            <a:r>
              <a:rPr lang="en-US" sz="2000" dirty="0" err="1" smtClean="0"/>
              <a:t>Relevansi</a:t>
            </a:r>
            <a:r>
              <a:rPr lang="en-US" sz="2000" dirty="0" smtClean="0"/>
              <a:t>,</a:t>
            </a:r>
            <a:r>
              <a:rPr lang="en-US" sz="2000" dirty="0" smtClean="0"/>
              <a:t> </a:t>
            </a:r>
            <a:r>
              <a:rPr lang="en-US" sz="2000" dirty="0" err="1" smtClean="0"/>
              <a:t>Kemutakhiran</a:t>
            </a:r>
            <a:r>
              <a:rPr lang="en-US" sz="2000" dirty="0" smtClean="0"/>
              <a:t>, </a:t>
            </a:r>
            <a:r>
              <a:rPr lang="en-US" sz="2000" dirty="0" err="1" smtClean="0"/>
              <a:t>Penyusunan</a:t>
            </a:r>
            <a:r>
              <a:rPr lang="en-US" sz="2000" dirty="0" smtClean="0"/>
              <a:t> </a:t>
            </a:r>
            <a:r>
              <a:rPr lang="en-US" sz="2000" dirty="0" err="1" smtClean="0"/>
              <a:t>Daftar</a:t>
            </a:r>
            <a:r>
              <a:rPr lang="en-US" sz="2000" dirty="0" smtClean="0"/>
              <a:t> </a:t>
            </a:r>
            <a:r>
              <a:rPr lang="en-US" sz="2000" dirty="0" err="1" smtClean="0"/>
              <a:t>Pustaka</a:t>
            </a:r>
            <a:r>
              <a:rPr lang="en-US" sz="2000" dirty="0" smtClean="0"/>
              <a:t> </a:t>
            </a:r>
            <a:endParaRPr lang="en-US" sz="2000" dirty="0" smtClean="0"/>
          </a:p>
          <a:p>
            <a:pPr>
              <a:buNone/>
            </a:pPr>
            <a:endParaRPr lang="en-US" sz="2000" dirty="0" smtClean="0"/>
          </a:p>
          <a:p>
            <a:pPr>
              <a:buNone/>
            </a:pPr>
            <a:r>
              <a:rPr lang="en-US" sz="2000" dirty="0" smtClean="0"/>
              <a:t> </a:t>
            </a:r>
            <a:r>
              <a:rPr lang="en-US" sz="2000" dirty="0" smtClean="0"/>
              <a:t>5</a:t>
            </a:r>
            <a:r>
              <a:rPr lang="en-US" sz="2000" dirty="0" smtClean="0"/>
              <a:t>.  </a:t>
            </a:r>
            <a:r>
              <a:rPr lang="en-US" sz="2000" dirty="0" err="1" smtClean="0"/>
              <a:t>Kelayakan</a:t>
            </a:r>
            <a:r>
              <a:rPr lang="en-US" sz="2000" dirty="0" smtClean="0"/>
              <a:t> </a:t>
            </a:r>
            <a:r>
              <a:rPr lang="en-US" sz="2000" dirty="0" err="1" smtClean="0"/>
              <a:t>Penelitian</a:t>
            </a:r>
            <a:r>
              <a:rPr lang="en-US" sz="2000" dirty="0" smtClean="0"/>
              <a:t> : </a:t>
            </a:r>
            <a:r>
              <a:rPr lang="en-US" sz="2000" dirty="0" smtClean="0"/>
              <a:t> </a:t>
            </a:r>
            <a:r>
              <a:rPr lang="en-US" sz="2000" dirty="0" err="1" smtClean="0"/>
              <a:t>Kesesuaian</a:t>
            </a:r>
            <a:r>
              <a:rPr lang="en-US" sz="2000" dirty="0" smtClean="0"/>
              <a:t> </a:t>
            </a:r>
            <a:r>
              <a:rPr lang="en-US" sz="2000" dirty="0" err="1" smtClean="0"/>
              <a:t>waktu</a:t>
            </a:r>
            <a:r>
              <a:rPr lang="en-US" sz="2000" dirty="0" smtClean="0"/>
              <a:t>, </a:t>
            </a:r>
            <a:r>
              <a:rPr lang="en-US" sz="2000" dirty="0" err="1" smtClean="0"/>
              <a:t>Kesesuaian</a:t>
            </a:r>
            <a:r>
              <a:rPr lang="en-US" sz="2000" dirty="0" smtClean="0"/>
              <a:t> </a:t>
            </a:r>
            <a:r>
              <a:rPr lang="en-US" sz="2000" dirty="0" err="1" smtClean="0"/>
              <a:t>biaya</a:t>
            </a:r>
            <a:r>
              <a:rPr lang="en-US" sz="2000" dirty="0" smtClean="0"/>
              <a:t>, </a:t>
            </a:r>
            <a:r>
              <a:rPr lang="en-US" sz="2000" dirty="0" err="1" smtClean="0"/>
              <a:t>Kesesuaian</a:t>
            </a:r>
            <a:r>
              <a:rPr lang="en-US" sz="2000" dirty="0" smtClean="0"/>
              <a:t> </a:t>
            </a:r>
            <a:r>
              <a:rPr lang="en-US" sz="2000" dirty="0" err="1" smtClean="0"/>
              <a:t>personalia</a:t>
            </a:r>
            <a:endParaRPr lang="en-US" sz="2000" dirty="0" smtClean="0"/>
          </a:p>
          <a:p>
            <a:pPr>
              <a:buNone/>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2667000" y="533400"/>
            <a:ext cx="3657600" cy="1447800"/>
          </a:xfrm>
          <a:prstGeom prst="rect">
            <a:avLst/>
          </a:prstGeom>
          <a:solidFill>
            <a:schemeClr val="bg2"/>
          </a:solidFill>
          <a:ln w="28575" cap="sq">
            <a:solidFill>
              <a:schemeClr val="tx1"/>
            </a:solidFill>
            <a:miter lim="800000"/>
            <a:headEnd type="none" w="sm" len="sm"/>
            <a:tailEnd type="none" w="sm" len="sm"/>
          </a:ln>
          <a:effectLst/>
        </p:spPr>
        <p:txBody>
          <a:bodyPr anchor="ctr"/>
          <a:lstStyle/>
          <a:p>
            <a:pPr algn="ctr">
              <a:defRPr/>
            </a:pPr>
            <a:r>
              <a:rPr lang="en-US" b="1" dirty="0">
                <a:solidFill>
                  <a:schemeClr val="tx2"/>
                </a:solidFill>
                <a:effectLst>
                  <a:outerShdw blurRad="38100" dist="38100" dir="2700000" algn="tl">
                    <a:srgbClr val="000000"/>
                  </a:outerShdw>
                </a:effectLst>
              </a:rPr>
              <a:t>KRITERIA SELEKSI </a:t>
            </a:r>
            <a:r>
              <a:rPr lang="en-US" b="1" dirty="0" smtClean="0">
                <a:solidFill>
                  <a:schemeClr val="tx2"/>
                </a:solidFill>
                <a:effectLst>
                  <a:outerShdw blurRad="38100" dist="38100" dir="2700000" algn="tl">
                    <a:srgbClr val="000000"/>
                  </a:outerShdw>
                </a:effectLst>
              </a:rPr>
              <a:t>PENELITIAN  PEMULA</a:t>
            </a:r>
            <a:endParaRPr lang="en-US" b="1" dirty="0">
              <a:solidFill>
                <a:schemeClr val="tx2"/>
              </a:solidFill>
              <a:effectLst>
                <a:outerShdw blurRad="38100" dist="38100" dir="2700000" algn="tl">
                  <a:srgbClr val="000000"/>
                </a:outerShdw>
              </a:effectLst>
            </a:endParaRPr>
          </a:p>
        </p:txBody>
      </p:sp>
      <p:sp>
        <p:nvSpPr>
          <p:cNvPr id="21507" name="Oval 3"/>
          <p:cNvSpPr>
            <a:spLocks noChangeArrowheads="1"/>
          </p:cNvSpPr>
          <p:nvPr/>
        </p:nvSpPr>
        <p:spPr bwMode="auto">
          <a:xfrm>
            <a:off x="228600" y="3505200"/>
            <a:ext cx="2209800" cy="1371600"/>
          </a:xfrm>
          <a:prstGeom prst="ellipse">
            <a:avLst/>
          </a:prstGeom>
          <a:solidFill>
            <a:srgbClr val="CCFFCC"/>
          </a:solidFill>
          <a:ln w="12700" cap="sq">
            <a:solidFill>
              <a:schemeClr val="tx1"/>
            </a:solidFill>
            <a:miter lim="800000"/>
            <a:headEnd type="none" w="sm" len="sm"/>
            <a:tailEnd type="none" w="sm" len="sm"/>
          </a:ln>
        </p:spPr>
        <p:txBody>
          <a:bodyPr wrap="none" anchor="ctr"/>
          <a:lstStyle/>
          <a:p>
            <a:pPr algn="ctr"/>
            <a:r>
              <a:rPr lang="en-US" sz="2000" b="1" dirty="0" err="1">
                <a:solidFill>
                  <a:srgbClr val="800000"/>
                </a:solidFill>
              </a:rPr>
              <a:t>Rumusan</a:t>
            </a:r>
            <a:r>
              <a:rPr lang="en-US" sz="2000" b="1" dirty="0">
                <a:solidFill>
                  <a:srgbClr val="800000"/>
                </a:solidFill>
              </a:rPr>
              <a:t> </a:t>
            </a:r>
          </a:p>
          <a:p>
            <a:pPr algn="ctr"/>
            <a:r>
              <a:rPr lang="en-US" sz="2000" b="1" dirty="0" err="1">
                <a:solidFill>
                  <a:srgbClr val="800000"/>
                </a:solidFill>
              </a:rPr>
              <a:t>Masalah</a:t>
            </a:r>
            <a:endParaRPr lang="en-US" sz="2000" b="1" dirty="0">
              <a:solidFill>
                <a:srgbClr val="800000"/>
              </a:solidFill>
            </a:endParaRPr>
          </a:p>
          <a:p>
            <a:pPr algn="ctr"/>
            <a:r>
              <a:rPr lang="en-US" sz="2000" b="1" dirty="0" smtClean="0">
                <a:solidFill>
                  <a:srgbClr val="800000"/>
                </a:solidFill>
              </a:rPr>
              <a:t>(25)</a:t>
            </a:r>
            <a:endParaRPr lang="en-GB" sz="2000" b="1" dirty="0">
              <a:solidFill>
                <a:srgbClr val="800000"/>
              </a:solidFill>
            </a:endParaRPr>
          </a:p>
        </p:txBody>
      </p:sp>
      <p:sp>
        <p:nvSpPr>
          <p:cNvPr id="21508" name="Oval 4"/>
          <p:cNvSpPr>
            <a:spLocks noChangeArrowheads="1"/>
          </p:cNvSpPr>
          <p:nvPr/>
        </p:nvSpPr>
        <p:spPr bwMode="auto">
          <a:xfrm>
            <a:off x="1905000" y="4876800"/>
            <a:ext cx="2209800" cy="1371600"/>
          </a:xfrm>
          <a:prstGeom prst="ellipse">
            <a:avLst/>
          </a:prstGeom>
          <a:solidFill>
            <a:srgbClr val="FFFF99"/>
          </a:solidFill>
          <a:ln w="12700" cap="sq">
            <a:solidFill>
              <a:schemeClr val="tx1"/>
            </a:solidFill>
            <a:miter lim="800000"/>
            <a:headEnd type="none" w="sm" len="sm"/>
            <a:tailEnd type="none" w="sm" len="sm"/>
          </a:ln>
        </p:spPr>
        <p:txBody>
          <a:bodyPr wrap="none" anchor="ctr"/>
          <a:lstStyle/>
          <a:p>
            <a:pPr algn="ctr"/>
            <a:r>
              <a:rPr lang="en-US" sz="2000" b="1" dirty="0" err="1" smtClean="0">
                <a:solidFill>
                  <a:srgbClr val="800000"/>
                </a:solidFill>
              </a:rPr>
              <a:t>Peluang</a:t>
            </a:r>
            <a:r>
              <a:rPr lang="en-US" sz="2000" b="1" dirty="0" smtClean="0">
                <a:solidFill>
                  <a:srgbClr val="800000"/>
                </a:solidFill>
              </a:rPr>
              <a:t> </a:t>
            </a:r>
            <a:r>
              <a:rPr lang="en-US" sz="2000" b="1" dirty="0" err="1" smtClean="0">
                <a:solidFill>
                  <a:srgbClr val="800000"/>
                </a:solidFill>
              </a:rPr>
              <a:t>Luaran</a:t>
            </a:r>
            <a:endParaRPr lang="en-US" sz="2000" b="1" dirty="0">
              <a:solidFill>
                <a:srgbClr val="800000"/>
              </a:solidFill>
            </a:endParaRPr>
          </a:p>
          <a:p>
            <a:pPr algn="ctr"/>
            <a:r>
              <a:rPr lang="en-US" sz="2000" b="1" dirty="0" err="1">
                <a:solidFill>
                  <a:srgbClr val="800000"/>
                </a:solidFill>
              </a:rPr>
              <a:t>Penelitian</a:t>
            </a:r>
            <a:endParaRPr lang="en-US" sz="2000" b="1" dirty="0">
              <a:solidFill>
                <a:srgbClr val="800000"/>
              </a:solidFill>
            </a:endParaRPr>
          </a:p>
          <a:p>
            <a:pPr algn="ctr"/>
            <a:r>
              <a:rPr lang="en-US" sz="2000" b="1" dirty="0" smtClean="0">
                <a:solidFill>
                  <a:srgbClr val="800000"/>
                </a:solidFill>
              </a:rPr>
              <a:t>(25)</a:t>
            </a:r>
            <a:endParaRPr lang="en-GB" sz="2000" b="1" dirty="0">
              <a:solidFill>
                <a:srgbClr val="800000"/>
              </a:solidFill>
            </a:endParaRPr>
          </a:p>
        </p:txBody>
      </p:sp>
      <p:sp>
        <p:nvSpPr>
          <p:cNvPr id="21509" name="Oval 5"/>
          <p:cNvSpPr>
            <a:spLocks noChangeArrowheads="1"/>
          </p:cNvSpPr>
          <p:nvPr/>
        </p:nvSpPr>
        <p:spPr bwMode="auto">
          <a:xfrm>
            <a:off x="3557588" y="3567113"/>
            <a:ext cx="2209800" cy="1371600"/>
          </a:xfrm>
          <a:prstGeom prst="ellipse">
            <a:avLst/>
          </a:prstGeom>
          <a:solidFill>
            <a:srgbClr val="FFCC99"/>
          </a:solidFill>
          <a:ln w="12700" cap="sq">
            <a:solidFill>
              <a:schemeClr val="tx1"/>
            </a:solidFill>
            <a:miter lim="800000"/>
            <a:headEnd type="none" w="sm" len="sm"/>
            <a:tailEnd type="none" w="sm" len="sm"/>
          </a:ln>
        </p:spPr>
        <p:txBody>
          <a:bodyPr wrap="none" anchor="ctr"/>
          <a:lstStyle/>
          <a:p>
            <a:pPr algn="ctr"/>
            <a:r>
              <a:rPr lang="en-US" sz="2000" b="1" dirty="0" err="1" smtClean="0">
                <a:solidFill>
                  <a:srgbClr val="800000"/>
                </a:solidFill>
              </a:rPr>
              <a:t>Metodologi</a:t>
            </a:r>
            <a:endParaRPr lang="en-US" sz="2000" b="1" dirty="0" smtClean="0">
              <a:solidFill>
                <a:srgbClr val="800000"/>
              </a:solidFill>
            </a:endParaRPr>
          </a:p>
          <a:p>
            <a:pPr algn="ctr"/>
            <a:r>
              <a:rPr lang="en-US" sz="2000" b="1" dirty="0" err="1" smtClean="0">
                <a:solidFill>
                  <a:srgbClr val="800000"/>
                </a:solidFill>
              </a:rPr>
              <a:t>Penelitian</a:t>
            </a:r>
            <a:endParaRPr lang="en-US" sz="2000" b="1" dirty="0" smtClean="0">
              <a:solidFill>
                <a:srgbClr val="800000"/>
              </a:solidFill>
            </a:endParaRPr>
          </a:p>
          <a:p>
            <a:pPr algn="ctr"/>
            <a:r>
              <a:rPr lang="en-US" sz="2000" b="1" dirty="0" smtClean="0">
                <a:solidFill>
                  <a:srgbClr val="800000"/>
                </a:solidFill>
              </a:rPr>
              <a:t>(</a:t>
            </a:r>
            <a:r>
              <a:rPr lang="en-US" sz="2000" b="1" dirty="0">
                <a:solidFill>
                  <a:srgbClr val="800000"/>
                </a:solidFill>
              </a:rPr>
              <a:t>2</a:t>
            </a:r>
            <a:r>
              <a:rPr lang="en-US" sz="2000" b="1" dirty="0" smtClean="0">
                <a:solidFill>
                  <a:srgbClr val="800000"/>
                </a:solidFill>
              </a:rPr>
              <a:t>5</a:t>
            </a:r>
            <a:r>
              <a:rPr lang="en-US" sz="2000" b="1" dirty="0">
                <a:solidFill>
                  <a:srgbClr val="800000"/>
                </a:solidFill>
              </a:rPr>
              <a:t>)</a:t>
            </a:r>
            <a:endParaRPr lang="en-GB" sz="2000" b="1" dirty="0">
              <a:solidFill>
                <a:srgbClr val="800000"/>
              </a:solidFill>
            </a:endParaRPr>
          </a:p>
        </p:txBody>
      </p:sp>
      <p:sp>
        <p:nvSpPr>
          <p:cNvPr id="21510" name="Oval 6"/>
          <p:cNvSpPr>
            <a:spLocks noChangeArrowheads="1"/>
          </p:cNvSpPr>
          <p:nvPr/>
        </p:nvSpPr>
        <p:spPr bwMode="auto">
          <a:xfrm>
            <a:off x="5181600" y="4953000"/>
            <a:ext cx="2209800" cy="1371600"/>
          </a:xfrm>
          <a:prstGeom prst="ellipse">
            <a:avLst/>
          </a:prstGeom>
          <a:solidFill>
            <a:srgbClr val="FF99CC"/>
          </a:solidFill>
          <a:ln w="12700" cap="sq">
            <a:solidFill>
              <a:schemeClr val="tx1"/>
            </a:solidFill>
            <a:miter lim="800000"/>
            <a:headEnd type="none" w="sm" len="sm"/>
            <a:tailEnd type="none" w="sm" len="sm"/>
          </a:ln>
        </p:spPr>
        <p:txBody>
          <a:bodyPr wrap="none" anchor="ctr"/>
          <a:lstStyle/>
          <a:p>
            <a:pPr algn="ctr"/>
            <a:r>
              <a:rPr lang="en-US" sz="2000" b="1" dirty="0" err="1" smtClean="0">
                <a:solidFill>
                  <a:srgbClr val="800000"/>
                </a:solidFill>
              </a:rPr>
              <a:t>Tinjauan</a:t>
            </a:r>
            <a:r>
              <a:rPr lang="en-US" sz="2000" b="1" dirty="0" smtClean="0">
                <a:solidFill>
                  <a:srgbClr val="800000"/>
                </a:solidFill>
              </a:rPr>
              <a:t> </a:t>
            </a:r>
            <a:r>
              <a:rPr lang="en-US" sz="2000" b="1" dirty="0" err="1" smtClean="0">
                <a:solidFill>
                  <a:srgbClr val="800000"/>
                </a:solidFill>
              </a:rPr>
              <a:t>Pustaka</a:t>
            </a:r>
            <a:endParaRPr lang="en-US" sz="2000" b="1" dirty="0" smtClean="0">
              <a:solidFill>
                <a:srgbClr val="800000"/>
              </a:solidFill>
            </a:endParaRPr>
          </a:p>
          <a:p>
            <a:pPr algn="ctr"/>
            <a:r>
              <a:rPr lang="en-US" sz="2000" b="1" dirty="0" smtClean="0">
                <a:solidFill>
                  <a:srgbClr val="800000"/>
                </a:solidFill>
              </a:rPr>
              <a:t>(15)</a:t>
            </a:r>
            <a:endParaRPr lang="en-GB" sz="2000" b="1" dirty="0">
              <a:solidFill>
                <a:srgbClr val="800000"/>
              </a:solidFill>
            </a:endParaRPr>
          </a:p>
        </p:txBody>
      </p:sp>
      <p:sp>
        <p:nvSpPr>
          <p:cNvPr id="21511" name="Oval 7"/>
          <p:cNvSpPr>
            <a:spLocks noChangeArrowheads="1"/>
          </p:cNvSpPr>
          <p:nvPr/>
        </p:nvSpPr>
        <p:spPr bwMode="auto">
          <a:xfrm>
            <a:off x="6705600" y="3581400"/>
            <a:ext cx="2209800" cy="1371600"/>
          </a:xfrm>
          <a:prstGeom prst="ellipse">
            <a:avLst/>
          </a:prstGeom>
          <a:solidFill>
            <a:srgbClr val="C0C0C0"/>
          </a:solidFill>
          <a:ln w="12700" cap="sq">
            <a:solidFill>
              <a:schemeClr val="tx1"/>
            </a:solidFill>
            <a:miter lim="800000"/>
            <a:headEnd type="none" w="sm" len="sm"/>
            <a:tailEnd type="none" w="sm" len="sm"/>
          </a:ln>
        </p:spPr>
        <p:txBody>
          <a:bodyPr wrap="none" anchor="ctr"/>
          <a:lstStyle/>
          <a:p>
            <a:pPr algn="ctr"/>
            <a:r>
              <a:rPr lang="en-US" sz="2000" b="1" dirty="0" err="1" smtClean="0">
                <a:solidFill>
                  <a:srgbClr val="800000"/>
                </a:solidFill>
              </a:rPr>
              <a:t>Kelayakan</a:t>
            </a:r>
            <a:endParaRPr lang="en-US" sz="2000" b="1" dirty="0" smtClean="0">
              <a:solidFill>
                <a:srgbClr val="800000"/>
              </a:solidFill>
            </a:endParaRPr>
          </a:p>
          <a:p>
            <a:pPr algn="ctr"/>
            <a:r>
              <a:rPr lang="en-US" sz="2000" b="1" dirty="0" smtClean="0">
                <a:solidFill>
                  <a:srgbClr val="800000"/>
                </a:solidFill>
              </a:rPr>
              <a:t> </a:t>
            </a:r>
            <a:r>
              <a:rPr lang="en-US" sz="2000" b="1" dirty="0" err="1" smtClean="0">
                <a:solidFill>
                  <a:srgbClr val="800000"/>
                </a:solidFill>
              </a:rPr>
              <a:t>sumber</a:t>
            </a:r>
            <a:r>
              <a:rPr lang="en-US" sz="2000" b="1" dirty="0" smtClean="0">
                <a:solidFill>
                  <a:srgbClr val="800000"/>
                </a:solidFill>
              </a:rPr>
              <a:t> </a:t>
            </a:r>
            <a:r>
              <a:rPr lang="en-US" sz="2000" b="1" dirty="0" err="1" smtClean="0">
                <a:solidFill>
                  <a:srgbClr val="800000"/>
                </a:solidFill>
              </a:rPr>
              <a:t>daya</a:t>
            </a:r>
            <a:endParaRPr lang="en-US" sz="2000" b="1" dirty="0">
              <a:solidFill>
                <a:srgbClr val="800000"/>
              </a:solidFill>
            </a:endParaRPr>
          </a:p>
          <a:p>
            <a:pPr algn="ctr"/>
            <a:r>
              <a:rPr lang="en-US" sz="2000" b="1" dirty="0">
                <a:solidFill>
                  <a:srgbClr val="800000"/>
                </a:solidFill>
              </a:rPr>
              <a:t>(10)</a:t>
            </a:r>
            <a:endParaRPr lang="en-GB" sz="2000" b="1" dirty="0">
              <a:solidFill>
                <a:srgbClr val="800000"/>
              </a:solidFill>
            </a:endParaRPr>
          </a:p>
        </p:txBody>
      </p:sp>
      <p:sp>
        <p:nvSpPr>
          <p:cNvPr id="21512" name="AutoShape 8"/>
          <p:cNvSpPr>
            <a:spLocks noChangeArrowheads="1"/>
          </p:cNvSpPr>
          <p:nvPr/>
        </p:nvSpPr>
        <p:spPr bwMode="auto">
          <a:xfrm flipV="1">
            <a:off x="2743200" y="1981200"/>
            <a:ext cx="685800" cy="2787650"/>
          </a:xfrm>
          <a:prstGeom prst="upArrow">
            <a:avLst>
              <a:gd name="adj1" fmla="val 50000"/>
              <a:gd name="adj2" fmla="val 101620"/>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1513" name="AutoShape 9"/>
          <p:cNvSpPr>
            <a:spLocks noChangeArrowheads="1"/>
          </p:cNvSpPr>
          <p:nvPr/>
        </p:nvSpPr>
        <p:spPr bwMode="auto">
          <a:xfrm flipV="1">
            <a:off x="5995988" y="1981200"/>
            <a:ext cx="609600" cy="2819400"/>
          </a:xfrm>
          <a:prstGeom prst="upArrow">
            <a:avLst>
              <a:gd name="adj1" fmla="val 50000"/>
              <a:gd name="adj2" fmla="val 115625"/>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1514" name="AutoShape 10"/>
          <p:cNvSpPr>
            <a:spLocks noChangeArrowheads="1"/>
          </p:cNvSpPr>
          <p:nvPr/>
        </p:nvSpPr>
        <p:spPr bwMode="auto">
          <a:xfrm rot="13950157" flipH="1">
            <a:off x="6493668" y="1583532"/>
            <a:ext cx="3319463" cy="1066800"/>
          </a:xfrm>
          <a:prstGeom prst="curvedUpArrow">
            <a:avLst>
              <a:gd name="adj1" fmla="val 62232"/>
              <a:gd name="adj2" fmla="val 124464"/>
              <a:gd name="adj3" fmla="val 33333"/>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1515" name="AutoShape 11"/>
          <p:cNvSpPr>
            <a:spLocks noChangeArrowheads="1"/>
          </p:cNvSpPr>
          <p:nvPr/>
        </p:nvSpPr>
        <p:spPr bwMode="auto">
          <a:xfrm flipV="1">
            <a:off x="4314825" y="1981200"/>
            <a:ext cx="609600" cy="1371600"/>
          </a:xfrm>
          <a:prstGeom prst="upArrow">
            <a:avLst>
              <a:gd name="adj1" fmla="val 50000"/>
              <a:gd name="adj2" fmla="val 56250"/>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1516" name="AutoShape 12"/>
          <p:cNvSpPr>
            <a:spLocks noChangeArrowheads="1"/>
          </p:cNvSpPr>
          <p:nvPr/>
        </p:nvSpPr>
        <p:spPr bwMode="auto">
          <a:xfrm rot="8412718">
            <a:off x="-609600" y="1828800"/>
            <a:ext cx="3319463" cy="1066800"/>
          </a:xfrm>
          <a:prstGeom prst="curvedUpArrow">
            <a:avLst>
              <a:gd name="adj1" fmla="val 62232"/>
              <a:gd name="adj2" fmla="val 124464"/>
              <a:gd name="adj3" fmla="val 33333"/>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1517" name="Rectangle 21"/>
          <p:cNvSpPr>
            <a:spLocks noChangeArrowheads="1"/>
          </p:cNvSpPr>
          <p:nvPr/>
        </p:nvSpPr>
        <p:spPr bwMode="auto">
          <a:xfrm>
            <a:off x="0" y="0"/>
            <a:ext cx="8915400" cy="523875"/>
          </a:xfrm>
          <a:prstGeom prst="rect">
            <a:avLst/>
          </a:prstGeom>
          <a:noFill/>
          <a:ln w="9525">
            <a:noFill/>
            <a:miter lim="800000"/>
            <a:headEnd/>
            <a:tailEnd/>
          </a:ln>
        </p:spPr>
        <p:txBody>
          <a:bodyPr>
            <a:spAutoFit/>
          </a:bodyPr>
          <a:lstStyle/>
          <a:p>
            <a:r>
              <a:rPr lang="en-US" sz="2800" b="1" dirty="0" smtClean="0">
                <a:solidFill>
                  <a:srgbClr val="FF0000"/>
                </a:solidFill>
              </a:rPr>
              <a:t> </a:t>
            </a:r>
            <a:r>
              <a:rPr lang="en-US" sz="2800" b="1" dirty="0">
                <a:solidFill>
                  <a:srgbClr val="FF0000"/>
                </a:solidFill>
              </a:rPr>
              <a:t>KRITERIA DAN BOBOT PENILAIAN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Rot="1" noChangeArrowheads="1"/>
          </p:cNvSpPr>
          <p:nvPr/>
        </p:nvSpPr>
        <p:spPr>
          <a:xfrm>
            <a:off x="2667000" y="228600"/>
            <a:ext cx="3733800" cy="1447800"/>
          </a:xfrm>
          <a:prstGeom prst="rect">
            <a:avLst/>
          </a:prstGeom>
          <a:noFill/>
          <a:ln w="28575">
            <a:solidFill>
              <a:schemeClr val="tx1"/>
            </a:solidFill>
          </a:ln>
        </p:spPr>
        <p:txBody>
          <a:bodyPr/>
          <a:lstStyle/>
          <a:p>
            <a:pPr algn="ctr" fontAlgn="auto">
              <a:spcAft>
                <a:spcPts val="0"/>
              </a:spcAft>
              <a:defRPr/>
            </a:pPr>
            <a:r>
              <a:rPr lang="en-US" sz="2800" b="1" dirty="0">
                <a:solidFill>
                  <a:srgbClr val="3333FF"/>
                </a:solidFill>
                <a:effectLst>
                  <a:outerShdw blurRad="53975" dist="22860" dir="5400000" algn="tl" rotWithShape="0">
                    <a:srgbClr val="000000">
                      <a:alpha val="55000"/>
                    </a:srgbClr>
                  </a:outerShdw>
                </a:effectLst>
                <a:latin typeface="+mj-lt"/>
                <a:ea typeface="+mj-ea"/>
                <a:cs typeface="+mj-cs"/>
              </a:rPr>
              <a:t>KRITERIA SELEKSI HIBAH BERSAING</a:t>
            </a:r>
          </a:p>
        </p:txBody>
      </p:sp>
      <p:sp>
        <p:nvSpPr>
          <p:cNvPr id="22531" name="Oval 6"/>
          <p:cNvSpPr>
            <a:spLocks noChangeArrowheads="1"/>
          </p:cNvSpPr>
          <p:nvPr/>
        </p:nvSpPr>
        <p:spPr bwMode="auto">
          <a:xfrm>
            <a:off x="228600" y="3657600"/>
            <a:ext cx="2209800" cy="1371600"/>
          </a:xfrm>
          <a:prstGeom prst="ellipse">
            <a:avLst/>
          </a:prstGeom>
          <a:solidFill>
            <a:srgbClr val="FFCC99"/>
          </a:solidFill>
          <a:ln w="12700" cap="sq">
            <a:solidFill>
              <a:schemeClr val="tx1"/>
            </a:solidFill>
            <a:miter lim="800000"/>
            <a:headEnd type="none" w="sm" len="sm"/>
            <a:tailEnd type="none" w="sm" len="sm"/>
          </a:ln>
        </p:spPr>
        <p:txBody>
          <a:bodyPr wrap="none" anchor="ctr"/>
          <a:lstStyle/>
          <a:p>
            <a:pPr algn="ctr"/>
            <a:r>
              <a:rPr lang="en-US" sz="2000" b="1">
                <a:solidFill>
                  <a:srgbClr val="800000"/>
                </a:solidFill>
              </a:rPr>
              <a:t>Rumusan </a:t>
            </a:r>
          </a:p>
          <a:p>
            <a:pPr algn="ctr"/>
            <a:r>
              <a:rPr lang="en-US" sz="2000" b="1">
                <a:solidFill>
                  <a:srgbClr val="800000"/>
                </a:solidFill>
              </a:rPr>
              <a:t>Masalah</a:t>
            </a:r>
          </a:p>
          <a:p>
            <a:pPr algn="ctr"/>
            <a:r>
              <a:rPr lang="en-US" sz="2000" b="1">
                <a:solidFill>
                  <a:srgbClr val="800000"/>
                </a:solidFill>
              </a:rPr>
              <a:t>(15)</a:t>
            </a:r>
            <a:endParaRPr lang="en-GB" sz="2000" b="1">
              <a:solidFill>
                <a:srgbClr val="800000"/>
              </a:solidFill>
            </a:endParaRPr>
          </a:p>
        </p:txBody>
      </p:sp>
      <p:sp>
        <p:nvSpPr>
          <p:cNvPr id="22532" name="Oval 7"/>
          <p:cNvSpPr>
            <a:spLocks noChangeArrowheads="1"/>
          </p:cNvSpPr>
          <p:nvPr/>
        </p:nvSpPr>
        <p:spPr bwMode="auto">
          <a:xfrm>
            <a:off x="1905000" y="5105400"/>
            <a:ext cx="2209800" cy="1371600"/>
          </a:xfrm>
          <a:prstGeom prst="ellipse">
            <a:avLst/>
          </a:prstGeom>
          <a:solidFill>
            <a:srgbClr val="CCFFCC"/>
          </a:solidFill>
          <a:ln w="12700" cap="sq">
            <a:solidFill>
              <a:schemeClr val="tx1"/>
            </a:solidFill>
            <a:miter lim="800000"/>
            <a:headEnd type="none" w="sm" len="sm"/>
            <a:tailEnd type="none" w="sm" len="sm"/>
          </a:ln>
        </p:spPr>
        <p:txBody>
          <a:bodyPr wrap="none" anchor="ctr"/>
          <a:lstStyle/>
          <a:p>
            <a:pPr algn="ctr"/>
            <a:r>
              <a:rPr lang="en-US" sz="2000" b="1" dirty="0" err="1" smtClean="0">
                <a:solidFill>
                  <a:srgbClr val="800000"/>
                </a:solidFill>
              </a:rPr>
              <a:t>Luaran</a:t>
            </a:r>
            <a:endParaRPr lang="en-US" sz="2000" b="1" dirty="0">
              <a:solidFill>
                <a:srgbClr val="800000"/>
              </a:solidFill>
            </a:endParaRPr>
          </a:p>
          <a:p>
            <a:pPr algn="ctr"/>
            <a:r>
              <a:rPr lang="en-US" sz="2000" b="1" dirty="0" err="1">
                <a:solidFill>
                  <a:srgbClr val="800000"/>
                </a:solidFill>
              </a:rPr>
              <a:t>Penelitian</a:t>
            </a:r>
            <a:endParaRPr lang="en-US" sz="2000" b="1" dirty="0">
              <a:solidFill>
                <a:srgbClr val="800000"/>
              </a:solidFill>
            </a:endParaRPr>
          </a:p>
          <a:p>
            <a:pPr algn="ctr"/>
            <a:r>
              <a:rPr lang="en-US" sz="2000" b="1" dirty="0">
                <a:solidFill>
                  <a:srgbClr val="800000"/>
                </a:solidFill>
              </a:rPr>
              <a:t>(35)</a:t>
            </a:r>
            <a:endParaRPr lang="en-GB" sz="2000" b="1" dirty="0">
              <a:solidFill>
                <a:srgbClr val="800000"/>
              </a:solidFill>
            </a:endParaRPr>
          </a:p>
        </p:txBody>
      </p:sp>
      <p:sp>
        <p:nvSpPr>
          <p:cNvPr id="22533" name="Oval 8"/>
          <p:cNvSpPr>
            <a:spLocks noChangeArrowheads="1"/>
          </p:cNvSpPr>
          <p:nvPr/>
        </p:nvSpPr>
        <p:spPr bwMode="auto">
          <a:xfrm>
            <a:off x="3657600" y="3581400"/>
            <a:ext cx="2209800" cy="1371600"/>
          </a:xfrm>
          <a:prstGeom prst="ellipse">
            <a:avLst/>
          </a:prstGeom>
          <a:solidFill>
            <a:srgbClr val="CC99FF"/>
          </a:solidFill>
          <a:ln w="12700" cap="sq">
            <a:solidFill>
              <a:schemeClr val="tx1"/>
            </a:solidFill>
            <a:miter lim="800000"/>
            <a:headEnd type="none" w="sm" len="sm"/>
            <a:tailEnd type="none" w="sm" len="sm"/>
          </a:ln>
        </p:spPr>
        <p:txBody>
          <a:bodyPr wrap="none" anchor="ctr"/>
          <a:lstStyle/>
          <a:p>
            <a:pPr algn="ctr"/>
            <a:r>
              <a:rPr lang="en-US" sz="2000" b="1">
                <a:solidFill>
                  <a:srgbClr val="800000"/>
                </a:solidFill>
              </a:rPr>
              <a:t>Tinjauan</a:t>
            </a:r>
          </a:p>
          <a:p>
            <a:pPr algn="ctr"/>
            <a:r>
              <a:rPr lang="en-US" sz="2000" b="1">
                <a:solidFill>
                  <a:srgbClr val="800000"/>
                </a:solidFill>
              </a:rPr>
              <a:t>Pustaka</a:t>
            </a:r>
          </a:p>
          <a:p>
            <a:pPr algn="ctr"/>
            <a:r>
              <a:rPr lang="en-US" sz="2000" b="1">
                <a:solidFill>
                  <a:srgbClr val="800000"/>
                </a:solidFill>
              </a:rPr>
              <a:t>(15)</a:t>
            </a:r>
            <a:endParaRPr lang="en-GB" sz="2000" b="1">
              <a:solidFill>
                <a:srgbClr val="800000"/>
              </a:solidFill>
            </a:endParaRPr>
          </a:p>
        </p:txBody>
      </p:sp>
      <p:sp>
        <p:nvSpPr>
          <p:cNvPr id="22534" name="Oval 9"/>
          <p:cNvSpPr>
            <a:spLocks noChangeArrowheads="1"/>
          </p:cNvSpPr>
          <p:nvPr/>
        </p:nvSpPr>
        <p:spPr bwMode="auto">
          <a:xfrm>
            <a:off x="5029200" y="4953000"/>
            <a:ext cx="2209800" cy="1371600"/>
          </a:xfrm>
          <a:prstGeom prst="ellipse">
            <a:avLst/>
          </a:prstGeom>
          <a:solidFill>
            <a:srgbClr val="FFFF99"/>
          </a:solidFill>
          <a:ln w="12700" cap="sq">
            <a:solidFill>
              <a:schemeClr val="tx1"/>
            </a:solidFill>
            <a:miter lim="800000"/>
            <a:headEnd type="none" w="sm" len="sm"/>
            <a:tailEnd type="none" w="sm" len="sm"/>
          </a:ln>
        </p:spPr>
        <p:txBody>
          <a:bodyPr wrap="none" anchor="ctr"/>
          <a:lstStyle/>
          <a:p>
            <a:pPr algn="ctr"/>
            <a:r>
              <a:rPr lang="en-US" sz="2000" b="1">
                <a:solidFill>
                  <a:srgbClr val="800000"/>
                </a:solidFill>
              </a:rPr>
              <a:t>Metodologi</a:t>
            </a:r>
          </a:p>
          <a:p>
            <a:pPr algn="ctr"/>
            <a:r>
              <a:rPr lang="en-US" sz="2000" b="1">
                <a:solidFill>
                  <a:srgbClr val="800000"/>
                </a:solidFill>
              </a:rPr>
              <a:t>Penelitian</a:t>
            </a:r>
          </a:p>
          <a:p>
            <a:pPr algn="ctr"/>
            <a:r>
              <a:rPr lang="en-US" sz="2000" b="1">
                <a:solidFill>
                  <a:srgbClr val="800000"/>
                </a:solidFill>
              </a:rPr>
              <a:t>(20)</a:t>
            </a:r>
            <a:endParaRPr lang="en-GB" sz="2000" b="1">
              <a:solidFill>
                <a:srgbClr val="800000"/>
              </a:solidFill>
            </a:endParaRPr>
          </a:p>
        </p:txBody>
      </p:sp>
      <p:sp>
        <p:nvSpPr>
          <p:cNvPr id="22535" name="Oval 10"/>
          <p:cNvSpPr>
            <a:spLocks noChangeArrowheads="1"/>
          </p:cNvSpPr>
          <p:nvPr/>
        </p:nvSpPr>
        <p:spPr bwMode="auto">
          <a:xfrm>
            <a:off x="6934200" y="3962400"/>
            <a:ext cx="2209800" cy="1371600"/>
          </a:xfrm>
          <a:prstGeom prst="ellipse">
            <a:avLst/>
          </a:prstGeom>
          <a:solidFill>
            <a:srgbClr val="CCFFFF"/>
          </a:solidFill>
          <a:ln w="12700" cap="sq">
            <a:solidFill>
              <a:schemeClr val="tx1"/>
            </a:solidFill>
            <a:miter lim="800000"/>
            <a:headEnd type="none" w="sm" len="sm"/>
            <a:tailEnd type="none" w="sm" len="sm"/>
          </a:ln>
        </p:spPr>
        <p:txBody>
          <a:bodyPr wrap="none" anchor="ctr"/>
          <a:lstStyle/>
          <a:p>
            <a:pPr algn="ctr"/>
            <a:r>
              <a:rPr lang="en-US" sz="2000" b="1">
                <a:solidFill>
                  <a:srgbClr val="800000"/>
                </a:solidFill>
              </a:rPr>
              <a:t>Fisibilitas</a:t>
            </a:r>
          </a:p>
          <a:p>
            <a:pPr algn="ctr"/>
            <a:r>
              <a:rPr lang="en-US" sz="2000" b="1">
                <a:solidFill>
                  <a:srgbClr val="800000"/>
                </a:solidFill>
              </a:rPr>
              <a:t>Penelitian</a:t>
            </a:r>
          </a:p>
          <a:p>
            <a:pPr algn="ctr"/>
            <a:r>
              <a:rPr lang="en-US" sz="2000" b="1">
                <a:solidFill>
                  <a:srgbClr val="800000"/>
                </a:solidFill>
              </a:rPr>
              <a:t>(15)</a:t>
            </a:r>
            <a:endParaRPr lang="en-GB" sz="2000" b="1">
              <a:solidFill>
                <a:srgbClr val="800000"/>
              </a:solidFill>
            </a:endParaRPr>
          </a:p>
        </p:txBody>
      </p:sp>
      <p:sp>
        <p:nvSpPr>
          <p:cNvPr id="22536" name="AutoShape 11"/>
          <p:cNvSpPr>
            <a:spLocks noChangeArrowheads="1"/>
          </p:cNvSpPr>
          <p:nvPr/>
        </p:nvSpPr>
        <p:spPr bwMode="auto">
          <a:xfrm rot="8412718">
            <a:off x="-304800" y="1905000"/>
            <a:ext cx="3319463" cy="1066800"/>
          </a:xfrm>
          <a:prstGeom prst="curvedUpArrow">
            <a:avLst>
              <a:gd name="adj1" fmla="val 62232"/>
              <a:gd name="adj2" fmla="val 124464"/>
              <a:gd name="adj3" fmla="val 33333"/>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2537" name="AutoShape 12"/>
          <p:cNvSpPr>
            <a:spLocks noChangeArrowheads="1"/>
          </p:cNvSpPr>
          <p:nvPr/>
        </p:nvSpPr>
        <p:spPr bwMode="auto">
          <a:xfrm flipV="1">
            <a:off x="2828925" y="1905000"/>
            <a:ext cx="762000" cy="2971800"/>
          </a:xfrm>
          <a:prstGeom prst="upArrow">
            <a:avLst>
              <a:gd name="adj1" fmla="val 50000"/>
              <a:gd name="adj2" fmla="val 97500"/>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2538" name="AutoShape 13"/>
          <p:cNvSpPr>
            <a:spLocks noChangeArrowheads="1"/>
          </p:cNvSpPr>
          <p:nvPr/>
        </p:nvSpPr>
        <p:spPr bwMode="auto">
          <a:xfrm flipV="1">
            <a:off x="5895975" y="1824038"/>
            <a:ext cx="762000" cy="2971800"/>
          </a:xfrm>
          <a:prstGeom prst="upArrow">
            <a:avLst>
              <a:gd name="adj1" fmla="val 50000"/>
              <a:gd name="adj2" fmla="val 97500"/>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2539" name="AutoShape 14"/>
          <p:cNvSpPr>
            <a:spLocks noChangeArrowheads="1"/>
          </p:cNvSpPr>
          <p:nvPr/>
        </p:nvSpPr>
        <p:spPr bwMode="auto">
          <a:xfrm rot="13950157" flipH="1">
            <a:off x="6096794" y="1997869"/>
            <a:ext cx="3319462" cy="1066800"/>
          </a:xfrm>
          <a:prstGeom prst="curvedUpArrow">
            <a:avLst>
              <a:gd name="adj1" fmla="val 62232"/>
              <a:gd name="adj2" fmla="val 124464"/>
              <a:gd name="adj3" fmla="val 33333"/>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
        <p:nvSpPr>
          <p:cNvPr id="22540" name="AutoShape 15"/>
          <p:cNvSpPr>
            <a:spLocks noChangeArrowheads="1"/>
          </p:cNvSpPr>
          <p:nvPr/>
        </p:nvSpPr>
        <p:spPr bwMode="auto">
          <a:xfrm flipV="1">
            <a:off x="4267200" y="1828800"/>
            <a:ext cx="762000" cy="1600200"/>
          </a:xfrm>
          <a:prstGeom prst="upArrow">
            <a:avLst>
              <a:gd name="adj1" fmla="val 50000"/>
              <a:gd name="adj2" fmla="val 52500"/>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0" y="152400"/>
            <a:ext cx="9144000" cy="533400"/>
          </a:xfrm>
        </p:spPr>
        <p:txBody>
          <a:bodyPr rtlCol="0">
            <a:normAutofit fontScale="90000"/>
          </a:bodyPr>
          <a:lstStyle/>
          <a:p>
            <a:pPr eaLnBrk="1" fontAlgn="auto" hangingPunct="1">
              <a:spcAft>
                <a:spcPts val="0"/>
              </a:spcAft>
              <a:defRPr/>
            </a:pPr>
            <a:r>
              <a:rPr lang="en-US" sz="3200" dirty="0" smtClean="0">
                <a:latin typeface="BankGothic Md BT" pitchFamily="34" charset="0"/>
              </a:rPr>
              <a:t>4. </a:t>
            </a:r>
            <a:r>
              <a:rPr lang="en-US" sz="3200" dirty="0" err="1" smtClean="0">
                <a:latin typeface="BankGothic Md BT" pitchFamily="34" charset="0"/>
              </a:rPr>
              <a:t>tinjauan</a:t>
            </a:r>
            <a:r>
              <a:rPr lang="en-US" sz="3200" dirty="0" smtClean="0">
                <a:latin typeface="BankGothic Md BT" pitchFamily="34" charset="0"/>
              </a:rPr>
              <a:t> </a:t>
            </a:r>
            <a:r>
              <a:rPr lang="en-US" sz="3200" dirty="0" err="1" smtClean="0">
                <a:latin typeface="BankGothic Md BT" pitchFamily="34" charset="0"/>
              </a:rPr>
              <a:t>Pustaka</a:t>
            </a:r>
            <a:endParaRPr lang="en-GB" sz="3200" dirty="0" smtClean="0">
              <a:latin typeface="BankGothic Md BT" pitchFamily="34" charset="0"/>
            </a:endParaRPr>
          </a:p>
        </p:txBody>
      </p:sp>
      <p:sp>
        <p:nvSpPr>
          <p:cNvPr id="5123" name="Rectangle 3"/>
          <p:cNvSpPr>
            <a:spLocks noGrp="1" noChangeArrowheads="1"/>
          </p:cNvSpPr>
          <p:nvPr>
            <p:ph idx="1"/>
          </p:nvPr>
        </p:nvSpPr>
        <p:spPr>
          <a:xfrm>
            <a:off x="228600" y="914400"/>
            <a:ext cx="8763000" cy="5715000"/>
          </a:xfrm>
        </p:spPr>
        <p:txBody>
          <a:bodyPr/>
          <a:lstStyle/>
          <a:p>
            <a:pPr marL="0" indent="0" algn="just" eaLnBrk="1" hangingPunct="1">
              <a:lnSpc>
                <a:spcPct val="90000"/>
              </a:lnSpc>
              <a:buClr>
                <a:srgbClr val="CC3300"/>
              </a:buClr>
              <a:buFont typeface="Wingdings" pitchFamily="2" charset="2"/>
              <a:buNone/>
            </a:pPr>
            <a:r>
              <a:rPr lang="en-US" sz="1900" dirty="0" err="1" smtClean="0">
                <a:latin typeface="AvantGarde Bk BT" pitchFamily="34" charset="0"/>
              </a:rPr>
              <a:t>Tujuan</a:t>
            </a:r>
            <a:r>
              <a:rPr lang="en-US" sz="1900" dirty="0" smtClean="0">
                <a:latin typeface="AvantGarde Bk BT" pitchFamily="34" charset="0"/>
              </a:rPr>
              <a:t> </a:t>
            </a:r>
            <a:r>
              <a:rPr lang="en-US" sz="1900" dirty="0" err="1" smtClean="0">
                <a:latin typeface="AvantGarde Bk BT" pitchFamily="34" charset="0"/>
              </a:rPr>
              <a:t>telaah</a:t>
            </a:r>
            <a:r>
              <a:rPr lang="en-US" sz="1900" dirty="0" smtClean="0">
                <a:latin typeface="AvantGarde Bk BT" pitchFamily="34" charset="0"/>
              </a:rPr>
              <a:t> </a:t>
            </a:r>
            <a:r>
              <a:rPr lang="en-US" sz="1900" dirty="0" err="1" smtClean="0">
                <a:latin typeface="AvantGarde Bk BT" pitchFamily="34" charset="0"/>
              </a:rPr>
              <a:t>pustaka</a:t>
            </a:r>
            <a:r>
              <a:rPr lang="en-US" sz="1900" dirty="0" smtClean="0">
                <a:latin typeface="AvantGarde Bk BT" pitchFamily="34" charset="0"/>
              </a:rPr>
              <a:t> </a:t>
            </a:r>
            <a:r>
              <a:rPr lang="en-US" sz="1900" dirty="0" err="1" smtClean="0">
                <a:latin typeface="AvantGarde Bk BT" pitchFamily="34" charset="0"/>
              </a:rPr>
              <a:t>adalah</a:t>
            </a:r>
            <a:r>
              <a:rPr lang="en-US" sz="1900" dirty="0" smtClean="0">
                <a:latin typeface="AvantGarde Bk BT" pitchFamily="34" charset="0"/>
              </a:rPr>
              <a:t> </a:t>
            </a:r>
            <a:r>
              <a:rPr lang="en-US" sz="1900" dirty="0" err="1" smtClean="0">
                <a:latin typeface="AvantGarde Bk BT" pitchFamily="34" charset="0"/>
              </a:rPr>
              <a:t>untuk</a:t>
            </a:r>
            <a:r>
              <a:rPr lang="en-US" sz="1900" dirty="0" smtClean="0">
                <a:latin typeface="AvantGarde Bk BT" pitchFamily="34" charset="0"/>
              </a:rPr>
              <a:t> </a:t>
            </a:r>
            <a:r>
              <a:rPr lang="en-US" sz="1900" dirty="0" err="1" smtClean="0">
                <a:latin typeface="AvantGarde Bk BT" pitchFamily="34" charset="0"/>
              </a:rPr>
              <a:t>mengenal</a:t>
            </a:r>
            <a:r>
              <a:rPr lang="en-US" sz="1900" dirty="0" smtClean="0">
                <a:latin typeface="AvantGarde Bk BT" pitchFamily="34" charset="0"/>
              </a:rPr>
              <a:t> </a:t>
            </a:r>
            <a:r>
              <a:rPr lang="en-US" sz="1900" dirty="0" err="1" smtClean="0">
                <a:latin typeface="AvantGarde Bk BT" pitchFamily="34" charset="0"/>
              </a:rPr>
              <a:t>dan</a:t>
            </a:r>
            <a:r>
              <a:rPr lang="en-US" sz="1900" dirty="0" smtClean="0">
                <a:latin typeface="AvantGarde Bk BT" pitchFamily="34" charset="0"/>
              </a:rPr>
              <a:t> </a:t>
            </a:r>
            <a:r>
              <a:rPr lang="en-US" sz="1900" dirty="0" err="1" smtClean="0">
                <a:latin typeface="AvantGarde Bk BT" pitchFamily="34" charset="0"/>
              </a:rPr>
              <a:t>menyoroti</a:t>
            </a:r>
            <a:r>
              <a:rPr lang="en-US" sz="1900" dirty="0" smtClean="0">
                <a:latin typeface="AvantGarde Bk BT" pitchFamily="34" charset="0"/>
              </a:rPr>
              <a:t> </a:t>
            </a:r>
            <a:r>
              <a:rPr lang="en-US" sz="1900" dirty="0" err="1" smtClean="0">
                <a:latin typeface="AvantGarde Bk BT" pitchFamily="34" charset="0"/>
              </a:rPr>
              <a:t>variabel-variabel</a:t>
            </a:r>
            <a:r>
              <a:rPr lang="en-US" sz="1900" dirty="0" smtClean="0">
                <a:latin typeface="AvantGarde Bk BT" pitchFamily="34" charset="0"/>
              </a:rPr>
              <a:t> </a:t>
            </a:r>
            <a:r>
              <a:rPr lang="en-US" sz="1900" dirty="0" err="1" smtClean="0">
                <a:latin typeface="AvantGarde Bk BT" pitchFamily="34" charset="0"/>
              </a:rPr>
              <a:t>penting</a:t>
            </a:r>
            <a:r>
              <a:rPr lang="en-US" sz="1900" dirty="0" smtClean="0">
                <a:latin typeface="AvantGarde Bk BT" pitchFamily="34" charset="0"/>
              </a:rPr>
              <a:t>, </a:t>
            </a:r>
            <a:r>
              <a:rPr lang="en-US" sz="1900" dirty="0" err="1" smtClean="0">
                <a:latin typeface="AvantGarde Bk BT" pitchFamily="34" charset="0"/>
              </a:rPr>
              <a:t>untuk</a:t>
            </a:r>
            <a:r>
              <a:rPr lang="en-US" sz="1900" dirty="0" smtClean="0">
                <a:latin typeface="AvantGarde Bk BT" pitchFamily="34" charset="0"/>
              </a:rPr>
              <a:t> </a:t>
            </a:r>
            <a:r>
              <a:rPr lang="en-US" sz="1900" dirty="0" err="1" smtClean="0">
                <a:latin typeface="AvantGarde Bk BT" pitchFamily="34" charset="0"/>
              </a:rPr>
              <a:t>mendokumentasikan</a:t>
            </a:r>
            <a:r>
              <a:rPr lang="en-US" sz="1900" dirty="0" smtClean="0">
                <a:latin typeface="AvantGarde Bk BT" pitchFamily="34" charset="0"/>
              </a:rPr>
              <a:t> </a:t>
            </a:r>
            <a:r>
              <a:rPr lang="en-US" sz="1900" dirty="0" err="1" smtClean="0">
                <a:latin typeface="AvantGarde Bk BT" pitchFamily="34" charset="0"/>
              </a:rPr>
              <a:t>penemuan</a:t>
            </a:r>
            <a:r>
              <a:rPr lang="en-US" sz="1900" dirty="0" smtClean="0">
                <a:latin typeface="AvantGarde Bk BT" pitchFamily="34" charset="0"/>
              </a:rPr>
              <a:t> yang </a:t>
            </a:r>
            <a:r>
              <a:rPr lang="en-US" sz="1900" dirty="0" err="1" smtClean="0">
                <a:latin typeface="AvantGarde Bk BT" pitchFamily="34" charset="0"/>
              </a:rPr>
              <a:t>signifikan</a:t>
            </a:r>
            <a:r>
              <a:rPr lang="en-US" sz="1900" dirty="0" smtClean="0">
                <a:latin typeface="AvantGarde Bk BT" pitchFamily="34" charset="0"/>
              </a:rPr>
              <a:t> </a:t>
            </a:r>
            <a:r>
              <a:rPr lang="en-US" sz="1900" dirty="0" err="1" smtClean="0">
                <a:latin typeface="AvantGarde Bk BT" pitchFamily="34" charset="0"/>
              </a:rPr>
              <a:t>dari</a:t>
            </a:r>
            <a:r>
              <a:rPr lang="en-US" sz="1900" dirty="0" smtClean="0">
                <a:latin typeface="AvantGarde Bk BT" pitchFamily="34" charset="0"/>
              </a:rPr>
              <a:t> </a:t>
            </a:r>
            <a:r>
              <a:rPr lang="en-US" sz="1900" dirty="0" err="1" smtClean="0">
                <a:latin typeface="AvantGarde Bk BT" pitchFamily="34" charset="0"/>
              </a:rPr>
              <a:t>peneliti</a:t>
            </a:r>
            <a:r>
              <a:rPr lang="en-US" sz="1900" dirty="0" smtClean="0">
                <a:latin typeface="AvantGarde Bk BT" pitchFamily="34" charset="0"/>
              </a:rPr>
              <a:t> </a:t>
            </a:r>
            <a:r>
              <a:rPr lang="en-US" sz="1900" dirty="0" err="1" smtClean="0">
                <a:latin typeface="AvantGarde Bk BT" pitchFamily="34" charset="0"/>
              </a:rPr>
              <a:t>terdahulu</a:t>
            </a:r>
            <a:r>
              <a:rPr lang="en-US" sz="1900" dirty="0" smtClean="0">
                <a:latin typeface="AvantGarde Bk BT" pitchFamily="34" charset="0"/>
              </a:rPr>
              <a:t> yang </a:t>
            </a:r>
            <a:r>
              <a:rPr lang="en-US" sz="1900" dirty="0" err="1" smtClean="0">
                <a:latin typeface="AvantGarde Bk BT" pitchFamily="34" charset="0"/>
              </a:rPr>
              <a:t>akan</a:t>
            </a:r>
            <a:r>
              <a:rPr lang="en-US" sz="1900" dirty="0" smtClean="0">
                <a:latin typeface="AvantGarde Bk BT" pitchFamily="34" charset="0"/>
              </a:rPr>
              <a:t> </a:t>
            </a:r>
            <a:r>
              <a:rPr lang="en-US" sz="1900" dirty="0" err="1" smtClean="0">
                <a:latin typeface="AvantGarde Bk BT" pitchFamily="34" charset="0"/>
              </a:rPr>
              <a:t>bermanfaat</a:t>
            </a:r>
            <a:r>
              <a:rPr lang="en-US" sz="1900" dirty="0" smtClean="0">
                <a:latin typeface="AvantGarde Bk BT" pitchFamily="34" charset="0"/>
              </a:rPr>
              <a:t> </a:t>
            </a:r>
            <a:r>
              <a:rPr lang="en-US" sz="1900" dirty="0" err="1" smtClean="0">
                <a:latin typeface="AvantGarde Bk BT" pitchFamily="34" charset="0"/>
              </a:rPr>
              <a:t>sebagai</a:t>
            </a:r>
            <a:r>
              <a:rPr lang="en-US" sz="1900" dirty="0" smtClean="0">
                <a:latin typeface="AvantGarde Bk BT" pitchFamily="34" charset="0"/>
              </a:rPr>
              <a:t> </a:t>
            </a:r>
            <a:r>
              <a:rPr lang="en-US" sz="1900" dirty="0" err="1" smtClean="0">
                <a:latin typeface="AvantGarde Bk BT" pitchFamily="34" charset="0"/>
              </a:rPr>
              <a:t>dasar</a:t>
            </a:r>
            <a:r>
              <a:rPr lang="en-US" sz="1900" dirty="0" smtClean="0">
                <a:latin typeface="AvantGarde Bk BT" pitchFamily="34" charset="0"/>
              </a:rPr>
              <a:t> </a:t>
            </a:r>
            <a:r>
              <a:rPr lang="en-US" sz="1900" dirty="0" err="1" smtClean="0">
                <a:latin typeface="AvantGarde Bk BT" pitchFamily="34" charset="0"/>
              </a:rPr>
              <a:t>urutan</a:t>
            </a:r>
            <a:r>
              <a:rPr lang="en-US" sz="1900" dirty="0" smtClean="0">
                <a:latin typeface="AvantGarde Bk BT" pitchFamily="34" charset="0"/>
              </a:rPr>
              <a:t> </a:t>
            </a:r>
            <a:r>
              <a:rPr lang="en-US" sz="1900" dirty="0" err="1" smtClean="0">
                <a:latin typeface="AvantGarde Bk BT" pitchFamily="34" charset="0"/>
              </a:rPr>
              <a:t>kerangka</a:t>
            </a:r>
            <a:r>
              <a:rPr lang="en-US" sz="1900" dirty="0" smtClean="0">
                <a:latin typeface="AvantGarde Bk BT" pitchFamily="34" charset="0"/>
              </a:rPr>
              <a:t> </a:t>
            </a:r>
            <a:r>
              <a:rPr lang="en-US" sz="1900" dirty="0" err="1" smtClean="0">
                <a:latin typeface="AvantGarde Bk BT" pitchFamily="34" charset="0"/>
              </a:rPr>
              <a:t>teoretis</a:t>
            </a:r>
            <a:r>
              <a:rPr lang="en-US" sz="1900" dirty="0" smtClean="0">
                <a:latin typeface="AvantGarde Bk BT" pitchFamily="34" charset="0"/>
              </a:rPr>
              <a:t> </a:t>
            </a:r>
            <a:r>
              <a:rPr lang="en-US" sz="1900" dirty="0" err="1" smtClean="0">
                <a:latin typeface="AvantGarde Bk BT" pitchFamily="34" charset="0"/>
              </a:rPr>
              <a:t>untuk</a:t>
            </a:r>
            <a:r>
              <a:rPr lang="en-US" sz="1900" dirty="0" smtClean="0">
                <a:latin typeface="AvantGarde Bk BT" pitchFamily="34" charset="0"/>
              </a:rPr>
              <a:t> </a:t>
            </a:r>
            <a:r>
              <a:rPr lang="en-US" sz="1900" dirty="0" err="1" smtClean="0">
                <a:latin typeface="AvantGarde Bk BT" pitchFamily="34" charset="0"/>
              </a:rPr>
              <a:t>investigasi</a:t>
            </a:r>
            <a:r>
              <a:rPr lang="en-US" sz="1900" dirty="0" smtClean="0">
                <a:latin typeface="AvantGarde Bk BT" pitchFamily="34" charset="0"/>
              </a:rPr>
              <a:t> </a:t>
            </a:r>
            <a:r>
              <a:rPr lang="en-US" sz="1900" dirty="0" err="1" smtClean="0">
                <a:latin typeface="AvantGarde Bk BT" pitchFamily="34" charset="0"/>
              </a:rPr>
              <a:t>dan</a:t>
            </a:r>
            <a:r>
              <a:rPr lang="en-US" sz="1900" dirty="0" smtClean="0">
                <a:latin typeface="AvantGarde Bk BT" pitchFamily="34" charset="0"/>
              </a:rPr>
              <a:t> </a:t>
            </a:r>
            <a:r>
              <a:rPr lang="en-US" sz="1900" dirty="0" err="1" smtClean="0">
                <a:latin typeface="AvantGarde Bk BT" pitchFamily="34" charset="0"/>
              </a:rPr>
              <a:t>perkembangan</a:t>
            </a:r>
            <a:r>
              <a:rPr lang="en-US" sz="1900" dirty="0" smtClean="0">
                <a:latin typeface="AvantGarde Bk BT" pitchFamily="34" charset="0"/>
              </a:rPr>
              <a:t> </a:t>
            </a:r>
            <a:r>
              <a:rPr lang="en-US" sz="1900" dirty="0" err="1" smtClean="0">
                <a:latin typeface="AvantGarde Bk BT" pitchFamily="34" charset="0"/>
              </a:rPr>
              <a:t>hipotesa</a:t>
            </a:r>
            <a:r>
              <a:rPr lang="en-US" sz="1900" dirty="0" smtClean="0">
                <a:latin typeface="AvantGarde Bk BT" pitchFamily="34" charset="0"/>
              </a:rPr>
              <a:t>.</a:t>
            </a:r>
          </a:p>
          <a:p>
            <a:pPr marL="0" indent="0" algn="just" eaLnBrk="1" hangingPunct="1">
              <a:lnSpc>
                <a:spcPct val="90000"/>
              </a:lnSpc>
              <a:buClr>
                <a:srgbClr val="CC3300"/>
              </a:buClr>
              <a:buFont typeface="Wingdings" pitchFamily="2" charset="2"/>
              <a:buNone/>
            </a:pPr>
            <a:r>
              <a:rPr lang="en-US" sz="1900" dirty="0" err="1" smtClean="0">
                <a:latin typeface="AvantGarde Bk BT" pitchFamily="34" charset="0"/>
              </a:rPr>
              <a:t>Suatu</a:t>
            </a:r>
            <a:r>
              <a:rPr lang="en-US" sz="1900" dirty="0" smtClean="0">
                <a:latin typeface="AvantGarde Bk BT" pitchFamily="34" charset="0"/>
              </a:rPr>
              <a:t> </a:t>
            </a:r>
            <a:r>
              <a:rPr lang="en-US" sz="1900" dirty="0" err="1" smtClean="0">
                <a:latin typeface="AvantGarde Bk BT" pitchFamily="34" charset="0"/>
              </a:rPr>
              <a:t>telaah</a:t>
            </a:r>
            <a:r>
              <a:rPr lang="en-US" sz="1900" dirty="0" smtClean="0">
                <a:latin typeface="AvantGarde Bk BT" pitchFamily="34" charset="0"/>
              </a:rPr>
              <a:t> </a:t>
            </a:r>
            <a:r>
              <a:rPr lang="en-US" sz="1900" dirty="0" err="1" smtClean="0">
                <a:latin typeface="AvantGarde Bk BT" pitchFamily="34" charset="0"/>
              </a:rPr>
              <a:t>pustaka</a:t>
            </a:r>
            <a:r>
              <a:rPr lang="en-US" sz="1900" dirty="0" smtClean="0">
                <a:latin typeface="AvantGarde Bk BT" pitchFamily="34" charset="0"/>
              </a:rPr>
              <a:t> yang </a:t>
            </a:r>
            <a:r>
              <a:rPr lang="en-US" sz="1900" dirty="0" err="1" smtClean="0">
                <a:latin typeface="AvantGarde Bk BT" pitchFamily="34" charset="0"/>
              </a:rPr>
              <a:t>baik</a:t>
            </a:r>
            <a:r>
              <a:rPr lang="en-US" sz="1900" dirty="0" smtClean="0">
                <a:latin typeface="AvantGarde Bk BT" pitchFamily="34" charset="0"/>
              </a:rPr>
              <a:t>, </a:t>
            </a:r>
            <a:r>
              <a:rPr lang="en-US" sz="1900" dirty="0" err="1" smtClean="0">
                <a:latin typeface="AvantGarde Bk BT" pitchFamily="34" charset="0"/>
              </a:rPr>
              <a:t>menjamin</a:t>
            </a:r>
            <a:r>
              <a:rPr lang="en-US" sz="1900" dirty="0" smtClean="0">
                <a:latin typeface="AvantGarde Bk BT" pitchFamily="34" charset="0"/>
              </a:rPr>
              <a:t> </a:t>
            </a:r>
            <a:r>
              <a:rPr lang="en-US" sz="1900" dirty="0" err="1" smtClean="0">
                <a:latin typeface="AvantGarde Bk BT" pitchFamily="34" charset="0"/>
              </a:rPr>
              <a:t>bahwa</a:t>
            </a:r>
            <a:r>
              <a:rPr lang="en-US" sz="1900" dirty="0" smtClean="0">
                <a:latin typeface="AvantGarde Bk BT" pitchFamily="34" charset="0"/>
              </a:rPr>
              <a:t>:</a:t>
            </a:r>
          </a:p>
          <a:p>
            <a:pPr marL="485775" lvl="1" indent="-292100" algn="just" eaLnBrk="1" hangingPunct="1">
              <a:lnSpc>
                <a:spcPct val="90000"/>
              </a:lnSpc>
              <a:buClr>
                <a:srgbClr val="CC3300"/>
              </a:buClr>
              <a:buFont typeface="Wingdings" pitchFamily="2" charset="2"/>
              <a:buAutoNum type="alphaLcPeriod"/>
            </a:pPr>
            <a:r>
              <a:rPr lang="en-US" sz="1900" dirty="0" err="1" smtClean="0">
                <a:latin typeface="AvantGarde Bk BT" pitchFamily="34" charset="0"/>
              </a:rPr>
              <a:t>Variabel-variabel</a:t>
            </a:r>
            <a:r>
              <a:rPr lang="en-US" sz="1900" dirty="0" smtClean="0">
                <a:latin typeface="AvantGarde Bk BT" pitchFamily="34" charset="0"/>
              </a:rPr>
              <a:t> </a:t>
            </a:r>
            <a:r>
              <a:rPr lang="en-US" sz="1900" dirty="0" err="1" smtClean="0">
                <a:latin typeface="AvantGarde Bk BT" pitchFamily="34" charset="0"/>
              </a:rPr>
              <a:t>penting</a:t>
            </a:r>
            <a:r>
              <a:rPr lang="en-US" sz="1900" dirty="0" smtClean="0">
                <a:latin typeface="AvantGarde Bk BT" pitchFamily="34" charset="0"/>
              </a:rPr>
              <a:t> yang </a:t>
            </a:r>
            <a:r>
              <a:rPr lang="en-US" sz="1900" dirty="0" err="1" smtClean="0">
                <a:latin typeface="AvantGarde Bk BT" pitchFamily="34" charset="0"/>
              </a:rPr>
              <a:t>mempengaruhi</a:t>
            </a:r>
            <a:r>
              <a:rPr lang="en-US" sz="1900" dirty="0" smtClean="0">
                <a:latin typeface="AvantGarde Bk BT" pitchFamily="34" charset="0"/>
              </a:rPr>
              <a:t> </a:t>
            </a:r>
            <a:r>
              <a:rPr lang="en-US" sz="1900" dirty="0" err="1" smtClean="0">
                <a:latin typeface="AvantGarde Bk BT" pitchFamily="34" charset="0"/>
              </a:rPr>
              <a:t>situasi</a:t>
            </a:r>
            <a:r>
              <a:rPr lang="en-US" sz="1900" dirty="0" smtClean="0">
                <a:latin typeface="AvantGarde Bk BT" pitchFamily="34" charset="0"/>
              </a:rPr>
              <a:t> </a:t>
            </a:r>
            <a:r>
              <a:rPr lang="en-US" sz="1900" dirty="0" err="1" smtClean="0">
                <a:latin typeface="AvantGarde Bk BT" pitchFamily="34" charset="0"/>
              </a:rPr>
              <a:t>permasalahan</a:t>
            </a:r>
            <a:r>
              <a:rPr lang="en-US" sz="1900" dirty="0" smtClean="0">
                <a:latin typeface="AvantGarde Bk BT" pitchFamily="34" charset="0"/>
              </a:rPr>
              <a:t> </a:t>
            </a:r>
            <a:r>
              <a:rPr lang="en-US" sz="1900" dirty="0" err="1" smtClean="0">
                <a:latin typeface="AvantGarde Bk BT" pitchFamily="34" charset="0"/>
              </a:rPr>
              <a:t>tidak</a:t>
            </a:r>
            <a:r>
              <a:rPr lang="en-US" sz="1900" dirty="0" smtClean="0">
                <a:latin typeface="AvantGarde Bk BT" pitchFamily="34" charset="0"/>
              </a:rPr>
              <a:t> </a:t>
            </a:r>
            <a:r>
              <a:rPr lang="en-US" sz="1900" dirty="0" err="1" smtClean="0">
                <a:latin typeface="AvantGarde Bk BT" pitchFamily="34" charset="0"/>
              </a:rPr>
              <a:t>tertinggal</a:t>
            </a:r>
            <a:r>
              <a:rPr lang="en-US" sz="1900" dirty="0" smtClean="0">
                <a:latin typeface="AvantGarde Bk BT" pitchFamily="34" charset="0"/>
              </a:rPr>
              <a:t> </a:t>
            </a:r>
            <a:r>
              <a:rPr lang="en-US" sz="1900" dirty="0" err="1" smtClean="0">
                <a:latin typeface="AvantGarde Bk BT" pitchFamily="34" charset="0"/>
              </a:rPr>
              <a:t>dalam</a:t>
            </a:r>
            <a:r>
              <a:rPr lang="en-US" sz="1900" dirty="0" smtClean="0">
                <a:latin typeface="AvantGarde Bk BT" pitchFamily="34" charset="0"/>
              </a:rPr>
              <a:t> </a:t>
            </a:r>
            <a:r>
              <a:rPr lang="en-US" sz="1900" dirty="0" err="1" smtClean="0">
                <a:latin typeface="AvantGarde Bk BT" pitchFamily="34" charset="0"/>
              </a:rPr>
              <a:t>studi</a:t>
            </a:r>
            <a:r>
              <a:rPr lang="en-US" sz="1900" dirty="0" smtClean="0">
                <a:latin typeface="AvantGarde Bk BT" pitchFamily="34" charset="0"/>
              </a:rPr>
              <a:t>.</a:t>
            </a:r>
          </a:p>
          <a:p>
            <a:pPr marL="485775" lvl="1" indent="-292100" algn="just" eaLnBrk="1" hangingPunct="1">
              <a:lnSpc>
                <a:spcPct val="90000"/>
              </a:lnSpc>
              <a:buClr>
                <a:srgbClr val="CC3300"/>
              </a:buClr>
              <a:buFont typeface="Wingdings" pitchFamily="2" charset="2"/>
              <a:buAutoNum type="alphaLcPeriod"/>
            </a:pPr>
            <a:r>
              <a:rPr lang="en-US" sz="1900" dirty="0" err="1" smtClean="0">
                <a:latin typeface="AvantGarde Bk BT" pitchFamily="34" charset="0"/>
              </a:rPr>
              <a:t>Peneliti</a:t>
            </a:r>
            <a:r>
              <a:rPr lang="en-US" sz="1900" dirty="0" smtClean="0">
                <a:latin typeface="AvantGarde Bk BT" pitchFamily="34" charset="0"/>
              </a:rPr>
              <a:t> </a:t>
            </a:r>
            <a:r>
              <a:rPr lang="en-US" sz="1900" dirty="0" err="1" smtClean="0">
                <a:latin typeface="AvantGarde Bk BT" pitchFamily="34" charset="0"/>
              </a:rPr>
              <a:t>mendapat</a:t>
            </a:r>
            <a:r>
              <a:rPr lang="en-US" sz="1900" dirty="0" smtClean="0">
                <a:latin typeface="AvantGarde Bk BT" pitchFamily="34" charset="0"/>
              </a:rPr>
              <a:t> </a:t>
            </a:r>
            <a:r>
              <a:rPr lang="en-US" sz="1900" dirty="0" err="1" smtClean="0">
                <a:latin typeface="AvantGarde Bk BT" pitchFamily="34" charset="0"/>
              </a:rPr>
              <a:t>kejelasan</a:t>
            </a:r>
            <a:r>
              <a:rPr lang="en-US" sz="1900" dirty="0" smtClean="0">
                <a:latin typeface="AvantGarde Bk BT" pitchFamily="34" charset="0"/>
              </a:rPr>
              <a:t> </a:t>
            </a:r>
            <a:r>
              <a:rPr lang="en-US" sz="1900" dirty="0" err="1" smtClean="0">
                <a:latin typeface="AvantGarde Bk BT" pitchFamily="34" charset="0"/>
              </a:rPr>
              <a:t>ide</a:t>
            </a:r>
            <a:r>
              <a:rPr lang="en-US" sz="1900" dirty="0" smtClean="0">
                <a:latin typeface="AvantGarde Bk BT" pitchFamily="34" charset="0"/>
              </a:rPr>
              <a:t>; </a:t>
            </a:r>
            <a:r>
              <a:rPr lang="en-US" sz="1900" dirty="0" err="1" smtClean="0">
                <a:latin typeface="AvantGarde Bk BT" pitchFamily="34" charset="0"/>
              </a:rPr>
              <a:t>mana</a:t>
            </a:r>
            <a:r>
              <a:rPr lang="en-US" sz="1900" dirty="0" smtClean="0">
                <a:latin typeface="AvantGarde Bk BT" pitchFamily="34" charset="0"/>
              </a:rPr>
              <a:t> </a:t>
            </a:r>
            <a:r>
              <a:rPr lang="en-US" sz="1900" dirty="0" err="1" smtClean="0">
                <a:latin typeface="AvantGarde Bk BT" pitchFamily="34" charset="0"/>
              </a:rPr>
              <a:t>variabel</a:t>
            </a:r>
            <a:r>
              <a:rPr lang="en-US" sz="1900" dirty="0" smtClean="0">
                <a:latin typeface="AvantGarde Bk BT" pitchFamily="34" charset="0"/>
              </a:rPr>
              <a:t> yang paling </a:t>
            </a:r>
            <a:r>
              <a:rPr lang="en-US" sz="1900" dirty="0" err="1" smtClean="0">
                <a:latin typeface="AvantGarde Bk BT" pitchFamily="34" charset="0"/>
              </a:rPr>
              <a:t>penting</a:t>
            </a:r>
            <a:r>
              <a:rPr lang="en-US" sz="1900" dirty="0" smtClean="0">
                <a:latin typeface="AvantGarde Bk BT" pitchFamily="34" charset="0"/>
              </a:rPr>
              <a:t>, </a:t>
            </a:r>
            <a:r>
              <a:rPr lang="en-US" sz="1900" dirty="0" err="1" smtClean="0">
                <a:latin typeface="AvantGarde Bk BT" pitchFamily="34" charset="0"/>
              </a:rPr>
              <a:t>mengapa</a:t>
            </a:r>
            <a:r>
              <a:rPr lang="en-US" sz="1900" dirty="0" smtClean="0">
                <a:latin typeface="AvantGarde Bk BT" pitchFamily="34" charset="0"/>
              </a:rPr>
              <a:t> </a:t>
            </a:r>
            <a:r>
              <a:rPr lang="en-US" sz="1900" dirty="0" err="1" smtClean="0">
                <a:latin typeface="AvantGarde Bk BT" pitchFamily="34" charset="0"/>
              </a:rPr>
              <a:t>dipertimbangkan</a:t>
            </a:r>
            <a:r>
              <a:rPr lang="en-US" sz="1900" dirty="0" smtClean="0">
                <a:latin typeface="AvantGarde Bk BT" pitchFamily="34" charset="0"/>
              </a:rPr>
              <a:t> </a:t>
            </a:r>
            <a:r>
              <a:rPr lang="en-US" sz="1900" dirty="0" err="1" smtClean="0">
                <a:latin typeface="AvantGarde Bk BT" pitchFamily="34" charset="0"/>
              </a:rPr>
              <a:t>penting</a:t>
            </a:r>
            <a:r>
              <a:rPr lang="en-US" sz="1900" dirty="0" smtClean="0">
                <a:latin typeface="AvantGarde Bk BT" pitchFamily="34" charset="0"/>
              </a:rPr>
              <a:t>, </a:t>
            </a:r>
            <a:r>
              <a:rPr lang="en-US" sz="1900" dirty="0" err="1" smtClean="0">
                <a:latin typeface="AvantGarde Bk BT" pitchFamily="34" charset="0"/>
              </a:rPr>
              <a:t>bagaimana</a:t>
            </a:r>
            <a:r>
              <a:rPr lang="en-US" sz="1900" dirty="0" smtClean="0">
                <a:latin typeface="AvantGarde Bk BT" pitchFamily="34" charset="0"/>
              </a:rPr>
              <a:t> </a:t>
            </a:r>
            <a:r>
              <a:rPr lang="en-US" sz="1900" dirty="0" err="1" smtClean="0">
                <a:latin typeface="AvantGarde Bk BT" pitchFamily="34" charset="0"/>
              </a:rPr>
              <a:t>menginvestigasi</a:t>
            </a:r>
            <a:r>
              <a:rPr lang="en-US" sz="1900" dirty="0" smtClean="0">
                <a:latin typeface="AvantGarde Bk BT" pitchFamily="34" charset="0"/>
              </a:rPr>
              <a:t> </a:t>
            </a:r>
            <a:r>
              <a:rPr lang="en-US" sz="1900" dirty="0" err="1" smtClean="0">
                <a:latin typeface="AvantGarde Bk BT" pitchFamily="34" charset="0"/>
              </a:rPr>
              <a:t>variabel</a:t>
            </a:r>
            <a:r>
              <a:rPr lang="en-US" sz="1900" dirty="0" smtClean="0">
                <a:latin typeface="AvantGarde Bk BT" pitchFamily="34" charset="0"/>
              </a:rPr>
              <a:t> </a:t>
            </a:r>
            <a:r>
              <a:rPr lang="en-US" sz="1900" dirty="0" err="1" smtClean="0">
                <a:latin typeface="AvantGarde Bk BT" pitchFamily="34" charset="0"/>
              </a:rPr>
              <a:t>tersebut</a:t>
            </a:r>
            <a:r>
              <a:rPr lang="en-US" sz="1900" dirty="0" smtClean="0">
                <a:latin typeface="AvantGarde Bk BT" pitchFamily="34" charset="0"/>
              </a:rPr>
              <a:t> </a:t>
            </a:r>
            <a:r>
              <a:rPr lang="en-US" sz="1900" dirty="0" err="1" smtClean="0">
                <a:latin typeface="AvantGarde Bk BT" pitchFamily="34" charset="0"/>
              </a:rPr>
              <a:t>untuk</a:t>
            </a:r>
            <a:r>
              <a:rPr lang="en-US" sz="1900" dirty="0" smtClean="0">
                <a:latin typeface="AvantGarde Bk BT" pitchFamily="34" charset="0"/>
              </a:rPr>
              <a:t> </a:t>
            </a:r>
            <a:r>
              <a:rPr lang="en-US" sz="1900" dirty="0" err="1" smtClean="0">
                <a:latin typeface="AvantGarde Bk BT" pitchFamily="34" charset="0"/>
              </a:rPr>
              <a:t>memecahkan</a:t>
            </a:r>
            <a:r>
              <a:rPr lang="en-US" sz="1900" dirty="0" smtClean="0">
                <a:latin typeface="AvantGarde Bk BT" pitchFamily="34" charset="0"/>
              </a:rPr>
              <a:t> </a:t>
            </a:r>
            <a:r>
              <a:rPr lang="en-US" sz="1900" dirty="0" err="1" smtClean="0">
                <a:latin typeface="AvantGarde Bk BT" pitchFamily="34" charset="0"/>
              </a:rPr>
              <a:t>masalah</a:t>
            </a:r>
            <a:r>
              <a:rPr lang="en-US" sz="1900" dirty="0" smtClean="0">
                <a:latin typeface="AvantGarde Bk BT" pitchFamily="34" charset="0"/>
              </a:rPr>
              <a:t>, </a:t>
            </a:r>
            <a:r>
              <a:rPr lang="en-US" sz="1900" dirty="0" err="1" smtClean="0">
                <a:latin typeface="AvantGarde Bk BT" pitchFamily="34" charset="0"/>
              </a:rPr>
              <a:t>dengan</a:t>
            </a:r>
            <a:r>
              <a:rPr lang="en-US" sz="1900" dirty="0" smtClean="0">
                <a:latin typeface="AvantGarde Bk BT" pitchFamily="34" charset="0"/>
              </a:rPr>
              <a:t> </a:t>
            </a:r>
            <a:r>
              <a:rPr lang="en-US" sz="1900" dirty="0" err="1" smtClean="0">
                <a:latin typeface="AvantGarde Bk BT" pitchFamily="34" charset="0"/>
              </a:rPr>
              <a:t>demikian</a:t>
            </a:r>
            <a:r>
              <a:rPr lang="en-US" sz="1900" dirty="0" smtClean="0">
                <a:latin typeface="AvantGarde Bk BT" pitchFamily="34" charset="0"/>
              </a:rPr>
              <a:t> </a:t>
            </a:r>
            <a:r>
              <a:rPr lang="en-US" sz="1900" dirty="0" err="1" smtClean="0">
                <a:latin typeface="AvantGarde Bk BT" pitchFamily="34" charset="0"/>
              </a:rPr>
              <a:t>telaah</a:t>
            </a:r>
            <a:r>
              <a:rPr lang="en-US" sz="1900" dirty="0" smtClean="0">
                <a:latin typeface="AvantGarde Bk BT" pitchFamily="34" charset="0"/>
              </a:rPr>
              <a:t> </a:t>
            </a:r>
            <a:r>
              <a:rPr lang="en-US" sz="1900" dirty="0" err="1" smtClean="0">
                <a:latin typeface="AvantGarde Bk BT" pitchFamily="34" charset="0"/>
              </a:rPr>
              <a:t>pustaka</a:t>
            </a:r>
            <a:r>
              <a:rPr lang="en-US" sz="1900" dirty="0" smtClean="0">
                <a:latin typeface="AvantGarde Bk BT" pitchFamily="34" charset="0"/>
              </a:rPr>
              <a:t> </a:t>
            </a:r>
            <a:r>
              <a:rPr lang="en-US" sz="1900" dirty="0" err="1" smtClean="0">
                <a:latin typeface="AvantGarde Bk BT" pitchFamily="34" charset="0"/>
              </a:rPr>
              <a:t>membantu</a:t>
            </a:r>
            <a:r>
              <a:rPr lang="en-US" sz="1900" dirty="0" smtClean="0">
                <a:latin typeface="AvantGarde Bk BT" pitchFamily="34" charset="0"/>
              </a:rPr>
              <a:t> </a:t>
            </a:r>
            <a:r>
              <a:rPr lang="en-US" sz="1900" dirty="0" err="1" smtClean="0">
                <a:latin typeface="AvantGarde Bk BT" pitchFamily="34" charset="0"/>
              </a:rPr>
              <a:t>mengembangkan</a:t>
            </a:r>
            <a:r>
              <a:rPr lang="en-US" sz="1900" dirty="0" smtClean="0">
                <a:latin typeface="AvantGarde Bk BT" pitchFamily="34" charset="0"/>
              </a:rPr>
              <a:t> </a:t>
            </a:r>
            <a:r>
              <a:rPr lang="en-US" sz="1900" dirty="0" err="1" smtClean="0">
                <a:latin typeface="AvantGarde Bk BT" pitchFamily="34" charset="0"/>
              </a:rPr>
              <a:t>kerangka</a:t>
            </a:r>
            <a:r>
              <a:rPr lang="en-US" sz="1900" dirty="0" smtClean="0">
                <a:latin typeface="AvantGarde Bk BT" pitchFamily="34" charset="0"/>
              </a:rPr>
              <a:t> </a:t>
            </a:r>
            <a:r>
              <a:rPr lang="en-US" sz="1900" dirty="0" err="1" smtClean="0">
                <a:latin typeface="AvantGarde Bk BT" pitchFamily="34" charset="0"/>
              </a:rPr>
              <a:t>teoretis</a:t>
            </a:r>
            <a:r>
              <a:rPr lang="en-US" sz="1900" dirty="0" smtClean="0">
                <a:latin typeface="AvantGarde Bk BT" pitchFamily="34" charset="0"/>
              </a:rPr>
              <a:t> </a:t>
            </a:r>
            <a:r>
              <a:rPr lang="en-US" sz="1900" dirty="0" err="1" smtClean="0">
                <a:latin typeface="AvantGarde Bk BT" pitchFamily="34" charset="0"/>
              </a:rPr>
              <a:t>dan</a:t>
            </a:r>
            <a:r>
              <a:rPr lang="en-US" sz="1900" dirty="0" smtClean="0">
                <a:latin typeface="AvantGarde Bk BT" pitchFamily="34" charset="0"/>
              </a:rPr>
              <a:t> </a:t>
            </a:r>
            <a:r>
              <a:rPr lang="en-US" sz="1900" dirty="0" err="1" smtClean="0">
                <a:latin typeface="AvantGarde Bk BT" pitchFamily="34" charset="0"/>
              </a:rPr>
              <a:t>hipotesa</a:t>
            </a:r>
            <a:r>
              <a:rPr lang="en-US" sz="1900" dirty="0" smtClean="0">
                <a:latin typeface="AvantGarde Bk BT" pitchFamily="34" charset="0"/>
              </a:rPr>
              <a:t> </a:t>
            </a:r>
            <a:r>
              <a:rPr lang="en-US" sz="1900" dirty="0" err="1" smtClean="0">
                <a:latin typeface="AvantGarde Bk BT" pitchFamily="34" charset="0"/>
              </a:rPr>
              <a:t>untuk</a:t>
            </a:r>
            <a:r>
              <a:rPr lang="en-US" sz="1900" dirty="0" smtClean="0">
                <a:latin typeface="AvantGarde Bk BT" pitchFamily="34" charset="0"/>
              </a:rPr>
              <a:t> </a:t>
            </a:r>
            <a:r>
              <a:rPr lang="en-US" sz="1900" dirty="0" err="1" smtClean="0">
                <a:latin typeface="AvantGarde Bk BT" pitchFamily="34" charset="0"/>
              </a:rPr>
              <a:t>dites</a:t>
            </a:r>
            <a:r>
              <a:rPr lang="en-US" sz="1900" dirty="0" smtClean="0">
                <a:latin typeface="AvantGarde Bk BT" pitchFamily="34" charset="0"/>
              </a:rPr>
              <a:t>.</a:t>
            </a:r>
          </a:p>
          <a:p>
            <a:pPr marL="485775" lvl="1" indent="-292100" algn="just" eaLnBrk="1" hangingPunct="1">
              <a:lnSpc>
                <a:spcPct val="90000"/>
              </a:lnSpc>
              <a:buClr>
                <a:srgbClr val="CC3300"/>
              </a:buClr>
              <a:buFont typeface="Wingdings" pitchFamily="2" charset="2"/>
              <a:buAutoNum type="alphaLcPeriod"/>
            </a:pPr>
            <a:r>
              <a:rPr lang="en-US" sz="1900" dirty="0" err="1" smtClean="0">
                <a:latin typeface="AvantGarde Bk BT" pitchFamily="34" charset="0"/>
              </a:rPr>
              <a:t>Akan</a:t>
            </a:r>
            <a:r>
              <a:rPr lang="en-US" sz="1900" dirty="0" smtClean="0">
                <a:latin typeface="AvantGarde Bk BT" pitchFamily="34" charset="0"/>
              </a:rPr>
              <a:t> </a:t>
            </a:r>
            <a:r>
              <a:rPr lang="en-US" sz="1900" dirty="0" err="1" smtClean="0">
                <a:latin typeface="AvantGarde Bk BT" pitchFamily="34" charset="0"/>
              </a:rPr>
              <a:t>mempertinggi</a:t>
            </a:r>
            <a:r>
              <a:rPr lang="en-US" sz="1900" dirty="0" smtClean="0">
                <a:latin typeface="AvantGarde Bk BT" pitchFamily="34" charset="0"/>
              </a:rPr>
              <a:t> </a:t>
            </a:r>
            <a:r>
              <a:rPr lang="en-US" sz="1900" dirty="0" err="1" smtClean="0">
                <a:latin typeface="AvantGarde Bk BT" pitchFamily="34" charset="0"/>
              </a:rPr>
              <a:t>nilai</a:t>
            </a:r>
            <a:r>
              <a:rPr lang="en-US" sz="1900" dirty="0" smtClean="0">
                <a:latin typeface="AvantGarde Bk BT" pitchFamily="34" charset="0"/>
              </a:rPr>
              <a:t> </a:t>
            </a:r>
            <a:r>
              <a:rPr lang="en-US" sz="1900" i="1" dirty="0" smtClean="0">
                <a:latin typeface="AvantGarde Bk BT" pitchFamily="34" charset="0"/>
              </a:rPr>
              <a:t>testability </a:t>
            </a:r>
            <a:r>
              <a:rPr lang="en-US" sz="1900" dirty="0" err="1" smtClean="0">
                <a:latin typeface="AvantGarde Bk BT" pitchFamily="34" charset="0"/>
              </a:rPr>
              <a:t>dan</a:t>
            </a:r>
            <a:r>
              <a:rPr lang="en-US" sz="1900" dirty="0" smtClean="0">
                <a:latin typeface="AvantGarde Bk BT" pitchFamily="34" charset="0"/>
              </a:rPr>
              <a:t> </a:t>
            </a:r>
            <a:r>
              <a:rPr lang="en-US" sz="1900" i="1" dirty="0" err="1" smtClean="0">
                <a:latin typeface="AvantGarde Bk BT" pitchFamily="34" charset="0"/>
              </a:rPr>
              <a:t>replicability</a:t>
            </a:r>
            <a:r>
              <a:rPr lang="en-US" sz="1900" i="1" dirty="0" smtClean="0">
                <a:latin typeface="AvantGarde Bk BT" pitchFamily="34" charset="0"/>
              </a:rPr>
              <a:t> </a:t>
            </a:r>
            <a:r>
              <a:rPr lang="en-US" sz="1900" dirty="0" err="1" smtClean="0">
                <a:latin typeface="AvantGarde Bk BT" pitchFamily="34" charset="0"/>
              </a:rPr>
              <a:t>dari</a:t>
            </a:r>
            <a:r>
              <a:rPr lang="en-US" sz="1900" dirty="0" smtClean="0">
                <a:latin typeface="AvantGarde Bk BT" pitchFamily="34" charset="0"/>
              </a:rPr>
              <a:t> </a:t>
            </a:r>
            <a:r>
              <a:rPr lang="en-US" sz="1900" dirty="0" err="1" smtClean="0">
                <a:latin typeface="AvantGarde Bk BT" pitchFamily="34" charset="0"/>
              </a:rPr>
              <a:t>penemuan</a:t>
            </a:r>
            <a:r>
              <a:rPr lang="en-US" sz="1900" dirty="0" smtClean="0">
                <a:latin typeface="AvantGarde Bk BT" pitchFamily="34" charset="0"/>
              </a:rPr>
              <a:t> </a:t>
            </a:r>
            <a:r>
              <a:rPr lang="en-US" sz="1900" dirty="0" err="1" smtClean="0">
                <a:latin typeface="AvantGarde Bk BT" pitchFamily="34" charset="0"/>
              </a:rPr>
              <a:t>penelitian</a:t>
            </a:r>
            <a:r>
              <a:rPr lang="en-US" sz="1900" dirty="0" smtClean="0">
                <a:latin typeface="AvantGarde Bk BT" pitchFamily="34" charset="0"/>
              </a:rPr>
              <a:t> </a:t>
            </a:r>
            <a:r>
              <a:rPr lang="en-US" sz="1900" dirty="0" err="1" smtClean="0">
                <a:latin typeface="AvantGarde Bk BT" pitchFamily="34" charset="0"/>
              </a:rPr>
              <a:t>terbaru</a:t>
            </a:r>
            <a:r>
              <a:rPr lang="en-US" sz="1900" dirty="0" smtClean="0">
                <a:latin typeface="AvantGarde Bk BT" pitchFamily="34" charset="0"/>
              </a:rPr>
              <a:t>.</a:t>
            </a:r>
          </a:p>
          <a:p>
            <a:pPr marL="485775" lvl="1" indent="-292100" algn="just" eaLnBrk="1" hangingPunct="1">
              <a:lnSpc>
                <a:spcPct val="90000"/>
              </a:lnSpc>
              <a:buClr>
                <a:srgbClr val="CC3300"/>
              </a:buClr>
              <a:buFont typeface="Wingdings" pitchFamily="2" charset="2"/>
              <a:buAutoNum type="alphaLcPeriod"/>
            </a:pPr>
            <a:r>
              <a:rPr lang="en-US" sz="1900" dirty="0" err="1" smtClean="0">
                <a:latin typeface="AvantGarde Bk BT" pitchFamily="34" charset="0"/>
              </a:rPr>
              <a:t>Statemen</a:t>
            </a:r>
            <a:r>
              <a:rPr lang="en-US" sz="1900" dirty="0" smtClean="0">
                <a:latin typeface="AvantGarde Bk BT" pitchFamily="34" charset="0"/>
              </a:rPr>
              <a:t> </a:t>
            </a:r>
            <a:r>
              <a:rPr lang="en-US" sz="1900" dirty="0" err="1" smtClean="0">
                <a:latin typeface="AvantGarde Bk BT" pitchFamily="34" charset="0"/>
              </a:rPr>
              <a:t>permasalahan</a:t>
            </a:r>
            <a:r>
              <a:rPr lang="en-US" sz="1900" dirty="0" smtClean="0">
                <a:latin typeface="AvantGarde Bk BT" pitchFamily="34" charset="0"/>
              </a:rPr>
              <a:t> </a:t>
            </a:r>
            <a:r>
              <a:rPr lang="en-US" sz="1900" dirty="0" err="1" smtClean="0">
                <a:latin typeface="AvantGarde Bk BT" pitchFamily="34" charset="0"/>
              </a:rPr>
              <a:t>akan</a:t>
            </a:r>
            <a:r>
              <a:rPr lang="en-US" sz="1900" dirty="0" smtClean="0">
                <a:latin typeface="AvantGarde Bk BT" pitchFamily="34" charset="0"/>
              </a:rPr>
              <a:t> </a:t>
            </a:r>
            <a:r>
              <a:rPr lang="en-US" sz="1900" dirty="0" err="1" smtClean="0">
                <a:latin typeface="AvantGarde Bk BT" pitchFamily="34" charset="0"/>
              </a:rPr>
              <a:t>dibuat</a:t>
            </a:r>
            <a:r>
              <a:rPr lang="en-US" sz="1900" dirty="0" smtClean="0">
                <a:latin typeface="AvantGarde Bk BT" pitchFamily="34" charset="0"/>
              </a:rPr>
              <a:t> </a:t>
            </a:r>
            <a:r>
              <a:rPr lang="en-US" sz="1900" dirty="0" err="1" smtClean="0">
                <a:latin typeface="AvantGarde Bk BT" pitchFamily="34" charset="0"/>
              </a:rPr>
              <a:t>lebih</a:t>
            </a:r>
            <a:r>
              <a:rPr lang="en-US" sz="1900" dirty="0" smtClean="0">
                <a:latin typeface="AvantGarde Bk BT" pitchFamily="34" charset="0"/>
              </a:rPr>
              <a:t> </a:t>
            </a:r>
            <a:r>
              <a:rPr lang="en-US" sz="1900" dirty="0" err="1" smtClean="0">
                <a:latin typeface="AvantGarde Bk BT" pitchFamily="34" charset="0"/>
              </a:rPr>
              <a:t>jelas</a:t>
            </a:r>
            <a:r>
              <a:rPr lang="en-US" sz="1900" dirty="0" smtClean="0">
                <a:latin typeface="AvantGarde Bk BT" pitchFamily="34" charset="0"/>
              </a:rPr>
              <a:t> </a:t>
            </a:r>
            <a:r>
              <a:rPr lang="en-US" sz="1900" dirty="0" err="1" smtClean="0">
                <a:latin typeface="AvantGarde Bk BT" pitchFamily="34" charset="0"/>
              </a:rPr>
              <a:t>dan</a:t>
            </a:r>
            <a:r>
              <a:rPr lang="en-US" sz="1900" dirty="0" smtClean="0">
                <a:latin typeface="AvantGarde Bk BT" pitchFamily="34" charset="0"/>
              </a:rPr>
              <a:t> </a:t>
            </a:r>
            <a:r>
              <a:rPr lang="en-US" sz="1900" dirty="0" err="1" smtClean="0">
                <a:latin typeface="AvantGarde Bk BT" pitchFamily="34" charset="0"/>
              </a:rPr>
              <a:t>tepat</a:t>
            </a:r>
            <a:r>
              <a:rPr lang="en-US" sz="1900" dirty="0" smtClean="0">
                <a:latin typeface="AvantGarde Bk BT" pitchFamily="34" charset="0"/>
              </a:rPr>
              <a:t>.</a:t>
            </a:r>
          </a:p>
          <a:p>
            <a:pPr marL="485775" lvl="1" indent="-292100" algn="just" eaLnBrk="1" hangingPunct="1">
              <a:lnSpc>
                <a:spcPct val="90000"/>
              </a:lnSpc>
              <a:buClr>
                <a:srgbClr val="CC3300"/>
              </a:buClr>
              <a:buFont typeface="Wingdings" pitchFamily="2" charset="2"/>
              <a:buAutoNum type="alphaLcPeriod"/>
            </a:pPr>
            <a:r>
              <a:rPr lang="en-US" sz="1900" dirty="0" err="1" smtClean="0">
                <a:latin typeface="AvantGarde Bk BT" pitchFamily="34" charset="0"/>
              </a:rPr>
              <a:t>Peneliti</a:t>
            </a:r>
            <a:r>
              <a:rPr lang="en-US" sz="1900" dirty="0" smtClean="0">
                <a:latin typeface="AvantGarde Bk BT" pitchFamily="34" charset="0"/>
              </a:rPr>
              <a:t> </a:t>
            </a:r>
            <a:r>
              <a:rPr lang="en-US" sz="1900" dirty="0" err="1" smtClean="0">
                <a:latin typeface="AvantGarde Bk BT" pitchFamily="34" charset="0"/>
              </a:rPr>
              <a:t>tidak</a:t>
            </a:r>
            <a:r>
              <a:rPr lang="en-US" sz="1900" dirty="0" smtClean="0">
                <a:latin typeface="AvantGarde Bk BT" pitchFamily="34" charset="0"/>
              </a:rPr>
              <a:t> </a:t>
            </a:r>
            <a:r>
              <a:rPr lang="en-US" sz="1900" dirty="0" err="1" smtClean="0">
                <a:latin typeface="AvantGarde Bk BT" pitchFamily="34" charset="0"/>
              </a:rPr>
              <a:t>mendapat</a:t>
            </a:r>
            <a:r>
              <a:rPr lang="en-US" sz="1900" dirty="0" smtClean="0">
                <a:latin typeface="AvantGarde Bk BT" pitchFamily="34" charset="0"/>
              </a:rPr>
              <a:t> </a:t>
            </a:r>
            <a:r>
              <a:rPr lang="en-US" sz="1900" dirty="0" err="1" smtClean="0">
                <a:latin typeface="AvantGarde Bk BT" pitchFamily="34" charset="0"/>
              </a:rPr>
              <a:t>resiko</a:t>
            </a:r>
            <a:r>
              <a:rPr lang="en-US" sz="1900" dirty="0" smtClean="0">
                <a:latin typeface="AvantGarde Bk BT" pitchFamily="34" charset="0"/>
              </a:rPr>
              <a:t> </a:t>
            </a:r>
            <a:r>
              <a:rPr lang="en-US" sz="1900" dirty="0" err="1" smtClean="0">
                <a:latin typeface="AvantGarde Bk BT" pitchFamily="34" charset="0"/>
              </a:rPr>
              <a:t>dari</a:t>
            </a:r>
            <a:r>
              <a:rPr lang="en-US" sz="1900" dirty="0" smtClean="0">
                <a:latin typeface="AvantGarde Bk BT" pitchFamily="34" charset="0"/>
              </a:rPr>
              <a:t> </a:t>
            </a:r>
            <a:r>
              <a:rPr lang="en-US" sz="1900" dirty="0" err="1" smtClean="0">
                <a:latin typeface="AvantGarde Bk BT" pitchFamily="34" charset="0"/>
              </a:rPr>
              <a:t>usaha</a:t>
            </a:r>
            <a:r>
              <a:rPr lang="en-US" sz="1900" dirty="0" smtClean="0">
                <a:latin typeface="AvantGarde Bk BT" pitchFamily="34" charset="0"/>
              </a:rPr>
              <a:t> </a:t>
            </a:r>
            <a:r>
              <a:rPr lang="en-US" sz="1900" dirty="0" err="1" smtClean="0">
                <a:latin typeface="AvantGarde Bk BT" pitchFamily="34" charset="0"/>
              </a:rPr>
              <a:t>sia-sia</a:t>
            </a:r>
            <a:r>
              <a:rPr lang="en-US" sz="1900" dirty="0" smtClean="0">
                <a:latin typeface="AvantGarde Bk BT" pitchFamily="34" charset="0"/>
              </a:rPr>
              <a:t> </a:t>
            </a:r>
            <a:r>
              <a:rPr lang="en-US" sz="1900" dirty="0" err="1" smtClean="0">
                <a:latin typeface="AvantGarde Bk BT" pitchFamily="34" charset="0"/>
              </a:rPr>
              <a:t>untuk</a:t>
            </a:r>
            <a:r>
              <a:rPr lang="en-US" sz="1900" dirty="0" smtClean="0">
                <a:latin typeface="AvantGarde Bk BT" pitchFamily="34" charset="0"/>
              </a:rPr>
              <a:t> </a:t>
            </a:r>
            <a:r>
              <a:rPr lang="en-US" sz="1900" dirty="0" err="1" smtClean="0">
                <a:latin typeface="AvantGarde Bk BT" pitchFamily="34" charset="0"/>
              </a:rPr>
              <a:t>menemukan</a:t>
            </a:r>
            <a:r>
              <a:rPr lang="en-US" sz="1900" dirty="0" smtClean="0">
                <a:latin typeface="AvantGarde Bk BT" pitchFamily="34" charset="0"/>
              </a:rPr>
              <a:t> </a:t>
            </a:r>
            <a:r>
              <a:rPr lang="en-US" sz="1900" dirty="0" err="1" smtClean="0">
                <a:latin typeface="AvantGarde Bk BT" pitchFamily="34" charset="0"/>
              </a:rPr>
              <a:t>kembali</a:t>
            </a:r>
            <a:r>
              <a:rPr lang="en-US" sz="1900" dirty="0" smtClean="0">
                <a:latin typeface="AvantGarde Bk BT" pitchFamily="34" charset="0"/>
              </a:rPr>
              <a:t> </a:t>
            </a:r>
            <a:r>
              <a:rPr lang="en-US" sz="1900" dirty="0" err="1" smtClean="0">
                <a:latin typeface="AvantGarde Bk BT" pitchFamily="34" charset="0"/>
              </a:rPr>
              <a:t>hal</a:t>
            </a:r>
            <a:r>
              <a:rPr lang="en-US" sz="1900" dirty="0" smtClean="0">
                <a:latin typeface="AvantGarde Bk BT" pitchFamily="34" charset="0"/>
              </a:rPr>
              <a:t> yang </a:t>
            </a:r>
            <a:r>
              <a:rPr lang="en-US" sz="1900" dirty="0" err="1" smtClean="0">
                <a:latin typeface="AvantGarde Bk BT" pitchFamily="34" charset="0"/>
              </a:rPr>
              <a:t>sudah</a:t>
            </a:r>
            <a:r>
              <a:rPr lang="en-US" sz="1900" dirty="0" smtClean="0">
                <a:latin typeface="AvantGarde Bk BT" pitchFamily="34" charset="0"/>
              </a:rPr>
              <a:t> </a:t>
            </a:r>
            <a:r>
              <a:rPr lang="en-US" sz="1900" dirty="0" err="1" smtClean="0">
                <a:latin typeface="AvantGarde Bk BT" pitchFamily="34" charset="0"/>
              </a:rPr>
              <a:t>diketahui</a:t>
            </a:r>
            <a:r>
              <a:rPr lang="en-US" sz="1900" dirty="0" smtClean="0">
                <a:latin typeface="AvantGarde Bk BT" pitchFamily="34" charset="0"/>
              </a:rPr>
              <a:t>.</a:t>
            </a:r>
          </a:p>
          <a:p>
            <a:pPr marL="485775" lvl="1" indent="-292100" algn="just" eaLnBrk="1" hangingPunct="1">
              <a:lnSpc>
                <a:spcPct val="90000"/>
              </a:lnSpc>
              <a:buClr>
                <a:srgbClr val="CC3300"/>
              </a:buClr>
              <a:buFont typeface="Wingdings" pitchFamily="2" charset="2"/>
              <a:buAutoNum type="alphaLcPeriod"/>
            </a:pPr>
            <a:r>
              <a:rPr lang="en-US" sz="1900" dirty="0" err="1" smtClean="0">
                <a:latin typeface="AvantGarde Bk BT" pitchFamily="34" charset="0"/>
              </a:rPr>
              <a:t>Permasalahan</a:t>
            </a:r>
            <a:r>
              <a:rPr lang="en-US" sz="1900" dirty="0" smtClean="0">
                <a:latin typeface="AvantGarde Bk BT" pitchFamily="34" charset="0"/>
              </a:rPr>
              <a:t> yang </a:t>
            </a:r>
            <a:r>
              <a:rPr lang="en-US" sz="1900" dirty="0" err="1" smtClean="0">
                <a:latin typeface="AvantGarde Bk BT" pitchFamily="34" charset="0"/>
              </a:rPr>
              <a:t>diselidiki</a:t>
            </a:r>
            <a:r>
              <a:rPr lang="en-US" sz="1900" dirty="0" smtClean="0">
                <a:latin typeface="AvantGarde Bk BT" pitchFamily="34" charset="0"/>
              </a:rPr>
              <a:t> </a:t>
            </a:r>
            <a:r>
              <a:rPr lang="en-US" sz="1900" dirty="0" err="1" smtClean="0">
                <a:latin typeface="AvantGarde Bk BT" pitchFamily="34" charset="0"/>
              </a:rPr>
              <a:t>diterima</a:t>
            </a:r>
            <a:r>
              <a:rPr lang="en-US" sz="1900" dirty="0" smtClean="0">
                <a:latin typeface="AvantGarde Bk BT" pitchFamily="34" charset="0"/>
              </a:rPr>
              <a:t> </a:t>
            </a:r>
            <a:r>
              <a:rPr lang="en-US" sz="1900" dirty="0" err="1" smtClean="0">
                <a:latin typeface="AvantGarde Bk BT" pitchFamily="34" charset="0"/>
              </a:rPr>
              <a:t>oleh</a:t>
            </a:r>
            <a:r>
              <a:rPr lang="en-US" sz="1900" dirty="0" smtClean="0">
                <a:latin typeface="AvantGarde Bk BT" pitchFamily="34" charset="0"/>
              </a:rPr>
              <a:t> </a:t>
            </a:r>
            <a:r>
              <a:rPr lang="en-US" sz="1900" dirty="0" err="1" smtClean="0">
                <a:latin typeface="AvantGarde Bk BT" pitchFamily="34" charset="0"/>
              </a:rPr>
              <a:t>komunitas</a:t>
            </a:r>
            <a:r>
              <a:rPr lang="en-US" sz="1900" dirty="0" smtClean="0">
                <a:latin typeface="AvantGarde Bk BT" pitchFamily="34" charset="0"/>
              </a:rPr>
              <a:t> </a:t>
            </a:r>
            <a:r>
              <a:rPr lang="en-US" sz="1900" dirty="0" err="1" smtClean="0">
                <a:latin typeface="AvantGarde Bk BT" pitchFamily="34" charset="0"/>
              </a:rPr>
              <a:t>pengetahuan</a:t>
            </a:r>
            <a:r>
              <a:rPr lang="en-US" sz="1900" dirty="0" smtClean="0">
                <a:latin typeface="AvantGarde Bk BT" pitchFamily="34" charset="0"/>
              </a:rPr>
              <a:t> </a:t>
            </a:r>
            <a:r>
              <a:rPr lang="en-US" sz="1900" dirty="0" err="1" smtClean="0">
                <a:latin typeface="AvantGarde Bk BT" pitchFamily="34" charset="0"/>
              </a:rPr>
              <a:t>karena</a:t>
            </a:r>
            <a:r>
              <a:rPr lang="en-US" sz="1900" dirty="0" smtClean="0">
                <a:latin typeface="AvantGarde Bk BT" pitchFamily="34" charset="0"/>
              </a:rPr>
              <a:t> </a:t>
            </a:r>
            <a:r>
              <a:rPr lang="en-US" sz="1900" dirty="0" err="1" smtClean="0">
                <a:latin typeface="AvantGarde Bk BT" pitchFamily="34" charset="0"/>
              </a:rPr>
              <a:t>relevan</a:t>
            </a:r>
            <a:r>
              <a:rPr lang="en-US" sz="1900" dirty="0" smtClean="0">
                <a:latin typeface="AvantGarde Bk BT" pitchFamily="34" charset="0"/>
              </a:rPr>
              <a:t>, </a:t>
            </a:r>
            <a:r>
              <a:rPr lang="en-US" sz="1900" dirty="0" err="1" smtClean="0">
                <a:latin typeface="AvantGarde Bk BT" pitchFamily="34" charset="0"/>
              </a:rPr>
              <a:t>signifikan</a:t>
            </a:r>
            <a:r>
              <a:rPr lang="en-US" sz="1900" dirty="0" smtClean="0">
                <a:latin typeface="AvantGarde Bk BT" pitchFamily="34" charset="0"/>
              </a:rPr>
              <a:t> </a:t>
            </a:r>
            <a:r>
              <a:rPr lang="en-US" sz="1900" dirty="0" err="1" smtClean="0">
                <a:latin typeface="AvantGarde Bk BT" pitchFamily="34" charset="0"/>
              </a:rPr>
              <a:t>dan</a:t>
            </a:r>
            <a:r>
              <a:rPr lang="en-US" sz="1900" dirty="0" smtClean="0">
                <a:latin typeface="AvantGarde Bk BT" pitchFamily="34" charset="0"/>
              </a:rPr>
              <a:t> original.</a:t>
            </a:r>
            <a:endParaRPr lang="en-GB" sz="1900" dirty="0" smtClean="0">
              <a:latin typeface="AvantGarde Bk BT"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1167</TotalTime>
  <Words>1691</Words>
  <Application>Microsoft Office PowerPoint</Application>
  <PresentationFormat>On-screen Show (4:3)</PresentationFormat>
  <Paragraphs>240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Daftar Isi</vt:lpstr>
      <vt:lpstr>1. Pendahuluan</vt:lpstr>
      <vt:lpstr>PROPOSAL  PENELITIAN</vt:lpstr>
      <vt:lpstr>2. Pemahaman Proses Review Proposal </vt:lpstr>
      <vt:lpstr> 3. Materi Evaluasi Proposal  </vt:lpstr>
      <vt:lpstr>Slide 7</vt:lpstr>
      <vt:lpstr>Slide 8</vt:lpstr>
      <vt:lpstr>4. tinjauan Pustaka</vt:lpstr>
      <vt:lpstr>Slide 10</vt:lpstr>
      <vt:lpstr>Kaitan dengan Daftar Pustaka dan E-Journal</vt:lpstr>
      <vt:lpstr>5. Roadmap Penelitian</vt:lpstr>
      <vt:lpstr>Slide 13</vt:lpstr>
      <vt:lpstr>Slide 14</vt:lpstr>
      <vt:lpstr>ROADMAP DIAGRAM</vt:lpstr>
      <vt:lpstr>Slide 16</vt:lpstr>
      <vt:lpstr>Slide 17</vt:lpstr>
      <vt:lpstr>Slide 18</vt:lpstr>
      <vt:lpstr>6. Diagram Alir</vt:lpstr>
      <vt:lpstr>Slide 20</vt:lpstr>
      <vt:lpstr>Slide 21</vt:lpstr>
      <vt:lpstr>Slide 22</vt:lpstr>
      <vt:lpstr>Slide 23</vt:lpstr>
      <vt:lpstr>Slide 24</vt:lpstr>
      <vt:lpstr>DAFTAR PUSTAKA</vt:lpstr>
    </vt:vector>
  </TitlesOfParts>
  <Company>Micosoft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Telaah Pustaka</dc:title>
  <dc:creator>Office 2000</dc:creator>
  <cp:lastModifiedBy>SIW</cp:lastModifiedBy>
  <cp:revision>95</cp:revision>
  <dcterms:created xsi:type="dcterms:W3CDTF">2003-05-10T08:45:27Z</dcterms:created>
  <dcterms:modified xsi:type="dcterms:W3CDTF">2013-06-26T21:47:09Z</dcterms:modified>
</cp:coreProperties>
</file>